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52"/>
  </p:notesMasterIdLst>
  <p:sldIdLst>
    <p:sldId id="499" r:id="rId3"/>
    <p:sldId id="500" r:id="rId4"/>
    <p:sldId id="505" r:id="rId5"/>
    <p:sldId id="506" r:id="rId6"/>
    <p:sldId id="507" r:id="rId7"/>
    <p:sldId id="508" r:id="rId8"/>
    <p:sldId id="510" r:id="rId9"/>
    <p:sldId id="511" r:id="rId10"/>
    <p:sldId id="512" r:id="rId11"/>
    <p:sldId id="513" r:id="rId12"/>
    <p:sldId id="514" r:id="rId13"/>
    <p:sldId id="555" r:id="rId14"/>
    <p:sldId id="556" r:id="rId15"/>
    <p:sldId id="501" r:id="rId16"/>
    <p:sldId id="557" r:id="rId17"/>
    <p:sldId id="515" r:id="rId18"/>
    <p:sldId id="516" r:id="rId19"/>
    <p:sldId id="517" r:id="rId20"/>
    <p:sldId id="518" r:id="rId21"/>
    <p:sldId id="519" r:id="rId22"/>
    <p:sldId id="520" r:id="rId23"/>
    <p:sldId id="521" r:id="rId24"/>
    <p:sldId id="522" r:id="rId25"/>
    <p:sldId id="523" r:id="rId26"/>
    <p:sldId id="524" r:id="rId27"/>
    <p:sldId id="558" r:id="rId28"/>
    <p:sldId id="559" r:id="rId29"/>
    <p:sldId id="560" r:id="rId30"/>
    <p:sldId id="561" r:id="rId31"/>
    <p:sldId id="502" r:id="rId32"/>
    <p:sldId id="525" r:id="rId33"/>
    <p:sldId id="526" r:id="rId34"/>
    <p:sldId id="527" r:id="rId35"/>
    <p:sldId id="528" r:id="rId36"/>
    <p:sldId id="530" r:id="rId37"/>
    <p:sldId id="531" r:id="rId38"/>
    <p:sldId id="532" r:id="rId39"/>
    <p:sldId id="533" r:id="rId40"/>
    <p:sldId id="534" r:id="rId41"/>
    <p:sldId id="503" r:id="rId42"/>
    <p:sldId id="535" r:id="rId43"/>
    <p:sldId id="536" r:id="rId44"/>
    <p:sldId id="537" r:id="rId45"/>
    <p:sldId id="504" r:id="rId46"/>
    <p:sldId id="538" r:id="rId47"/>
    <p:sldId id="539" r:id="rId48"/>
    <p:sldId id="540" r:id="rId49"/>
    <p:sldId id="541" r:id="rId50"/>
    <p:sldId id="562" r:id="rId51"/>
  </p:sldIdLst>
  <p:sldSz cx="9144000" cy="6858000" type="screen4x3"/>
  <p:notesSz cx="7099300" cy="10234613"/>
  <p:custDataLst>
    <p:tags r:id="rId53"/>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86" d="100"/>
          <a:sy n="86" d="100"/>
        </p:scale>
        <p:origin x="1116"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5661BE-23FD-40BC-8162-1C5FED1FD83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FD69D8E3-E885-4599-90E3-2654077CD3F1}">
      <dgm:prSet phldrT="[文本]"/>
      <dgm:spPr/>
      <dgm:t>
        <a:bodyPr/>
        <a:lstStyle/>
        <a:p>
          <a:r>
            <a:rPr lang="en-US" altLang="zh-CN" dirty="0"/>
            <a:t>a</a:t>
          </a:r>
          <a:endParaRPr lang="zh-CN" altLang="en-US" dirty="0"/>
        </a:p>
      </dgm:t>
    </dgm:pt>
    <dgm:pt modelId="{235BA8DF-F1DE-423E-A012-2E4BD3238360}" type="parTrans" cxnId="{0688E0E7-33B2-4C48-BCA8-0A577D201192}">
      <dgm:prSet/>
      <dgm:spPr/>
      <dgm:t>
        <a:bodyPr/>
        <a:lstStyle/>
        <a:p>
          <a:endParaRPr lang="zh-CN" altLang="en-US"/>
        </a:p>
      </dgm:t>
    </dgm:pt>
    <dgm:pt modelId="{7A5F22E6-B689-4B91-9E14-2C5338BE64DA}" type="sibTrans" cxnId="{0688E0E7-33B2-4C48-BCA8-0A577D201192}">
      <dgm:prSet/>
      <dgm:spPr/>
      <dgm:t>
        <a:bodyPr/>
        <a:lstStyle/>
        <a:p>
          <a:endParaRPr lang="zh-CN" altLang="en-US"/>
        </a:p>
      </dgm:t>
    </dgm:pt>
    <dgm:pt modelId="{79EECC8C-E820-4D06-A99D-D3F0973D499C}">
      <dgm:prSet phldrT="[文本]" custT="1"/>
      <dgm:spPr/>
      <dgm:t>
        <a:bodyPr/>
        <a:lstStyle/>
        <a:p>
          <a:r>
            <a:rPr lang="zh-CN" altLang="en-US" sz="1800" dirty="0">
              <a:latin typeface="微软雅黑" pitchFamily="34" charset="-122"/>
              <a:ea typeface="微软雅黑" pitchFamily="34" charset="-122"/>
            </a:rPr>
            <a:t>对当前样本集合，计算所有属性的信息增益；</a:t>
          </a:r>
        </a:p>
      </dgm:t>
    </dgm:pt>
    <dgm:pt modelId="{0DEC40E2-F5D2-4C53-924D-28A74C66F941}" type="parTrans" cxnId="{9EF2F7A2-33D5-4C7F-A1F3-DF17E2E11330}">
      <dgm:prSet/>
      <dgm:spPr/>
      <dgm:t>
        <a:bodyPr/>
        <a:lstStyle/>
        <a:p>
          <a:endParaRPr lang="zh-CN" altLang="en-US"/>
        </a:p>
      </dgm:t>
    </dgm:pt>
    <dgm:pt modelId="{FB6A9D5C-0543-4B8F-A8D1-F1A96552637C}" type="sibTrans" cxnId="{9EF2F7A2-33D5-4C7F-A1F3-DF17E2E11330}">
      <dgm:prSet/>
      <dgm:spPr/>
      <dgm:t>
        <a:bodyPr/>
        <a:lstStyle/>
        <a:p>
          <a:endParaRPr lang="zh-CN" altLang="en-US"/>
        </a:p>
      </dgm:t>
    </dgm:pt>
    <dgm:pt modelId="{FF05A160-9D41-4B6C-A98B-968BE4625FF7}">
      <dgm:prSet phldrT="[文本]"/>
      <dgm:spPr/>
      <dgm:t>
        <a:bodyPr/>
        <a:lstStyle/>
        <a:p>
          <a:r>
            <a:rPr lang="en-US" altLang="zh-CN" dirty="0"/>
            <a:t>b</a:t>
          </a:r>
          <a:endParaRPr lang="zh-CN" altLang="en-US" dirty="0"/>
        </a:p>
      </dgm:t>
    </dgm:pt>
    <dgm:pt modelId="{19B50A99-5B1E-4D3D-9A23-64E5A59AAA76}" type="parTrans" cxnId="{24282065-2E07-47E6-A221-C2F5623B56C2}">
      <dgm:prSet/>
      <dgm:spPr/>
      <dgm:t>
        <a:bodyPr/>
        <a:lstStyle/>
        <a:p>
          <a:endParaRPr lang="zh-CN" altLang="en-US"/>
        </a:p>
      </dgm:t>
    </dgm:pt>
    <dgm:pt modelId="{1663EF2E-7A87-4A9C-BF84-ECF4FBED7F4C}" type="sibTrans" cxnId="{24282065-2E07-47E6-A221-C2F5623B56C2}">
      <dgm:prSet/>
      <dgm:spPr/>
      <dgm:t>
        <a:bodyPr/>
        <a:lstStyle/>
        <a:p>
          <a:endParaRPr lang="zh-CN" altLang="en-US"/>
        </a:p>
      </dgm:t>
    </dgm:pt>
    <dgm:pt modelId="{FA42B614-30DA-47D5-9EFC-3B163E677FFC}">
      <dgm:prSet phldrT="[文本]" custT="1"/>
      <dgm:spPr/>
      <dgm:t>
        <a:bodyPr/>
        <a:lstStyle/>
        <a:p>
          <a:r>
            <a:rPr lang="zh-CN" altLang="en-US" sz="1600" dirty="0">
              <a:latin typeface="微软雅黑" pitchFamily="34" charset="-122"/>
              <a:ea typeface="微软雅黑" pitchFamily="34" charset="-122"/>
            </a:rPr>
            <a:t>选择信息增益最大的属性作为测试属性，把测试属性取值相同的样本划为同一个子样本集；</a:t>
          </a:r>
        </a:p>
      </dgm:t>
    </dgm:pt>
    <dgm:pt modelId="{9AFDF80A-0D76-4D01-868A-F0C6AFF6DA29}" type="parTrans" cxnId="{19C80E2E-BF67-4DE1-A738-955233BBA73A}">
      <dgm:prSet/>
      <dgm:spPr/>
      <dgm:t>
        <a:bodyPr/>
        <a:lstStyle/>
        <a:p>
          <a:endParaRPr lang="zh-CN" altLang="en-US"/>
        </a:p>
      </dgm:t>
    </dgm:pt>
    <dgm:pt modelId="{8A894C1C-D113-48DF-A668-2CF8F350F16E}" type="sibTrans" cxnId="{19C80E2E-BF67-4DE1-A738-955233BBA73A}">
      <dgm:prSet/>
      <dgm:spPr/>
      <dgm:t>
        <a:bodyPr/>
        <a:lstStyle/>
        <a:p>
          <a:endParaRPr lang="zh-CN" altLang="en-US"/>
        </a:p>
      </dgm:t>
    </dgm:pt>
    <dgm:pt modelId="{A4A4DBB3-1DA6-4499-831B-87744FB06EFF}">
      <dgm:prSet phldrT="[文本]"/>
      <dgm:spPr/>
      <dgm:t>
        <a:bodyPr/>
        <a:lstStyle/>
        <a:p>
          <a:r>
            <a:rPr lang="en-US" altLang="zh-CN" dirty="0"/>
            <a:t>c</a:t>
          </a:r>
          <a:endParaRPr lang="zh-CN" altLang="en-US" dirty="0"/>
        </a:p>
      </dgm:t>
    </dgm:pt>
    <dgm:pt modelId="{970E6FBD-73C1-4C8A-8886-801D63BB20B4}" type="parTrans" cxnId="{056CDF66-8C5F-4D02-B596-64A8ADBFDE91}">
      <dgm:prSet/>
      <dgm:spPr/>
      <dgm:t>
        <a:bodyPr/>
        <a:lstStyle/>
        <a:p>
          <a:endParaRPr lang="zh-CN" altLang="en-US"/>
        </a:p>
      </dgm:t>
    </dgm:pt>
    <dgm:pt modelId="{7EAEFFC7-E419-44E5-8A43-EEDCAE5F1ED7}" type="sibTrans" cxnId="{056CDF66-8C5F-4D02-B596-64A8ADBFDE91}">
      <dgm:prSet/>
      <dgm:spPr/>
      <dgm:t>
        <a:bodyPr/>
        <a:lstStyle/>
        <a:p>
          <a:endParaRPr lang="zh-CN" altLang="en-US"/>
        </a:p>
      </dgm:t>
    </dgm:pt>
    <dgm:pt modelId="{3F0EDE94-7862-4027-A1B9-A57855655926}">
      <dgm:prSet phldrT="[文本]" custT="1"/>
      <dgm:spPr/>
      <dgm:t>
        <a:bodyPr/>
        <a:lstStyle/>
        <a:p>
          <a:r>
            <a:rPr lang="zh-CN" altLang="en-US" sz="1600" dirty="0">
              <a:latin typeface="微软雅黑" pitchFamily="34" charset="-122"/>
              <a:ea typeface="微软雅黑" pitchFamily="34" charset="-122"/>
            </a:rPr>
            <a:t>若子样本集的类别属性只含有单个属性，则分支为叶子节点，判断其属性值并标上相应的符号之后返回调用处；否则对子样本集递归调用本算法</a:t>
          </a:r>
          <a:r>
            <a:rPr lang="zh-CN" altLang="en-US" sz="1400" dirty="0"/>
            <a:t>。</a:t>
          </a:r>
        </a:p>
      </dgm:t>
    </dgm:pt>
    <dgm:pt modelId="{E5B3D29D-2497-4584-9904-E3945ACDC8D6}" type="parTrans" cxnId="{84E4E63F-0626-4BF6-AA2E-3E259896788B}">
      <dgm:prSet/>
      <dgm:spPr/>
      <dgm:t>
        <a:bodyPr/>
        <a:lstStyle/>
        <a:p>
          <a:endParaRPr lang="zh-CN" altLang="en-US"/>
        </a:p>
      </dgm:t>
    </dgm:pt>
    <dgm:pt modelId="{C3F572C5-F0CA-4C68-AD45-52EE03251269}" type="sibTrans" cxnId="{84E4E63F-0626-4BF6-AA2E-3E259896788B}">
      <dgm:prSet/>
      <dgm:spPr/>
      <dgm:t>
        <a:bodyPr/>
        <a:lstStyle/>
        <a:p>
          <a:endParaRPr lang="zh-CN" altLang="en-US"/>
        </a:p>
      </dgm:t>
    </dgm:pt>
    <dgm:pt modelId="{5483ABB6-778B-4437-A071-BECA1B5A6407}" type="pres">
      <dgm:prSet presAssocID="{D85661BE-23FD-40BC-8162-1C5FED1FD833}" presName="linearFlow" presStyleCnt="0">
        <dgm:presLayoutVars>
          <dgm:dir/>
          <dgm:animLvl val="lvl"/>
          <dgm:resizeHandles val="exact"/>
        </dgm:presLayoutVars>
      </dgm:prSet>
      <dgm:spPr/>
    </dgm:pt>
    <dgm:pt modelId="{74B19E9C-9098-4CCF-971B-95EFCCAC63C9}" type="pres">
      <dgm:prSet presAssocID="{FD69D8E3-E885-4599-90E3-2654077CD3F1}" presName="composite" presStyleCnt="0"/>
      <dgm:spPr/>
    </dgm:pt>
    <dgm:pt modelId="{0C636408-6BFE-4CD6-9A89-1A224F4F3426}" type="pres">
      <dgm:prSet presAssocID="{FD69D8E3-E885-4599-90E3-2654077CD3F1}" presName="parentText" presStyleLbl="alignNode1" presStyleIdx="0" presStyleCnt="3">
        <dgm:presLayoutVars>
          <dgm:chMax val="1"/>
          <dgm:bulletEnabled val="1"/>
        </dgm:presLayoutVars>
      </dgm:prSet>
      <dgm:spPr/>
    </dgm:pt>
    <dgm:pt modelId="{698297B4-EA29-4E1D-9FFF-C5E30D664497}" type="pres">
      <dgm:prSet presAssocID="{FD69D8E3-E885-4599-90E3-2654077CD3F1}" presName="descendantText" presStyleLbl="alignAcc1" presStyleIdx="0" presStyleCnt="3" custLinFactNeighborX="488">
        <dgm:presLayoutVars>
          <dgm:bulletEnabled val="1"/>
        </dgm:presLayoutVars>
      </dgm:prSet>
      <dgm:spPr/>
    </dgm:pt>
    <dgm:pt modelId="{0990A6DE-E59A-4F77-A31E-A45B687FD542}" type="pres">
      <dgm:prSet presAssocID="{7A5F22E6-B689-4B91-9E14-2C5338BE64DA}" presName="sp" presStyleCnt="0"/>
      <dgm:spPr/>
    </dgm:pt>
    <dgm:pt modelId="{6BB58834-2ECE-4168-8723-457A520C1CAB}" type="pres">
      <dgm:prSet presAssocID="{FF05A160-9D41-4B6C-A98B-968BE4625FF7}" presName="composite" presStyleCnt="0"/>
      <dgm:spPr/>
    </dgm:pt>
    <dgm:pt modelId="{1F22512A-5A28-40A3-A17C-A7F713EAA518}" type="pres">
      <dgm:prSet presAssocID="{FF05A160-9D41-4B6C-A98B-968BE4625FF7}" presName="parentText" presStyleLbl="alignNode1" presStyleIdx="1" presStyleCnt="3">
        <dgm:presLayoutVars>
          <dgm:chMax val="1"/>
          <dgm:bulletEnabled val="1"/>
        </dgm:presLayoutVars>
      </dgm:prSet>
      <dgm:spPr/>
    </dgm:pt>
    <dgm:pt modelId="{360593AA-B70B-4002-9A7E-1F20CBB4C48E}" type="pres">
      <dgm:prSet presAssocID="{FF05A160-9D41-4B6C-A98B-968BE4625FF7}" presName="descendantText" presStyleLbl="alignAcc1" presStyleIdx="1" presStyleCnt="3">
        <dgm:presLayoutVars>
          <dgm:bulletEnabled val="1"/>
        </dgm:presLayoutVars>
      </dgm:prSet>
      <dgm:spPr/>
    </dgm:pt>
    <dgm:pt modelId="{FCC035CC-F76C-4A1E-AD25-010C3B9726E8}" type="pres">
      <dgm:prSet presAssocID="{1663EF2E-7A87-4A9C-BF84-ECF4FBED7F4C}" presName="sp" presStyleCnt="0"/>
      <dgm:spPr/>
    </dgm:pt>
    <dgm:pt modelId="{87B44CC9-BB7A-40E0-8AC4-EBE1BB3DFD2B}" type="pres">
      <dgm:prSet presAssocID="{A4A4DBB3-1DA6-4499-831B-87744FB06EFF}" presName="composite" presStyleCnt="0"/>
      <dgm:spPr/>
    </dgm:pt>
    <dgm:pt modelId="{A74F47AF-491A-47D1-AD80-A689D6DB151D}" type="pres">
      <dgm:prSet presAssocID="{A4A4DBB3-1DA6-4499-831B-87744FB06EFF}" presName="parentText" presStyleLbl="alignNode1" presStyleIdx="2" presStyleCnt="3">
        <dgm:presLayoutVars>
          <dgm:chMax val="1"/>
          <dgm:bulletEnabled val="1"/>
        </dgm:presLayoutVars>
      </dgm:prSet>
      <dgm:spPr/>
    </dgm:pt>
    <dgm:pt modelId="{212F843F-FECC-49FB-B810-EEAA73DE6110}" type="pres">
      <dgm:prSet presAssocID="{A4A4DBB3-1DA6-4499-831B-87744FB06EFF}" presName="descendantText" presStyleLbl="alignAcc1" presStyleIdx="2" presStyleCnt="3">
        <dgm:presLayoutVars>
          <dgm:bulletEnabled val="1"/>
        </dgm:presLayoutVars>
      </dgm:prSet>
      <dgm:spPr/>
    </dgm:pt>
  </dgm:ptLst>
  <dgm:cxnLst>
    <dgm:cxn modelId="{58D1D320-E636-4567-B813-84EB5463C78A}" type="presOf" srcId="{FA42B614-30DA-47D5-9EFC-3B163E677FFC}" destId="{360593AA-B70B-4002-9A7E-1F20CBB4C48E}" srcOrd="0" destOrd="0" presId="urn:microsoft.com/office/officeart/2005/8/layout/chevron2"/>
    <dgm:cxn modelId="{19C80E2E-BF67-4DE1-A738-955233BBA73A}" srcId="{FF05A160-9D41-4B6C-A98B-968BE4625FF7}" destId="{FA42B614-30DA-47D5-9EFC-3B163E677FFC}" srcOrd="0" destOrd="0" parTransId="{9AFDF80A-0D76-4D01-868A-F0C6AFF6DA29}" sibTransId="{8A894C1C-D113-48DF-A668-2CF8F350F16E}"/>
    <dgm:cxn modelId="{84E4E63F-0626-4BF6-AA2E-3E259896788B}" srcId="{A4A4DBB3-1DA6-4499-831B-87744FB06EFF}" destId="{3F0EDE94-7862-4027-A1B9-A57855655926}" srcOrd="0" destOrd="0" parTransId="{E5B3D29D-2497-4584-9904-E3945ACDC8D6}" sibTransId="{C3F572C5-F0CA-4C68-AD45-52EE03251269}"/>
    <dgm:cxn modelId="{89D5C061-0A67-408E-AEA1-9EA446392931}" type="presOf" srcId="{3F0EDE94-7862-4027-A1B9-A57855655926}" destId="{212F843F-FECC-49FB-B810-EEAA73DE6110}" srcOrd="0" destOrd="0" presId="urn:microsoft.com/office/officeart/2005/8/layout/chevron2"/>
    <dgm:cxn modelId="{24282065-2E07-47E6-A221-C2F5623B56C2}" srcId="{D85661BE-23FD-40BC-8162-1C5FED1FD833}" destId="{FF05A160-9D41-4B6C-A98B-968BE4625FF7}" srcOrd="1" destOrd="0" parTransId="{19B50A99-5B1E-4D3D-9A23-64E5A59AAA76}" sibTransId="{1663EF2E-7A87-4A9C-BF84-ECF4FBED7F4C}"/>
    <dgm:cxn modelId="{056CDF66-8C5F-4D02-B596-64A8ADBFDE91}" srcId="{D85661BE-23FD-40BC-8162-1C5FED1FD833}" destId="{A4A4DBB3-1DA6-4499-831B-87744FB06EFF}" srcOrd="2" destOrd="0" parTransId="{970E6FBD-73C1-4C8A-8886-801D63BB20B4}" sibTransId="{7EAEFFC7-E419-44E5-8A43-EEDCAE5F1ED7}"/>
    <dgm:cxn modelId="{A2F52C82-1060-44A2-A107-D9B8D1FEC4A4}" type="presOf" srcId="{A4A4DBB3-1DA6-4499-831B-87744FB06EFF}" destId="{A74F47AF-491A-47D1-AD80-A689D6DB151D}" srcOrd="0" destOrd="0" presId="urn:microsoft.com/office/officeart/2005/8/layout/chevron2"/>
    <dgm:cxn modelId="{CABACC93-D312-45AA-B390-336B789EBF1B}" type="presOf" srcId="{FD69D8E3-E885-4599-90E3-2654077CD3F1}" destId="{0C636408-6BFE-4CD6-9A89-1A224F4F3426}" srcOrd="0" destOrd="0" presId="urn:microsoft.com/office/officeart/2005/8/layout/chevron2"/>
    <dgm:cxn modelId="{4DC5FB9F-EED1-456E-99B3-4FF483696741}" type="presOf" srcId="{D85661BE-23FD-40BC-8162-1C5FED1FD833}" destId="{5483ABB6-778B-4437-A071-BECA1B5A6407}" srcOrd="0" destOrd="0" presId="urn:microsoft.com/office/officeart/2005/8/layout/chevron2"/>
    <dgm:cxn modelId="{9EF2F7A2-33D5-4C7F-A1F3-DF17E2E11330}" srcId="{FD69D8E3-E885-4599-90E3-2654077CD3F1}" destId="{79EECC8C-E820-4D06-A99D-D3F0973D499C}" srcOrd="0" destOrd="0" parTransId="{0DEC40E2-F5D2-4C53-924D-28A74C66F941}" sibTransId="{FB6A9D5C-0543-4B8F-A8D1-F1A96552637C}"/>
    <dgm:cxn modelId="{0688E0E7-33B2-4C48-BCA8-0A577D201192}" srcId="{D85661BE-23FD-40BC-8162-1C5FED1FD833}" destId="{FD69D8E3-E885-4599-90E3-2654077CD3F1}" srcOrd="0" destOrd="0" parTransId="{235BA8DF-F1DE-423E-A012-2E4BD3238360}" sibTransId="{7A5F22E6-B689-4B91-9E14-2C5338BE64DA}"/>
    <dgm:cxn modelId="{C79EE1EB-B25C-4542-8CCA-2F2B95BAAC58}" type="presOf" srcId="{FF05A160-9D41-4B6C-A98B-968BE4625FF7}" destId="{1F22512A-5A28-40A3-A17C-A7F713EAA518}" srcOrd="0" destOrd="0" presId="urn:microsoft.com/office/officeart/2005/8/layout/chevron2"/>
    <dgm:cxn modelId="{C6CF22FA-94DC-4C28-88D9-0DA20AE5E38C}" type="presOf" srcId="{79EECC8C-E820-4D06-A99D-D3F0973D499C}" destId="{698297B4-EA29-4E1D-9FFF-C5E30D664497}" srcOrd="0" destOrd="0" presId="urn:microsoft.com/office/officeart/2005/8/layout/chevron2"/>
    <dgm:cxn modelId="{C40EE95B-EABD-471E-92AF-009EDE5A13DD}" type="presParOf" srcId="{5483ABB6-778B-4437-A071-BECA1B5A6407}" destId="{74B19E9C-9098-4CCF-971B-95EFCCAC63C9}" srcOrd="0" destOrd="0" presId="urn:microsoft.com/office/officeart/2005/8/layout/chevron2"/>
    <dgm:cxn modelId="{254CBFF7-7C31-492C-B6F2-BECA50556256}" type="presParOf" srcId="{74B19E9C-9098-4CCF-971B-95EFCCAC63C9}" destId="{0C636408-6BFE-4CD6-9A89-1A224F4F3426}" srcOrd="0" destOrd="0" presId="urn:microsoft.com/office/officeart/2005/8/layout/chevron2"/>
    <dgm:cxn modelId="{451CA6C7-2491-411A-89F0-30CB1B9698AE}" type="presParOf" srcId="{74B19E9C-9098-4CCF-971B-95EFCCAC63C9}" destId="{698297B4-EA29-4E1D-9FFF-C5E30D664497}" srcOrd="1" destOrd="0" presId="urn:microsoft.com/office/officeart/2005/8/layout/chevron2"/>
    <dgm:cxn modelId="{7692338C-1C19-48BA-8E3D-41A28E452BBF}" type="presParOf" srcId="{5483ABB6-778B-4437-A071-BECA1B5A6407}" destId="{0990A6DE-E59A-4F77-A31E-A45B687FD542}" srcOrd="1" destOrd="0" presId="urn:microsoft.com/office/officeart/2005/8/layout/chevron2"/>
    <dgm:cxn modelId="{2E29E6A6-4639-4937-9C32-5537F4271053}" type="presParOf" srcId="{5483ABB6-778B-4437-A071-BECA1B5A6407}" destId="{6BB58834-2ECE-4168-8723-457A520C1CAB}" srcOrd="2" destOrd="0" presId="urn:microsoft.com/office/officeart/2005/8/layout/chevron2"/>
    <dgm:cxn modelId="{F0F90714-9938-49E9-A522-4A9E1326D22B}" type="presParOf" srcId="{6BB58834-2ECE-4168-8723-457A520C1CAB}" destId="{1F22512A-5A28-40A3-A17C-A7F713EAA518}" srcOrd="0" destOrd="0" presId="urn:microsoft.com/office/officeart/2005/8/layout/chevron2"/>
    <dgm:cxn modelId="{5293A798-A4D8-4F6A-ADDA-4296AD7229C3}" type="presParOf" srcId="{6BB58834-2ECE-4168-8723-457A520C1CAB}" destId="{360593AA-B70B-4002-9A7E-1F20CBB4C48E}" srcOrd="1" destOrd="0" presId="urn:microsoft.com/office/officeart/2005/8/layout/chevron2"/>
    <dgm:cxn modelId="{EA9639E3-1F9A-4E13-9857-44A8C0FB189D}" type="presParOf" srcId="{5483ABB6-778B-4437-A071-BECA1B5A6407}" destId="{FCC035CC-F76C-4A1E-AD25-010C3B9726E8}" srcOrd="3" destOrd="0" presId="urn:microsoft.com/office/officeart/2005/8/layout/chevron2"/>
    <dgm:cxn modelId="{B154DF90-AFF8-4AD3-8A02-757FD19DEF92}" type="presParOf" srcId="{5483ABB6-778B-4437-A071-BECA1B5A6407}" destId="{87B44CC9-BB7A-40E0-8AC4-EBE1BB3DFD2B}" srcOrd="4" destOrd="0" presId="urn:microsoft.com/office/officeart/2005/8/layout/chevron2"/>
    <dgm:cxn modelId="{EBBF4829-E792-4997-B1E0-DB3302B7376C}" type="presParOf" srcId="{87B44CC9-BB7A-40E0-8AC4-EBE1BB3DFD2B}" destId="{A74F47AF-491A-47D1-AD80-A689D6DB151D}" srcOrd="0" destOrd="0" presId="urn:microsoft.com/office/officeart/2005/8/layout/chevron2"/>
    <dgm:cxn modelId="{23529255-3A98-4058-A721-E98298DF35A9}" type="presParOf" srcId="{87B44CC9-BB7A-40E0-8AC4-EBE1BB3DFD2B}" destId="{212F843F-FECC-49FB-B810-EEAA73DE611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91D21E-FD01-496D-8B7F-4C36A8C773D4}" type="doc">
      <dgm:prSet loTypeId="urn:microsoft.com/office/officeart/2005/8/layout/hierarchy3" loCatId="hierarchy" qsTypeId="urn:microsoft.com/office/officeart/2005/8/quickstyle/3d1" qsCatId="3D" csTypeId="urn:microsoft.com/office/officeart/2005/8/colors/accent1_2" csCatId="accent1" phldr="1"/>
      <dgm:spPr/>
      <dgm:t>
        <a:bodyPr/>
        <a:lstStyle/>
        <a:p>
          <a:endParaRPr lang="zh-CN" altLang="en-US"/>
        </a:p>
      </dgm:t>
    </dgm:pt>
    <dgm:pt modelId="{42A9D2F9-B6B0-4362-AB6E-D314C3BD46B9}">
      <dgm:prSet phldrT="[文本]"/>
      <dgm:spPr/>
      <dgm:t>
        <a:bodyPr/>
        <a:lstStyle/>
        <a:p>
          <a:r>
            <a:rPr lang="en-US" dirty="0"/>
            <a:t>C4.5</a:t>
          </a:r>
          <a:r>
            <a:rPr lang="zh-CN" dirty="0"/>
            <a:t>算法的优点</a:t>
          </a:r>
          <a:endParaRPr lang="zh-CN" altLang="en-US" dirty="0"/>
        </a:p>
      </dgm:t>
    </dgm:pt>
    <dgm:pt modelId="{1B134C33-7F1A-4915-9F32-D7F218F3BF40}" type="parTrans" cxnId="{05BDAB6E-D374-4266-8639-C4E7D69B2A42}">
      <dgm:prSet/>
      <dgm:spPr/>
      <dgm:t>
        <a:bodyPr/>
        <a:lstStyle/>
        <a:p>
          <a:endParaRPr lang="zh-CN" altLang="en-US"/>
        </a:p>
      </dgm:t>
    </dgm:pt>
    <dgm:pt modelId="{164DC70B-179F-4461-8839-51F486544603}" type="sibTrans" cxnId="{05BDAB6E-D374-4266-8639-C4E7D69B2A42}">
      <dgm:prSet/>
      <dgm:spPr/>
      <dgm:t>
        <a:bodyPr/>
        <a:lstStyle/>
        <a:p>
          <a:endParaRPr lang="zh-CN" altLang="en-US"/>
        </a:p>
      </dgm:t>
    </dgm:pt>
    <dgm:pt modelId="{BFC73CDA-6E88-464A-AFC4-3BD10BCB06C9}">
      <dgm:prSet phldrT="[文本]" custT="1"/>
      <dgm:spPr/>
      <dgm:t>
        <a:bodyPr/>
        <a:lstStyle/>
        <a:p>
          <a:r>
            <a:rPr lang="zh-CN" sz="1500" dirty="0">
              <a:latin typeface="微软雅黑" pitchFamily="34" charset="-122"/>
              <a:ea typeface="微软雅黑" pitchFamily="34" charset="-122"/>
            </a:rPr>
            <a:t>产生的分类规则易于理解，准确率较高；相比于</a:t>
          </a:r>
          <a:r>
            <a:rPr lang="en-US" sz="1500" dirty="0">
              <a:latin typeface="微软雅黑" pitchFamily="34" charset="-122"/>
              <a:ea typeface="微软雅黑" pitchFamily="34" charset="-122"/>
            </a:rPr>
            <a:t>ID3</a:t>
          </a:r>
          <a:r>
            <a:rPr lang="zh-CN" sz="1500" dirty="0">
              <a:latin typeface="微软雅黑" pitchFamily="34" charset="-122"/>
              <a:ea typeface="微软雅黑" pitchFamily="34" charset="-122"/>
            </a:rPr>
            <a:t>算法，能处理非离散数据或不完整数据</a:t>
          </a:r>
          <a:endParaRPr lang="zh-CN" altLang="en-US" sz="1500" dirty="0">
            <a:latin typeface="微软雅黑" pitchFamily="34" charset="-122"/>
            <a:ea typeface="微软雅黑" pitchFamily="34" charset="-122"/>
          </a:endParaRPr>
        </a:p>
      </dgm:t>
    </dgm:pt>
    <dgm:pt modelId="{94649FFF-EE48-4EEB-8054-0F6D71058BB6}" type="parTrans" cxnId="{845083E6-0FF7-4684-A70F-5A68757CEE3A}">
      <dgm:prSet/>
      <dgm:spPr/>
      <dgm:t>
        <a:bodyPr/>
        <a:lstStyle/>
        <a:p>
          <a:endParaRPr lang="zh-CN" altLang="en-US"/>
        </a:p>
      </dgm:t>
    </dgm:pt>
    <dgm:pt modelId="{A275C75D-D88B-4C05-820E-C290A96018E8}" type="sibTrans" cxnId="{845083E6-0FF7-4684-A70F-5A68757CEE3A}">
      <dgm:prSet/>
      <dgm:spPr/>
      <dgm:t>
        <a:bodyPr/>
        <a:lstStyle/>
        <a:p>
          <a:endParaRPr lang="zh-CN" altLang="en-US"/>
        </a:p>
      </dgm:t>
    </dgm:pt>
    <dgm:pt modelId="{1FBF16FA-776D-47B2-BD4D-D781DCED75BD}">
      <dgm:prSet phldrT="[文本]" custT="1"/>
      <dgm:spPr/>
      <dgm:t>
        <a:bodyPr/>
        <a:lstStyle/>
        <a:p>
          <a:r>
            <a:rPr lang="zh-CN" sz="1500" dirty="0">
              <a:latin typeface="微软雅黑" pitchFamily="34" charset="-122"/>
              <a:ea typeface="微软雅黑" pitchFamily="34" charset="-122"/>
            </a:rPr>
            <a:t>改进了</a:t>
          </a:r>
          <a:r>
            <a:rPr lang="en-US" sz="1500" dirty="0">
              <a:latin typeface="微软雅黑" pitchFamily="34" charset="-122"/>
              <a:ea typeface="微软雅黑" pitchFamily="34" charset="-122"/>
            </a:rPr>
            <a:t>ID3</a:t>
          </a:r>
          <a:r>
            <a:rPr lang="zh-CN" sz="1500" dirty="0">
              <a:latin typeface="微软雅黑" pitchFamily="34" charset="-122"/>
              <a:ea typeface="微软雅黑" pitchFamily="34" charset="-122"/>
            </a:rPr>
            <a:t>算法的缺点：使用信息增益选择属性时偏向于选择高度分支属性</a:t>
          </a:r>
          <a:endParaRPr lang="zh-CN" altLang="en-US" sz="1500" dirty="0">
            <a:latin typeface="微软雅黑" pitchFamily="34" charset="-122"/>
            <a:ea typeface="微软雅黑" pitchFamily="34" charset="-122"/>
          </a:endParaRPr>
        </a:p>
      </dgm:t>
    </dgm:pt>
    <dgm:pt modelId="{D20BC526-9341-42B9-99C7-2821783E7C96}" type="parTrans" cxnId="{EADAEBEC-7EF6-4885-B49C-38344D903DBE}">
      <dgm:prSet/>
      <dgm:spPr/>
      <dgm:t>
        <a:bodyPr/>
        <a:lstStyle/>
        <a:p>
          <a:endParaRPr lang="zh-CN" altLang="en-US"/>
        </a:p>
      </dgm:t>
    </dgm:pt>
    <dgm:pt modelId="{E0E7E541-1EBC-4540-830E-AA22963ADFA7}" type="sibTrans" cxnId="{EADAEBEC-7EF6-4885-B49C-38344D903DBE}">
      <dgm:prSet/>
      <dgm:spPr/>
      <dgm:t>
        <a:bodyPr/>
        <a:lstStyle/>
        <a:p>
          <a:endParaRPr lang="zh-CN" altLang="en-US"/>
        </a:p>
      </dgm:t>
    </dgm:pt>
    <dgm:pt modelId="{F9F43314-F305-412A-9D71-9D14B93DB140}">
      <dgm:prSet phldrT="[文本]"/>
      <dgm:spPr/>
      <dgm:t>
        <a:bodyPr/>
        <a:lstStyle/>
        <a:p>
          <a:r>
            <a:rPr lang="zh-CN" dirty="0">
              <a:latin typeface="微软雅黑" pitchFamily="34" charset="-122"/>
              <a:ea typeface="微软雅黑" pitchFamily="34" charset="-122"/>
            </a:rPr>
            <a:t>在构造树的过程中，需要对数据集进行多次的顺序扫描和排序，因而导致算法的低效</a:t>
          </a:r>
          <a:endParaRPr lang="zh-CN" altLang="en-US" dirty="0">
            <a:latin typeface="微软雅黑" pitchFamily="34" charset="-122"/>
            <a:ea typeface="微软雅黑" pitchFamily="34" charset="-122"/>
          </a:endParaRPr>
        </a:p>
      </dgm:t>
    </dgm:pt>
    <dgm:pt modelId="{FEB0AC4B-F81A-48B8-85DE-4EEDE1389200}" type="parTrans" cxnId="{D65B738B-CFD0-428E-AB5A-25EF6DB514E4}">
      <dgm:prSet/>
      <dgm:spPr/>
      <dgm:t>
        <a:bodyPr/>
        <a:lstStyle/>
        <a:p>
          <a:endParaRPr lang="zh-CN" altLang="en-US"/>
        </a:p>
      </dgm:t>
    </dgm:pt>
    <dgm:pt modelId="{FFF5EF9A-F4B3-4DCD-9E35-890299C105B9}" type="sibTrans" cxnId="{D65B738B-CFD0-428E-AB5A-25EF6DB514E4}">
      <dgm:prSet/>
      <dgm:spPr/>
      <dgm:t>
        <a:bodyPr/>
        <a:lstStyle/>
        <a:p>
          <a:endParaRPr lang="zh-CN" altLang="en-US"/>
        </a:p>
      </dgm:t>
    </dgm:pt>
    <dgm:pt modelId="{C3208A14-1AFF-43C8-8F25-215315EB7F1C}">
      <dgm:prSet phldrT="[文本]"/>
      <dgm:spPr/>
      <dgm:t>
        <a:bodyPr/>
        <a:lstStyle/>
        <a:p>
          <a:r>
            <a:rPr lang="zh-CN" dirty="0">
              <a:latin typeface="微软雅黑" pitchFamily="34" charset="-122"/>
              <a:ea typeface="微软雅黑" pitchFamily="34" charset="-122"/>
            </a:rPr>
            <a:t>当训练集大小超过内存上限时程序无法运行</a:t>
          </a:r>
          <a:r>
            <a:rPr lang="en-US" dirty="0">
              <a:latin typeface="微软雅黑" pitchFamily="34" charset="-122"/>
              <a:ea typeface="微软雅黑" pitchFamily="34" charset="-122"/>
            </a:rPr>
            <a:t>, </a:t>
          </a:r>
          <a:r>
            <a:rPr lang="zh-CN" dirty="0">
              <a:latin typeface="微软雅黑" pitchFamily="34" charset="-122"/>
              <a:ea typeface="微软雅黑" pitchFamily="34" charset="-122"/>
            </a:rPr>
            <a:t>故适合能够驻留于内存的数据集</a:t>
          </a:r>
          <a:endParaRPr lang="zh-CN" altLang="en-US" dirty="0">
            <a:latin typeface="微软雅黑" pitchFamily="34" charset="-122"/>
            <a:ea typeface="微软雅黑" pitchFamily="34" charset="-122"/>
          </a:endParaRPr>
        </a:p>
      </dgm:t>
    </dgm:pt>
    <dgm:pt modelId="{E38CD4E0-C32A-474C-9F1A-D1F5C63E3F4B}" type="parTrans" cxnId="{9A46F3A9-DB09-4BC4-9BCC-6379E3C7E2B4}">
      <dgm:prSet/>
      <dgm:spPr/>
      <dgm:t>
        <a:bodyPr/>
        <a:lstStyle/>
        <a:p>
          <a:endParaRPr lang="zh-CN" altLang="en-US"/>
        </a:p>
      </dgm:t>
    </dgm:pt>
    <dgm:pt modelId="{340C3363-3B15-4590-995D-4BB2C9AF4E8C}" type="sibTrans" cxnId="{9A46F3A9-DB09-4BC4-9BCC-6379E3C7E2B4}">
      <dgm:prSet/>
      <dgm:spPr/>
      <dgm:t>
        <a:bodyPr/>
        <a:lstStyle/>
        <a:p>
          <a:endParaRPr lang="zh-CN" altLang="en-US"/>
        </a:p>
      </dgm:t>
    </dgm:pt>
    <dgm:pt modelId="{0B74232E-7D85-4A78-9DBD-BFCBB486E278}">
      <dgm:prSet phldrT="[文本]"/>
      <dgm:spPr/>
      <dgm:t>
        <a:bodyPr/>
        <a:lstStyle/>
        <a:p>
          <a:r>
            <a:rPr lang="en-US" dirty="0"/>
            <a:t>C4.5</a:t>
          </a:r>
          <a:r>
            <a:rPr lang="zh-CN" dirty="0"/>
            <a:t>算法的缺点</a:t>
          </a:r>
          <a:endParaRPr lang="zh-CN" altLang="en-US" dirty="0"/>
        </a:p>
      </dgm:t>
    </dgm:pt>
    <dgm:pt modelId="{1285BA42-E647-49E2-9841-56D8FE949207}" type="sibTrans" cxnId="{1C276C6C-CB54-456A-A1A6-D55E521C45DC}">
      <dgm:prSet/>
      <dgm:spPr/>
      <dgm:t>
        <a:bodyPr/>
        <a:lstStyle/>
        <a:p>
          <a:endParaRPr lang="zh-CN" altLang="en-US"/>
        </a:p>
      </dgm:t>
    </dgm:pt>
    <dgm:pt modelId="{066328C3-958D-4890-8DE7-BB2E8903B487}" type="parTrans" cxnId="{1C276C6C-CB54-456A-A1A6-D55E521C45DC}">
      <dgm:prSet/>
      <dgm:spPr/>
      <dgm:t>
        <a:bodyPr/>
        <a:lstStyle/>
        <a:p>
          <a:endParaRPr lang="zh-CN" altLang="en-US"/>
        </a:p>
      </dgm:t>
    </dgm:pt>
    <dgm:pt modelId="{D45537DF-F885-4725-BAF6-BD34DAB85633}" type="pres">
      <dgm:prSet presAssocID="{6C91D21E-FD01-496D-8B7F-4C36A8C773D4}" presName="diagram" presStyleCnt="0">
        <dgm:presLayoutVars>
          <dgm:chPref val="1"/>
          <dgm:dir/>
          <dgm:animOne val="branch"/>
          <dgm:animLvl val="lvl"/>
          <dgm:resizeHandles/>
        </dgm:presLayoutVars>
      </dgm:prSet>
      <dgm:spPr/>
    </dgm:pt>
    <dgm:pt modelId="{46CF0CD0-7F91-41E2-BD3F-F76911477779}" type="pres">
      <dgm:prSet presAssocID="{42A9D2F9-B6B0-4362-AB6E-D314C3BD46B9}" presName="root" presStyleCnt="0"/>
      <dgm:spPr/>
    </dgm:pt>
    <dgm:pt modelId="{E1AAA0F1-DE5E-4241-AF92-957CA83E5E1A}" type="pres">
      <dgm:prSet presAssocID="{42A9D2F9-B6B0-4362-AB6E-D314C3BD46B9}" presName="rootComposite" presStyleCnt="0"/>
      <dgm:spPr/>
    </dgm:pt>
    <dgm:pt modelId="{75B4395C-75C2-415C-BE2B-A9C2731788EC}" type="pres">
      <dgm:prSet presAssocID="{42A9D2F9-B6B0-4362-AB6E-D314C3BD46B9}" presName="rootText" presStyleLbl="node1" presStyleIdx="0" presStyleCnt="2" custScaleY="48786"/>
      <dgm:spPr/>
    </dgm:pt>
    <dgm:pt modelId="{5955931E-64CF-403C-91E2-6F39A63C0E2F}" type="pres">
      <dgm:prSet presAssocID="{42A9D2F9-B6B0-4362-AB6E-D314C3BD46B9}" presName="rootConnector" presStyleLbl="node1" presStyleIdx="0" presStyleCnt="2"/>
      <dgm:spPr/>
    </dgm:pt>
    <dgm:pt modelId="{57240BB9-8E5F-4CB9-A126-011B0074777B}" type="pres">
      <dgm:prSet presAssocID="{42A9D2F9-B6B0-4362-AB6E-D314C3BD46B9}" presName="childShape" presStyleCnt="0"/>
      <dgm:spPr/>
    </dgm:pt>
    <dgm:pt modelId="{4EF9BD9B-70DD-4D81-8AFB-0CFA6E198F0C}" type="pres">
      <dgm:prSet presAssocID="{94649FFF-EE48-4EEB-8054-0F6D71058BB6}" presName="Name13" presStyleLbl="parChTrans1D2" presStyleIdx="0" presStyleCnt="4"/>
      <dgm:spPr/>
    </dgm:pt>
    <dgm:pt modelId="{01B0D15A-A809-45D9-BFE7-9FA7F668A318}" type="pres">
      <dgm:prSet presAssocID="{BFC73CDA-6E88-464A-AFC4-3BD10BCB06C9}" presName="childText" presStyleLbl="bgAcc1" presStyleIdx="0" presStyleCnt="4" custLinFactNeighborX="1550">
        <dgm:presLayoutVars>
          <dgm:bulletEnabled val="1"/>
        </dgm:presLayoutVars>
      </dgm:prSet>
      <dgm:spPr/>
    </dgm:pt>
    <dgm:pt modelId="{853D7937-A7B9-4667-B62B-D0A4F6BF0058}" type="pres">
      <dgm:prSet presAssocID="{D20BC526-9341-42B9-99C7-2821783E7C96}" presName="Name13" presStyleLbl="parChTrans1D2" presStyleIdx="1" presStyleCnt="4"/>
      <dgm:spPr/>
    </dgm:pt>
    <dgm:pt modelId="{8307829D-F470-4EC4-BA22-669939B96409}" type="pres">
      <dgm:prSet presAssocID="{1FBF16FA-776D-47B2-BD4D-D781DCED75BD}" presName="childText" presStyleLbl="bgAcc1" presStyleIdx="1" presStyleCnt="4">
        <dgm:presLayoutVars>
          <dgm:bulletEnabled val="1"/>
        </dgm:presLayoutVars>
      </dgm:prSet>
      <dgm:spPr/>
    </dgm:pt>
    <dgm:pt modelId="{3C020FC1-28D2-4B6F-9FA0-32581817D304}" type="pres">
      <dgm:prSet presAssocID="{0B74232E-7D85-4A78-9DBD-BFCBB486E278}" presName="root" presStyleCnt="0"/>
      <dgm:spPr/>
    </dgm:pt>
    <dgm:pt modelId="{D57F5F89-79F8-49FF-903E-27FC72D3CE24}" type="pres">
      <dgm:prSet presAssocID="{0B74232E-7D85-4A78-9DBD-BFCBB486E278}" presName="rootComposite" presStyleCnt="0"/>
      <dgm:spPr/>
    </dgm:pt>
    <dgm:pt modelId="{85D18EC5-5475-4E66-9CB6-D770D1BC9B13}" type="pres">
      <dgm:prSet presAssocID="{0B74232E-7D85-4A78-9DBD-BFCBB486E278}" presName="rootText" presStyleLbl="node1" presStyleIdx="1" presStyleCnt="2" custScaleY="46815"/>
      <dgm:spPr/>
    </dgm:pt>
    <dgm:pt modelId="{17FE7469-DBC5-43A8-929E-AE69E3C41F76}" type="pres">
      <dgm:prSet presAssocID="{0B74232E-7D85-4A78-9DBD-BFCBB486E278}" presName="rootConnector" presStyleLbl="node1" presStyleIdx="1" presStyleCnt="2"/>
      <dgm:spPr/>
    </dgm:pt>
    <dgm:pt modelId="{BAF7CDF1-6CB7-40D2-83DC-DE69CB58A56F}" type="pres">
      <dgm:prSet presAssocID="{0B74232E-7D85-4A78-9DBD-BFCBB486E278}" presName="childShape" presStyleCnt="0"/>
      <dgm:spPr/>
    </dgm:pt>
    <dgm:pt modelId="{D4C9B927-16D8-4034-8C07-C12B128C63D3}" type="pres">
      <dgm:prSet presAssocID="{FEB0AC4B-F81A-48B8-85DE-4EEDE1389200}" presName="Name13" presStyleLbl="parChTrans1D2" presStyleIdx="2" presStyleCnt="4"/>
      <dgm:spPr/>
    </dgm:pt>
    <dgm:pt modelId="{7FB31C19-5D23-4913-8309-56E7AA550C99}" type="pres">
      <dgm:prSet presAssocID="{F9F43314-F305-412A-9D71-9D14B93DB140}" presName="childText" presStyleLbl="bgAcc1" presStyleIdx="2" presStyleCnt="4">
        <dgm:presLayoutVars>
          <dgm:bulletEnabled val="1"/>
        </dgm:presLayoutVars>
      </dgm:prSet>
      <dgm:spPr/>
    </dgm:pt>
    <dgm:pt modelId="{3DFD3D09-E7D8-4257-B79C-84CFAECBB7D1}" type="pres">
      <dgm:prSet presAssocID="{E38CD4E0-C32A-474C-9F1A-D1F5C63E3F4B}" presName="Name13" presStyleLbl="parChTrans1D2" presStyleIdx="3" presStyleCnt="4"/>
      <dgm:spPr/>
    </dgm:pt>
    <dgm:pt modelId="{CD456B4A-19A4-4894-9F96-34D602185407}" type="pres">
      <dgm:prSet presAssocID="{C3208A14-1AFF-43C8-8F25-215315EB7F1C}" presName="childText" presStyleLbl="bgAcc1" presStyleIdx="3" presStyleCnt="4">
        <dgm:presLayoutVars>
          <dgm:bulletEnabled val="1"/>
        </dgm:presLayoutVars>
      </dgm:prSet>
      <dgm:spPr/>
    </dgm:pt>
  </dgm:ptLst>
  <dgm:cxnLst>
    <dgm:cxn modelId="{5926E304-8CCF-4058-83A4-8D003B84AC2C}" type="presOf" srcId="{BFC73CDA-6E88-464A-AFC4-3BD10BCB06C9}" destId="{01B0D15A-A809-45D9-BFE7-9FA7F668A318}" srcOrd="0" destOrd="0" presId="urn:microsoft.com/office/officeart/2005/8/layout/hierarchy3"/>
    <dgm:cxn modelId="{2ADBFB0B-FBF3-4FEB-B7F7-BD953F35A817}" type="presOf" srcId="{6C91D21E-FD01-496D-8B7F-4C36A8C773D4}" destId="{D45537DF-F885-4725-BAF6-BD34DAB85633}" srcOrd="0" destOrd="0" presId="urn:microsoft.com/office/officeart/2005/8/layout/hierarchy3"/>
    <dgm:cxn modelId="{64FF5715-12C0-479E-9D4D-607E2E9FDF82}" type="presOf" srcId="{0B74232E-7D85-4A78-9DBD-BFCBB486E278}" destId="{85D18EC5-5475-4E66-9CB6-D770D1BC9B13}" srcOrd="0" destOrd="0" presId="urn:microsoft.com/office/officeart/2005/8/layout/hierarchy3"/>
    <dgm:cxn modelId="{45E75C5C-ED6A-4FF8-9E73-DD460E29B1E4}" type="presOf" srcId="{94649FFF-EE48-4EEB-8054-0F6D71058BB6}" destId="{4EF9BD9B-70DD-4D81-8AFB-0CFA6E198F0C}" srcOrd="0" destOrd="0" presId="urn:microsoft.com/office/officeart/2005/8/layout/hierarchy3"/>
    <dgm:cxn modelId="{91912562-CB95-4656-882B-024CAFE2BF21}" type="presOf" srcId="{0B74232E-7D85-4A78-9DBD-BFCBB486E278}" destId="{17FE7469-DBC5-43A8-929E-AE69E3C41F76}" srcOrd="1" destOrd="0" presId="urn:microsoft.com/office/officeart/2005/8/layout/hierarchy3"/>
    <dgm:cxn modelId="{1C276C6C-CB54-456A-A1A6-D55E521C45DC}" srcId="{6C91D21E-FD01-496D-8B7F-4C36A8C773D4}" destId="{0B74232E-7D85-4A78-9DBD-BFCBB486E278}" srcOrd="1" destOrd="0" parTransId="{066328C3-958D-4890-8DE7-BB2E8903B487}" sibTransId="{1285BA42-E647-49E2-9841-56D8FE949207}"/>
    <dgm:cxn modelId="{05BDAB6E-D374-4266-8639-C4E7D69B2A42}" srcId="{6C91D21E-FD01-496D-8B7F-4C36A8C773D4}" destId="{42A9D2F9-B6B0-4362-AB6E-D314C3BD46B9}" srcOrd="0" destOrd="0" parTransId="{1B134C33-7F1A-4915-9F32-D7F218F3BF40}" sibTransId="{164DC70B-179F-4461-8839-51F486544603}"/>
    <dgm:cxn modelId="{D65B738B-CFD0-428E-AB5A-25EF6DB514E4}" srcId="{0B74232E-7D85-4A78-9DBD-BFCBB486E278}" destId="{F9F43314-F305-412A-9D71-9D14B93DB140}" srcOrd="0" destOrd="0" parTransId="{FEB0AC4B-F81A-48B8-85DE-4EEDE1389200}" sibTransId="{FFF5EF9A-F4B3-4DCD-9E35-890299C105B9}"/>
    <dgm:cxn modelId="{62C7C091-FA47-4253-A61F-01F0BFAB76B8}" type="presOf" srcId="{42A9D2F9-B6B0-4362-AB6E-D314C3BD46B9}" destId="{75B4395C-75C2-415C-BE2B-A9C2731788EC}" srcOrd="0" destOrd="0" presId="urn:microsoft.com/office/officeart/2005/8/layout/hierarchy3"/>
    <dgm:cxn modelId="{82542A92-5681-4F3C-8E0E-8F431931A889}" type="presOf" srcId="{E38CD4E0-C32A-474C-9F1A-D1F5C63E3F4B}" destId="{3DFD3D09-E7D8-4257-B79C-84CFAECBB7D1}" srcOrd="0" destOrd="0" presId="urn:microsoft.com/office/officeart/2005/8/layout/hierarchy3"/>
    <dgm:cxn modelId="{9A46F3A9-DB09-4BC4-9BCC-6379E3C7E2B4}" srcId="{0B74232E-7D85-4A78-9DBD-BFCBB486E278}" destId="{C3208A14-1AFF-43C8-8F25-215315EB7F1C}" srcOrd="1" destOrd="0" parTransId="{E38CD4E0-C32A-474C-9F1A-D1F5C63E3F4B}" sibTransId="{340C3363-3B15-4590-995D-4BB2C9AF4E8C}"/>
    <dgm:cxn modelId="{C922F0BC-AFF7-4257-A879-A9808F3CFB9B}" type="presOf" srcId="{FEB0AC4B-F81A-48B8-85DE-4EEDE1389200}" destId="{D4C9B927-16D8-4034-8C07-C12B128C63D3}" srcOrd="0" destOrd="0" presId="urn:microsoft.com/office/officeart/2005/8/layout/hierarchy3"/>
    <dgm:cxn modelId="{9F89C3CC-9DEB-4971-8596-D417868F815F}" type="presOf" srcId="{1FBF16FA-776D-47B2-BD4D-D781DCED75BD}" destId="{8307829D-F470-4EC4-BA22-669939B96409}" srcOrd="0" destOrd="0" presId="urn:microsoft.com/office/officeart/2005/8/layout/hierarchy3"/>
    <dgm:cxn modelId="{AAE790DE-7EDF-42A2-91C3-98D1895D3CAC}" type="presOf" srcId="{C3208A14-1AFF-43C8-8F25-215315EB7F1C}" destId="{CD456B4A-19A4-4894-9F96-34D602185407}" srcOrd="0" destOrd="0" presId="urn:microsoft.com/office/officeart/2005/8/layout/hierarchy3"/>
    <dgm:cxn modelId="{845083E6-0FF7-4684-A70F-5A68757CEE3A}" srcId="{42A9D2F9-B6B0-4362-AB6E-D314C3BD46B9}" destId="{BFC73CDA-6E88-464A-AFC4-3BD10BCB06C9}" srcOrd="0" destOrd="0" parTransId="{94649FFF-EE48-4EEB-8054-0F6D71058BB6}" sibTransId="{A275C75D-D88B-4C05-820E-C290A96018E8}"/>
    <dgm:cxn modelId="{7FF17BE9-3A12-4B1B-A53D-3CFFF45BB613}" type="presOf" srcId="{F9F43314-F305-412A-9D71-9D14B93DB140}" destId="{7FB31C19-5D23-4913-8309-56E7AA550C99}" srcOrd="0" destOrd="0" presId="urn:microsoft.com/office/officeart/2005/8/layout/hierarchy3"/>
    <dgm:cxn modelId="{49DFD8EA-B2F1-421A-AD0B-12E7CC9C75B9}" type="presOf" srcId="{D20BC526-9341-42B9-99C7-2821783E7C96}" destId="{853D7937-A7B9-4667-B62B-D0A4F6BF0058}" srcOrd="0" destOrd="0" presId="urn:microsoft.com/office/officeart/2005/8/layout/hierarchy3"/>
    <dgm:cxn modelId="{EADAEBEC-7EF6-4885-B49C-38344D903DBE}" srcId="{42A9D2F9-B6B0-4362-AB6E-D314C3BD46B9}" destId="{1FBF16FA-776D-47B2-BD4D-D781DCED75BD}" srcOrd="1" destOrd="0" parTransId="{D20BC526-9341-42B9-99C7-2821783E7C96}" sibTransId="{E0E7E541-1EBC-4540-830E-AA22963ADFA7}"/>
    <dgm:cxn modelId="{3D2909EF-1CA4-464A-A1BA-227A08B91664}" type="presOf" srcId="{42A9D2F9-B6B0-4362-AB6E-D314C3BD46B9}" destId="{5955931E-64CF-403C-91E2-6F39A63C0E2F}" srcOrd="1" destOrd="0" presId="urn:microsoft.com/office/officeart/2005/8/layout/hierarchy3"/>
    <dgm:cxn modelId="{8A333396-7451-4726-A8DE-1B1D925FD1C4}" type="presParOf" srcId="{D45537DF-F885-4725-BAF6-BD34DAB85633}" destId="{46CF0CD0-7F91-41E2-BD3F-F76911477779}" srcOrd="0" destOrd="0" presId="urn:microsoft.com/office/officeart/2005/8/layout/hierarchy3"/>
    <dgm:cxn modelId="{0201FCE3-EB48-44F0-B7BA-68182F5A24C9}" type="presParOf" srcId="{46CF0CD0-7F91-41E2-BD3F-F76911477779}" destId="{E1AAA0F1-DE5E-4241-AF92-957CA83E5E1A}" srcOrd="0" destOrd="0" presId="urn:microsoft.com/office/officeart/2005/8/layout/hierarchy3"/>
    <dgm:cxn modelId="{91F085CC-61E9-435D-BC2E-8153408D8A1A}" type="presParOf" srcId="{E1AAA0F1-DE5E-4241-AF92-957CA83E5E1A}" destId="{75B4395C-75C2-415C-BE2B-A9C2731788EC}" srcOrd="0" destOrd="0" presId="urn:microsoft.com/office/officeart/2005/8/layout/hierarchy3"/>
    <dgm:cxn modelId="{7F4B96FA-ECC0-4FC9-9878-C6A9C9A78973}" type="presParOf" srcId="{E1AAA0F1-DE5E-4241-AF92-957CA83E5E1A}" destId="{5955931E-64CF-403C-91E2-6F39A63C0E2F}" srcOrd="1" destOrd="0" presId="urn:microsoft.com/office/officeart/2005/8/layout/hierarchy3"/>
    <dgm:cxn modelId="{13BF6068-2071-4BD4-91B5-4EF0F0C2057A}" type="presParOf" srcId="{46CF0CD0-7F91-41E2-BD3F-F76911477779}" destId="{57240BB9-8E5F-4CB9-A126-011B0074777B}" srcOrd="1" destOrd="0" presId="urn:microsoft.com/office/officeart/2005/8/layout/hierarchy3"/>
    <dgm:cxn modelId="{DF6925A1-DED7-43E9-95EB-59D0352DD55F}" type="presParOf" srcId="{57240BB9-8E5F-4CB9-A126-011B0074777B}" destId="{4EF9BD9B-70DD-4D81-8AFB-0CFA6E198F0C}" srcOrd="0" destOrd="0" presId="urn:microsoft.com/office/officeart/2005/8/layout/hierarchy3"/>
    <dgm:cxn modelId="{5CBA2CBE-B867-4ABC-8DDF-11D226B67F00}" type="presParOf" srcId="{57240BB9-8E5F-4CB9-A126-011B0074777B}" destId="{01B0D15A-A809-45D9-BFE7-9FA7F668A318}" srcOrd="1" destOrd="0" presId="urn:microsoft.com/office/officeart/2005/8/layout/hierarchy3"/>
    <dgm:cxn modelId="{7DBE739F-52D9-4791-8AA7-5ADD71966387}" type="presParOf" srcId="{57240BB9-8E5F-4CB9-A126-011B0074777B}" destId="{853D7937-A7B9-4667-B62B-D0A4F6BF0058}" srcOrd="2" destOrd="0" presId="urn:microsoft.com/office/officeart/2005/8/layout/hierarchy3"/>
    <dgm:cxn modelId="{AB1F63CC-F7FA-4F31-A402-2B5E3A7AB866}" type="presParOf" srcId="{57240BB9-8E5F-4CB9-A126-011B0074777B}" destId="{8307829D-F470-4EC4-BA22-669939B96409}" srcOrd="3" destOrd="0" presId="urn:microsoft.com/office/officeart/2005/8/layout/hierarchy3"/>
    <dgm:cxn modelId="{CF592D3D-EA58-41E8-9D85-823496BA3A0F}" type="presParOf" srcId="{D45537DF-F885-4725-BAF6-BD34DAB85633}" destId="{3C020FC1-28D2-4B6F-9FA0-32581817D304}" srcOrd="1" destOrd="0" presId="urn:microsoft.com/office/officeart/2005/8/layout/hierarchy3"/>
    <dgm:cxn modelId="{C8296763-16B1-4FE3-8857-2EB93CB879BB}" type="presParOf" srcId="{3C020FC1-28D2-4B6F-9FA0-32581817D304}" destId="{D57F5F89-79F8-49FF-903E-27FC72D3CE24}" srcOrd="0" destOrd="0" presId="urn:microsoft.com/office/officeart/2005/8/layout/hierarchy3"/>
    <dgm:cxn modelId="{051121EC-BBDE-4BD5-AAA9-0ED931831517}" type="presParOf" srcId="{D57F5F89-79F8-49FF-903E-27FC72D3CE24}" destId="{85D18EC5-5475-4E66-9CB6-D770D1BC9B13}" srcOrd="0" destOrd="0" presId="urn:microsoft.com/office/officeart/2005/8/layout/hierarchy3"/>
    <dgm:cxn modelId="{A331777A-2608-485B-A8DC-C3D3D060D812}" type="presParOf" srcId="{D57F5F89-79F8-49FF-903E-27FC72D3CE24}" destId="{17FE7469-DBC5-43A8-929E-AE69E3C41F76}" srcOrd="1" destOrd="0" presId="urn:microsoft.com/office/officeart/2005/8/layout/hierarchy3"/>
    <dgm:cxn modelId="{90868F1E-F27C-4F10-A86C-75CA703C37DF}" type="presParOf" srcId="{3C020FC1-28D2-4B6F-9FA0-32581817D304}" destId="{BAF7CDF1-6CB7-40D2-83DC-DE69CB58A56F}" srcOrd="1" destOrd="0" presId="urn:microsoft.com/office/officeart/2005/8/layout/hierarchy3"/>
    <dgm:cxn modelId="{9C2859DB-6D0F-4575-8838-B338017AE194}" type="presParOf" srcId="{BAF7CDF1-6CB7-40D2-83DC-DE69CB58A56F}" destId="{D4C9B927-16D8-4034-8C07-C12B128C63D3}" srcOrd="0" destOrd="0" presId="urn:microsoft.com/office/officeart/2005/8/layout/hierarchy3"/>
    <dgm:cxn modelId="{0B1DAEDC-8553-44A7-AAFB-ABB5945F8B54}" type="presParOf" srcId="{BAF7CDF1-6CB7-40D2-83DC-DE69CB58A56F}" destId="{7FB31C19-5D23-4913-8309-56E7AA550C99}" srcOrd="1" destOrd="0" presId="urn:microsoft.com/office/officeart/2005/8/layout/hierarchy3"/>
    <dgm:cxn modelId="{7B42E55B-75E4-482A-A6F0-2A9463261E17}" type="presParOf" srcId="{BAF7CDF1-6CB7-40D2-83DC-DE69CB58A56F}" destId="{3DFD3D09-E7D8-4257-B79C-84CFAECBB7D1}" srcOrd="2" destOrd="0" presId="urn:microsoft.com/office/officeart/2005/8/layout/hierarchy3"/>
    <dgm:cxn modelId="{0A99E1EC-847A-471C-9EED-BC9DAE73391A}" type="presParOf" srcId="{BAF7CDF1-6CB7-40D2-83DC-DE69CB58A56F}" destId="{CD456B4A-19A4-4894-9F96-34D60218540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1DE8CC-274A-409B-8884-07B1D72A9B81}" type="doc">
      <dgm:prSet loTypeId="urn:microsoft.com/office/officeart/2005/8/layout/hList3" loCatId="list" qsTypeId="urn:microsoft.com/office/officeart/2005/8/quickstyle/simple1" qsCatId="simple" csTypeId="urn:microsoft.com/office/officeart/2005/8/colors/accent1_3" csCatId="accent1" phldr="1"/>
      <dgm:spPr/>
      <dgm:t>
        <a:bodyPr/>
        <a:lstStyle/>
        <a:p>
          <a:endParaRPr lang="zh-CN" altLang="en-US"/>
        </a:p>
      </dgm:t>
    </dgm:pt>
    <dgm:pt modelId="{CB3779F1-4F22-47DE-AEAD-C19FA646A88B}">
      <dgm:prSet phldrT="[文本]"/>
      <dgm:spPr/>
      <dgm:t>
        <a:bodyPr/>
        <a:lstStyle/>
        <a:p>
          <a:r>
            <a:rPr lang="en-US" dirty="0">
              <a:latin typeface="微软雅黑" pitchFamily="34" charset="-122"/>
              <a:ea typeface="微软雅黑" pitchFamily="34" charset="-122"/>
            </a:rPr>
            <a:t>C5.0</a:t>
          </a:r>
          <a:r>
            <a:rPr lang="zh-CN" dirty="0">
              <a:latin typeface="微软雅黑" pitchFamily="34" charset="-122"/>
              <a:ea typeface="微软雅黑" pitchFamily="34" charset="-122"/>
            </a:rPr>
            <a:t>较其他决策树算法的优势</a:t>
          </a:r>
          <a:endParaRPr lang="zh-CN" altLang="en-US" dirty="0">
            <a:latin typeface="微软雅黑" pitchFamily="34" charset="-122"/>
            <a:ea typeface="微软雅黑" pitchFamily="34" charset="-122"/>
          </a:endParaRPr>
        </a:p>
      </dgm:t>
    </dgm:pt>
    <dgm:pt modelId="{FB55CDAC-E455-41A9-B758-317921871DC6}" type="parTrans" cxnId="{65291B56-B884-4F5E-AA72-1F8E7B0AD2B3}">
      <dgm:prSet/>
      <dgm:spPr/>
      <dgm:t>
        <a:bodyPr/>
        <a:lstStyle/>
        <a:p>
          <a:endParaRPr lang="zh-CN" altLang="en-US"/>
        </a:p>
      </dgm:t>
    </dgm:pt>
    <dgm:pt modelId="{A440973D-618D-43E7-B482-F285FA2FF9D3}" type="sibTrans" cxnId="{65291B56-B884-4F5E-AA72-1F8E7B0AD2B3}">
      <dgm:prSet/>
      <dgm:spPr/>
      <dgm:t>
        <a:bodyPr/>
        <a:lstStyle/>
        <a:p>
          <a:endParaRPr lang="zh-CN" altLang="en-US"/>
        </a:p>
      </dgm:t>
    </dgm:pt>
    <dgm:pt modelId="{DA97363F-AF90-4486-8299-577A31B06DDD}">
      <dgm:prSet phldrT="[文本]" custT="1"/>
      <dgm:spPr/>
      <dgm:t>
        <a:bodyPr/>
        <a:lstStyle/>
        <a:p>
          <a:r>
            <a:rPr lang="en-US" sz="2000" dirty="0">
              <a:latin typeface="微软雅黑" pitchFamily="34" charset="-122"/>
              <a:ea typeface="微软雅黑" pitchFamily="34" charset="-122"/>
            </a:rPr>
            <a:t>C5.0</a:t>
          </a:r>
          <a:r>
            <a:rPr lang="zh-CN" sz="2000" dirty="0">
              <a:latin typeface="微软雅黑" pitchFamily="34" charset="-122"/>
              <a:ea typeface="微软雅黑" pitchFamily="34" charset="-122"/>
            </a:rPr>
            <a:t>模型在面对数据遗漏和输入字段很多的问题时非常稳健；</a:t>
          </a:r>
          <a:endParaRPr lang="zh-CN" altLang="en-US" sz="2000" dirty="0">
            <a:latin typeface="微软雅黑" pitchFamily="34" charset="-122"/>
            <a:ea typeface="微软雅黑" pitchFamily="34" charset="-122"/>
          </a:endParaRPr>
        </a:p>
      </dgm:t>
    </dgm:pt>
    <dgm:pt modelId="{5FC9388B-7D93-4326-A168-83C51778281B}" type="parTrans" cxnId="{A9176E98-3BAF-422F-920B-A7DFF0D8E9CD}">
      <dgm:prSet/>
      <dgm:spPr/>
      <dgm:t>
        <a:bodyPr/>
        <a:lstStyle/>
        <a:p>
          <a:endParaRPr lang="zh-CN" altLang="en-US"/>
        </a:p>
      </dgm:t>
    </dgm:pt>
    <dgm:pt modelId="{6D6211EE-78A6-4F05-8F7D-AC0AA386DDA8}" type="sibTrans" cxnId="{A9176E98-3BAF-422F-920B-A7DFF0D8E9CD}">
      <dgm:prSet/>
      <dgm:spPr/>
      <dgm:t>
        <a:bodyPr/>
        <a:lstStyle/>
        <a:p>
          <a:endParaRPr lang="zh-CN" altLang="en-US"/>
        </a:p>
      </dgm:t>
    </dgm:pt>
    <dgm:pt modelId="{1DAFBC63-2D1D-4A48-887A-BD2E9AE86831}">
      <dgm:prSet phldrT="[文本]" custT="1"/>
      <dgm:spPr/>
      <dgm:t>
        <a:bodyPr/>
        <a:lstStyle/>
        <a:p>
          <a:r>
            <a:rPr lang="en-US" sz="2000" dirty="0">
              <a:latin typeface="微软雅黑" pitchFamily="34" charset="-122"/>
              <a:ea typeface="微软雅黑" pitchFamily="34" charset="-122"/>
            </a:rPr>
            <a:t>C5.0</a:t>
          </a:r>
          <a:r>
            <a:rPr lang="zh-CN" sz="2000" dirty="0">
              <a:latin typeface="微软雅黑" pitchFamily="34" charset="-122"/>
              <a:ea typeface="微软雅黑" pitchFamily="34" charset="-122"/>
            </a:rPr>
            <a:t>模型易于理解，模型输出的规则有非常直观的解释；</a:t>
          </a:r>
          <a:endParaRPr lang="zh-CN" altLang="en-US" sz="2000" dirty="0">
            <a:latin typeface="微软雅黑" pitchFamily="34" charset="-122"/>
            <a:ea typeface="微软雅黑" pitchFamily="34" charset="-122"/>
          </a:endParaRPr>
        </a:p>
      </dgm:t>
    </dgm:pt>
    <dgm:pt modelId="{73066149-0AF2-421A-8834-295DC781089F}" type="parTrans" cxnId="{F56E62EA-A4D7-473E-94A9-6BE5A0676DDB}">
      <dgm:prSet/>
      <dgm:spPr/>
      <dgm:t>
        <a:bodyPr/>
        <a:lstStyle/>
        <a:p>
          <a:endParaRPr lang="zh-CN" altLang="en-US"/>
        </a:p>
      </dgm:t>
    </dgm:pt>
    <dgm:pt modelId="{86879CDA-FF41-4123-8656-AF8F321AF1E8}" type="sibTrans" cxnId="{F56E62EA-A4D7-473E-94A9-6BE5A0676DDB}">
      <dgm:prSet/>
      <dgm:spPr/>
      <dgm:t>
        <a:bodyPr/>
        <a:lstStyle/>
        <a:p>
          <a:endParaRPr lang="zh-CN" altLang="en-US"/>
        </a:p>
      </dgm:t>
    </dgm:pt>
    <dgm:pt modelId="{BAA1D6DF-8C44-4AB4-BB7E-1AAB04241E0E}">
      <dgm:prSet phldrT="[文本]" custT="1"/>
      <dgm:spPr/>
      <dgm:t>
        <a:bodyPr/>
        <a:lstStyle/>
        <a:p>
          <a:r>
            <a:rPr lang="en-US" sz="2000" dirty="0">
              <a:solidFill>
                <a:schemeClr val="tx1">
                  <a:lumMod val="75000"/>
                  <a:lumOff val="25000"/>
                </a:schemeClr>
              </a:solidFill>
              <a:latin typeface="微软雅黑" pitchFamily="34" charset="-122"/>
              <a:ea typeface="微软雅黑" pitchFamily="34" charset="-122"/>
            </a:rPr>
            <a:t>C5.0</a:t>
          </a:r>
          <a:r>
            <a:rPr lang="zh-CN" altLang="en-US" sz="2000" dirty="0">
              <a:solidFill>
                <a:schemeClr val="tx1">
                  <a:lumMod val="75000"/>
                  <a:lumOff val="25000"/>
                </a:schemeClr>
              </a:solidFill>
              <a:latin typeface="微软雅黑" pitchFamily="34" charset="-122"/>
              <a:ea typeface="微软雅黑" pitchFamily="34" charset="-122"/>
            </a:rPr>
            <a:t>模型</a:t>
          </a:r>
          <a:r>
            <a:rPr lang="zh-CN" sz="2000" dirty="0">
              <a:solidFill>
                <a:schemeClr val="tx1">
                  <a:lumMod val="75000"/>
                  <a:lumOff val="25000"/>
                </a:schemeClr>
              </a:solidFill>
              <a:latin typeface="微软雅黑" pitchFamily="34" charset="-122"/>
              <a:ea typeface="微软雅黑" pitchFamily="34" charset="-122"/>
            </a:rPr>
            <a:t>也提供</a:t>
          </a:r>
          <a:r>
            <a:rPr lang="zh-CN" altLang="en-US" sz="2000" dirty="0">
              <a:solidFill>
                <a:schemeClr val="tx1">
                  <a:lumMod val="75000"/>
                  <a:lumOff val="25000"/>
                </a:schemeClr>
              </a:solidFill>
              <a:latin typeface="微软雅黑" pitchFamily="34" charset="-122"/>
              <a:ea typeface="微软雅黑" pitchFamily="34" charset="-122"/>
            </a:rPr>
            <a:t>了</a:t>
          </a:r>
          <a:r>
            <a:rPr lang="zh-CN" sz="2000" dirty="0">
              <a:solidFill>
                <a:schemeClr val="tx1">
                  <a:lumMod val="75000"/>
                  <a:lumOff val="25000"/>
                </a:schemeClr>
              </a:solidFill>
              <a:latin typeface="微软雅黑" pitchFamily="34" charset="-122"/>
              <a:ea typeface="微软雅黑" pitchFamily="34" charset="-122"/>
            </a:rPr>
            <a:t>强大技术支持以提高分类的精度。</a:t>
          </a:r>
          <a:endParaRPr lang="zh-CN" altLang="en-US" sz="2000" dirty="0">
            <a:solidFill>
              <a:schemeClr val="tx1">
                <a:lumMod val="75000"/>
                <a:lumOff val="25000"/>
              </a:schemeClr>
            </a:solidFill>
            <a:latin typeface="微软雅黑" pitchFamily="34" charset="-122"/>
            <a:ea typeface="微软雅黑" pitchFamily="34" charset="-122"/>
          </a:endParaRPr>
        </a:p>
      </dgm:t>
    </dgm:pt>
    <dgm:pt modelId="{38E76DD2-B674-40D2-8816-04EF277EA581}" type="parTrans" cxnId="{359EB29F-6F00-4DC0-B583-B2E0B4E2840E}">
      <dgm:prSet/>
      <dgm:spPr/>
      <dgm:t>
        <a:bodyPr/>
        <a:lstStyle/>
        <a:p>
          <a:endParaRPr lang="zh-CN" altLang="en-US"/>
        </a:p>
      </dgm:t>
    </dgm:pt>
    <dgm:pt modelId="{3F178AA6-0DBF-42CD-8810-108C5EBEE94A}" type="sibTrans" cxnId="{359EB29F-6F00-4DC0-B583-B2E0B4E2840E}">
      <dgm:prSet/>
      <dgm:spPr/>
      <dgm:t>
        <a:bodyPr/>
        <a:lstStyle/>
        <a:p>
          <a:endParaRPr lang="zh-CN" altLang="en-US"/>
        </a:p>
      </dgm:t>
    </dgm:pt>
    <dgm:pt modelId="{40A0B298-A564-46F4-9E5F-19DD02CC5EC1}" type="pres">
      <dgm:prSet presAssocID="{D01DE8CC-274A-409B-8884-07B1D72A9B81}" presName="composite" presStyleCnt="0">
        <dgm:presLayoutVars>
          <dgm:chMax val="1"/>
          <dgm:dir/>
          <dgm:resizeHandles val="exact"/>
        </dgm:presLayoutVars>
      </dgm:prSet>
      <dgm:spPr/>
    </dgm:pt>
    <dgm:pt modelId="{047BB3F5-15B3-4451-90E2-202E5F066A37}" type="pres">
      <dgm:prSet presAssocID="{CB3779F1-4F22-47DE-AEAD-C19FA646A88B}" presName="roof" presStyleLbl="dkBgShp" presStyleIdx="0" presStyleCnt="2" custScaleY="58736" custLinFactNeighborX="1154"/>
      <dgm:spPr/>
    </dgm:pt>
    <dgm:pt modelId="{92A45153-A529-41BE-8A7E-676097B9F1C0}" type="pres">
      <dgm:prSet presAssocID="{CB3779F1-4F22-47DE-AEAD-C19FA646A88B}" presName="pillars" presStyleCnt="0"/>
      <dgm:spPr/>
    </dgm:pt>
    <dgm:pt modelId="{4BD35953-4C77-4B3B-91FE-42220CF453D2}" type="pres">
      <dgm:prSet presAssocID="{CB3779F1-4F22-47DE-AEAD-C19FA646A88B}" presName="pillar1" presStyleLbl="node1" presStyleIdx="0" presStyleCnt="3" custScaleY="109547" custLinFactNeighborY="-2951">
        <dgm:presLayoutVars>
          <dgm:bulletEnabled val="1"/>
        </dgm:presLayoutVars>
      </dgm:prSet>
      <dgm:spPr/>
    </dgm:pt>
    <dgm:pt modelId="{2523D807-F038-47C4-8CBB-6EBE33C7BF11}" type="pres">
      <dgm:prSet presAssocID="{1DAFBC63-2D1D-4A48-887A-BD2E9AE86831}" presName="pillarX" presStyleLbl="node1" presStyleIdx="1" presStyleCnt="3" custScaleY="109547" custLinFactNeighborY="-2951">
        <dgm:presLayoutVars>
          <dgm:bulletEnabled val="1"/>
        </dgm:presLayoutVars>
      </dgm:prSet>
      <dgm:spPr/>
    </dgm:pt>
    <dgm:pt modelId="{1CAB5725-76BC-47DD-B7AB-EBA06F2340B1}" type="pres">
      <dgm:prSet presAssocID="{BAA1D6DF-8C44-4AB4-BB7E-1AAB04241E0E}" presName="pillarX" presStyleLbl="node1" presStyleIdx="2" presStyleCnt="3" custScaleY="109547" custLinFactNeighborY="-2951">
        <dgm:presLayoutVars>
          <dgm:bulletEnabled val="1"/>
        </dgm:presLayoutVars>
      </dgm:prSet>
      <dgm:spPr/>
    </dgm:pt>
    <dgm:pt modelId="{5BF1052C-C0DC-44C7-A5AB-07825DCB9920}" type="pres">
      <dgm:prSet presAssocID="{CB3779F1-4F22-47DE-AEAD-C19FA646A88B}" presName="base" presStyleLbl="dkBgShp" presStyleIdx="1" presStyleCnt="2" custLinFactY="70391" custLinFactNeighborX="-4337" custLinFactNeighborY="100000"/>
      <dgm:spPr/>
    </dgm:pt>
  </dgm:ptLst>
  <dgm:cxnLst>
    <dgm:cxn modelId="{E0F4245B-887C-414C-A3BD-7FBB27025F0E}" type="presOf" srcId="{1DAFBC63-2D1D-4A48-887A-BD2E9AE86831}" destId="{2523D807-F038-47C4-8CBB-6EBE33C7BF11}" srcOrd="0" destOrd="0" presId="urn:microsoft.com/office/officeart/2005/8/layout/hList3"/>
    <dgm:cxn modelId="{65291B56-B884-4F5E-AA72-1F8E7B0AD2B3}" srcId="{D01DE8CC-274A-409B-8884-07B1D72A9B81}" destId="{CB3779F1-4F22-47DE-AEAD-C19FA646A88B}" srcOrd="0" destOrd="0" parTransId="{FB55CDAC-E455-41A9-B758-317921871DC6}" sibTransId="{A440973D-618D-43E7-B482-F285FA2FF9D3}"/>
    <dgm:cxn modelId="{4E416787-CAC9-4527-9F88-4E8B57D893CF}" type="presOf" srcId="{DA97363F-AF90-4486-8299-577A31B06DDD}" destId="{4BD35953-4C77-4B3B-91FE-42220CF453D2}" srcOrd="0" destOrd="0" presId="urn:microsoft.com/office/officeart/2005/8/layout/hList3"/>
    <dgm:cxn modelId="{2427C28B-3D69-442A-AB9D-DA472ED12C9B}" type="presOf" srcId="{CB3779F1-4F22-47DE-AEAD-C19FA646A88B}" destId="{047BB3F5-15B3-4451-90E2-202E5F066A37}" srcOrd="0" destOrd="0" presId="urn:microsoft.com/office/officeart/2005/8/layout/hList3"/>
    <dgm:cxn modelId="{A9176E98-3BAF-422F-920B-A7DFF0D8E9CD}" srcId="{CB3779F1-4F22-47DE-AEAD-C19FA646A88B}" destId="{DA97363F-AF90-4486-8299-577A31B06DDD}" srcOrd="0" destOrd="0" parTransId="{5FC9388B-7D93-4326-A168-83C51778281B}" sibTransId="{6D6211EE-78A6-4F05-8F7D-AC0AA386DDA8}"/>
    <dgm:cxn modelId="{359EB29F-6F00-4DC0-B583-B2E0B4E2840E}" srcId="{CB3779F1-4F22-47DE-AEAD-C19FA646A88B}" destId="{BAA1D6DF-8C44-4AB4-BB7E-1AAB04241E0E}" srcOrd="2" destOrd="0" parTransId="{38E76DD2-B674-40D2-8816-04EF277EA581}" sibTransId="{3F178AA6-0DBF-42CD-8810-108C5EBEE94A}"/>
    <dgm:cxn modelId="{C73571CC-2023-49B3-A357-807B3FD05C28}" type="presOf" srcId="{BAA1D6DF-8C44-4AB4-BB7E-1AAB04241E0E}" destId="{1CAB5725-76BC-47DD-B7AB-EBA06F2340B1}" srcOrd="0" destOrd="0" presId="urn:microsoft.com/office/officeart/2005/8/layout/hList3"/>
    <dgm:cxn modelId="{F56E62EA-A4D7-473E-94A9-6BE5A0676DDB}" srcId="{CB3779F1-4F22-47DE-AEAD-C19FA646A88B}" destId="{1DAFBC63-2D1D-4A48-887A-BD2E9AE86831}" srcOrd="1" destOrd="0" parTransId="{73066149-0AF2-421A-8834-295DC781089F}" sibTransId="{86879CDA-FF41-4123-8656-AF8F321AF1E8}"/>
    <dgm:cxn modelId="{CE2403FC-16BA-402D-8A0F-AA604F85CF84}" type="presOf" srcId="{D01DE8CC-274A-409B-8884-07B1D72A9B81}" destId="{40A0B298-A564-46F4-9E5F-19DD02CC5EC1}" srcOrd="0" destOrd="0" presId="urn:microsoft.com/office/officeart/2005/8/layout/hList3"/>
    <dgm:cxn modelId="{3E55F007-2648-4047-9128-0DE62A23E5E3}" type="presParOf" srcId="{40A0B298-A564-46F4-9E5F-19DD02CC5EC1}" destId="{047BB3F5-15B3-4451-90E2-202E5F066A37}" srcOrd="0" destOrd="0" presId="urn:microsoft.com/office/officeart/2005/8/layout/hList3"/>
    <dgm:cxn modelId="{F0C400EE-7ED8-4735-99B0-9A8224EEB710}" type="presParOf" srcId="{40A0B298-A564-46F4-9E5F-19DD02CC5EC1}" destId="{92A45153-A529-41BE-8A7E-676097B9F1C0}" srcOrd="1" destOrd="0" presId="urn:microsoft.com/office/officeart/2005/8/layout/hList3"/>
    <dgm:cxn modelId="{7A75A734-5452-42F8-A631-60CB99892524}" type="presParOf" srcId="{92A45153-A529-41BE-8A7E-676097B9F1C0}" destId="{4BD35953-4C77-4B3B-91FE-42220CF453D2}" srcOrd="0" destOrd="0" presId="urn:microsoft.com/office/officeart/2005/8/layout/hList3"/>
    <dgm:cxn modelId="{44CB518A-2788-4B08-970C-3763C3F42B1B}" type="presParOf" srcId="{92A45153-A529-41BE-8A7E-676097B9F1C0}" destId="{2523D807-F038-47C4-8CBB-6EBE33C7BF11}" srcOrd="1" destOrd="0" presId="urn:microsoft.com/office/officeart/2005/8/layout/hList3"/>
    <dgm:cxn modelId="{65ABBD62-161F-4327-A9D5-14E4C2C6B482}" type="presParOf" srcId="{92A45153-A529-41BE-8A7E-676097B9F1C0}" destId="{1CAB5725-76BC-47DD-B7AB-EBA06F2340B1}" srcOrd="2" destOrd="0" presId="urn:microsoft.com/office/officeart/2005/8/layout/hList3"/>
    <dgm:cxn modelId="{2768C398-3873-4FC4-B046-22CFD360148E}" type="presParOf" srcId="{40A0B298-A564-46F4-9E5F-19DD02CC5EC1}" destId="{5BF1052C-C0DC-44C7-A5AB-07825DCB992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E83FFB6-7A34-44DE-9077-658C19758D7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CN" altLang="en-US"/>
        </a:p>
      </dgm:t>
    </dgm:pt>
    <dgm:pt modelId="{4835C733-CC5A-44B0-882F-8CC25E983E17}">
      <dgm:prSet phldrT="[文本]" custT="1"/>
      <dgm:spPr/>
      <dgm:t>
        <a:bodyPr/>
        <a:lstStyle/>
        <a:p>
          <a:r>
            <a:rPr lang="en-US" altLang="zh-CN" sz="3200" dirty="0"/>
            <a:t>a</a:t>
          </a:r>
          <a:endParaRPr lang="zh-CN" altLang="en-US" sz="3200" dirty="0"/>
        </a:p>
      </dgm:t>
    </dgm:pt>
    <dgm:pt modelId="{B661C257-2954-43B5-9C8C-C736B2584120}" type="parTrans" cxnId="{C12DF259-99BA-4C40-8370-43A10FD76145}">
      <dgm:prSet/>
      <dgm:spPr/>
      <dgm:t>
        <a:bodyPr/>
        <a:lstStyle/>
        <a:p>
          <a:endParaRPr lang="zh-CN" altLang="en-US"/>
        </a:p>
      </dgm:t>
    </dgm:pt>
    <dgm:pt modelId="{B7271EFD-524C-4D7F-A5E9-FC2D01D1003B}" type="sibTrans" cxnId="{C12DF259-99BA-4C40-8370-43A10FD76145}">
      <dgm:prSet/>
      <dgm:spPr/>
      <dgm:t>
        <a:bodyPr/>
        <a:lstStyle/>
        <a:p>
          <a:endParaRPr lang="zh-CN" altLang="en-US"/>
        </a:p>
      </dgm:t>
    </dgm:pt>
    <dgm:pt modelId="{C12C2C7B-1B8B-459B-878D-41025F498E06}">
      <dgm:prSet phldrT="[文本]" custT="1"/>
      <dgm:spPr/>
      <dgm:t>
        <a:bodyPr/>
        <a:lstStyle/>
        <a:p>
          <a:r>
            <a:rPr lang="zh-CN" altLang="en-US" sz="1600" dirty="0">
              <a:latin typeface="微软雅黑" pitchFamily="34" charset="-122"/>
              <a:ea typeface="微软雅黑" pitchFamily="34" charset="-122"/>
            </a:rPr>
            <a:t>计算已知类别数据集中的点与当前点之间的距离；</a:t>
          </a:r>
        </a:p>
      </dgm:t>
    </dgm:pt>
    <dgm:pt modelId="{D6080EF9-035B-4B1C-AC80-058612102CD6}" type="parTrans" cxnId="{F80A6092-EEE5-43BF-9DF3-3B25DD982872}">
      <dgm:prSet/>
      <dgm:spPr/>
      <dgm:t>
        <a:bodyPr/>
        <a:lstStyle/>
        <a:p>
          <a:endParaRPr lang="zh-CN" altLang="en-US"/>
        </a:p>
      </dgm:t>
    </dgm:pt>
    <dgm:pt modelId="{1C83E32C-6730-4278-8CAE-1FF37768CC89}" type="sibTrans" cxnId="{F80A6092-EEE5-43BF-9DF3-3B25DD982872}">
      <dgm:prSet/>
      <dgm:spPr/>
      <dgm:t>
        <a:bodyPr/>
        <a:lstStyle/>
        <a:p>
          <a:endParaRPr lang="zh-CN" altLang="en-US"/>
        </a:p>
      </dgm:t>
    </dgm:pt>
    <dgm:pt modelId="{39557520-4CD0-466F-A7A7-4BB2350E5FCE}">
      <dgm:prSet phldrT="[文本]" custT="1"/>
      <dgm:spPr/>
      <dgm:t>
        <a:bodyPr/>
        <a:lstStyle/>
        <a:p>
          <a:r>
            <a:rPr lang="en-US" altLang="zh-CN" sz="3200" dirty="0"/>
            <a:t>b</a:t>
          </a:r>
          <a:endParaRPr lang="zh-CN" altLang="en-US" sz="3200" dirty="0"/>
        </a:p>
      </dgm:t>
    </dgm:pt>
    <dgm:pt modelId="{C41F3C31-34BA-4CF6-8DAD-9F4A7E483C88}" type="parTrans" cxnId="{092D94E6-027B-4C06-AF48-4E7EBB3A342E}">
      <dgm:prSet/>
      <dgm:spPr/>
      <dgm:t>
        <a:bodyPr/>
        <a:lstStyle/>
        <a:p>
          <a:endParaRPr lang="zh-CN" altLang="en-US"/>
        </a:p>
      </dgm:t>
    </dgm:pt>
    <dgm:pt modelId="{FBC2385F-09AE-41DB-AC6F-49D8A2DFF235}" type="sibTrans" cxnId="{092D94E6-027B-4C06-AF48-4E7EBB3A342E}">
      <dgm:prSet/>
      <dgm:spPr/>
      <dgm:t>
        <a:bodyPr/>
        <a:lstStyle/>
        <a:p>
          <a:endParaRPr lang="zh-CN" altLang="en-US"/>
        </a:p>
      </dgm:t>
    </dgm:pt>
    <dgm:pt modelId="{F941C573-02D6-495B-814B-079C90DD9BD5}">
      <dgm:prSet phldrT="[文本]" custT="1"/>
      <dgm:spPr/>
      <dgm:t>
        <a:bodyPr/>
        <a:lstStyle/>
        <a:p>
          <a:r>
            <a:rPr lang="zh-CN" altLang="en-US" sz="1600" dirty="0">
              <a:latin typeface="微软雅黑" pitchFamily="34" charset="-122"/>
              <a:ea typeface="微软雅黑" pitchFamily="34" charset="-122"/>
            </a:rPr>
            <a:t>按照距离递增次序排序；</a:t>
          </a:r>
        </a:p>
      </dgm:t>
    </dgm:pt>
    <dgm:pt modelId="{B26011C1-BE9A-4C7C-A93F-1746E97BBDB8}" type="parTrans" cxnId="{6ED70239-ED11-4840-8C5A-2EB80FD7B2D1}">
      <dgm:prSet/>
      <dgm:spPr/>
      <dgm:t>
        <a:bodyPr/>
        <a:lstStyle/>
        <a:p>
          <a:endParaRPr lang="zh-CN" altLang="en-US"/>
        </a:p>
      </dgm:t>
    </dgm:pt>
    <dgm:pt modelId="{8BCBFE69-E0DB-4EC7-A4CF-B59363A50656}" type="sibTrans" cxnId="{6ED70239-ED11-4840-8C5A-2EB80FD7B2D1}">
      <dgm:prSet/>
      <dgm:spPr/>
      <dgm:t>
        <a:bodyPr/>
        <a:lstStyle/>
        <a:p>
          <a:endParaRPr lang="zh-CN" altLang="en-US"/>
        </a:p>
      </dgm:t>
    </dgm:pt>
    <dgm:pt modelId="{3F99E683-3AA4-4909-B7EA-13D13DBA66B8}">
      <dgm:prSet phldrT="[文本]" custT="1"/>
      <dgm:spPr/>
      <dgm:t>
        <a:bodyPr/>
        <a:lstStyle/>
        <a:p>
          <a:endParaRPr lang="zh-CN" altLang="en-US" sz="3200" dirty="0"/>
        </a:p>
        <a:p>
          <a:r>
            <a:rPr lang="en-US" altLang="zh-CN" sz="3200" dirty="0"/>
            <a:t>c</a:t>
          </a:r>
          <a:endParaRPr lang="zh-CN" altLang="en-US" sz="3200" dirty="0"/>
        </a:p>
        <a:p>
          <a:r>
            <a:rPr lang="en-US" altLang="zh-CN" sz="3200" dirty="0"/>
            <a:t>c</a:t>
          </a:r>
          <a:endParaRPr lang="zh-CN" altLang="en-US" sz="3200" dirty="0"/>
        </a:p>
      </dgm:t>
    </dgm:pt>
    <dgm:pt modelId="{D800FF1C-6AEB-48D6-8E06-0BBA6C5C7EC2}" type="parTrans" cxnId="{90D195EE-3807-4728-A349-2019E7127A8D}">
      <dgm:prSet/>
      <dgm:spPr/>
      <dgm:t>
        <a:bodyPr/>
        <a:lstStyle/>
        <a:p>
          <a:endParaRPr lang="zh-CN" altLang="en-US"/>
        </a:p>
      </dgm:t>
    </dgm:pt>
    <dgm:pt modelId="{DC7636A3-CE15-4003-A789-20BA0614AF13}" type="sibTrans" cxnId="{90D195EE-3807-4728-A349-2019E7127A8D}">
      <dgm:prSet/>
      <dgm:spPr/>
      <dgm:t>
        <a:bodyPr/>
        <a:lstStyle/>
        <a:p>
          <a:endParaRPr lang="zh-CN" altLang="en-US"/>
        </a:p>
      </dgm:t>
    </dgm:pt>
    <dgm:pt modelId="{2533FAC4-5308-45CE-9E8C-E06B47ADB5A5}">
      <dgm:prSet phldrT="[文本]" custT="1"/>
      <dgm:spPr/>
      <dgm:t>
        <a:bodyPr/>
        <a:lstStyle/>
        <a:p>
          <a:r>
            <a:rPr lang="zh-CN" altLang="zh-CN" sz="1600" dirty="0">
              <a:latin typeface="微软雅黑" pitchFamily="34" charset="-122"/>
              <a:ea typeface="微软雅黑" pitchFamily="34" charset="-122"/>
            </a:rPr>
            <a:t>选取与当前点距离最小的</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a:t>
          </a:r>
          <a:endParaRPr lang="zh-CN" altLang="en-US" sz="1600" dirty="0">
            <a:latin typeface="微软雅黑" pitchFamily="34" charset="-122"/>
            <a:ea typeface="微软雅黑" pitchFamily="34" charset="-122"/>
          </a:endParaRPr>
        </a:p>
      </dgm:t>
    </dgm:pt>
    <dgm:pt modelId="{54C6B6F8-595E-4EF9-B47F-DA48762D38C4}" type="parTrans" cxnId="{FE0DFF8F-056D-49F5-B13E-3D259675F55B}">
      <dgm:prSet/>
      <dgm:spPr/>
      <dgm:t>
        <a:bodyPr/>
        <a:lstStyle/>
        <a:p>
          <a:endParaRPr lang="zh-CN" altLang="en-US"/>
        </a:p>
      </dgm:t>
    </dgm:pt>
    <dgm:pt modelId="{C1644AF5-1535-4376-B79D-0B81485CAC28}" type="sibTrans" cxnId="{FE0DFF8F-056D-49F5-B13E-3D259675F55B}">
      <dgm:prSet/>
      <dgm:spPr/>
      <dgm:t>
        <a:bodyPr/>
        <a:lstStyle/>
        <a:p>
          <a:endParaRPr lang="zh-CN" altLang="en-US"/>
        </a:p>
      </dgm:t>
    </dgm:pt>
    <dgm:pt modelId="{9E82A7CA-9A75-418E-906D-3A9308B547F2}">
      <dgm:prSet phldrT="[文本]" custT="1"/>
      <dgm:spPr/>
      <dgm:t>
        <a:bodyPr/>
        <a:lstStyle/>
        <a:p>
          <a:endParaRPr lang="zh-CN" altLang="en-US" sz="3200" dirty="0"/>
        </a:p>
        <a:p>
          <a:r>
            <a:rPr lang="en-US" altLang="zh-CN" sz="3200" dirty="0"/>
            <a:t>d</a:t>
          </a:r>
          <a:endParaRPr lang="zh-CN" altLang="en-US" sz="3200" dirty="0"/>
        </a:p>
        <a:p>
          <a:r>
            <a:rPr lang="en-US" altLang="zh-CN" sz="3200" dirty="0"/>
            <a:t>d</a:t>
          </a:r>
          <a:endParaRPr lang="zh-CN" altLang="en-US" sz="3200" dirty="0"/>
        </a:p>
      </dgm:t>
    </dgm:pt>
    <dgm:pt modelId="{6253E7EE-20FB-40B1-9C83-2543ACEF1DFD}" type="parTrans" cxnId="{CC473B9A-5029-40DA-B351-EB4D932F95DA}">
      <dgm:prSet/>
      <dgm:spPr/>
      <dgm:t>
        <a:bodyPr/>
        <a:lstStyle/>
        <a:p>
          <a:endParaRPr lang="zh-CN" altLang="en-US"/>
        </a:p>
      </dgm:t>
    </dgm:pt>
    <dgm:pt modelId="{49508631-344B-45A6-9884-A77FE2357A56}" type="sibTrans" cxnId="{CC473B9A-5029-40DA-B351-EB4D932F95DA}">
      <dgm:prSet/>
      <dgm:spPr/>
      <dgm:t>
        <a:bodyPr/>
        <a:lstStyle/>
        <a:p>
          <a:endParaRPr lang="zh-CN" altLang="en-US"/>
        </a:p>
      </dgm:t>
    </dgm:pt>
    <dgm:pt modelId="{981AB6CB-2A4E-458C-B6F7-D29709325D14}">
      <dgm:prSet phldrT="[文本]" custT="1"/>
      <dgm:spPr/>
      <dgm:t>
        <a:bodyPr/>
        <a:lstStyle/>
        <a:p>
          <a:r>
            <a:rPr lang="zh-CN" altLang="zh-CN" sz="1600" dirty="0">
              <a:latin typeface="微软雅黑" pitchFamily="34" charset="-122"/>
              <a:ea typeface="微软雅黑" pitchFamily="34" charset="-122"/>
            </a:rPr>
            <a:t>确定前</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个点所在类别对应的出现频率；</a:t>
          </a:r>
          <a:endParaRPr lang="zh-CN" altLang="en-US" sz="1600" dirty="0">
            <a:latin typeface="微软雅黑" pitchFamily="34" charset="-122"/>
            <a:ea typeface="微软雅黑" pitchFamily="34" charset="-122"/>
          </a:endParaRPr>
        </a:p>
      </dgm:t>
    </dgm:pt>
    <dgm:pt modelId="{D86C4028-9ABC-47A8-BEEC-0AECD2A73BD4}" type="parTrans" cxnId="{88C3C8EF-4E2E-4A96-9B3C-E0228CAAFBB5}">
      <dgm:prSet/>
      <dgm:spPr/>
      <dgm:t>
        <a:bodyPr/>
        <a:lstStyle/>
        <a:p>
          <a:endParaRPr lang="zh-CN" altLang="en-US"/>
        </a:p>
      </dgm:t>
    </dgm:pt>
    <dgm:pt modelId="{A5D96D21-D1FE-4BEB-8837-F1490A7614CB}" type="sibTrans" cxnId="{88C3C8EF-4E2E-4A96-9B3C-E0228CAAFBB5}">
      <dgm:prSet/>
      <dgm:spPr/>
      <dgm:t>
        <a:bodyPr/>
        <a:lstStyle/>
        <a:p>
          <a:endParaRPr lang="zh-CN" altLang="en-US"/>
        </a:p>
      </dgm:t>
    </dgm:pt>
    <dgm:pt modelId="{814BB6DE-9414-4AE6-87DF-67DED6D0CB70}">
      <dgm:prSet phldrT="[文本]" custT="1"/>
      <dgm:spPr/>
      <dgm:t>
        <a:bodyPr/>
        <a:lstStyle/>
        <a:p>
          <a:endParaRPr lang="zh-CN" altLang="en-US" sz="3200" dirty="0"/>
        </a:p>
        <a:p>
          <a:r>
            <a:rPr lang="en-US" altLang="zh-CN" sz="3200" dirty="0"/>
            <a:t>e</a:t>
          </a:r>
          <a:endParaRPr lang="zh-CN" altLang="en-US" sz="3200" dirty="0"/>
        </a:p>
        <a:p>
          <a:r>
            <a:rPr lang="en-US" altLang="zh-CN" sz="3200" dirty="0"/>
            <a:t>e</a:t>
          </a:r>
          <a:endParaRPr lang="zh-CN" altLang="en-US" sz="3200" dirty="0"/>
        </a:p>
      </dgm:t>
    </dgm:pt>
    <dgm:pt modelId="{30723E19-B237-4CAE-BE7A-BC5F1A4BBF53}" type="parTrans" cxnId="{C5229C28-3930-43A6-B827-87AD398A7C26}">
      <dgm:prSet/>
      <dgm:spPr/>
      <dgm:t>
        <a:bodyPr/>
        <a:lstStyle/>
        <a:p>
          <a:endParaRPr lang="zh-CN" altLang="en-US"/>
        </a:p>
      </dgm:t>
    </dgm:pt>
    <dgm:pt modelId="{5A829303-E65F-428D-B814-FAA8C53C5FD4}" type="sibTrans" cxnId="{C5229C28-3930-43A6-B827-87AD398A7C26}">
      <dgm:prSet/>
      <dgm:spPr/>
      <dgm:t>
        <a:bodyPr/>
        <a:lstStyle/>
        <a:p>
          <a:endParaRPr lang="zh-CN" altLang="en-US"/>
        </a:p>
      </dgm:t>
    </dgm:pt>
    <dgm:pt modelId="{E2C6E473-81E8-47AF-A1FF-6591FB0EAA3B}">
      <dgm:prSet phldrT="[文本]" custT="1"/>
      <dgm:spPr/>
      <dgm:t>
        <a:bodyPr/>
        <a:lstStyle/>
        <a:p>
          <a:r>
            <a:rPr lang="zh-CN" altLang="zh-CN" sz="1600" dirty="0">
              <a:latin typeface="微软雅黑" pitchFamily="34" charset="-122"/>
              <a:ea typeface="微软雅黑" pitchFamily="34" charset="-122"/>
            </a:rPr>
            <a:t>返回前</a:t>
          </a:r>
          <a:r>
            <a:rPr lang="en-US" altLang="zh-CN" sz="1600" dirty="0">
              <a:latin typeface="微软雅黑" pitchFamily="34" charset="-122"/>
              <a:ea typeface="微软雅黑" pitchFamily="34" charset="-122"/>
            </a:rPr>
            <a:t>k</a:t>
          </a:r>
          <a:r>
            <a:rPr lang="zh-CN" altLang="zh-CN" sz="1600" dirty="0">
              <a:latin typeface="微软雅黑" pitchFamily="34" charset="-122"/>
              <a:ea typeface="微软雅黑" pitchFamily="34" charset="-122"/>
            </a:rPr>
            <a:t>个点出现频率最高的类别作为当前点的预测分类。</a:t>
          </a:r>
          <a:endParaRPr lang="zh-CN" altLang="en-US" sz="1600" dirty="0">
            <a:latin typeface="微软雅黑" pitchFamily="34" charset="-122"/>
            <a:ea typeface="微软雅黑" pitchFamily="34" charset="-122"/>
          </a:endParaRPr>
        </a:p>
      </dgm:t>
    </dgm:pt>
    <dgm:pt modelId="{5E938868-E59B-415E-B3F6-6B2068958E34}" type="parTrans" cxnId="{049D5568-15B4-46C7-AFDD-66BD6FC4AE8B}">
      <dgm:prSet/>
      <dgm:spPr/>
      <dgm:t>
        <a:bodyPr/>
        <a:lstStyle/>
        <a:p>
          <a:endParaRPr lang="zh-CN" altLang="en-US"/>
        </a:p>
      </dgm:t>
    </dgm:pt>
    <dgm:pt modelId="{97F29F4A-6781-4D41-9ACB-9EE7C93F124A}" type="sibTrans" cxnId="{049D5568-15B4-46C7-AFDD-66BD6FC4AE8B}">
      <dgm:prSet/>
      <dgm:spPr/>
      <dgm:t>
        <a:bodyPr/>
        <a:lstStyle/>
        <a:p>
          <a:endParaRPr lang="zh-CN" altLang="en-US"/>
        </a:p>
      </dgm:t>
    </dgm:pt>
    <dgm:pt modelId="{62D3D2A0-8781-4572-8C5C-72AFE6F236F2}" type="pres">
      <dgm:prSet presAssocID="{2E83FFB6-7A34-44DE-9077-658C19758D70}" presName="linearFlow" presStyleCnt="0">
        <dgm:presLayoutVars>
          <dgm:dir/>
          <dgm:animLvl val="lvl"/>
          <dgm:resizeHandles val="exact"/>
        </dgm:presLayoutVars>
      </dgm:prSet>
      <dgm:spPr/>
    </dgm:pt>
    <dgm:pt modelId="{67E5B876-C05D-4143-8224-DC9BA3C44D4C}" type="pres">
      <dgm:prSet presAssocID="{4835C733-CC5A-44B0-882F-8CC25E983E17}" presName="composite" presStyleCnt="0"/>
      <dgm:spPr/>
    </dgm:pt>
    <dgm:pt modelId="{4A5DA02B-1FD1-4F55-BCE5-C7115D4FDA10}" type="pres">
      <dgm:prSet presAssocID="{4835C733-CC5A-44B0-882F-8CC25E983E17}" presName="parentText" presStyleLbl="alignNode1" presStyleIdx="0" presStyleCnt="5">
        <dgm:presLayoutVars>
          <dgm:chMax val="1"/>
          <dgm:bulletEnabled val="1"/>
        </dgm:presLayoutVars>
      </dgm:prSet>
      <dgm:spPr/>
    </dgm:pt>
    <dgm:pt modelId="{BAA3B855-E4A5-409F-A6F8-B8C4205EE0B1}" type="pres">
      <dgm:prSet presAssocID="{4835C733-CC5A-44B0-882F-8CC25E983E17}" presName="descendantText" presStyleLbl="alignAcc1" presStyleIdx="0" presStyleCnt="5" custLinFactNeighborX="1218">
        <dgm:presLayoutVars>
          <dgm:bulletEnabled val="1"/>
        </dgm:presLayoutVars>
      </dgm:prSet>
      <dgm:spPr/>
    </dgm:pt>
    <dgm:pt modelId="{96E0C045-5B4D-4FA9-9A5E-8AB63AF241A4}" type="pres">
      <dgm:prSet presAssocID="{B7271EFD-524C-4D7F-A5E9-FC2D01D1003B}" presName="sp" presStyleCnt="0"/>
      <dgm:spPr/>
    </dgm:pt>
    <dgm:pt modelId="{B552058D-CF94-4ED1-A130-71601B9CDA1C}" type="pres">
      <dgm:prSet presAssocID="{39557520-4CD0-466F-A7A7-4BB2350E5FCE}" presName="composite" presStyleCnt="0"/>
      <dgm:spPr/>
    </dgm:pt>
    <dgm:pt modelId="{F1FD0CFF-8D3A-4692-81FD-DCC6051C3AC0}" type="pres">
      <dgm:prSet presAssocID="{39557520-4CD0-466F-A7A7-4BB2350E5FCE}" presName="parentText" presStyleLbl="alignNode1" presStyleIdx="1" presStyleCnt="5">
        <dgm:presLayoutVars>
          <dgm:chMax val="1"/>
          <dgm:bulletEnabled val="1"/>
        </dgm:presLayoutVars>
      </dgm:prSet>
      <dgm:spPr/>
    </dgm:pt>
    <dgm:pt modelId="{0D7B1F4F-31D0-4D69-AC20-4E19408FD1F7}" type="pres">
      <dgm:prSet presAssocID="{39557520-4CD0-466F-A7A7-4BB2350E5FCE}" presName="descendantText" presStyleLbl="alignAcc1" presStyleIdx="1" presStyleCnt="5">
        <dgm:presLayoutVars>
          <dgm:bulletEnabled val="1"/>
        </dgm:presLayoutVars>
      </dgm:prSet>
      <dgm:spPr/>
    </dgm:pt>
    <dgm:pt modelId="{C0FB25C0-4B43-4710-9390-8758D7741D06}" type="pres">
      <dgm:prSet presAssocID="{FBC2385F-09AE-41DB-AC6F-49D8A2DFF235}" presName="sp" presStyleCnt="0"/>
      <dgm:spPr/>
    </dgm:pt>
    <dgm:pt modelId="{4AFFF273-1CB2-45AC-B480-1E38AEE5E548}" type="pres">
      <dgm:prSet presAssocID="{3F99E683-3AA4-4909-B7EA-13D13DBA66B8}" presName="composite" presStyleCnt="0"/>
      <dgm:spPr/>
    </dgm:pt>
    <dgm:pt modelId="{F94D1414-EC89-473D-96BF-C7B757352B7E}" type="pres">
      <dgm:prSet presAssocID="{3F99E683-3AA4-4909-B7EA-13D13DBA66B8}" presName="parentText" presStyleLbl="alignNode1" presStyleIdx="2" presStyleCnt="5">
        <dgm:presLayoutVars>
          <dgm:chMax val="1"/>
          <dgm:bulletEnabled val="1"/>
        </dgm:presLayoutVars>
      </dgm:prSet>
      <dgm:spPr/>
    </dgm:pt>
    <dgm:pt modelId="{67CE446F-8CA7-4271-9596-61A12D1F4DD3}" type="pres">
      <dgm:prSet presAssocID="{3F99E683-3AA4-4909-B7EA-13D13DBA66B8}" presName="descendantText" presStyleLbl="alignAcc1" presStyleIdx="2" presStyleCnt="5">
        <dgm:presLayoutVars>
          <dgm:bulletEnabled val="1"/>
        </dgm:presLayoutVars>
      </dgm:prSet>
      <dgm:spPr/>
    </dgm:pt>
    <dgm:pt modelId="{D69296EA-7771-4C94-9298-0CF4C4E7CE52}" type="pres">
      <dgm:prSet presAssocID="{DC7636A3-CE15-4003-A789-20BA0614AF13}" presName="sp" presStyleCnt="0"/>
      <dgm:spPr/>
    </dgm:pt>
    <dgm:pt modelId="{4F2D89B3-7EDC-4EB5-A6D6-6DF1D311DDCE}" type="pres">
      <dgm:prSet presAssocID="{9E82A7CA-9A75-418E-906D-3A9308B547F2}" presName="composite" presStyleCnt="0"/>
      <dgm:spPr/>
    </dgm:pt>
    <dgm:pt modelId="{4926685D-2694-4949-9F2A-BABB4AF6D2B4}" type="pres">
      <dgm:prSet presAssocID="{9E82A7CA-9A75-418E-906D-3A9308B547F2}" presName="parentText" presStyleLbl="alignNode1" presStyleIdx="3" presStyleCnt="5">
        <dgm:presLayoutVars>
          <dgm:chMax val="1"/>
          <dgm:bulletEnabled val="1"/>
        </dgm:presLayoutVars>
      </dgm:prSet>
      <dgm:spPr/>
    </dgm:pt>
    <dgm:pt modelId="{BC091396-FA41-4156-AA62-5821438A318B}" type="pres">
      <dgm:prSet presAssocID="{9E82A7CA-9A75-418E-906D-3A9308B547F2}" presName="descendantText" presStyleLbl="alignAcc1" presStyleIdx="3" presStyleCnt="5">
        <dgm:presLayoutVars>
          <dgm:bulletEnabled val="1"/>
        </dgm:presLayoutVars>
      </dgm:prSet>
      <dgm:spPr/>
    </dgm:pt>
    <dgm:pt modelId="{3E13612C-3C51-4B6F-A436-A4F8CAEB38E2}" type="pres">
      <dgm:prSet presAssocID="{49508631-344B-45A6-9884-A77FE2357A56}" presName="sp" presStyleCnt="0"/>
      <dgm:spPr/>
    </dgm:pt>
    <dgm:pt modelId="{85AE2C75-C232-418F-897C-72EB3BC66F7B}" type="pres">
      <dgm:prSet presAssocID="{814BB6DE-9414-4AE6-87DF-67DED6D0CB70}" presName="composite" presStyleCnt="0"/>
      <dgm:spPr/>
    </dgm:pt>
    <dgm:pt modelId="{97359991-C63D-4F6E-8617-711436F6E8D9}" type="pres">
      <dgm:prSet presAssocID="{814BB6DE-9414-4AE6-87DF-67DED6D0CB70}" presName="parentText" presStyleLbl="alignNode1" presStyleIdx="4" presStyleCnt="5">
        <dgm:presLayoutVars>
          <dgm:chMax val="1"/>
          <dgm:bulletEnabled val="1"/>
        </dgm:presLayoutVars>
      </dgm:prSet>
      <dgm:spPr/>
    </dgm:pt>
    <dgm:pt modelId="{03F4F658-EFC8-4858-ABFF-BDE2BFE89BDC}" type="pres">
      <dgm:prSet presAssocID="{814BB6DE-9414-4AE6-87DF-67DED6D0CB70}" presName="descendantText" presStyleLbl="alignAcc1" presStyleIdx="4" presStyleCnt="5">
        <dgm:presLayoutVars>
          <dgm:bulletEnabled val="1"/>
        </dgm:presLayoutVars>
      </dgm:prSet>
      <dgm:spPr/>
    </dgm:pt>
  </dgm:ptLst>
  <dgm:cxnLst>
    <dgm:cxn modelId="{47E8C622-4C80-4BEB-840B-A37587F5C2C5}" type="presOf" srcId="{4835C733-CC5A-44B0-882F-8CC25E983E17}" destId="{4A5DA02B-1FD1-4F55-BCE5-C7115D4FDA10}" srcOrd="0" destOrd="0" presId="urn:microsoft.com/office/officeart/2005/8/layout/chevron2"/>
    <dgm:cxn modelId="{C5229C28-3930-43A6-B827-87AD398A7C26}" srcId="{2E83FFB6-7A34-44DE-9077-658C19758D70}" destId="{814BB6DE-9414-4AE6-87DF-67DED6D0CB70}" srcOrd="4" destOrd="0" parTransId="{30723E19-B237-4CAE-BE7A-BC5F1A4BBF53}" sibTransId="{5A829303-E65F-428D-B814-FAA8C53C5FD4}"/>
    <dgm:cxn modelId="{6ED70239-ED11-4840-8C5A-2EB80FD7B2D1}" srcId="{39557520-4CD0-466F-A7A7-4BB2350E5FCE}" destId="{F941C573-02D6-495B-814B-079C90DD9BD5}" srcOrd="0" destOrd="0" parTransId="{B26011C1-BE9A-4C7C-A93F-1746E97BBDB8}" sibTransId="{8BCBFE69-E0DB-4EC7-A4CF-B59363A50656}"/>
    <dgm:cxn modelId="{907E8362-AF44-4408-9756-8A0C58A69745}" type="presOf" srcId="{E2C6E473-81E8-47AF-A1FF-6591FB0EAA3B}" destId="{03F4F658-EFC8-4858-ABFF-BDE2BFE89BDC}" srcOrd="0" destOrd="0" presId="urn:microsoft.com/office/officeart/2005/8/layout/chevron2"/>
    <dgm:cxn modelId="{0A2CB343-D447-4D5A-AE0A-3B31D7BBEE23}" type="presOf" srcId="{2E83FFB6-7A34-44DE-9077-658C19758D70}" destId="{62D3D2A0-8781-4572-8C5C-72AFE6F236F2}" srcOrd="0" destOrd="0" presId="urn:microsoft.com/office/officeart/2005/8/layout/chevron2"/>
    <dgm:cxn modelId="{E3B31746-EC1E-415C-8D8C-77CEAFFFB745}" type="presOf" srcId="{C12C2C7B-1B8B-459B-878D-41025F498E06}" destId="{BAA3B855-E4A5-409F-A6F8-B8C4205EE0B1}" srcOrd="0" destOrd="0" presId="urn:microsoft.com/office/officeart/2005/8/layout/chevron2"/>
    <dgm:cxn modelId="{049D5568-15B4-46C7-AFDD-66BD6FC4AE8B}" srcId="{814BB6DE-9414-4AE6-87DF-67DED6D0CB70}" destId="{E2C6E473-81E8-47AF-A1FF-6591FB0EAA3B}" srcOrd="0" destOrd="0" parTransId="{5E938868-E59B-415E-B3F6-6B2068958E34}" sibTransId="{97F29F4A-6781-4D41-9ACB-9EE7C93F124A}"/>
    <dgm:cxn modelId="{4AEA9D76-19F7-4971-9C8F-4165EB457F7B}" type="presOf" srcId="{3F99E683-3AA4-4909-B7EA-13D13DBA66B8}" destId="{F94D1414-EC89-473D-96BF-C7B757352B7E}" srcOrd="0" destOrd="0" presId="urn:microsoft.com/office/officeart/2005/8/layout/chevron2"/>
    <dgm:cxn modelId="{3DE0EC58-1B5E-4A4D-B3D1-2A3E31ACBA0B}" type="presOf" srcId="{F941C573-02D6-495B-814B-079C90DD9BD5}" destId="{0D7B1F4F-31D0-4D69-AC20-4E19408FD1F7}" srcOrd="0" destOrd="0" presId="urn:microsoft.com/office/officeart/2005/8/layout/chevron2"/>
    <dgm:cxn modelId="{C12DF259-99BA-4C40-8370-43A10FD76145}" srcId="{2E83FFB6-7A34-44DE-9077-658C19758D70}" destId="{4835C733-CC5A-44B0-882F-8CC25E983E17}" srcOrd="0" destOrd="0" parTransId="{B661C257-2954-43B5-9C8C-C736B2584120}" sibTransId="{B7271EFD-524C-4D7F-A5E9-FC2D01D1003B}"/>
    <dgm:cxn modelId="{F460D57C-BDC5-449E-BBDD-DE5DB3E0E8BC}" type="presOf" srcId="{9E82A7CA-9A75-418E-906D-3A9308B547F2}" destId="{4926685D-2694-4949-9F2A-BABB4AF6D2B4}" srcOrd="0" destOrd="0" presId="urn:microsoft.com/office/officeart/2005/8/layout/chevron2"/>
    <dgm:cxn modelId="{FE0DFF8F-056D-49F5-B13E-3D259675F55B}" srcId="{3F99E683-3AA4-4909-B7EA-13D13DBA66B8}" destId="{2533FAC4-5308-45CE-9E8C-E06B47ADB5A5}" srcOrd="0" destOrd="0" parTransId="{54C6B6F8-595E-4EF9-B47F-DA48762D38C4}" sibTransId="{C1644AF5-1535-4376-B79D-0B81485CAC28}"/>
    <dgm:cxn modelId="{F80A6092-EEE5-43BF-9DF3-3B25DD982872}" srcId="{4835C733-CC5A-44B0-882F-8CC25E983E17}" destId="{C12C2C7B-1B8B-459B-878D-41025F498E06}" srcOrd="0" destOrd="0" parTransId="{D6080EF9-035B-4B1C-AC80-058612102CD6}" sibTransId="{1C83E32C-6730-4278-8CAE-1FF37768CC89}"/>
    <dgm:cxn modelId="{CC473B9A-5029-40DA-B351-EB4D932F95DA}" srcId="{2E83FFB6-7A34-44DE-9077-658C19758D70}" destId="{9E82A7CA-9A75-418E-906D-3A9308B547F2}" srcOrd="3" destOrd="0" parTransId="{6253E7EE-20FB-40B1-9C83-2543ACEF1DFD}" sibTransId="{49508631-344B-45A6-9884-A77FE2357A56}"/>
    <dgm:cxn modelId="{BEDD409F-535F-4CB8-9FBA-C2284EF18623}" type="presOf" srcId="{981AB6CB-2A4E-458C-B6F7-D29709325D14}" destId="{BC091396-FA41-4156-AA62-5821438A318B}" srcOrd="0" destOrd="0" presId="urn:microsoft.com/office/officeart/2005/8/layout/chevron2"/>
    <dgm:cxn modelId="{B1E2F7AA-8832-449C-9B99-FBC2489E7E56}" type="presOf" srcId="{39557520-4CD0-466F-A7A7-4BB2350E5FCE}" destId="{F1FD0CFF-8D3A-4692-81FD-DCC6051C3AC0}" srcOrd="0" destOrd="0" presId="urn:microsoft.com/office/officeart/2005/8/layout/chevron2"/>
    <dgm:cxn modelId="{CC454AAB-D404-47E2-8034-1E65BA4C3F11}" type="presOf" srcId="{2533FAC4-5308-45CE-9E8C-E06B47ADB5A5}" destId="{67CE446F-8CA7-4271-9596-61A12D1F4DD3}" srcOrd="0" destOrd="0" presId="urn:microsoft.com/office/officeart/2005/8/layout/chevron2"/>
    <dgm:cxn modelId="{F45946AD-6F98-41F2-9615-C9C9E374419B}" type="presOf" srcId="{814BB6DE-9414-4AE6-87DF-67DED6D0CB70}" destId="{97359991-C63D-4F6E-8617-711436F6E8D9}" srcOrd="0" destOrd="0" presId="urn:microsoft.com/office/officeart/2005/8/layout/chevron2"/>
    <dgm:cxn modelId="{092D94E6-027B-4C06-AF48-4E7EBB3A342E}" srcId="{2E83FFB6-7A34-44DE-9077-658C19758D70}" destId="{39557520-4CD0-466F-A7A7-4BB2350E5FCE}" srcOrd="1" destOrd="0" parTransId="{C41F3C31-34BA-4CF6-8DAD-9F4A7E483C88}" sibTransId="{FBC2385F-09AE-41DB-AC6F-49D8A2DFF235}"/>
    <dgm:cxn modelId="{90D195EE-3807-4728-A349-2019E7127A8D}" srcId="{2E83FFB6-7A34-44DE-9077-658C19758D70}" destId="{3F99E683-3AA4-4909-B7EA-13D13DBA66B8}" srcOrd="2" destOrd="0" parTransId="{D800FF1C-6AEB-48D6-8E06-0BBA6C5C7EC2}" sibTransId="{DC7636A3-CE15-4003-A789-20BA0614AF13}"/>
    <dgm:cxn modelId="{88C3C8EF-4E2E-4A96-9B3C-E0228CAAFBB5}" srcId="{9E82A7CA-9A75-418E-906D-3A9308B547F2}" destId="{981AB6CB-2A4E-458C-B6F7-D29709325D14}" srcOrd="0" destOrd="0" parTransId="{D86C4028-9ABC-47A8-BEEC-0AECD2A73BD4}" sibTransId="{A5D96D21-D1FE-4BEB-8837-F1490A7614CB}"/>
    <dgm:cxn modelId="{B889D002-EA19-4784-8B53-453D23D416F4}" type="presParOf" srcId="{62D3D2A0-8781-4572-8C5C-72AFE6F236F2}" destId="{67E5B876-C05D-4143-8224-DC9BA3C44D4C}" srcOrd="0" destOrd="0" presId="urn:microsoft.com/office/officeart/2005/8/layout/chevron2"/>
    <dgm:cxn modelId="{F126D3FF-BC2D-4A5A-B9CD-2008068BBFE1}" type="presParOf" srcId="{67E5B876-C05D-4143-8224-DC9BA3C44D4C}" destId="{4A5DA02B-1FD1-4F55-BCE5-C7115D4FDA10}" srcOrd="0" destOrd="0" presId="urn:microsoft.com/office/officeart/2005/8/layout/chevron2"/>
    <dgm:cxn modelId="{B662FB09-00F2-409D-8E70-AEA9216447A8}" type="presParOf" srcId="{67E5B876-C05D-4143-8224-DC9BA3C44D4C}" destId="{BAA3B855-E4A5-409F-A6F8-B8C4205EE0B1}" srcOrd="1" destOrd="0" presId="urn:microsoft.com/office/officeart/2005/8/layout/chevron2"/>
    <dgm:cxn modelId="{7BB1724F-931B-448A-B118-5667849C822A}" type="presParOf" srcId="{62D3D2A0-8781-4572-8C5C-72AFE6F236F2}" destId="{96E0C045-5B4D-4FA9-9A5E-8AB63AF241A4}" srcOrd="1" destOrd="0" presId="urn:microsoft.com/office/officeart/2005/8/layout/chevron2"/>
    <dgm:cxn modelId="{4CBC6D3B-3A72-4EF7-A2F2-4646CF699FA3}" type="presParOf" srcId="{62D3D2A0-8781-4572-8C5C-72AFE6F236F2}" destId="{B552058D-CF94-4ED1-A130-71601B9CDA1C}" srcOrd="2" destOrd="0" presId="urn:microsoft.com/office/officeart/2005/8/layout/chevron2"/>
    <dgm:cxn modelId="{358839CB-06C1-4434-800E-DD1C042A137D}" type="presParOf" srcId="{B552058D-CF94-4ED1-A130-71601B9CDA1C}" destId="{F1FD0CFF-8D3A-4692-81FD-DCC6051C3AC0}" srcOrd="0" destOrd="0" presId="urn:microsoft.com/office/officeart/2005/8/layout/chevron2"/>
    <dgm:cxn modelId="{097868E6-60A7-4025-9C00-B697F87DDD2F}" type="presParOf" srcId="{B552058D-CF94-4ED1-A130-71601B9CDA1C}" destId="{0D7B1F4F-31D0-4D69-AC20-4E19408FD1F7}" srcOrd="1" destOrd="0" presId="urn:microsoft.com/office/officeart/2005/8/layout/chevron2"/>
    <dgm:cxn modelId="{AE7919B2-FF8C-49C7-833B-ACBC9F3FFE96}" type="presParOf" srcId="{62D3D2A0-8781-4572-8C5C-72AFE6F236F2}" destId="{C0FB25C0-4B43-4710-9390-8758D7741D06}" srcOrd="3" destOrd="0" presId="urn:microsoft.com/office/officeart/2005/8/layout/chevron2"/>
    <dgm:cxn modelId="{23ADDC23-0D4D-4E84-85D8-C3B2854DECDC}" type="presParOf" srcId="{62D3D2A0-8781-4572-8C5C-72AFE6F236F2}" destId="{4AFFF273-1CB2-45AC-B480-1E38AEE5E548}" srcOrd="4" destOrd="0" presId="urn:microsoft.com/office/officeart/2005/8/layout/chevron2"/>
    <dgm:cxn modelId="{9EEC4F8A-1048-4C3D-A07C-4ABE15132AAF}" type="presParOf" srcId="{4AFFF273-1CB2-45AC-B480-1E38AEE5E548}" destId="{F94D1414-EC89-473D-96BF-C7B757352B7E}" srcOrd="0" destOrd="0" presId="urn:microsoft.com/office/officeart/2005/8/layout/chevron2"/>
    <dgm:cxn modelId="{FFD2A258-68CE-4998-81E7-148406314C56}" type="presParOf" srcId="{4AFFF273-1CB2-45AC-B480-1E38AEE5E548}" destId="{67CE446F-8CA7-4271-9596-61A12D1F4DD3}" srcOrd="1" destOrd="0" presId="urn:microsoft.com/office/officeart/2005/8/layout/chevron2"/>
    <dgm:cxn modelId="{EA9AB12A-F22F-4203-A778-FCBF853C55EC}" type="presParOf" srcId="{62D3D2A0-8781-4572-8C5C-72AFE6F236F2}" destId="{D69296EA-7771-4C94-9298-0CF4C4E7CE52}" srcOrd="5" destOrd="0" presId="urn:microsoft.com/office/officeart/2005/8/layout/chevron2"/>
    <dgm:cxn modelId="{D8406A35-87A6-41E2-A85C-AD0134012FFC}" type="presParOf" srcId="{62D3D2A0-8781-4572-8C5C-72AFE6F236F2}" destId="{4F2D89B3-7EDC-4EB5-A6D6-6DF1D311DDCE}" srcOrd="6" destOrd="0" presId="urn:microsoft.com/office/officeart/2005/8/layout/chevron2"/>
    <dgm:cxn modelId="{9E44DEE6-0277-428E-B664-BD1E0A2F979C}" type="presParOf" srcId="{4F2D89B3-7EDC-4EB5-A6D6-6DF1D311DDCE}" destId="{4926685D-2694-4949-9F2A-BABB4AF6D2B4}" srcOrd="0" destOrd="0" presId="urn:microsoft.com/office/officeart/2005/8/layout/chevron2"/>
    <dgm:cxn modelId="{EC59FC34-3CFC-4FF9-885B-F76FA89F48BA}" type="presParOf" srcId="{4F2D89B3-7EDC-4EB5-A6D6-6DF1D311DDCE}" destId="{BC091396-FA41-4156-AA62-5821438A318B}" srcOrd="1" destOrd="0" presId="urn:microsoft.com/office/officeart/2005/8/layout/chevron2"/>
    <dgm:cxn modelId="{F89C6750-E20A-49AB-81D3-CE50E37052A3}" type="presParOf" srcId="{62D3D2A0-8781-4572-8C5C-72AFE6F236F2}" destId="{3E13612C-3C51-4B6F-A436-A4F8CAEB38E2}" srcOrd="7" destOrd="0" presId="urn:microsoft.com/office/officeart/2005/8/layout/chevron2"/>
    <dgm:cxn modelId="{B444EC23-8EFE-4E02-8210-E40D4CD6CEA1}" type="presParOf" srcId="{62D3D2A0-8781-4572-8C5C-72AFE6F236F2}" destId="{85AE2C75-C232-418F-897C-72EB3BC66F7B}" srcOrd="8" destOrd="0" presId="urn:microsoft.com/office/officeart/2005/8/layout/chevron2"/>
    <dgm:cxn modelId="{B2F8FFE3-F8C9-4921-A733-F720063E4827}" type="presParOf" srcId="{85AE2C75-C232-418F-897C-72EB3BC66F7B}" destId="{97359991-C63D-4F6E-8617-711436F6E8D9}" srcOrd="0" destOrd="0" presId="urn:microsoft.com/office/officeart/2005/8/layout/chevron2"/>
    <dgm:cxn modelId="{0BF7EA73-D1B9-431A-AB3A-DC64F9F82B02}" type="presParOf" srcId="{85AE2C75-C232-418F-897C-72EB3BC66F7B}" destId="{03F4F658-EFC8-4858-ABFF-BDE2BFE89BD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636408-6BFE-4CD6-9A89-1A224F4F3426}">
      <dsp:nvSpPr>
        <dsp:cNvPr id="0" name=""/>
        <dsp:cNvSpPr/>
      </dsp:nvSpPr>
      <dsp:spPr>
        <a:xfrm rot="5400000">
          <a:off x="-222429" y="225592"/>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a</a:t>
          </a:r>
          <a:endParaRPr lang="zh-CN" altLang="en-US" sz="2900" kern="1200" dirty="0"/>
        </a:p>
      </dsp:txBody>
      <dsp:txXfrm rot="-5400000">
        <a:off x="0" y="522165"/>
        <a:ext cx="1038004" cy="444858"/>
      </dsp:txXfrm>
    </dsp:sp>
    <dsp:sp modelId="{698297B4-EA29-4E1D-9FFF-C5E30D664497}">
      <dsp:nvSpPr>
        <dsp:cNvPr id="0" name=""/>
        <dsp:cNvSpPr/>
      </dsp:nvSpPr>
      <dsp:spPr>
        <a:xfrm rot="5400000">
          <a:off x="3085071" y="-2043904"/>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zh-CN" altLang="en-US" sz="1800" kern="1200" dirty="0">
              <a:latin typeface="微软雅黑" pitchFamily="34" charset="-122"/>
              <a:ea typeface="微软雅黑" pitchFamily="34" charset="-122"/>
            </a:rPr>
            <a:t>对当前样本集合，计算所有属性的信息增益；</a:t>
          </a:r>
        </a:p>
      </dsp:txBody>
      <dsp:txXfrm rot="-5400000">
        <a:off x="1038004" y="50215"/>
        <a:ext cx="5010943" cy="869756"/>
      </dsp:txXfrm>
    </dsp:sp>
    <dsp:sp modelId="{1F22512A-5A28-40A3-A17C-A7F713EAA518}">
      <dsp:nvSpPr>
        <dsp:cNvPr id="0" name=""/>
        <dsp:cNvSpPr/>
      </dsp:nvSpPr>
      <dsp:spPr>
        <a:xfrm rot="5400000">
          <a:off x="-222429" y="1512997"/>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b</a:t>
          </a:r>
          <a:endParaRPr lang="zh-CN" altLang="en-US" sz="2900" kern="1200" dirty="0"/>
        </a:p>
      </dsp:txBody>
      <dsp:txXfrm rot="-5400000">
        <a:off x="0" y="1809570"/>
        <a:ext cx="1038004" cy="444858"/>
      </dsp:txXfrm>
    </dsp:sp>
    <dsp:sp modelId="{360593AA-B70B-4002-9A7E-1F20CBB4C48E}">
      <dsp:nvSpPr>
        <dsp:cNvPr id="0" name=""/>
        <dsp:cNvSpPr/>
      </dsp:nvSpPr>
      <dsp:spPr>
        <a:xfrm rot="5400000">
          <a:off x="3085071" y="-756498"/>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选择信息增益最大的属性作为测试属性，把测试属性取值相同的样本划为同一个子样本集；</a:t>
          </a:r>
        </a:p>
      </dsp:txBody>
      <dsp:txXfrm rot="-5400000">
        <a:off x="1038004" y="1337621"/>
        <a:ext cx="5010943" cy="869756"/>
      </dsp:txXfrm>
    </dsp:sp>
    <dsp:sp modelId="{A74F47AF-491A-47D1-AD80-A689D6DB151D}">
      <dsp:nvSpPr>
        <dsp:cNvPr id="0" name=""/>
        <dsp:cNvSpPr/>
      </dsp:nvSpPr>
      <dsp:spPr>
        <a:xfrm rot="5400000">
          <a:off x="-222429" y="2800403"/>
          <a:ext cx="1482862" cy="1038004"/>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US" altLang="zh-CN" sz="2900" kern="1200" dirty="0"/>
            <a:t>c</a:t>
          </a:r>
          <a:endParaRPr lang="zh-CN" altLang="en-US" sz="2900" kern="1200" dirty="0"/>
        </a:p>
      </dsp:txBody>
      <dsp:txXfrm rot="-5400000">
        <a:off x="0" y="3096976"/>
        <a:ext cx="1038004" cy="444858"/>
      </dsp:txXfrm>
    </dsp:sp>
    <dsp:sp modelId="{212F843F-FECC-49FB-B810-EEAA73DE6110}">
      <dsp:nvSpPr>
        <dsp:cNvPr id="0" name=""/>
        <dsp:cNvSpPr/>
      </dsp:nvSpPr>
      <dsp:spPr>
        <a:xfrm rot="5400000">
          <a:off x="3085071" y="530906"/>
          <a:ext cx="963860" cy="505799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若子样本集的类别属性只含有单个属性，则分支为叶子节点，判断其属性值并标上相应的符号之后返回调用处；否则对子样本集递归调用本算法</a:t>
          </a:r>
          <a:r>
            <a:rPr lang="zh-CN" altLang="en-US" sz="1400" kern="1200" dirty="0"/>
            <a:t>。</a:t>
          </a:r>
        </a:p>
      </dsp:txBody>
      <dsp:txXfrm rot="-5400000">
        <a:off x="1038004" y="2625025"/>
        <a:ext cx="5010943" cy="869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4395C-75C2-415C-BE2B-A9C2731788EC}">
      <dsp:nvSpPr>
        <dsp:cNvPr id="0" name=""/>
        <dsp:cNvSpPr/>
      </dsp:nvSpPr>
      <dsp:spPr>
        <a:xfrm>
          <a:off x="493165" y="927"/>
          <a:ext cx="2697979" cy="65811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C4.5</a:t>
          </a:r>
          <a:r>
            <a:rPr lang="zh-CN" sz="2900" kern="1200" dirty="0"/>
            <a:t>算法的优点</a:t>
          </a:r>
          <a:endParaRPr lang="zh-CN" altLang="en-US" sz="2900" kern="1200" dirty="0"/>
        </a:p>
      </dsp:txBody>
      <dsp:txXfrm>
        <a:off x="512441" y="20203"/>
        <a:ext cx="2659427" cy="619566"/>
      </dsp:txXfrm>
    </dsp:sp>
    <dsp:sp modelId="{4EF9BD9B-70DD-4D81-8AFB-0CFA6E198F0C}">
      <dsp:nvSpPr>
        <dsp:cNvPr id="0" name=""/>
        <dsp:cNvSpPr/>
      </dsp:nvSpPr>
      <dsp:spPr>
        <a:xfrm>
          <a:off x="762963" y="659045"/>
          <a:ext cx="303252" cy="1011742"/>
        </a:xfrm>
        <a:custGeom>
          <a:avLst/>
          <a:gdLst/>
          <a:ahLst/>
          <a:cxnLst/>
          <a:rect l="0" t="0" r="0" b="0"/>
          <a:pathLst>
            <a:path>
              <a:moveTo>
                <a:pt x="0" y="0"/>
              </a:moveTo>
              <a:lnTo>
                <a:pt x="0" y="1011742"/>
              </a:lnTo>
              <a:lnTo>
                <a:pt x="303252" y="1011742"/>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1B0D15A-A809-45D9-BFE7-9FA7F668A318}">
      <dsp:nvSpPr>
        <dsp:cNvPr id="0" name=""/>
        <dsp:cNvSpPr/>
      </dsp:nvSpPr>
      <dsp:spPr>
        <a:xfrm>
          <a:off x="1066215" y="996293"/>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产生的分类规则易于理解，准确率较高；相比于</a:t>
          </a:r>
          <a:r>
            <a:rPr lang="en-US" sz="1500" kern="1200" dirty="0">
              <a:latin typeface="微软雅黑" pitchFamily="34" charset="-122"/>
              <a:ea typeface="微软雅黑" pitchFamily="34" charset="-122"/>
            </a:rPr>
            <a:t>ID3</a:t>
          </a:r>
          <a:r>
            <a:rPr lang="zh-CN" sz="1500" kern="1200" dirty="0">
              <a:latin typeface="微软雅黑" pitchFamily="34" charset="-122"/>
              <a:ea typeface="微软雅黑" pitchFamily="34" charset="-122"/>
            </a:rPr>
            <a:t>算法，能处理非离散数据或不完整数据</a:t>
          </a:r>
          <a:endParaRPr lang="zh-CN" altLang="en-US" sz="1500" kern="1200" dirty="0">
            <a:latin typeface="微软雅黑" pitchFamily="34" charset="-122"/>
            <a:ea typeface="微软雅黑" pitchFamily="34" charset="-122"/>
          </a:endParaRPr>
        </a:p>
      </dsp:txBody>
      <dsp:txXfrm>
        <a:off x="1105726" y="1035804"/>
        <a:ext cx="2079361" cy="1269967"/>
      </dsp:txXfrm>
    </dsp:sp>
    <dsp:sp modelId="{853D7937-A7B9-4667-B62B-D0A4F6BF0058}">
      <dsp:nvSpPr>
        <dsp:cNvPr id="0" name=""/>
        <dsp:cNvSpPr/>
      </dsp:nvSpPr>
      <dsp:spPr>
        <a:xfrm>
          <a:off x="762963" y="659045"/>
          <a:ext cx="269797" cy="2697979"/>
        </a:xfrm>
        <a:custGeom>
          <a:avLst/>
          <a:gdLst/>
          <a:ahLst/>
          <a:cxnLst/>
          <a:rect l="0" t="0" r="0" b="0"/>
          <a:pathLst>
            <a:path>
              <a:moveTo>
                <a:pt x="0" y="0"/>
              </a:moveTo>
              <a:lnTo>
                <a:pt x="0" y="2697979"/>
              </a:lnTo>
              <a:lnTo>
                <a:pt x="269797" y="269797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307829D-F470-4EC4-BA22-669939B96409}">
      <dsp:nvSpPr>
        <dsp:cNvPr id="0" name=""/>
        <dsp:cNvSpPr/>
      </dsp:nvSpPr>
      <dsp:spPr>
        <a:xfrm>
          <a:off x="1032761" y="2682530"/>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改进了</a:t>
          </a:r>
          <a:r>
            <a:rPr lang="en-US" sz="1500" kern="1200" dirty="0">
              <a:latin typeface="微软雅黑" pitchFamily="34" charset="-122"/>
              <a:ea typeface="微软雅黑" pitchFamily="34" charset="-122"/>
            </a:rPr>
            <a:t>ID3</a:t>
          </a:r>
          <a:r>
            <a:rPr lang="zh-CN" sz="1500" kern="1200" dirty="0">
              <a:latin typeface="微软雅黑" pitchFamily="34" charset="-122"/>
              <a:ea typeface="微软雅黑" pitchFamily="34" charset="-122"/>
            </a:rPr>
            <a:t>算法的缺点：使用信息增益选择属性时偏向于选择高度分支属性</a:t>
          </a:r>
          <a:endParaRPr lang="zh-CN" altLang="en-US" sz="1500" kern="1200" dirty="0">
            <a:latin typeface="微软雅黑" pitchFamily="34" charset="-122"/>
            <a:ea typeface="微软雅黑" pitchFamily="34" charset="-122"/>
          </a:endParaRPr>
        </a:p>
      </dsp:txBody>
      <dsp:txXfrm>
        <a:off x="1072272" y="2722041"/>
        <a:ext cx="2079361" cy="1269967"/>
      </dsp:txXfrm>
    </dsp:sp>
    <dsp:sp modelId="{85D18EC5-5475-4E66-9CB6-D770D1BC9B13}">
      <dsp:nvSpPr>
        <dsp:cNvPr id="0" name=""/>
        <dsp:cNvSpPr/>
      </dsp:nvSpPr>
      <dsp:spPr>
        <a:xfrm>
          <a:off x="3865639" y="927"/>
          <a:ext cx="2697979" cy="631529"/>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C4.5</a:t>
          </a:r>
          <a:r>
            <a:rPr lang="zh-CN" sz="2900" kern="1200" dirty="0"/>
            <a:t>算法的缺点</a:t>
          </a:r>
          <a:endParaRPr lang="zh-CN" altLang="en-US" sz="2900" kern="1200" dirty="0"/>
        </a:p>
      </dsp:txBody>
      <dsp:txXfrm>
        <a:off x="3884136" y="19424"/>
        <a:ext cx="2660985" cy="594535"/>
      </dsp:txXfrm>
    </dsp:sp>
    <dsp:sp modelId="{D4C9B927-16D8-4034-8C07-C12B128C63D3}">
      <dsp:nvSpPr>
        <dsp:cNvPr id="0" name=""/>
        <dsp:cNvSpPr/>
      </dsp:nvSpPr>
      <dsp:spPr>
        <a:xfrm>
          <a:off x="4135437" y="632457"/>
          <a:ext cx="269797" cy="1011742"/>
        </a:xfrm>
        <a:custGeom>
          <a:avLst/>
          <a:gdLst/>
          <a:ahLst/>
          <a:cxnLst/>
          <a:rect l="0" t="0" r="0" b="0"/>
          <a:pathLst>
            <a:path>
              <a:moveTo>
                <a:pt x="0" y="0"/>
              </a:moveTo>
              <a:lnTo>
                <a:pt x="0" y="1011742"/>
              </a:lnTo>
              <a:lnTo>
                <a:pt x="269797" y="1011742"/>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FB31C19-5D23-4913-8309-56E7AA550C99}">
      <dsp:nvSpPr>
        <dsp:cNvPr id="0" name=""/>
        <dsp:cNvSpPr/>
      </dsp:nvSpPr>
      <dsp:spPr>
        <a:xfrm>
          <a:off x="4405235" y="969704"/>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微软雅黑" pitchFamily="34" charset="-122"/>
              <a:ea typeface="微软雅黑" pitchFamily="34" charset="-122"/>
            </a:rPr>
            <a:t>在构造树的过程中，需要对数据集进行多次的顺序扫描和排序，因而导致算法的低效</a:t>
          </a:r>
        </a:p>
      </dsp:txBody>
      <dsp:txXfrm>
        <a:off x="4444746" y="1009215"/>
        <a:ext cx="2079361" cy="1269967"/>
      </dsp:txXfrm>
    </dsp:sp>
    <dsp:sp modelId="{3DFD3D09-E7D8-4257-B79C-84CFAECBB7D1}">
      <dsp:nvSpPr>
        <dsp:cNvPr id="0" name=""/>
        <dsp:cNvSpPr/>
      </dsp:nvSpPr>
      <dsp:spPr>
        <a:xfrm>
          <a:off x="4135437" y="632457"/>
          <a:ext cx="269797" cy="2697979"/>
        </a:xfrm>
        <a:custGeom>
          <a:avLst/>
          <a:gdLst/>
          <a:ahLst/>
          <a:cxnLst/>
          <a:rect l="0" t="0" r="0" b="0"/>
          <a:pathLst>
            <a:path>
              <a:moveTo>
                <a:pt x="0" y="0"/>
              </a:moveTo>
              <a:lnTo>
                <a:pt x="0" y="2697979"/>
              </a:lnTo>
              <a:lnTo>
                <a:pt x="269797" y="2697979"/>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D456B4A-19A4-4894-9F96-34D602185407}">
      <dsp:nvSpPr>
        <dsp:cNvPr id="0" name=""/>
        <dsp:cNvSpPr/>
      </dsp:nvSpPr>
      <dsp:spPr>
        <a:xfrm>
          <a:off x="4405235" y="2655941"/>
          <a:ext cx="2158383" cy="134898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zh-CN" sz="1500" kern="1200" dirty="0">
              <a:latin typeface="微软雅黑" pitchFamily="34" charset="-122"/>
              <a:ea typeface="微软雅黑" pitchFamily="34" charset="-122"/>
            </a:rPr>
            <a:t>当训练集大小超过内存上限时程序无法运行</a:t>
          </a:r>
          <a:r>
            <a:rPr lang="en-US" sz="1500" kern="1200" dirty="0">
              <a:latin typeface="微软雅黑" pitchFamily="34" charset="-122"/>
              <a:ea typeface="微软雅黑" pitchFamily="34" charset="-122"/>
            </a:rPr>
            <a:t>, </a:t>
          </a:r>
          <a:r>
            <a:rPr lang="zh-CN" sz="1500" kern="1200" dirty="0">
              <a:latin typeface="微软雅黑" pitchFamily="34" charset="-122"/>
              <a:ea typeface="微软雅黑" pitchFamily="34" charset="-122"/>
            </a:rPr>
            <a:t>故适合能够驻留于内存的数据集</a:t>
          </a:r>
          <a:endParaRPr lang="zh-CN" altLang="en-US" sz="1500" kern="1200" dirty="0">
            <a:latin typeface="微软雅黑" pitchFamily="34" charset="-122"/>
            <a:ea typeface="微软雅黑" pitchFamily="34" charset="-122"/>
          </a:endParaRPr>
        </a:p>
      </dsp:txBody>
      <dsp:txXfrm>
        <a:off x="4444746" y="2695452"/>
        <a:ext cx="2079361" cy="1269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BB3F5-15B3-4451-90E2-202E5F066A37}">
      <dsp:nvSpPr>
        <dsp:cNvPr id="0" name=""/>
        <dsp:cNvSpPr/>
      </dsp:nvSpPr>
      <dsp:spPr>
        <a:xfrm>
          <a:off x="0" y="131481"/>
          <a:ext cx="6240534" cy="748614"/>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latin typeface="微软雅黑" pitchFamily="34" charset="-122"/>
              <a:ea typeface="微软雅黑" pitchFamily="34" charset="-122"/>
            </a:rPr>
            <a:t>C5.0</a:t>
          </a:r>
          <a:r>
            <a:rPr lang="zh-CN" sz="2600" kern="1200" dirty="0">
              <a:latin typeface="微软雅黑" pitchFamily="34" charset="-122"/>
              <a:ea typeface="微软雅黑" pitchFamily="34" charset="-122"/>
            </a:rPr>
            <a:t>较其他决策树算法的优势</a:t>
          </a:r>
          <a:endParaRPr lang="zh-CN" altLang="en-US" sz="2600" kern="1200" dirty="0">
            <a:latin typeface="微软雅黑" pitchFamily="34" charset="-122"/>
            <a:ea typeface="微软雅黑" pitchFamily="34" charset="-122"/>
          </a:endParaRPr>
        </a:p>
      </dsp:txBody>
      <dsp:txXfrm>
        <a:off x="0" y="131481"/>
        <a:ext cx="6240534" cy="748614"/>
      </dsp:txXfrm>
    </dsp:sp>
    <dsp:sp modelId="{4BD35953-4C77-4B3B-91FE-42220CF453D2}">
      <dsp:nvSpPr>
        <dsp:cNvPr id="0" name=""/>
        <dsp:cNvSpPr/>
      </dsp:nvSpPr>
      <dsp:spPr>
        <a:xfrm>
          <a:off x="3047" y="936310"/>
          <a:ext cx="2078146" cy="2932066"/>
        </a:xfrm>
        <a:prstGeom prst="rect">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微软雅黑" pitchFamily="34" charset="-122"/>
              <a:ea typeface="微软雅黑" pitchFamily="34" charset="-122"/>
            </a:rPr>
            <a:t>C5.0</a:t>
          </a:r>
          <a:r>
            <a:rPr lang="zh-CN" sz="2000" kern="1200" dirty="0">
              <a:latin typeface="微软雅黑" pitchFamily="34" charset="-122"/>
              <a:ea typeface="微软雅黑" pitchFamily="34" charset="-122"/>
            </a:rPr>
            <a:t>模型在面对数据遗漏和输入字段很多的问题时非常稳健；</a:t>
          </a:r>
          <a:endParaRPr lang="zh-CN" altLang="en-US" sz="2000" kern="1200" dirty="0">
            <a:latin typeface="微软雅黑" pitchFamily="34" charset="-122"/>
            <a:ea typeface="微软雅黑" pitchFamily="34" charset="-122"/>
          </a:endParaRPr>
        </a:p>
      </dsp:txBody>
      <dsp:txXfrm>
        <a:off x="3047" y="936310"/>
        <a:ext cx="2078146" cy="2932066"/>
      </dsp:txXfrm>
    </dsp:sp>
    <dsp:sp modelId="{2523D807-F038-47C4-8CBB-6EBE33C7BF11}">
      <dsp:nvSpPr>
        <dsp:cNvPr id="0" name=""/>
        <dsp:cNvSpPr/>
      </dsp:nvSpPr>
      <dsp:spPr>
        <a:xfrm>
          <a:off x="2081193" y="936310"/>
          <a:ext cx="2078146" cy="2932066"/>
        </a:xfrm>
        <a:prstGeom prst="rect">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微软雅黑" pitchFamily="34" charset="-122"/>
              <a:ea typeface="微软雅黑" pitchFamily="34" charset="-122"/>
            </a:rPr>
            <a:t>C5.0</a:t>
          </a:r>
          <a:r>
            <a:rPr lang="zh-CN" sz="2000" kern="1200" dirty="0">
              <a:latin typeface="微软雅黑" pitchFamily="34" charset="-122"/>
              <a:ea typeface="微软雅黑" pitchFamily="34" charset="-122"/>
            </a:rPr>
            <a:t>模型易于理解，模型输出的规则有非常直观的解释；</a:t>
          </a:r>
          <a:endParaRPr lang="zh-CN" altLang="en-US" sz="2000" kern="1200" dirty="0">
            <a:latin typeface="微软雅黑" pitchFamily="34" charset="-122"/>
            <a:ea typeface="微软雅黑" pitchFamily="34" charset="-122"/>
          </a:endParaRPr>
        </a:p>
      </dsp:txBody>
      <dsp:txXfrm>
        <a:off x="2081193" y="936310"/>
        <a:ext cx="2078146" cy="2932066"/>
      </dsp:txXfrm>
    </dsp:sp>
    <dsp:sp modelId="{1CAB5725-76BC-47DD-B7AB-EBA06F2340B1}">
      <dsp:nvSpPr>
        <dsp:cNvPr id="0" name=""/>
        <dsp:cNvSpPr/>
      </dsp:nvSpPr>
      <dsp:spPr>
        <a:xfrm>
          <a:off x="4159340" y="936310"/>
          <a:ext cx="2078146" cy="2932066"/>
        </a:xfrm>
        <a:prstGeom prst="rect">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lumMod val="75000"/>
                  <a:lumOff val="25000"/>
                </a:schemeClr>
              </a:solidFill>
              <a:latin typeface="微软雅黑" pitchFamily="34" charset="-122"/>
              <a:ea typeface="微软雅黑" pitchFamily="34" charset="-122"/>
            </a:rPr>
            <a:t>C5.0</a:t>
          </a:r>
          <a:r>
            <a:rPr lang="zh-CN" altLang="en-US" sz="2000" kern="1200" dirty="0">
              <a:solidFill>
                <a:schemeClr val="tx1">
                  <a:lumMod val="75000"/>
                  <a:lumOff val="25000"/>
                </a:schemeClr>
              </a:solidFill>
              <a:latin typeface="微软雅黑" pitchFamily="34" charset="-122"/>
              <a:ea typeface="微软雅黑" pitchFamily="34" charset="-122"/>
            </a:rPr>
            <a:t>模型</a:t>
          </a:r>
          <a:r>
            <a:rPr lang="zh-CN" sz="2000" kern="1200" dirty="0">
              <a:solidFill>
                <a:schemeClr val="tx1">
                  <a:lumMod val="75000"/>
                  <a:lumOff val="25000"/>
                </a:schemeClr>
              </a:solidFill>
              <a:latin typeface="微软雅黑" pitchFamily="34" charset="-122"/>
              <a:ea typeface="微软雅黑" pitchFamily="34" charset="-122"/>
            </a:rPr>
            <a:t>也提供</a:t>
          </a:r>
          <a:r>
            <a:rPr lang="zh-CN" altLang="en-US" sz="2000" kern="1200" dirty="0">
              <a:solidFill>
                <a:schemeClr val="tx1">
                  <a:lumMod val="75000"/>
                  <a:lumOff val="25000"/>
                </a:schemeClr>
              </a:solidFill>
              <a:latin typeface="微软雅黑" pitchFamily="34" charset="-122"/>
              <a:ea typeface="微软雅黑" pitchFamily="34" charset="-122"/>
            </a:rPr>
            <a:t>了</a:t>
          </a:r>
          <a:r>
            <a:rPr lang="zh-CN" sz="2000" kern="1200" dirty="0">
              <a:solidFill>
                <a:schemeClr val="tx1">
                  <a:lumMod val="75000"/>
                  <a:lumOff val="25000"/>
                </a:schemeClr>
              </a:solidFill>
              <a:latin typeface="微软雅黑" pitchFamily="34" charset="-122"/>
              <a:ea typeface="微软雅黑" pitchFamily="34" charset="-122"/>
            </a:rPr>
            <a:t>强大技术支持以提高分类的精度。</a:t>
          </a:r>
          <a:endParaRPr lang="zh-CN" altLang="en-US" sz="2000" kern="1200" dirty="0">
            <a:solidFill>
              <a:schemeClr val="tx1">
                <a:lumMod val="75000"/>
                <a:lumOff val="25000"/>
              </a:schemeClr>
            </a:solidFill>
            <a:latin typeface="微软雅黑" pitchFamily="34" charset="-122"/>
            <a:ea typeface="微软雅黑" pitchFamily="34" charset="-122"/>
          </a:endParaRPr>
        </a:p>
      </dsp:txBody>
      <dsp:txXfrm>
        <a:off x="4159340" y="936310"/>
        <a:ext cx="2078146" cy="2932066"/>
      </dsp:txXfrm>
    </dsp:sp>
    <dsp:sp modelId="{5BF1052C-C0DC-44C7-A5AB-07825DCB9920}">
      <dsp:nvSpPr>
        <dsp:cNvPr id="0" name=""/>
        <dsp:cNvSpPr/>
      </dsp:nvSpPr>
      <dsp:spPr>
        <a:xfrm>
          <a:off x="0" y="3951078"/>
          <a:ext cx="6240534" cy="297393"/>
        </a:xfrm>
        <a:prstGeom prst="rect">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DA02B-1FD1-4F55-BCE5-C7115D4FDA10}">
      <dsp:nvSpPr>
        <dsp:cNvPr id="0" name=""/>
        <dsp:cNvSpPr/>
      </dsp:nvSpPr>
      <dsp:spPr>
        <a:xfrm rot="5400000">
          <a:off x="-152249" y="154976"/>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a</a:t>
          </a:r>
          <a:endParaRPr lang="zh-CN" altLang="en-US" sz="3200" kern="1200" dirty="0"/>
        </a:p>
      </dsp:txBody>
      <dsp:txXfrm rot="-5400000">
        <a:off x="1" y="357974"/>
        <a:ext cx="710496" cy="304499"/>
      </dsp:txXfrm>
    </dsp:sp>
    <dsp:sp modelId="{BAA3B855-E4A5-409F-A6F8-B8C4205EE0B1}">
      <dsp:nvSpPr>
        <dsp:cNvPr id="0" name=""/>
        <dsp:cNvSpPr/>
      </dsp:nvSpPr>
      <dsp:spPr>
        <a:xfrm rot="5400000">
          <a:off x="3337569" y="-2624345"/>
          <a:ext cx="660094"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计算已知类别数据集中的点与当前点之间的距离；</a:t>
          </a:r>
        </a:p>
      </dsp:txBody>
      <dsp:txXfrm rot="-5400000">
        <a:off x="710497" y="34950"/>
        <a:ext cx="5882016" cy="595648"/>
      </dsp:txXfrm>
    </dsp:sp>
    <dsp:sp modelId="{F1FD0CFF-8D3A-4692-81FD-DCC6051C3AC0}">
      <dsp:nvSpPr>
        <dsp:cNvPr id="0" name=""/>
        <dsp:cNvSpPr/>
      </dsp:nvSpPr>
      <dsp:spPr>
        <a:xfrm rot="5400000">
          <a:off x="-152249" y="1051991"/>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altLang="zh-CN" sz="3200" kern="1200" dirty="0"/>
            <a:t>b</a:t>
          </a:r>
          <a:endParaRPr lang="zh-CN" altLang="en-US" sz="3200" kern="1200" dirty="0"/>
        </a:p>
      </dsp:txBody>
      <dsp:txXfrm rot="-5400000">
        <a:off x="1" y="1254989"/>
        <a:ext cx="710496" cy="304499"/>
      </dsp:txXfrm>
    </dsp:sp>
    <dsp:sp modelId="{0D7B1F4F-31D0-4D69-AC20-4E19408FD1F7}">
      <dsp:nvSpPr>
        <dsp:cNvPr id="0" name=""/>
        <dsp:cNvSpPr/>
      </dsp:nvSpPr>
      <dsp:spPr>
        <a:xfrm rot="5400000">
          <a:off x="3337742" y="-1727503"/>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en-US" sz="1600" kern="1200" dirty="0">
              <a:latin typeface="微软雅黑" pitchFamily="34" charset="-122"/>
              <a:ea typeface="微软雅黑" pitchFamily="34" charset="-122"/>
            </a:rPr>
            <a:t>按照距离递增次序排序；</a:t>
          </a:r>
        </a:p>
      </dsp:txBody>
      <dsp:txXfrm rot="-5400000">
        <a:off x="710496" y="931949"/>
        <a:ext cx="5882033" cy="595335"/>
      </dsp:txXfrm>
    </dsp:sp>
    <dsp:sp modelId="{F94D1414-EC89-473D-96BF-C7B757352B7E}">
      <dsp:nvSpPr>
        <dsp:cNvPr id="0" name=""/>
        <dsp:cNvSpPr/>
      </dsp:nvSpPr>
      <dsp:spPr>
        <a:xfrm rot="5400000">
          <a:off x="-152249" y="1949007"/>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c</a:t>
          </a:r>
          <a:endParaRPr lang="zh-CN" altLang="en-US" sz="3200" kern="1200" dirty="0"/>
        </a:p>
        <a:p>
          <a:pPr marL="0" lvl="0" indent="0" algn="ctr" defTabSz="1422400">
            <a:lnSpc>
              <a:spcPct val="90000"/>
            </a:lnSpc>
            <a:spcBef>
              <a:spcPct val="0"/>
            </a:spcBef>
            <a:spcAft>
              <a:spcPct val="35000"/>
            </a:spcAft>
            <a:buNone/>
          </a:pPr>
          <a:r>
            <a:rPr lang="en-US" altLang="zh-CN" sz="3200" kern="1200" dirty="0"/>
            <a:t>c</a:t>
          </a:r>
          <a:endParaRPr lang="zh-CN" altLang="en-US" sz="3200" kern="1200" dirty="0"/>
        </a:p>
      </dsp:txBody>
      <dsp:txXfrm rot="-5400000">
        <a:off x="1" y="2152005"/>
        <a:ext cx="710496" cy="304499"/>
      </dsp:txXfrm>
    </dsp:sp>
    <dsp:sp modelId="{67CE446F-8CA7-4271-9596-61A12D1F4DD3}">
      <dsp:nvSpPr>
        <dsp:cNvPr id="0" name=""/>
        <dsp:cNvSpPr/>
      </dsp:nvSpPr>
      <dsp:spPr>
        <a:xfrm rot="5400000">
          <a:off x="3337742" y="-830487"/>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选取与当前点距离最小的</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a:t>
          </a:r>
          <a:endParaRPr lang="zh-CN" altLang="en-US" sz="1600" kern="1200" dirty="0">
            <a:latin typeface="微软雅黑" pitchFamily="34" charset="-122"/>
            <a:ea typeface="微软雅黑" pitchFamily="34" charset="-122"/>
          </a:endParaRPr>
        </a:p>
      </dsp:txBody>
      <dsp:txXfrm rot="-5400000">
        <a:off x="710496" y="1828965"/>
        <a:ext cx="5882033" cy="595335"/>
      </dsp:txXfrm>
    </dsp:sp>
    <dsp:sp modelId="{4926685D-2694-4949-9F2A-BABB4AF6D2B4}">
      <dsp:nvSpPr>
        <dsp:cNvPr id="0" name=""/>
        <dsp:cNvSpPr/>
      </dsp:nvSpPr>
      <dsp:spPr>
        <a:xfrm rot="5400000">
          <a:off x="-152249" y="2846023"/>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d</a:t>
          </a:r>
          <a:endParaRPr lang="zh-CN" altLang="en-US" sz="3200" kern="1200" dirty="0"/>
        </a:p>
        <a:p>
          <a:pPr marL="0" lvl="0" indent="0" algn="ctr" defTabSz="1422400">
            <a:lnSpc>
              <a:spcPct val="90000"/>
            </a:lnSpc>
            <a:spcBef>
              <a:spcPct val="0"/>
            </a:spcBef>
            <a:spcAft>
              <a:spcPct val="35000"/>
            </a:spcAft>
            <a:buNone/>
          </a:pPr>
          <a:r>
            <a:rPr lang="en-US" altLang="zh-CN" sz="3200" kern="1200" dirty="0"/>
            <a:t>d</a:t>
          </a:r>
          <a:endParaRPr lang="zh-CN" altLang="en-US" sz="3200" kern="1200" dirty="0"/>
        </a:p>
      </dsp:txBody>
      <dsp:txXfrm rot="-5400000">
        <a:off x="1" y="3049021"/>
        <a:ext cx="710496" cy="304499"/>
      </dsp:txXfrm>
    </dsp:sp>
    <dsp:sp modelId="{BC091396-FA41-4156-AA62-5821438A318B}">
      <dsp:nvSpPr>
        <dsp:cNvPr id="0" name=""/>
        <dsp:cNvSpPr/>
      </dsp:nvSpPr>
      <dsp:spPr>
        <a:xfrm rot="5400000">
          <a:off x="3337742" y="66527"/>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确定前</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个点所在类别对应的出现频率；</a:t>
          </a:r>
          <a:endParaRPr lang="zh-CN" altLang="en-US" sz="1600" kern="1200" dirty="0">
            <a:latin typeface="微软雅黑" pitchFamily="34" charset="-122"/>
            <a:ea typeface="微软雅黑" pitchFamily="34" charset="-122"/>
          </a:endParaRPr>
        </a:p>
      </dsp:txBody>
      <dsp:txXfrm rot="-5400000">
        <a:off x="710496" y="2725979"/>
        <a:ext cx="5882033" cy="595335"/>
      </dsp:txXfrm>
    </dsp:sp>
    <dsp:sp modelId="{97359991-C63D-4F6E-8617-711436F6E8D9}">
      <dsp:nvSpPr>
        <dsp:cNvPr id="0" name=""/>
        <dsp:cNvSpPr/>
      </dsp:nvSpPr>
      <dsp:spPr>
        <a:xfrm rot="5400000">
          <a:off x="-152249" y="3743038"/>
          <a:ext cx="1014995" cy="710496"/>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endParaRPr lang="zh-CN" altLang="en-US" sz="3200" kern="1200" dirty="0"/>
        </a:p>
        <a:p>
          <a:pPr marL="0" lvl="0" indent="0" algn="ctr" defTabSz="1422400">
            <a:lnSpc>
              <a:spcPct val="90000"/>
            </a:lnSpc>
            <a:spcBef>
              <a:spcPct val="0"/>
            </a:spcBef>
            <a:spcAft>
              <a:spcPct val="35000"/>
            </a:spcAft>
            <a:buNone/>
          </a:pPr>
          <a:r>
            <a:rPr lang="en-US" altLang="zh-CN" sz="3200" kern="1200" dirty="0"/>
            <a:t>e</a:t>
          </a:r>
          <a:endParaRPr lang="zh-CN" altLang="en-US" sz="3200" kern="1200" dirty="0"/>
        </a:p>
        <a:p>
          <a:pPr marL="0" lvl="0" indent="0" algn="ctr" defTabSz="1422400">
            <a:lnSpc>
              <a:spcPct val="90000"/>
            </a:lnSpc>
            <a:spcBef>
              <a:spcPct val="0"/>
            </a:spcBef>
            <a:spcAft>
              <a:spcPct val="35000"/>
            </a:spcAft>
            <a:buNone/>
          </a:pPr>
          <a:r>
            <a:rPr lang="en-US" altLang="zh-CN" sz="3200" kern="1200" dirty="0"/>
            <a:t>e</a:t>
          </a:r>
          <a:endParaRPr lang="zh-CN" altLang="en-US" sz="3200" kern="1200" dirty="0"/>
        </a:p>
      </dsp:txBody>
      <dsp:txXfrm rot="-5400000">
        <a:off x="1" y="3946036"/>
        <a:ext cx="710496" cy="304499"/>
      </dsp:txXfrm>
    </dsp:sp>
    <dsp:sp modelId="{03F4F658-EFC8-4858-ABFF-BDE2BFE89BDC}">
      <dsp:nvSpPr>
        <dsp:cNvPr id="0" name=""/>
        <dsp:cNvSpPr/>
      </dsp:nvSpPr>
      <dsp:spPr>
        <a:xfrm rot="5400000">
          <a:off x="3337742" y="963543"/>
          <a:ext cx="659747" cy="591423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zh-CN" altLang="zh-CN" sz="1600" kern="1200" dirty="0">
              <a:latin typeface="微软雅黑" pitchFamily="34" charset="-122"/>
              <a:ea typeface="微软雅黑" pitchFamily="34" charset="-122"/>
            </a:rPr>
            <a:t>返回前</a:t>
          </a:r>
          <a:r>
            <a:rPr lang="en-US" altLang="zh-CN" sz="1600" kern="1200" dirty="0">
              <a:latin typeface="微软雅黑" pitchFamily="34" charset="-122"/>
              <a:ea typeface="微软雅黑" pitchFamily="34" charset="-122"/>
            </a:rPr>
            <a:t>k</a:t>
          </a:r>
          <a:r>
            <a:rPr lang="zh-CN" altLang="zh-CN" sz="1600" kern="1200" dirty="0">
              <a:latin typeface="微软雅黑" pitchFamily="34" charset="-122"/>
              <a:ea typeface="微软雅黑" pitchFamily="34" charset="-122"/>
            </a:rPr>
            <a:t>个点出现频率最高的类别作为当前点的预测分类。</a:t>
          </a:r>
          <a:endParaRPr lang="zh-CN" altLang="en-US" sz="1600" kern="1200" dirty="0">
            <a:latin typeface="微软雅黑" pitchFamily="34" charset="-122"/>
            <a:ea typeface="微软雅黑" pitchFamily="34" charset="-122"/>
          </a:endParaRPr>
        </a:p>
      </dsp:txBody>
      <dsp:txXfrm rot="-5400000">
        <a:off x="710496" y="3622995"/>
        <a:ext cx="5882033" cy="5953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CC9A319B-20FB-4963-AC16-3B1F4B6A6F6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7AC81F81-74F8-4694-B6BE-5276B279CA2D}"/>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66564" name="Rectangle 4">
            <a:extLst>
              <a:ext uri="{FF2B5EF4-FFF2-40B4-BE49-F238E27FC236}">
                <a16:creationId xmlns:a16="http://schemas.microsoft.com/office/drawing/2014/main" id="{28205E27-53B0-446A-88D8-81DB37380AC5}"/>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62DB5DD1-89A6-4BCD-B7F5-86875C3FB079}"/>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C0E48229-9E83-4C23-8388-4DD3ED3A7600}"/>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45DD4D53-FEBA-4411-8878-943284A2BB5A}"/>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C9462098-89B6-4EB0-99E7-438174B1FA2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36C1B5D5-7B67-4768-A57F-ACFB22188196}"/>
              </a:ext>
            </a:extLst>
          </p:cNvPr>
          <p:cNvSpPr>
            <a:spLocks noGrp="1" noRot="1" noChangeAspect="1" noTextEdit="1"/>
          </p:cNvSpPr>
          <p:nvPr>
            <p:ph type="sldImg"/>
          </p:nvPr>
        </p:nvSpPr>
        <p:spPr>
          <a:ln/>
        </p:spPr>
      </p:sp>
      <p:sp>
        <p:nvSpPr>
          <p:cNvPr id="67587" name="备注占位符 2">
            <a:extLst>
              <a:ext uri="{FF2B5EF4-FFF2-40B4-BE49-F238E27FC236}">
                <a16:creationId xmlns:a16="http://schemas.microsoft.com/office/drawing/2014/main" id="{1064AAEB-9079-4E1C-8309-66D085F6D3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id="{2BE141FC-8B10-4B98-9423-89A2709670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E6BE6E73-BE3B-4E0C-92A0-7950B2184093}"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0AF655D4-9FB1-4001-AD94-ECD385EE8D8C}"/>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326AE0B2-8AC3-485C-8D7E-FCF78704ADE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68612" name="灯片编号占位符 3">
            <a:extLst>
              <a:ext uri="{FF2B5EF4-FFF2-40B4-BE49-F238E27FC236}">
                <a16:creationId xmlns:a16="http://schemas.microsoft.com/office/drawing/2014/main" id="{7A636091-80FE-4612-8C8D-C9119720F59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19076FF1-C25B-4561-A840-551E51281898}"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2F02ABB7-D68C-4D70-A9C0-5507B1218CCD}"/>
              </a:ext>
            </a:extLst>
          </p:cNvPr>
          <p:cNvSpPr>
            <a:spLocks noGrp="1" noRot="1" noChangeAspect="1" noTextEdit="1"/>
          </p:cNvSpPr>
          <p:nvPr>
            <p:ph type="sldImg"/>
          </p:nvPr>
        </p:nvSpPr>
        <p:spPr>
          <a:ln/>
        </p:spPr>
      </p:sp>
      <p:sp>
        <p:nvSpPr>
          <p:cNvPr id="69635" name="备注占位符 2">
            <a:extLst>
              <a:ext uri="{FF2B5EF4-FFF2-40B4-BE49-F238E27FC236}">
                <a16:creationId xmlns:a16="http://schemas.microsoft.com/office/drawing/2014/main" id="{13AF2E07-18AA-452A-BE52-839A93F259F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69636" name="灯片编号占位符 3">
            <a:extLst>
              <a:ext uri="{FF2B5EF4-FFF2-40B4-BE49-F238E27FC236}">
                <a16:creationId xmlns:a16="http://schemas.microsoft.com/office/drawing/2014/main" id="{B23DECD5-DD8C-40E7-9F78-4845836A54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C1CEECA3-5BF4-40F1-BC39-8E3C8DCEF9F0}" type="slidenum">
              <a:rPr lang="zh-CN" altLang="en-US" sz="1300">
                <a:solidFill>
                  <a:schemeClr val="tx1"/>
                </a:solidFill>
              </a:rPr>
              <a:pPr eaLnBrk="1" hangingPunct="1"/>
              <a:t>14</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755DA675-2DC5-4735-B34A-2A397D19359D}"/>
              </a:ext>
            </a:extLst>
          </p:cNvPr>
          <p:cNvSpPr>
            <a:spLocks noGrp="1" noRot="1" noChangeAspect="1" noTextEdit="1"/>
          </p:cNvSpPr>
          <p:nvPr>
            <p:ph type="sldImg"/>
          </p:nvPr>
        </p:nvSpPr>
        <p:spPr>
          <a:ln/>
        </p:spPr>
      </p:sp>
      <p:sp>
        <p:nvSpPr>
          <p:cNvPr id="70659" name="备注占位符 2">
            <a:extLst>
              <a:ext uri="{FF2B5EF4-FFF2-40B4-BE49-F238E27FC236}">
                <a16:creationId xmlns:a16="http://schemas.microsoft.com/office/drawing/2014/main" id="{E60A0143-EE3A-47D7-B2F3-87A0E782FC3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0660" name="灯片编号占位符 3">
            <a:extLst>
              <a:ext uri="{FF2B5EF4-FFF2-40B4-BE49-F238E27FC236}">
                <a16:creationId xmlns:a16="http://schemas.microsoft.com/office/drawing/2014/main" id="{7E54C004-3DF9-4EE4-8649-B624849B5F8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DC9728F3-B863-4988-AAC8-BA4F9568CC68}" type="slidenum">
              <a:rPr lang="zh-CN" altLang="en-US" sz="1300">
                <a:solidFill>
                  <a:schemeClr val="tx1"/>
                </a:solidFill>
              </a:rPr>
              <a:pPr eaLnBrk="1" hangingPunct="1"/>
              <a:t>30</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19C6B02C-34A3-4E74-9678-18C726330AB6}"/>
              </a:ext>
            </a:extLst>
          </p:cNvPr>
          <p:cNvSpPr>
            <a:spLocks noGrp="1" noRot="1" noChangeAspect="1" noTextEdit="1"/>
          </p:cNvSpPr>
          <p:nvPr>
            <p:ph type="sldImg"/>
          </p:nvPr>
        </p:nvSpPr>
        <p:spPr>
          <a:ln/>
        </p:spPr>
      </p:sp>
      <p:sp>
        <p:nvSpPr>
          <p:cNvPr id="71683" name="备注占位符 2">
            <a:extLst>
              <a:ext uri="{FF2B5EF4-FFF2-40B4-BE49-F238E27FC236}">
                <a16:creationId xmlns:a16="http://schemas.microsoft.com/office/drawing/2014/main" id="{70A66518-4167-4A2A-9835-64B9913E054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1684" name="灯片编号占位符 3">
            <a:extLst>
              <a:ext uri="{FF2B5EF4-FFF2-40B4-BE49-F238E27FC236}">
                <a16:creationId xmlns:a16="http://schemas.microsoft.com/office/drawing/2014/main" id="{E6E63E6A-073E-4E54-AEF0-C6788B21AA1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D611141-2606-4BD0-83D7-B3D0635E6AB8}" type="slidenum">
              <a:rPr lang="zh-CN" altLang="en-US" sz="1300">
                <a:solidFill>
                  <a:schemeClr val="tx1"/>
                </a:solidFill>
              </a:rPr>
              <a:pPr eaLnBrk="1" hangingPunct="1"/>
              <a:t>40</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3843C4AB-0CC9-4F69-BD39-78CE1F30B237}"/>
              </a:ext>
            </a:extLst>
          </p:cNvPr>
          <p:cNvSpPr>
            <a:spLocks noGrp="1" noRot="1" noChangeAspect="1" noTextEdit="1"/>
          </p:cNvSpPr>
          <p:nvPr>
            <p:ph type="sldImg"/>
          </p:nvPr>
        </p:nvSpPr>
        <p:spPr>
          <a:ln/>
        </p:spPr>
      </p:sp>
      <p:sp>
        <p:nvSpPr>
          <p:cNvPr id="72707" name="备注占位符 2">
            <a:extLst>
              <a:ext uri="{FF2B5EF4-FFF2-40B4-BE49-F238E27FC236}">
                <a16:creationId xmlns:a16="http://schemas.microsoft.com/office/drawing/2014/main" id="{BE6EE48F-6129-418F-8037-C6F8271D98C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72708" name="灯片编号占位符 3">
            <a:extLst>
              <a:ext uri="{FF2B5EF4-FFF2-40B4-BE49-F238E27FC236}">
                <a16:creationId xmlns:a16="http://schemas.microsoft.com/office/drawing/2014/main" id="{590357C9-B59C-443F-934D-5AD2F0B7EA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989E925B-6F77-49F6-B429-468C49E4A68D}" type="slidenum">
              <a:rPr lang="zh-CN" altLang="en-US" sz="1300">
                <a:solidFill>
                  <a:schemeClr val="tx1"/>
                </a:solidFill>
              </a:rPr>
              <a:pPr eaLnBrk="1" hangingPunct="1"/>
              <a:t>44</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5D4A9C3-9429-40D6-87BD-51692737C912}"/>
              </a:ext>
            </a:extLst>
          </p:cNvPr>
          <p:cNvSpPr>
            <a:spLocks noGrp="1" noRot="1" noChangeAspect="1" noTextEdit="1"/>
          </p:cNvSpPr>
          <p:nvPr>
            <p:ph type="sldImg"/>
          </p:nvPr>
        </p:nvSpPr>
        <p:spPr>
          <a:ln/>
        </p:spPr>
      </p:sp>
      <p:sp>
        <p:nvSpPr>
          <p:cNvPr id="73731" name="Rectangle 3">
            <a:extLst>
              <a:ext uri="{FF2B5EF4-FFF2-40B4-BE49-F238E27FC236}">
                <a16:creationId xmlns:a16="http://schemas.microsoft.com/office/drawing/2014/main" id="{C2E30B30-78E9-4F98-9A1D-A480BDF6C6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C53816F-49A2-4D8F-8846-7E59DAE604F0}"/>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E2682789-73CD-4294-B877-13ED4729A02F}"/>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A34BED49-77B7-4737-AAC9-B16CDC59A869}"/>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http://www.tipdm.org/ts/755.jhtml</a:t>
            </a:r>
            <a:endParaRPr lang="zh-CN" altLang="en-US" sz="2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421273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887990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4D78469E-FECD-4F69-9E12-111774A5F2EC}"/>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2538E20C-D72D-4069-A76B-1533DB498CEB}"/>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632264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617449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94883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881877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416B19C2-B3AA-4DEA-B314-607F0CBF206B}"/>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7F54DB6E-EE56-4FC1-AB12-C68705EB532B}"/>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476241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36916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4096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99834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021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F53B19A0-E452-4870-975E-B048362D1C88}"/>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003DD37D-AEBC-4DB4-943B-0B50B36FDC86}"/>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Rectangle 12">
            <a:extLst>
              <a:ext uri="{FF2B5EF4-FFF2-40B4-BE49-F238E27FC236}">
                <a16:creationId xmlns:a16="http://schemas.microsoft.com/office/drawing/2014/main" id="{48D4F9E3-8917-4C47-82E1-ECEC139C9B78}"/>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624FB78F-A6DF-4C92-84D9-C230FE1DB80D}"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a:extLst>
              <a:ext uri="{FF2B5EF4-FFF2-40B4-BE49-F238E27FC236}">
                <a16:creationId xmlns:a16="http://schemas.microsoft.com/office/drawing/2014/main" id="{59A221CB-FCFA-44F4-8ABC-F8E12AA7F8D0}"/>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AEBBB064-A704-42DB-9F4B-044EA3BA6FFC}"/>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03EA675-3619-4FCF-8A8A-17C9CCCB6518}"/>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C2E6785-D15C-4595-9C8A-32D86FA8DA62}"/>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11" name="图片 13" descr="泰迪logo无底色.png">
            <a:extLst>
              <a:ext uri="{FF2B5EF4-FFF2-40B4-BE49-F238E27FC236}">
                <a16:creationId xmlns:a16="http://schemas.microsoft.com/office/drawing/2014/main" id="{57EBE932-7180-497E-80B1-460F87202B2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95536"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395289" y="775245"/>
            <a:ext cx="8330701" cy="1285603"/>
          </a:xfrm>
        </p:spPr>
        <p:txBody>
          <a:bodyPr>
            <a:noAutofit/>
          </a:bodyPr>
          <a:lstStyle>
            <a:lvl1pPr marL="342900" indent="-342900">
              <a:lnSpc>
                <a:spcPct val="150000"/>
              </a:lnSpc>
              <a:buClr>
                <a:srgbClr val="032089"/>
              </a:buClr>
              <a:buFont typeface="Wingdings" pitchFamily="2" charset="2"/>
              <a:buChar char="l"/>
              <a:defRPr sz="20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7479571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22066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a:extLst>
              <a:ext uri="{FF2B5EF4-FFF2-40B4-BE49-F238E27FC236}">
                <a16:creationId xmlns:a16="http://schemas.microsoft.com/office/drawing/2014/main" id="{D53409DB-5DEB-4FC8-ACE6-4334AAD1B550}"/>
              </a:ext>
            </a:extLst>
          </p:cNvPr>
          <p:cNvGraphicFramePr>
            <a:graphicFrameLocks/>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14346" name="AutoShape 29">
                        <a:extLst>
                          <a:ext uri="{FF2B5EF4-FFF2-40B4-BE49-F238E27FC236}">
                            <a16:creationId xmlns:a16="http://schemas.microsoft.com/office/drawing/2014/main" id="{C22C33F2-0E00-4DE1-9E18-15AB264F84AC}"/>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6231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7DFD2-7DB2-470A-B552-85C043428C2B}"/>
              </a:ext>
            </a:extLst>
          </p:cNvPr>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6B7B5DA5-4258-413F-BB15-3475ABFDEA94}" type="datetimeFigureOut">
              <a:rPr lang="en-US" altLang="zh-CN"/>
              <a:pPr>
                <a:defRPr/>
              </a:pPr>
              <a:t>4/30/2021</a:t>
            </a:fld>
            <a:endParaRPr lang="en-US" altLang="zh-CN"/>
          </a:p>
        </p:txBody>
      </p:sp>
      <p:sp>
        <p:nvSpPr>
          <p:cNvPr id="5" name="Footer Placeholder 4">
            <a:extLst>
              <a:ext uri="{FF2B5EF4-FFF2-40B4-BE49-F238E27FC236}">
                <a16:creationId xmlns:a16="http://schemas.microsoft.com/office/drawing/2014/main" id="{95D49386-CFC5-4C3B-AF82-008FEC7ED8ED}"/>
              </a:ext>
            </a:extLst>
          </p:cNvPr>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59DEEADD-D866-4A68-8041-98FBE040336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2FB2C043-F67F-4431-A655-EF1BA130D60A}" type="slidenum">
              <a:rPr lang="en-US" altLang="zh-CN"/>
              <a:pPr/>
              <a:t>‹#›</a:t>
            </a:fld>
            <a:endParaRPr lang="en-US" altLang="zh-CN"/>
          </a:p>
        </p:txBody>
      </p:sp>
    </p:spTree>
    <p:extLst>
      <p:ext uri="{BB962C8B-B14F-4D97-AF65-F5344CB8AC3E}">
        <p14:creationId xmlns:p14="http://schemas.microsoft.com/office/powerpoint/2010/main" val="1341775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846CCD1-9D50-47A4-A617-220CA02F0135}"/>
              </a:ext>
            </a:extLst>
          </p:cNvPr>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a:extLst>
              <a:ext uri="{FF2B5EF4-FFF2-40B4-BE49-F238E27FC236}">
                <a16:creationId xmlns:a16="http://schemas.microsoft.com/office/drawing/2014/main" id="{A52EA18B-2EA2-46E3-8FA1-AA182B82F691}"/>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《Hadoop</a:t>
            </a:r>
            <a:r>
              <a:rPr lang="zh-CN" altLang="en-US" sz="2800" dirty="0">
                <a:solidFill>
                  <a:schemeClr val="tx1"/>
                </a:solidFill>
                <a:latin typeface="微软雅黑" pitchFamily="34" charset="-122"/>
                <a:ea typeface="微软雅黑" pitchFamily="34" charset="-122"/>
              </a:rPr>
              <a:t>大数据分析与挖掘实战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http://www.tipdm.org/ts/655.jhtml</a:t>
            </a:r>
            <a:r>
              <a:rPr lang="zh-CN" altLang="en-US" sz="2000" dirty="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9"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灯片编号占位符 5">
            <a:extLst>
              <a:ext uri="{FF2B5EF4-FFF2-40B4-BE49-F238E27FC236}">
                <a16:creationId xmlns:a16="http://schemas.microsoft.com/office/drawing/2014/main" id="{29E3135F-20BB-4D54-AC9D-65E09CE3B182}"/>
              </a:ext>
            </a:extLst>
          </p:cNvPr>
          <p:cNvSpPr>
            <a:spLocks noGrp="1"/>
          </p:cNvSpPr>
          <p:nvPr>
            <p:ph type="sldNum" sz="quarter" idx="10"/>
            <p:custDataLst>
              <p:tags r:id="rId1"/>
            </p:custDataLst>
          </p:nvPr>
        </p:nvSpPr>
        <p:spPr>
          <a:xfrm>
            <a:off x="6615113" y="6507163"/>
            <a:ext cx="2133600" cy="365125"/>
          </a:xfrm>
        </p:spPr>
        <p:txBody>
          <a:bodyPr/>
          <a:lstStyle>
            <a:lvl1pPr>
              <a:defRPr/>
            </a:lvl1pPr>
          </a:lstStyle>
          <a:p>
            <a:fld id="{8AE95F8B-5653-431D-B1BC-F976C9CB2A2C}" type="slidenum">
              <a:rPr lang="zh-CN" altLang="en-US"/>
              <a:pPr/>
              <a:t>‹#›</a:t>
            </a:fld>
            <a:endParaRPr lang="zh-CN" altLang="en-US"/>
          </a:p>
        </p:txBody>
      </p:sp>
    </p:spTree>
    <p:extLst>
      <p:ext uri="{BB962C8B-B14F-4D97-AF65-F5344CB8AC3E}">
        <p14:creationId xmlns:p14="http://schemas.microsoft.com/office/powerpoint/2010/main" val="272091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412214554"/>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067283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F202AC15-4C3A-4D52-9DAC-016CA5555350}"/>
              </a:ext>
            </a:extLst>
          </p:cNvPr>
          <p:cNvSpPr>
            <a:spLocks noGrp="1"/>
          </p:cNvSpPr>
          <p:nvPr>
            <p:ph type="dt" sz="half" idx="10"/>
          </p:nvPr>
        </p:nvSpPr>
        <p:spPr/>
        <p:txBody>
          <a:bodyPr/>
          <a:lstStyle>
            <a:lvl1pPr>
              <a:defRPr/>
            </a:lvl1pPr>
            <a:extLst/>
          </a:lstStyle>
          <a:p>
            <a:pPr>
              <a:defRPr/>
            </a:pPr>
            <a:fld id="{AE8AF1F7-F10E-4B1C-9E2A-692612987EF0}" type="datetimeFigureOut">
              <a:rPr lang="zh-CN" altLang="en-US"/>
              <a:pPr>
                <a:defRPr/>
              </a:pPr>
              <a:t>2021/4/30</a:t>
            </a:fld>
            <a:endParaRPr lang="zh-CN" altLang="en-US"/>
          </a:p>
        </p:txBody>
      </p:sp>
      <p:sp>
        <p:nvSpPr>
          <p:cNvPr id="6" name="页脚占位符 5">
            <a:extLst>
              <a:ext uri="{FF2B5EF4-FFF2-40B4-BE49-F238E27FC236}">
                <a16:creationId xmlns:a16="http://schemas.microsoft.com/office/drawing/2014/main" id="{71034C08-FA43-471F-A8F8-59EBE55A5A99}"/>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193B156F-B068-4D33-8F08-67032F41958B}"/>
              </a:ext>
            </a:extLst>
          </p:cNvPr>
          <p:cNvSpPr>
            <a:spLocks noGrp="1"/>
          </p:cNvSpPr>
          <p:nvPr>
            <p:ph type="sldNum" sz="quarter" idx="12"/>
          </p:nvPr>
        </p:nvSpPr>
        <p:spPr/>
        <p:txBody>
          <a:bodyPr/>
          <a:lstStyle>
            <a:lvl1pPr>
              <a:defRPr>
                <a:solidFill>
                  <a:srgbClr val="FFFFFF"/>
                </a:solidFill>
              </a:defRPr>
            </a:lvl1pPr>
          </a:lstStyle>
          <a:p>
            <a:fld id="{F31B95F3-B2EA-4E2C-AB80-B0EFAF571CE0}" type="slidenum">
              <a:rPr lang="zh-CN" altLang="en-US"/>
              <a:pPr/>
              <a:t>‹#›</a:t>
            </a:fld>
            <a:endParaRPr lang="zh-CN" altLang="en-US"/>
          </a:p>
        </p:txBody>
      </p:sp>
    </p:spTree>
    <p:extLst>
      <p:ext uri="{BB962C8B-B14F-4D97-AF65-F5344CB8AC3E}">
        <p14:creationId xmlns:p14="http://schemas.microsoft.com/office/powerpoint/2010/main" val="31977030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DD24161-9517-4998-8F1D-E67B47D70E13}"/>
              </a:ext>
            </a:extLst>
          </p:cNvPr>
          <p:cNvSpPr>
            <a:spLocks noGrp="1"/>
          </p:cNvSpPr>
          <p:nvPr>
            <p:ph type="dt" sz="half" idx="10"/>
          </p:nvPr>
        </p:nvSpPr>
        <p:spPr/>
        <p:txBody>
          <a:bodyPr/>
          <a:lstStyle>
            <a:lvl1pPr>
              <a:defRPr/>
            </a:lvl1pPr>
          </a:lstStyle>
          <a:p>
            <a:pPr>
              <a:defRPr/>
            </a:pPr>
            <a:fld id="{C241DE90-AB7D-462F-8EDB-E342DAF16DD2}" type="datetimeFigureOut">
              <a:rPr lang="zh-CN" altLang="en-US"/>
              <a:pPr>
                <a:defRPr/>
              </a:pPr>
              <a:t>2021/4/30</a:t>
            </a:fld>
            <a:endParaRPr lang="zh-CN" altLang="en-US"/>
          </a:p>
        </p:txBody>
      </p:sp>
      <p:sp>
        <p:nvSpPr>
          <p:cNvPr id="4" name="页脚占位符 4">
            <a:extLst>
              <a:ext uri="{FF2B5EF4-FFF2-40B4-BE49-F238E27FC236}">
                <a16:creationId xmlns:a16="http://schemas.microsoft.com/office/drawing/2014/main" id="{0777BA52-3903-4176-905D-8459E3EC5773}"/>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93589044-23D0-427E-8241-74618628DAD9}"/>
              </a:ext>
            </a:extLst>
          </p:cNvPr>
          <p:cNvSpPr>
            <a:spLocks noGrp="1"/>
          </p:cNvSpPr>
          <p:nvPr>
            <p:ph type="sldNum" sz="quarter" idx="12"/>
          </p:nvPr>
        </p:nvSpPr>
        <p:spPr/>
        <p:txBody>
          <a:bodyPr/>
          <a:lstStyle>
            <a:lvl1pPr>
              <a:defRPr/>
            </a:lvl1pPr>
          </a:lstStyle>
          <a:p>
            <a:fld id="{A425BAFB-08E5-436A-AA60-D411590A8943}" type="slidenum">
              <a:rPr lang="zh-CN" altLang="en-US"/>
              <a:pPr/>
              <a:t>‹#›</a:t>
            </a:fld>
            <a:endParaRPr lang="zh-CN" altLang="en-US"/>
          </a:p>
        </p:txBody>
      </p:sp>
    </p:spTree>
    <p:extLst>
      <p:ext uri="{BB962C8B-B14F-4D97-AF65-F5344CB8AC3E}">
        <p14:creationId xmlns:p14="http://schemas.microsoft.com/office/powerpoint/2010/main" val="3203580371"/>
      </p:ext>
    </p:extLst>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5291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A465439-080B-4729-980F-788E6D2881F5}"/>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F62D0EE0-5F29-424C-9C6F-5A7DA7EC3A75}" type="datetimeFigureOut">
              <a:rPr lang="zh-CN" altLang="en-US"/>
              <a:pPr>
                <a:defRPr/>
              </a:pPr>
              <a:t>2021/4/30</a:t>
            </a:fld>
            <a:endParaRPr lang="zh-CN" altLang="en-US"/>
          </a:p>
        </p:txBody>
      </p:sp>
      <p:sp>
        <p:nvSpPr>
          <p:cNvPr id="3" name="页脚占位符 4">
            <a:extLst>
              <a:ext uri="{FF2B5EF4-FFF2-40B4-BE49-F238E27FC236}">
                <a16:creationId xmlns:a16="http://schemas.microsoft.com/office/drawing/2014/main" id="{7B06BC23-005E-48BE-8C09-E32281044A1D}"/>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1517B8A0-3F54-4563-8084-0EADDD72D797}"/>
              </a:ext>
            </a:extLst>
          </p:cNvPr>
          <p:cNvSpPr>
            <a:spLocks noGrp="1"/>
          </p:cNvSpPr>
          <p:nvPr>
            <p:ph type="sldNum" sz="quarter" idx="12"/>
          </p:nvPr>
        </p:nvSpPr>
        <p:spPr/>
        <p:txBody>
          <a:bodyPr/>
          <a:lstStyle>
            <a:lvl1pPr eaLnBrk="0" hangingPunct="0">
              <a:defRPr/>
            </a:lvl1pPr>
          </a:lstStyle>
          <a:p>
            <a:fld id="{C591C0D4-6A43-473B-8B80-4D23AEEAC3B1}" type="slidenum">
              <a:rPr lang="zh-CN" altLang="en-US"/>
              <a:pPr/>
              <a:t>‹#›</a:t>
            </a:fld>
            <a:endParaRPr lang="zh-CN" altLang="en-US"/>
          </a:p>
        </p:txBody>
      </p:sp>
    </p:spTree>
    <p:extLst>
      <p:ext uri="{BB962C8B-B14F-4D97-AF65-F5344CB8AC3E}">
        <p14:creationId xmlns:p14="http://schemas.microsoft.com/office/powerpoint/2010/main" val="4217363143"/>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4940A84B-EEA1-4180-9CB4-6E37FD4FA35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0160BEA1-0ECE-404A-98C0-463CB663A09B}"/>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BDEECE-B6D3-47E4-BFCD-FBF79FC4208B}"/>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BA866A87-EA33-4C64-BB36-3F13AE727153}" type="datetimeFigureOut">
              <a:rPr lang="zh-CN" altLang="en-US"/>
              <a:pPr>
                <a:defRPr/>
              </a:pPr>
              <a:t>2021/4/30</a:t>
            </a:fld>
            <a:endParaRPr lang="zh-CN" altLang="en-US"/>
          </a:p>
        </p:txBody>
      </p:sp>
      <p:sp>
        <p:nvSpPr>
          <p:cNvPr id="5" name="页脚占位符 4">
            <a:extLst>
              <a:ext uri="{FF2B5EF4-FFF2-40B4-BE49-F238E27FC236}">
                <a16:creationId xmlns:a16="http://schemas.microsoft.com/office/drawing/2014/main" id="{1ABCD3C6-A5AA-4AD1-85DA-84649610D8CF}"/>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76F4FA17-2C40-4D6E-9539-889D650E020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E8C6C77-F23B-4A34-9339-D8704E9D1D7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1" r:id="rId3"/>
    <p:sldLayoutId id="2147485852" r:id="rId4"/>
    <p:sldLayoutId id="2147485853" r:id="rId5"/>
    <p:sldLayoutId id="2147485854" r:id="rId6"/>
    <p:sldLayoutId id="2147485855" r:id="rId7"/>
    <p:sldLayoutId id="2147485856" r:id="rId8"/>
    <p:sldLayoutId id="2147485857"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2EE8730F-665B-46FA-AF41-BD8A51D34CF7}"/>
              </a:ext>
            </a:extLst>
          </p:cNvPr>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39DA1B52-CFDA-44A3-85D8-CC3BFC95ADF4}"/>
              </a:ext>
            </a:extLst>
          </p:cNvPr>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2052" name="AutoShape 22">
            <a:extLst>
              <a:ext uri="{FF2B5EF4-FFF2-40B4-BE49-F238E27FC236}">
                <a16:creationId xmlns:a16="http://schemas.microsoft.com/office/drawing/2014/main" id="{A9AC98A5-C977-4E85-B6E7-9CF73BD59FD6}"/>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3" name="AutoShape 23">
            <a:extLst>
              <a:ext uri="{FF2B5EF4-FFF2-40B4-BE49-F238E27FC236}">
                <a16:creationId xmlns:a16="http://schemas.microsoft.com/office/drawing/2014/main" id="{8F95185F-BAC9-4C69-BEE8-5CD03B7FE80C}"/>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4" name="Rectangle 12">
            <a:extLst>
              <a:ext uri="{FF2B5EF4-FFF2-40B4-BE49-F238E27FC236}">
                <a16:creationId xmlns:a16="http://schemas.microsoft.com/office/drawing/2014/main" id="{4FE34319-8B95-4A42-887E-58219536D1A4}"/>
              </a:ext>
            </a:extLst>
          </p:cNvPr>
          <p:cNvSpPr>
            <a:spLocks noChangeArrowheads="1"/>
          </p:cNvSpPr>
          <p:nvPr userDrawn="1"/>
        </p:nvSpPr>
        <p:spPr bwMode="auto">
          <a:xfrm>
            <a:off x="7921625" y="64976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239B8C43-CC71-402B-8DD1-A8852FB326E4}"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a:extLst>
              <a:ext uri="{FF2B5EF4-FFF2-40B4-BE49-F238E27FC236}">
                <a16:creationId xmlns:a16="http://schemas.microsoft.com/office/drawing/2014/main" id="{14AD40D8-EFA8-401E-88EF-D3A349E76B00}"/>
              </a:ext>
            </a:extLst>
          </p:cNvPr>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a:extLst>
              <a:ext uri="{FF2B5EF4-FFF2-40B4-BE49-F238E27FC236}">
                <a16:creationId xmlns:a16="http://schemas.microsoft.com/office/drawing/2014/main" id="{8CC63DE2-8CC5-45D4-A4F7-4478587125F5}"/>
              </a:ext>
            </a:extLst>
          </p:cNvPr>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9845C635-6E57-481C-B9E0-4AF55DA46DE0}"/>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a:extLst>
              <a:ext uri="{FF2B5EF4-FFF2-40B4-BE49-F238E27FC236}">
                <a16:creationId xmlns:a16="http://schemas.microsoft.com/office/drawing/2014/main" id="{2A6AC154-EE16-4D77-B900-3EDD08C91724}"/>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2059" name="图片 13" descr="泰迪logo无底色.png">
            <a:extLst>
              <a:ext uri="{FF2B5EF4-FFF2-40B4-BE49-F238E27FC236}">
                <a16:creationId xmlns:a16="http://schemas.microsoft.com/office/drawing/2014/main" id="{825C49BD-517F-493F-9DE5-B0D3BBE77868}"/>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40" r:id="rId1"/>
    <p:sldLayoutId id="2147485858" r:id="rId2"/>
    <p:sldLayoutId id="2147485841" r:id="rId3"/>
    <p:sldLayoutId id="2147485842" r:id="rId4"/>
    <p:sldLayoutId id="2147485843" r:id="rId5"/>
    <p:sldLayoutId id="2147485859" r:id="rId6"/>
    <p:sldLayoutId id="2147485844" r:id="rId7"/>
    <p:sldLayoutId id="2147485845" r:id="rId8"/>
    <p:sldLayoutId id="2147485846" r:id="rId9"/>
    <p:sldLayoutId id="2147485847" r:id="rId10"/>
    <p:sldLayoutId id="2147485848" r:id="rId11"/>
    <p:sldLayoutId id="2147485860" r:id="rId12"/>
    <p:sldLayoutId id="2147485861"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4.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4.wmf"/><Relationship Id="rId7" Type="http://schemas.openxmlformats.org/officeDocument/2006/relationships/image" Target="../media/image17.png"/><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oleObject" Target="../embeddings/oleObject8.bin"/><Relationship Id="rId9" Type="http://schemas.openxmlformats.org/officeDocument/2006/relationships/image" Target="../media/image1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oleObject" Target="../embeddings/oleObject11.bin"/><Relationship Id="rId4" Type="http://schemas.openxmlformats.org/officeDocument/2006/relationships/image" Target="../media/image20.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17.bin"/><Relationship Id="rId18" Type="http://schemas.openxmlformats.org/officeDocument/2006/relationships/image" Target="../media/image30.wmf"/><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image" Target="../media/image27.wmf"/><Relationship Id="rId17" Type="http://schemas.openxmlformats.org/officeDocument/2006/relationships/oleObject" Target="../embeddings/oleObject19.bin"/><Relationship Id="rId2" Type="http://schemas.openxmlformats.org/officeDocument/2006/relationships/image" Target="../media/image22.png"/><Relationship Id="rId16" Type="http://schemas.openxmlformats.org/officeDocument/2006/relationships/image" Target="../media/image29.wmf"/><Relationship Id="rId1" Type="http://schemas.openxmlformats.org/officeDocument/2006/relationships/slideLayout" Target="../slideLayouts/slideLayout2.xml"/><Relationship Id="rId6" Type="http://schemas.openxmlformats.org/officeDocument/2006/relationships/image" Target="../media/image24.wmf"/><Relationship Id="rId11" Type="http://schemas.openxmlformats.org/officeDocument/2006/relationships/oleObject" Target="../embeddings/oleObject16.bin"/><Relationship Id="rId5" Type="http://schemas.openxmlformats.org/officeDocument/2006/relationships/oleObject" Target="../embeddings/oleObject13.bin"/><Relationship Id="rId15" Type="http://schemas.openxmlformats.org/officeDocument/2006/relationships/oleObject" Target="../embeddings/oleObject18.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5.bin"/><Relationship Id="rId14" Type="http://schemas.openxmlformats.org/officeDocument/2006/relationships/image" Target="../media/image28.wmf"/></Relationships>
</file>

<file path=ppt/slides/_rels/slide1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1.wmf"/><Relationship Id="rId18" Type="http://schemas.openxmlformats.org/officeDocument/2006/relationships/oleObject" Target="../embeddings/oleObject29.bin"/><Relationship Id="rId26" Type="http://schemas.openxmlformats.org/officeDocument/2006/relationships/oleObject" Target="../embeddings/oleObject33.bin"/><Relationship Id="rId3" Type="http://schemas.openxmlformats.org/officeDocument/2006/relationships/image" Target="../media/image36.wmf"/><Relationship Id="rId21" Type="http://schemas.openxmlformats.org/officeDocument/2006/relationships/image" Target="../media/image45.wmf"/><Relationship Id="rId7" Type="http://schemas.openxmlformats.org/officeDocument/2006/relationships/image" Target="../media/image38.wmf"/><Relationship Id="rId12" Type="http://schemas.openxmlformats.org/officeDocument/2006/relationships/oleObject" Target="../embeddings/oleObject26.bin"/><Relationship Id="rId17" Type="http://schemas.openxmlformats.org/officeDocument/2006/relationships/image" Target="../media/image43.wmf"/><Relationship Id="rId25" Type="http://schemas.openxmlformats.org/officeDocument/2006/relationships/image" Target="../media/image47.wmf"/><Relationship Id="rId2" Type="http://schemas.openxmlformats.org/officeDocument/2006/relationships/oleObject" Target="../embeddings/oleObject21.bin"/><Relationship Id="rId16" Type="http://schemas.openxmlformats.org/officeDocument/2006/relationships/oleObject" Target="../embeddings/oleObject28.bin"/><Relationship Id="rId20" Type="http://schemas.openxmlformats.org/officeDocument/2006/relationships/oleObject" Target="../embeddings/oleObject30.bin"/><Relationship Id="rId29" Type="http://schemas.openxmlformats.org/officeDocument/2006/relationships/image" Target="../media/image49.wmf"/><Relationship Id="rId1" Type="http://schemas.openxmlformats.org/officeDocument/2006/relationships/slideLayout" Target="../slideLayouts/slideLayout2.xml"/><Relationship Id="rId6" Type="http://schemas.openxmlformats.org/officeDocument/2006/relationships/oleObject" Target="../embeddings/oleObject23.bin"/><Relationship Id="rId11" Type="http://schemas.openxmlformats.org/officeDocument/2006/relationships/image" Target="../media/image40.wmf"/><Relationship Id="rId24" Type="http://schemas.openxmlformats.org/officeDocument/2006/relationships/oleObject" Target="../embeddings/oleObject32.bin"/><Relationship Id="rId5" Type="http://schemas.openxmlformats.org/officeDocument/2006/relationships/image" Target="../media/image37.wmf"/><Relationship Id="rId15" Type="http://schemas.openxmlformats.org/officeDocument/2006/relationships/image" Target="../media/image42.wmf"/><Relationship Id="rId23" Type="http://schemas.openxmlformats.org/officeDocument/2006/relationships/image" Target="../media/image46.wmf"/><Relationship Id="rId28" Type="http://schemas.openxmlformats.org/officeDocument/2006/relationships/oleObject" Target="../embeddings/oleObject34.bin"/><Relationship Id="rId10" Type="http://schemas.openxmlformats.org/officeDocument/2006/relationships/oleObject" Target="../embeddings/oleObject25.bin"/><Relationship Id="rId19" Type="http://schemas.openxmlformats.org/officeDocument/2006/relationships/image" Target="../media/image44.wmf"/><Relationship Id="rId4" Type="http://schemas.openxmlformats.org/officeDocument/2006/relationships/oleObject" Target="../embeddings/oleObject22.bin"/><Relationship Id="rId9" Type="http://schemas.openxmlformats.org/officeDocument/2006/relationships/image" Target="../media/image39.wmf"/><Relationship Id="rId14" Type="http://schemas.openxmlformats.org/officeDocument/2006/relationships/oleObject" Target="../embeddings/oleObject27.bin"/><Relationship Id="rId22" Type="http://schemas.openxmlformats.org/officeDocument/2006/relationships/oleObject" Target="../embeddings/oleObject31.bin"/><Relationship Id="rId27" Type="http://schemas.openxmlformats.org/officeDocument/2006/relationships/image" Target="../media/image48.wmf"/></Relationships>
</file>

<file path=ppt/slides/_rels/slide34.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35.bin"/><Relationship Id="rId1" Type="http://schemas.openxmlformats.org/officeDocument/2006/relationships/slideLayout" Target="../slideLayouts/slideLayout2.xml"/><Relationship Id="rId4" Type="http://schemas.openxmlformats.org/officeDocument/2006/relationships/image" Target="../media/image51.e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4.wmf"/><Relationship Id="rId12" Type="http://schemas.openxmlformats.org/officeDocument/2006/relationships/oleObject" Target="../embeddings/oleObject41.bin"/><Relationship Id="rId2" Type="http://schemas.openxmlformats.org/officeDocument/2006/relationships/oleObject" Target="../embeddings/oleObject36.bin"/><Relationship Id="rId1" Type="http://schemas.openxmlformats.org/officeDocument/2006/relationships/slideLayout" Target="../slideLayouts/slideLayout2.xml"/><Relationship Id="rId6" Type="http://schemas.openxmlformats.org/officeDocument/2006/relationships/oleObject" Target="../embeddings/oleObject38.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55.wmf"/></Relationships>
</file>

<file path=ppt/slides/_rels/slide3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64.wmf"/><Relationship Id="rId3" Type="http://schemas.openxmlformats.org/officeDocument/2006/relationships/image" Target="../media/image59.wmf"/><Relationship Id="rId7" Type="http://schemas.openxmlformats.org/officeDocument/2006/relationships/image" Target="../media/image61.wmf"/><Relationship Id="rId12" Type="http://schemas.openxmlformats.org/officeDocument/2006/relationships/oleObject" Target="../embeddings/oleObject47.bin"/><Relationship Id="rId17" Type="http://schemas.openxmlformats.org/officeDocument/2006/relationships/image" Target="../media/image66.wmf"/><Relationship Id="rId2" Type="http://schemas.openxmlformats.org/officeDocument/2006/relationships/oleObject" Target="../embeddings/oleObject42.bin"/><Relationship Id="rId16"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44.bin"/><Relationship Id="rId11" Type="http://schemas.openxmlformats.org/officeDocument/2006/relationships/image" Target="../media/image63.wmf"/><Relationship Id="rId5" Type="http://schemas.openxmlformats.org/officeDocument/2006/relationships/image" Target="../media/image60.wmf"/><Relationship Id="rId15" Type="http://schemas.openxmlformats.org/officeDocument/2006/relationships/image" Target="../media/image65.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62.wmf"/><Relationship Id="rId14" Type="http://schemas.openxmlformats.org/officeDocument/2006/relationships/oleObject" Target="../embeddings/oleObject48.bin"/></Relationships>
</file>

<file path=ppt/slides/_rels/slide3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3.bin"/><Relationship Id="rId13" Type="http://schemas.openxmlformats.org/officeDocument/2006/relationships/image" Target="../media/image75.wmf"/><Relationship Id="rId18" Type="http://schemas.openxmlformats.org/officeDocument/2006/relationships/oleObject" Target="../embeddings/oleObject58.bin"/><Relationship Id="rId3" Type="http://schemas.openxmlformats.org/officeDocument/2006/relationships/image" Target="../media/image70.wmf"/><Relationship Id="rId21" Type="http://schemas.openxmlformats.org/officeDocument/2006/relationships/image" Target="../media/image79.wmf"/><Relationship Id="rId7" Type="http://schemas.openxmlformats.org/officeDocument/2006/relationships/image" Target="../media/image72.wmf"/><Relationship Id="rId12" Type="http://schemas.openxmlformats.org/officeDocument/2006/relationships/oleObject" Target="../embeddings/oleObject55.bin"/><Relationship Id="rId17" Type="http://schemas.openxmlformats.org/officeDocument/2006/relationships/image" Target="../media/image77.wmf"/><Relationship Id="rId25" Type="http://schemas.openxmlformats.org/officeDocument/2006/relationships/image" Target="../media/image81.wmf"/><Relationship Id="rId2" Type="http://schemas.openxmlformats.org/officeDocument/2006/relationships/oleObject" Target="../embeddings/oleObject50.bin"/><Relationship Id="rId16" Type="http://schemas.openxmlformats.org/officeDocument/2006/relationships/oleObject" Target="../embeddings/oleObject57.bin"/><Relationship Id="rId20"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oleObject" Target="../embeddings/oleObject52.bin"/><Relationship Id="rId11" Type="http://schemas.openxmlformats.org/officeDocument/2006/relationships/image" Target="../media/image74.wmf"/><Relationship Id="rId24" Type="http://schemas.openxmlformats.org/officeDocument/2006/relationships/oleObject" Target="../embeddings/oleObject61.bin"/><Relationship Id="rId5" Type="http://schemas.openxmlformats.org/officeDocument/2006/relationships/image" Target="../media/image71.wmf"/><Relationship Id="rId15" Type="http://schemas.openxmlformats.org/officeDocument/2006/relationships/image" Target="../media/image76.wmf"/><Relationship Id="rId23" Type="http://schemas.openxmlformats.org/officeDocument/2006/relationships/image" Target="../media/image80.wmf"/><Relationship Id="rId10" Type="http://schemas.openxmlformats.org/officeDocument/2006/relationships/oleObject" Target="../embeddings/oleObject54.bin"/><Relationship Id="rId19" Type="http://schemas.openxmlformats.org/officeDocument/2006/relationships/image" Target="../media/image78.wmf"/><Relationship Id="rId4" Type="http://schemas.openxmlformats.org/officeDocument/2006/relationships/oleObject" Target="../embeddings/oleObject51.bin"/><Relationship Id="rId9" Type="http://schemas.openxmlformats.org/officeDocument/2006/relationships/image" Target="../media/image73.wmf"/><Relationship Id="rId14" Type="http://schemas.openxmlformats.org/officeDocument/2006/relationships/oleObject" Target="../embeddings/oleObject56.bin"/><Relationship Id="rId22" Type="http://schemas.openxmlformats.org/officeDocument/2006/relationships/oleObject" Target="../embeddings/oleObject60.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87.wmf"/><Relationship Id="rId3" Type="http://schemas.openxmlformats.org/officeDocument/2006/relationships/image" Target="../media/image82.wmf"/><Relationship Id="rId7" Type="http://schemas.openxmlformats.org/officeDocument/2006/relationships/image" Target="../media/image84.wmf"/><Relationship Id="rId12" Type="http://schemas.openxmlformats.org/officeDocument/2006/relationships/oleObject" Target="../embeddings/oleObject67.bin"/><Relationship Id="rId2" Type="http://schemas.openxmlformats.org/officeDocument/2006/relationships/oleObject" Target="../embeddings/oleObject62.bin"/><Relationship Id="rId1" Type="http://schemas.openxmlformats.org/officeDocument/2006/relationships/slideLayout" Target="../slideLayouts/slideLayout2.xml"/><Relationship Id="rId6" Type="http://schemas.openxmlformats.org/officeDocument/2006/relationships/oleObject" Target="../embeddings/oleObject64.bin"/><Relationship Id="rId11" Type="http://schemas.openxmlformats.org/officeDocument/2006/relationships/image" Target="../media/image86.wmf"/><Relationship Id="rId5" Type="http://schemas.openxmlformats.org/officeDocument/2006/relationships/image" Target="../media/image83.wmf"/><Relationship Id="rId10" Type="http://schemas.openxmlformats.org/officeDocument/2006/relationships/oleObject" Target="../embeddings/oleObject66.bin"/><Relationship Id="rId4" Type="http://schemas.openxmlformats.org/officeDocument/2006/relationships/oleObject" Target="../embeddings/oleObject63.bin"/><Relationship Id="rId9" Type="http://schemas.openxmlformats.org/officeDocument/2006/relationships/image" Target="../media/image85.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93.wmf"/><Relationship Id="rId3" Type="http://schemas.openxmlformats.org/officeDocument/2006/relationships/image" Target="../media/image88.wmf"/><Relationship Id="rId7" Type="http://schemas.openxmlformats.org/officeDocument/2006/relationships/image" Target="../media/image90.wmf"/><Relationship Id="rId12" Type="http://schemas.openxmlformats.org/officeDocument/2006/relationships/oleObject" Target="../embeddings/oleObject73.bin"/><Relationship Id="rId17" Type="http://schemas.openxmlformats.org/officeDocument/2006/relationships/image" Target="../media/image95.wmf"/><Relationship Id="rId2" Type="http://schemas.openxmlformats.org/officeDocument/2006/relationships/oleObject" Target="../embeddings/oleObject68.bin"/><Relationship Id="rId16" Type="http://schemas.openxmlformats.org/officeDocument/2006/relationships/oleObject" Target="../embeddings/oleObject75.bin"/><Relationship Id="rId1" Type="http://schemas.openxmlformats.org/officeDocument/2006/relationships/slideLayout" Target="../slideLayouts/slideLayout2.xml"/><Relationship Id="rId6" Type="http://schemas.openxmlformats.org/officeDocument/2006/relationships/oleObject" Target="../embeddings/oleObject70.bin"/><Relationship Id="rId11" Type="http://schemas.openxmlformats.org/officeDocument/2006/relationships/image" Target="../media/image92.wmf"/><Relationship Id="rId5" Type="http://schemas.openxmlformats.org/officeDocument/2006/relationships/image" Target="../media/image89.wmf"/><Relationship Id="rId15" Type="http://schemas.openxmlformats.org/officeDocument/2006/relationships/image" Target="../media/image94.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91.wmf"/><Relationship Id="rId14" Type="http://schemas.openxmlformats.org/officeDocument/2006/relationships/oleObject" Target="../embeddings/oleObject74.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99.png"/><Relationship Id="rId11" Type="http://schemas.openxmlformats.org/officeDocument/2006/relationships/hyperlink" Target="http://www.tipdm.com/pxdt/index.jhtml" TargetMode="External"/><Relationship Id="rId5" Type="http://schemas.openxmlformats.org/officeDocument/2006/relationships/image" Target="../media/image98.png"/><Relationship Id="rId10" Type="http://schemas.openxmlformats.org/officeDocument/2006/relationships/hyperlink" Target="https://edu.tipdm.org/" TargetMode="External"/><Relationship Id="rId4" Type="http://schemas.openxmlformats.org/officeDocument/2006/relationships/image" Target="../media/image97.png"/><Relationship Id="rId9" Type="http://schemas.openxmlformats.org/officeDocument/2006/relationships/image" Target="../media/image10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B2616078-5882-4551-8160-545C2E808A85}"/>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8B884E98-8F87-47EB-81BC-B9B4BD669120}"/>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291A9AE0-EFAD-41D3-B91C-62ABA2B7A2AB}"/>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E8DD736D-19DE-4F3B-BBD5-E43931072386}"/>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22572DE3-0E01-47D2-A718-64893BEF4DEA}"/>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0B115998-E9F5-47CC-8A81-E0F54356263A}"/>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0DB1FE76-EC4D-4A0A-B723-823DF2127BDC}"/>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830174BC-EAE8-4B56-A2F4-30F78F84EECF}"/>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AF788A8E-07FF-4CBB-94CC-EA7A9EAB228E}"/>
              </a:ext>
            </a:extLst>
          </p:cNvPr>
          <p:cNvSpPr txBox="1">
            <a:spLocks noChangeArrowheads="1"/>
          </p:cNvSpPr>
          <p:nvPr/>
        </p:nvSpPr>
        <p:spPr bwMode="auto">
          <a:xfrm>
            <a:off x="4071938" y="2873375"/>
            <a:ext cx="50720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7</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分类与预测</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0EC6CAD1-3970-43BF-B5A2-B9297047BC37}"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2021/4/30</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47DF4E69-C34B-4CBB-922F-C5262344C8E8}"/>
              </a:ext>
            </a:extLst>
          </p:cNvPr>
          <p:cNvSpPr>
            <a:spLocks noGrp="1"/>
          </p:cNvSpPr>
          <p:nvPr>
            <p:ph type="title"/>
          </p:nvPr>
        </p:nvSpPr>
        <p:spPr>
          <a:xfrm>
            <a:off x="395288" y="153988"/>
            <a:ext cx="8318500" cy="431800"/>
          </a:xfrm>
        </p:spPr>
        <p:txBody>
          <a:bodyPr/>
          <a:lstStyle/>
          <a:p>
            <a:r>
              <a:rPr lang="zh-CN" altLang="en-US"/>
              <a:t>逻辑回归</a:t>
            </a:r>
          </a:p>
        </p:txBody>
      </p:sp>
      <p:sp>
        <p:nvSpPr>
          <p:cNvPr id="3" name="内容占位符 2">
            <a:extLst>
              <a:ext uri="{FF2B5EF4-FFF2-40B4-BE49-F238E27FC236}">
                <a16:creationId xmlns:a16="http://schemas.microsoft.com/office/drawing/2014/main" id="{C4F000D3-CAE7-4522-86FB-FA62E06E8779}"/>
              </a:ext>
            </a:extLst>
          </p:cNvPr>
          <p:cNvSpPr>
            <a:spLocks noGrp="1" noRot="1" noChangeAspect="1" noMove="1" noResize="1" noEditPoints="1" noAdjustHandles="1" noChangeArrowheads="1" noChangeShapeType="1" noTextEdit="1"/>
          </p:cNvSpPr>
          <p:nvPr>
            <p:ph idx="1"/>
          </p:nvPr>
        </p:nvSpPr>
        <p:spPr>
          <a:xfrm>
            <a:off x="251521" y="775245"/>
            <a:ext cx="8424936" cy="5822107"/>
          </a:xfrm>
          <a:blipFill rotWithShape="1">
            <a:blip r:embed="rId2"/>
            <a:stretch>
              <a:fillRect l="-579" r="-724" b="-1990"/>
            </a:stretch>
          </a:blipFill>
        </p:spPr>
        <p:txBody>
          <a:bodyPr/>
          <a:lstStyle/>
          <a:p>
            <a:r>
              <a:rPr lang="zh-CN" altLang="en-US">
                <a:noFill/>
              </a:rPr>
              <a:t> </a:t>
            </a:r>
          </a:p>
        </p:txBody>
      </p:sp>
      <p:graphicFrame>
        <p:nvGraphicFramePr>
          <p:cNvPr id="25604" name="对象 3">
            <a:extLst>
              <a:ext uri="{FF2B5EF4-FFF2-40B4-BE49-F238E27FC236}">
                <a16:creationId xmlns:a16="http://schemas.microsoft.com/office/drawing/2014/main" id="{63E02895-E799-4323-BED7-A8ABAC66B89E}"/>
              </a:ext>
            </a:extLst>
          </p:cNvPr>
          <p:cNvGraphicFramePr>
            <a:graphicFrameLocks noChangeAspect="1"/>
          </p:cNvGraphicFramePr>
          <p:nvPr/>
        </p:nvGraphicFramePr>
        <p:xfrm>
          <a:off x="2484438" y="2708275"/>
          <a:ext cx="2678112" cy="433388"/>
        </p:xfrm>
        <a:graphic>
          <a:graphicData uri="http://schemas.openxmlformats.org/presentationml/2006/ole">
            <mc:AlternateContent xmlns:mc="http://schemas.openxmlformats.org/markup-compatibility/2006">
              <mc:Choice xmlns:v="urn:schemas-microsoft-com:vml" Requires="v">
                <p:oleObj name="Equation" r:id="rId3" imgW="1574640" imgH="253800" progId="Equation.DSMT4">
                  <p:embed/>
                </p:oleObj>
              </mc:Choice>
              <mc:Fallback>
                <p:oleObj name="Equation" r:id="rId3" imgW="1574640" imgH="2538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708275"/>
                        <a:ext cx="2678112"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对象 9">
            <a:extLst>
              <a:ext uri="{FF2B5EF4-FFF2-40B4-BE49-F238E27FC236}">
                <a16:creationId xmlns:a16="http://schemas.microsoft.com/office/drawing/2014/main" id="{9918A583-505E-47E7-A46F-86C0E45D2476}"/>
              </a:ext>
            </a:extLst>
          </p:cNvPr>
          <p:cNvGraphicFramePr>
            <a:graphicFrameLocks noChangeAspect="1"/>
          </p:cNvGraphicFramePr>
          <p:nvPr/>
        </p:nvGraphicFramePr>
        <p:xfrm>
          <a:off x="3924300" y="3284538"/>
          <a:ext cx="606425" cy="360362"/>
        </p:xfrm>
        <a:graphic>
          <a:graphicData uri="http://schemas.openxmlformats.org/presentationml/2006/ole">
            <mc:AlternateContent xmlns:mc="http://schemas.openxmlformats.org/markup-compatibility/2006">
              <mc:Choice xmlns:v="urn:schemas-microsoft-com:vml" Requires="v">
                <p:oleObj name="Equation" r:id="rId5" imgW="342720" imgH="203040" progId="Equation.DSMT4">
                  <p:embed/>
                </p:oleObj>
              </mc:Choice>
              <mc:Fallback>
                <p:oleObj name="Equation" r:id="rId5" imgW="342720" imgH="203040"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4300" y="3284538"/>
                        <a:ext cx="6064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6" name="对象 10">
            <a:extLst>
              <a:ext uri="{FF2B5EF4-FFF2-40B4-BE49-F238E27FC236}">
                <a16:creationId xmlns:a16="http://schemas.microsoft.com/office/drawing/2014/main" id="{1AB32C4E-8244-4DB7-9004-A0DBCF563BDA}"/>
              </a:ext>
            </a:extLst>
          </p:cNvPr>
          <p:cNvGraphicFramePr>
            <a:graphicFrameLocks noChangeAspect="1"/>
          </p:cNvGraphicFramePr>
          <p:nvPr/>
        </p:nvGraphicFramePr>
        <p:xfrm>
          <a:off x="6875463" y="3213100"/>
          <a:ext cx="1036637" cy="360363"/>
        </p:xfrm>
        <a:graphic>
          <a:graphicData uri="http://schemas.openxmlformats.org/presentationml/2006/ole">
            <mc:AlternateContent xmlns:mc="http://schemas.openxmlformats.org/markup-compatibility/2006">
              <mc:Choice xmlns:v="urn:schemas-microsoft-com:vml" Requires="v">
                <p:oleObj name="Equation" r:id="rId7" imgW="583920" imgH="203040" progId="Equation.DSMT4">
                  <p:embed/>
                </p:oleObj>
              </mc:Choice>
              <mc:Fallback>
                <p:oleObj name="Equation" r:id="rId7" imgW="583920" imgH="203040" progId="Equation.DSMT4">
                  <p:embed/>
                  <p:pic>
                    <p:nvPicPr>
                      <p:cNvPr id="0" name="对象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5463" y="3213100"/>
                        <a:ext cx="1036637"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7" name="对象 11">
            <a:extLst>
              <a:ext uri="{FF2B5EF4-FFF2-40B4-BE49-F238E27FC236}">
                <a16:creationId xmlns:a16="http://schemas.microsoft.com/office/drawing/2014/main" id="{E0F15798-30ED-490E-AC2C-A4A5660CFA07}"/>
              </a:ext>
            </a:extLst>
          </p:cNvPr>
          <p:cNvGraphicFramePr>
            <a:graphicFrameLocks noChangeAspect="1"/>
          </p:cNvGraphicFramePr>
          <p:nvPr/>
        </p:nvGraphicFramePr>
        <p:xfrm>
          <a:off x="4787900" y="3716338"/>
          <a:ext cx="2592388" cy="1371600"/>
        </p:xfrm>
        <a:graphic>
          <a:graphicData uri="http://schemas.openxmlformats.org/presentationml/2006/ole">
            <mc:AlternateContent xmlns:mc="http://schemas.openxmlformats.org/markup-compatibility/2006">
              <mc:Choice xmlns:v="urn:schemas-microsoft-com:vml" Requires="v">
                <p:oleObj name="Equation" r:id="rId9" imgW="1752480" imgH="927000" progId="Equation.DSMT4">
                  <p:embed/>
                </p:oleObj>
              </mc:Choice>
              <mc:Fallback>
                <p:oleObj name="Equation" r:id="rId9" imgW="1752480" imgH="927000" progId="Equation.DSMT4">
                  <p:embed/>
                  <p:pic>
                    <p:nvPicPr>
                      <p:cNvPr id="0" name="对象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3716338"/>
                        <a:ext cx="2592388"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C6A59802-D171-4FEE-B83E-8EF4C4A8D0EC}"/>
              </a:ext>
            </a:extLst>
          </p:cNvPr>
          <p:cNvSpPr>
            <a:spLocks noGrp="1"/>
          </p:cNvSpPr>
          <p:nvPr>
            <p:ph type="title"/>
          </p:nvPr>
        </p:nvSpPr>
        <p:spPr>
          <a:xfrm>
            <a:off x="395288" y="153988"/>
            <a:ext cx="8318500" cy="431800"/>
          </a:xfrm>
        </p:spPr>
        <p:txBody>
          <a:bodyPr/>
          <a:lstStyle/>
          <a:p>
            <a:r>
              <a:rPr lang="zh-CN" altLang="en-US"/>
              <a:t>逻辑回归</a:t>
            </a:r>
          </a:p>
        </p:txBody>
      </p:sp>
      <p:sp>
        <p:nvSpPr>
          <p:cNvPr id="26627" name="内容占位符 2">
            <a:extLst>
              <a:ext uri="{FF2B5EF4-FFF2-40B4-BE49-F238E27FC236}">
                <a16:creationId xmlns:a16="http://schemas.microsoft.com/office/drawing/2014/main" id="{1A671A98-F7FD-443B-9837-9BBC4DAC0E65}"/>
              </a:ext>
            </a:extLst>
          </p:cNvPr>
          <p:cNvSpPr>
            <a:spLocks noGrp="1"/>
          </p:cNvSpPr>
          <p:nvPr>
            <p:ph idx="1"/>
          </p:nvPr>
        </p:nvSpPr>
        <p:spPr>
          <a:xfrm>
            <a:off x="250825" y="620713"/>
            <a:ext cx="8497888" cy="1439862"/>
          </a:xfrm>
        </p:spPr>
        <p:txBody>
          <a:bodyPr/>
          <a:lstStyle/>
          <a:p>
            <a:pPr>
              <a:lnSpc>
                <a:spcPts val="2800"/>
              </a:lnSpc>
            </a:pPr>
            <a:r>
              <a:rPr lang="zh-CN" altLang="zh-CN"/>
              <a:t>对照</a:t>
            </a:r>
            <a:r>
              <a:rPr lang="zh-CN" altLang="en-US"/>
              <a:t>上述</a:t>
            </a:r>
            <a:r>
              <a:rPr lang="zh-CN" altLang="zh-CN"/>
              <a:t>式子，令</a:t>
            </a:r>
            <a:r>
              <a:rPr lang="en-US" altLang="zh-CN"/>
              <a:t>               </a:t>
            </a:r>
            <a:r>
              <a:rPr lang="zh-CN" altLang="zh-CN"/>
              <a:t>，可得：</a:t>
            </a:r>
          </a:p>
          <a:p>
            <a:pPr>
              <a:lnSpc>
                <a:spcPts val="2800"/>
              </a:lnSpc>
            </a:pPr>
            <a:r>
              <a:rPr lang="zh-CN" altLang="zh-CN"/>
              <a:t>这便是大名鼎鼎的</a:t>
            </a:r>
            <a:r>
              <a:rPr lang="en-US" altLang="zh-CN"/>
              <a:t>Logistic</a:t>
            </a:r>
            <a:r>
              <a:rPr lang="zh-CN" altLang="zh-CN"/>
              <a:t>函数，亦称</a:t>
            </a:r>
            <a:r>
              <a:rPr lang="en-US" altLang="zh-CN"/>
              <a:t>Sigmoid</a:t>
            </a:r>
            <a:r>
              <a:rPr lang="zh-CN" altLang="zh-CN"/>
              <a:t>函数。因为它的函数形如字母“</a:t>
            </a:r>
            <a:r>
              <a:rPr lang="en-US" altLang="zh-CN"/>
              <a:t>S</a:t>
            </a:r>
            <a:r>
              <a:rPr lang="zh-CN" altLang="zh-CN"/>
              <a:t>”</a:t>
            </a:r>
            <a:r>
              <a:rPr lang="zh-CN" altLang="en-US"/>
              <a:t>，如下图：</a:t>
            </a:r>
            <a:endParaRPr lang="zh-CN" altLang="zh-CN"/>
          </a:p>
          <a:p>
            <a:endParaRPr lang="zh-CN" altLang="en-US"/>
          </a:p>
        </p:txBody>
      </p:sp>
      <p:graphicFrame>
        <p:nvGraphicFramePr>
          <p:cNvPr id="26628" name="对象 3">
            <a:extLst>
              <a:ext uri="{FF2B5EF4-FFF2-40B4-BE49-F238E27FC236}">
                <a16:creationId xmlns:a16="http://schemas.microsoft.com/office/drawing/2014/main" id="{ED5C7D7E-3E0E-4013-9214-46F601D0E5E1}"/>
              </a:ext>
            </a:extLst>
          </p:cNvPr>
          <p:cNvGraphicFramePr>
            <a:graphicFrameLocks noChangeAspect="1"/>
          </p:cNvGraphicFramePr>
          <p:nvPr/>
        </p:nvGraphicFramePr>
        <p:xfrm>
          <a:off x="2987675" y="620713"/>
          <a:ext cx="1008063" cy="519112"/>
        </p:xfrm>
        <a:graphic>
          <a:graphicData uri="http://schemas.openxmlformats.org/presentationml/2006/ole">
            <mc:AlternateContent xmlns:mc="http://schemas.openxmlformats.org/markup-compatibility/2006">
              <mc:Choice xmlns:v="urn:schemas-microsoft-com:vml" Requires="v">
                <p:oleObj name="Equation" r:id="rId2" imgW="838080" imgH="431640" progId="Equation.DSMT4">
                  <p:embed/>
                </p:oleObj>
              </mc:Choice>
              <mc:Fallback>
                <p:oleObj name="Equation" r:id="rId2" imgW="838080" imgH="43164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620713"/>
                        <a:ext cx="1008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29" name="对象 4">
            <a:extLst>
              <a:ext uri="{FF2B5EF4-FFF2-40B4-BE49-F238E27FC236}">
                <a16:creationId xmlns:a16="http://schemas.microsoft.com/office/drawing/2014/main" id="{3C5286DB-14AB-40A6-AD4F-6F188514BBE1}"/>
              </a:ext>
            </a:extLst>
          </p:cNvPr>
          <p:cNvGraphicFramePr>
            <a:graphicFrameLocks noChangeAspect="1"/>
          </p:cNvGraphicFramePr>
          <p:nvPr/>
        </p:nvGraphicFramePr>
        <p:xfrm>
          <a:off x="5076825" y="620713"/>
          <a:ext cx="839788" cy="492125"/>
        </p:xfrm>
        <a:graphic>
          <a:graphicData uri="http://schemas.openxmlformats.org/presentationml/2006/ole">
            <mc:AlternateContent xmlns:mc="http://schemas.openxmlformats.org/markup-compatibility/2006">
              <mc:Choice xmlns:v="urn:schemas-microsoft-com:vml" Requires="v">
                <p:oleObj name="Equation" r:id="rId4" imgW="672840" imgH="393480" progId="Equation.DSMT4">
                  <p:embed/>
                </p:oleObj>
              </mc:Choice>
              <mc:Fallback>
                <p:oleObj name="Equation" r:id="rId4" imgW="672840" imgH="39348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620713"/>
                        <a:ext cx="8397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6630" name="图片 5" descr="http://a.hiphotos.baidu.com/baike/c0%3Dbaike80%2C5%2C5%2C80%2C26/sign=95100fc203087bf469e15fbb93ba3c49/77c6a7efce1b9d16757faae8f2deb48f8d5464fa.jpg">
            <a:extLst>
              <a:ext uri="{FF2B5EF4-FFF2-40B4-BE49-F238E27FC236}">
                <a16:creationId xmlns:a16="http://schemas.microsoft.com/office/drawing/2014/main" id="{6A931043-F0E0-4633-B1BA-86E91B933A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3863" y="1874838"/>
            <a:ext cx="7172325" cy="281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B2AC16B-4E86-480A-B8E4-A5E57C6EDA01}"/>
              </a:ext>
            </a:extLst>
          </p:cNvPr>
          <p:cNvSpPr txBox="1">
            <a:spLocks noRot="1" noChangeAspect="1" noMove="1" noResize="1" noEditPoints="1" noAdjustHandles="1" noChangeArrowheads="1" noChangeShapeType="1" noTextEdit="1"/>
          </p:cNvSpPr>
          <p:nvPr/>
        </p:nvSpPr>
        <p:spPr>
          <a:xfrm>
            <a:off x="251520" y="4869160"/>
            <a:ext cx="8496944" cy="1759456"/>
          </a:xfrm>
          <a:prstGeom prst="rect">
            <a:avLst/>
          </a:prstGeom>
          <a:blipFill rotWithShape="1">
            <a:blip r:embed="rId7"/>
            <a:stretch>
              <a:fillRect l="-574" t="-1389"/>
            </a:stretch>
          </a:blipFill>
        </p:spPr>
        <p:txBody>
          <a:bodyPr/>
          <a:lstStyle/>
          <a:p>
            <a:r>
              <a:rPr lang="zh-CN" altLang="en-US">
                <a:noFill/>
              </a:rPr>
              <a:t> </a:t>
            </a:r>
          </a:p>
        </p:txBody>
      </p:sp>
      <p:graphicFrame>
        <p:nvGraphicFramePr>
          <p:cNvPr id="26632" name="对象 7">
            <a:extLst>
              <a:ext uri="{FF2B5EF4-FFF2-40B4-BE49-F238E27FC236}">
                <a16:creationId xmlns:a16="http://schemas.microsoft.com/office/drawing/2014/main" id="{30AAD13F-A08C-4222-A3AE-62259AEA0D5D}"/>
              </a:ext>
            </a:extLst>
          </p:cNvPr>
          <p:cNvGraphicFramePr>
            <a:graphicFrameLocks noChangeAspect="1"/>
          </p:cNvGraphicFramePr>
          <p:nvPr/>
        </p:nvGraphicFramePr>
        <p:xfrm>
          <a:off x="5435600" y="4581525"/>
          <a:ext cx="846138" cy="287338"/>
        </p:xfrm>
        <a:graphic>
          <a:graphicData uri="http://schemas.openxmlformats.org/presentationml/2006/ole">
            <mc:AlternateContent xmlns:mc="http://schemas.openxmlformats.org/markup-compatibility/2006">
              <mc:Choice xmlns:v="urn:schemas-microsoft-com:vml" Requires="v">
                <p:oleObj name="Equation" r:id="rId8" imgW="596880" imgH="203040" progId="Equation.DSMT4">
                  <p:embed/>
                </p:oleObj>
              </mc:Choice>
              <mc:Fallback>
                <p:oleObj name="Equation" r:id="rId8" imgW="596880" imgH="203040" progId="Equation.DSMT4">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35600" y="4581525"/>
                        <a:ext cx="8461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3C2EC38E-D93D-44B8-B70F-8A6F345B3CA6}"/>
              </a:ext>
            </a:extLst>
          </p:cNvPr>
          <p:cNvSpPr>
            <a:spLocks noGrp="1"/>
          </p:cNvSpPr>
          <p:nvPr>
            <p:ph type="title"/>
          </p:nvPr>
        </p:nvSpPr>
        <p:spPr>
          <a:xfrm>
            <a:off x="395288" y="153988"/>
            <a:ext cx="8318500" cy="431800"/>
          </a:xfrm>
        </p:spPr>
        <p:txBody>
          <a:bodyPr/>
          <a:lstStyle/>
          <a:p>
            <a:r>
              <a:rPr lang="zh-CN" altLang="en-US"/>
              <a:t>逻辑回归</a:t>
            </a:r>
          </a:p>
        </p:txBody>
      </p:sp>
      <p:sp>
        <p:nvSpPr>
          <p:cNvPr id="3" name="内容占位符 2">
            <a:extLst>
              <a:ext uri="{FF2B5EF4-FFF2-40B4-BE49-F238E27FC236}">
                <a16:creationId xmlns:a16="http://schemas.microsoft.com/office/drawing/2014/main" id="{485D18E6-568B-43EE-A864-B744F4415824}"/>
              </a:ext>
            </a:extLst>
          </p:cNvPr>
          <p:cNvSpPr>
            <a:spLocks noGrp="1" noRot="1" noChangeAspect="1" noMove="1" noResize="1" noEditPoints="1" noAdjustHandles="1" noChangeArrowheads="1" noChangeShapeType="1" noTextEdit="1"/>
          </p:cNvSpPr>
          <p:nvPr>
            <p:ph idx="1"/>
          </p:nvPr>
        </p:nvSpPr>
        <p:spPr>
          <a:xfrm>
            <a:off x="251519" y="775245"/>
            <a:ext cx="8496945" cy="3733875"/>
          </a:xfrm>
          <a:blipFill rotWithShape="1">
            <a:blip r:embed="rId2"/>
            <a:stretch>
              <a:fillRect l="-574" b="-6688"/>
            </a:stretch>
          </a:blipFill>
        </p:spPr>
        <p:txBody>
          <a:bodyPr/>
          <a:lstStyle/>
          <a:p>
            <a:r>
              <a:rPr lang="zh-CN" altLang="en-US">
                <a:noFill/>
              </a:rPr>
              <a:t> </a:t>
            </a:r>
          </a:p>
        </p:txBody>
      </p:sp>
      <p:graphicFrame>
        <p:nvGraphicFramePr>
          <p:cNvPr id="27652" name="对象 3">
            <a:extLst>
              <a:ext uri="{FF2B5EF4-FFF2-40B4-BE49-F238E27FC236}">
                <a16:creationId xmlns:a16="http://schemas.microsoft.com/office/drawing/2014/main" id="{FE0D2DB5-158F-4C67-AD2D-0F8CBA05FCD3}"/>
              </a:ext>
            </a:extLst>
          </p:cNvPr>
          <p:cNvGraphicFramePr>
            <a:graphicFrameLocks noChangeAspect="1"/>
          </p:cNvGraphicFramePr>
          <p:nvPr/>
        </p:nvGraphicFramePr>
        <p:xfrm>
          <a:off x="2051050" y="836613"/>
          <a:ext cx="939800" cy="403225"/>
        </p:xfrm>
        <a:graphic>
          <a:graphicData uri="http://schemas.openxmlformats.org/presentationml/2006/ole">
            <mc:AlternateContent xmlns:mc="http://schemas.openxmlformats.org/markup-compatibility/2006">
              <mc:Choice xmlns:v="urn:schemas-microsoft-com:vml" Requires="v">
                <p:oleObj name="Equation" r:id="rId3" imgW="533160" imgH="228600" progId="Equation.DSMT4">
                  <p:embed/>
                </p:oleObj>
              </mc:Choice>
              <mc:Fallback>
                <p:oleObj name="Equation" r:id="rId3" imgW="53316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836613"/>
                        <a:ext cx="9398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3" name="对象 4">
            <a:extLst>
              <a:ext uri="{FF2B5EF4-FFF2-40B4-BE49-F238E27FC236}">
                <a16:creationId xmlns:a16="http://schemas.microsoft.com/office/drawing/2014/main" id="{2AB5683F-2532-42E4-B85C-E03B5364DD4F}"/>
              </a:ext>
            </a:extLst>
          </p:cNvPr>
          <p:cNvGraphicFramePr>
            <a:graphicFrameLocks noChangeAspect="1"/>
          </p:cNvGraphicFramePr>
          <p:nvPr/>
        </p:nvGraphicFramePr>
        <p:xfrm>
          <a:off x="2339975" y="1341438"/>
          <a:ext cx="4648200" cy="519112"/>
        </p:xfrm>
        <a:graphic>
          <a:graphicData uri="http://schemas.openxmlformats.org/presentationml/2006/ole">
            <mc:AlternateContent xmlns:mc="http://schemas.openxmlformats.org/markup-compatibility/2006">
              <mc:Choice xmlns:v="urn:schemas-microsoft-com:vml" Requires="v">
                <p:oleObj name="Equation" r:id="rId5" imgW="3632040" imgH="406080" progId="Equation.DSMT4">
                  <p:embed/>
                </p:oleObj>
              </mc:Choice>
              <mc:Fallback>
                <p:oleObj name="Equation" r:id="rId5" imgW="3632040" imgH="40608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9975" y="1341438"/>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9277CBCE-C8B6-439E-97E8-60903FBC6AA0}"/>
              </a:ext>
            </a:extLst>
          </p:cNvPr>
          <p:cNvSpPr>
            <a:spLocks noGrp="1"/>
          </p:cNvSpPr>
          <p:nvPr>
            <p:ph type="title"/>
          </p:nvPr>
        </p:nvSpPr>
        <p:spPr>
          <a:xfrm>
            <a:off x="395288" y="153988"/>
            <a:ext cx="8318500" cy="431800"/>
          </a:xfrm>
        </p:spPr>
        <p:txBody>
          <a:bodyPr/>
          <a:lstStyle/>
          <a:p>
            <a:r>
              <a:rPr lang="zh-CN" altLang="en-US"/>
              <a:t>算法实现</a:t>
            </a:r>
          </a:p>
        </p:txBody>
      </p:sp>
      <p:sp>
        <p:nvSpPr>
          <p:cNvPr id="28675" name="内容占位符 2">
            <a:extLst>
              <a:ext uri="{FF2B5EF4-FFF2-40B4-BE49-F238E27FC236}">
                <a16:creationId xmlns:a16="http://schemas.microsoft.com/office/drawing/2014/main" id="{8D4D70F4-1E36-4461-BC14-0C0FE04E0D99}"/>
              </a:ext>
            </a:extLst>
          </p:cNvPr>
          <p:cNvSpPr>
            <a:spLocks noGrp="1"/>
          </p:cNvSpPr>
          <p:nvPr>
            <p:ph idx="1"/>
          </p:nvPr>
        </p:nvSpPr>
        <p:spPr>
          <a:xfrm>
            <a:off x="250825" y="774700"/>
            <a:ext cx="8497888" cy="1430338"/>
          </a:xfrm>
        </p:spPr>
        <p:txBody>
          <a:bodyPr/>
          <a:lstStyle/>
          <a:p>
            <a:pPr>
              <a:lnSpc>
                <a:spcPts val="2600"/>
              </a:lnSpc>
            </a:pPr>
            <a:r>
              <a:rPr lang="zh-CN" altLang="zh-CN"/>
              <a:t>工程中求解逻辑回归更倾向于选择一些迭代改进的算法</a:t>
            </a:r>
            <a:r>
              <a:rPr lang="zh-CN" altLang="en-US"/>
              <a:t>，</a:t>
            </a:r>
            <a:r>
              <a:rPr lang="zh-CN" altLang="zh-CN"/>
              <a:t>它们会直接对解空间进行部分搜索，找到合适的结果便停止寻优。在入门时</a:t>
            </a:r>
            <a:r>
              <a:rPr lang="zh-CN" altLang="en-US"/>
              <a:t>建议</a:t>
            </a:r>
            <a:r>
              <a:rPr lang="zh-CN" altLang="zh-CN"/>
              <a:t>首先掌握</a:t>
            </a:r>
            <a:r>
              <a:rPr lang="en-US" altLang="zh-CN"/>
              <a:t>scikit-learn</a:t>
            </a:r>
            <a:r>
              <a:rPr lang="zh-CN" altLang="zh-CN"/>
              <a:t>中的逻辑回归实现算法。</a:t>
            </a:r>
            <a:endParaRPr lang="en-US" altLang="zh-CN"/>
          </a:p>
        </p:txBody>
      </p:sp>
      <p:sp>
        <p:nvSpPr>
          <p:cNvPr id="28676" name="TextBox 3">
            <a:extLst>
              <a:ext uri="{FF2B5EF4-FFF2-40B4-BE49-F238E27FC236}">
                <a16:creationId xmlns:a16="http://schemas.microsoft.com/office/drawing/2014/main" id="{ABF752D1-A764-4A21-9469-40712FEFD498}"/>
              </a:ext>
            </a:extLst>
          </p:cNvPr>
          <p:cNvSpPr txBox="1">
            <a:spLocks noChangeArrowheads="1"/>
          </p:cNvSpPr>
          <p:nvPr/>
        </p:nvSpPr>
        <p:spPr bwMode="auto">
          <a:xfrm>
            <a:off x="611188" y="2133600"/>
            <a:ext cx="7921625"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ts val="2000"/>
              </a:lnSpc>
            </a:pPr>
            <a:r>
              <a:rPr lang="en-US" altLang="zh-CN" sz="1600">
                <a:latin typeface="微软雅黑" panose="020B0503020204020204" pitchFamily="34" charset="-122"/>
                <a:ea typeface="微软雅黑" panose="020B0503020204020204" pitchFamily="34" charset="-122"/>
              </a:rPr>
              <a:t>import pandas as pd</a:t>
            </a:r>
            <a:endParaRPr lang="zh-CN" altLang="zh-CN" sz="1600">
              <a:latin typeface="微软雅黑" panose="020B0503020204020204" pitchFamily="34" charset="-122"/>
              <a:ea typeface="微软雅黑" panose="020B0503020204020204" pitchFamily="34" charset="-122"/>
            </a:endParaRPr>
          </a:p>
          <a:p>
            <a:pPr eaLnBrk="1" hangingPunct="1">
              <a:lnSpc>
                <a:spcPts val="2000"/>
              </a:lnSpc>
            </a:pPr>
            <a:r>
              <a:rPr lang="en-US" altLang="zh-CN" sz="1600">
                <a:latin typeface="微软雅黑" panose="020B0503020204020204" pitchFamily="34" charset="-122"/>
                <a:ea typeface="微软雅黑" panose="020B0503020204020204" pitchFamily="34" charset="-122"/>
              </a:rPr>
              <a:t>from sklearn.linear_model import LogisticRegression, RandomizedLogisticRegression</a:t>
            </a:r>
            <a:endParaRPr lang="zh-CN" altLang="zh-CN" sz="1600">
              <a:latin typeface="微软雅黑" panose="020B0503020204020204" pitchFamily="34" charset="-122"/>
              <a:ea typeface="微软雅黑" panose="020B0503020204020204" pitchFamily="34" charset="-122"/>
            </a:endParaRPr>
          </a:p>
          <a:p>
            <a:pPr eaLnBrk="1" hangingPunct="1">
              <a:lnSpc>
                <a:spcPts val="2000"/>
              </a:lnSpc>
            </a:pPr>
            <a:r>
              <a:rPr lang="en-US" altLang="zh-CN" sz="1600">
                <a:latin typeface="微软雅黑" panose="020B0503020204020204" pitchFamily="34" charset="-122"/>
                <a:ea typeface="微软雅黑" panose="020B0503020204020204" pitchFamily="34" charset="-122"/>
              </a:rPr>
              <a:t>from sklearn.cross_validation import train_test_split</a:t>
            </a:r>
            <a:endParaRPr lang="zh-CN" altLang="zh-CN" sz="1600">
              <a:latin typeface="微软雅黑" panose="020B0503020204020204" pitchFamily="34" charset="-122"/>
              <a:ea typeface="微软雅黑" panose="020B0503020204020204" pitchFamily="34" charset="-122"/>
            </a:endParaRPr>
          </a:p>
          <a:p>
            <a:pPr eaLnBrk="1" hangingPunct="1">
              <a:lnSpc>
                <a:spcPts val="2000"/>
              </a:lnSpc>
            </a:pPr>
            <a:r>
              <a:rPr lang="en-US" altLang="zh-CN" sz="1600">
                <a:latin typeface="微软雅黑" panose="020B0503020204020204" pitchFamily="34" charset="-122"/>
                <a:ea typeface="微软雅黑" panose="020B0503020204020204" pitchFamily="34" charset="-122"/>
              </a:rPr>
              <a:t># </a:t>
            </a:r>
            <a:r>
              <a:rPr lang="zh-CN" altLang="zh-CN" sz="1600">
                <a:latin typeface="微软雅黑" panose="020B0503020204020204" pitchFamily="34" charset="-122"/>
                <a:ea typeface="微软雅黑" panose="020B0503020204020204" pitchFamily="34" charset="-122"/>
              </a:rPr>
              <a:t>导入数据并观察</a:t>
            </a:r>
          </a:p>
          <a:p>
            <a:pPr eaLnBrk="1" hangingPunct="1">
              <a:lnSpc>
                <a:spcPts val="2000"/>
              </a:lnSpc>
            </a:pPr>
            <a:r>
              <a:rPr lang="en-US" altLang="zh-CN" sz="1600">
                <a:latin typeface="微软雅黑" panose="020B0503020204020204" pitchFamily="34" charset="-122"/>
                <a:ea typeface="微软雅黑" panose="020B0503020204020204" pitchFamily="34" charset="-122"/>
              </a:rPr>
              <a:t>data = pd.read_csv('../data/LogisticRegression.csv', encoding='utf-8')</a:t>
            </a:r>
            <a:endParaRPr lang="zh-CN" altLang="zh-CN" sz="1600">
              <a:latin typeface="微软雅黑" panose="020B0503020204020204" pitchFamily="34" charset="-122"/>
              <a:ea typeface="微软雅黑" panose="020B0503020204020204" pitchFamily="34" charset="-122"/>
            </a:endParaRPr>
          </a:p>
          <a:p>
            <a:pPr eaLnBrk="1" hangingPunct="1">
              <a:lnSpc>
                <a:spcPts val="2000"/>
              </a:lnSpc>
            </a:pPr>
            <a:r>
              <a:rPr lang="en-US" altLang="zh-CN" sz="1600">
                <a:latin typeface="微软雅黑" panose="020B0503020204020204" pitchFamily="34" charset="-122"/>
                <a:ea typeface="微软雅黑" panose="020B0503020204020204" pitchFamily="34" charset="-122"/>
              </a:rPr>
              <a:t>#</a:t>
            </a:r>
            <a:r>
              <a:rPr lang="zh-CN" altLang="zh-CN" sz="1600">
                <a:latin typeface="微软雅黑" panose="020B0503020204020204" pitchFamily="34" charset="-122"/>
                <a:ea typeface="微软雅黑" panose="020B0503020204020204" pitchFamily="34" charset="-122"/>
              </a:rPr>
              <a:t>将类别型变量进行独热编码</a:t>
            </a:r>
            <a:r>
              <a:rPr lang="en-US" altLang="zh-CN" sz="1600">
                <a:latin typeface="微软雅黑" panose="020B0503020204020204" pitchFamily="34" charset="-122"/>
                <a:ea typeface="微软雅黑" panose="020B0503020204020204" pitchFamily="34" charset="-122"/>
              </a:rPr>
              <a:t>one-hot encoding</a:t>
            </a:r>
            <a:endParaRPr lang="zh-CN" altLang="zh-CN" sz="1600">
              <a:latin typeface="微软雅黑" panose="020B0503020204020204" pitchFamily="34" charset="-122"/>
              <a:ea typeface="微软雅黑" panose="020B0503020204020204" pitchFamily="34" charset="-122"/>
            </a:endParaRPr>
          </a:p>
          <a:p>
            <a:pPr eaLnBrk="1" hangingPunct="1">
              <a:lnSpc>
                <a:spcPts val="2000"/>
              </a:lnSpc>
            </a:pPr>
            <a:r>
              <a:rPr lang="en-US" altLang="zh-CN" sz="1600">
                <a:latin typeface="微软雅黑" panose="020B0503020204020204" pitchFamily="34" charset="-122"/>
                <a:ea typeface="微软雅黑" panose="020B0503020204020204" pitchFamily="34" charset="-122"/>
              </a:rPr>
              <a:t>data_dum = pd.get_dummies(data, prefix='rank', columns=['rank'], drop_first=True)</a:t>
            </a:r>
            <a:endParaRPr lang="zh-CN" altLang="zh-CN" sz="1600">
              <a:latin typeface="微软雅黑" panose="020B0503020204020204" pitchFamily="34" charset="-122"/>
              <a:ea typeface="微软雅黑" panose="020B0503020204020204" pitchFamily="34" charset="-122"/>
            </a:endParaRPr>
          </a:p>
          <a:p>
            <a:pPr eaLnBrk="1" hangingPunct="1">
              <a:lnSpc>
                <a:spcPts val="2000"/>
              </a:lnSpc>
            </a:pPr>
            <a:r>
              <a:rPr lang="en-US" altLang="zh-CN" sz="1600">
                <a:latin typeface="微软雅黑" panose="020B0503020204020204" pitchFamily="34" charset="-122"/>
                <a:ea typeface="微软雅黑" panose="020B0503020204020204" pitchFamily="34" charset="-122"/>
              </a:rPr>
              <a:t>print data_dum.tail(5)    # </a:t>
            </a:r>
            <a:r>
              <a:rPr lang="zh-CN" altLang="zh-CN" sz="1600">
                <a:latin typeface="微软雅黑" panose="020B0503020204020204" pitchFamily="34" charset="-122"/>
                <a:ea typeface="微软雅黑" panose="020B0503020204020204" pitchFamily="34" charset="-122"/>
              </a:rPr>
              <a:t>查看数据框的最后五行</a:t>
            </a:r>
          </a:p>
          <a:p>
            <a:pPr eaLnBrk="1" hangingPunct="1">
              <a:lnSpc>
                <a:spcPts val="2000"/>
              </a:lnSpc>
            </a:pPr>
            <a:r>
              <a:rPr lang="en-US" altLang="zh-CN" sz="1600">
                <a:latin typeface="微软雅黑" panose="020B0503020204020204" pitchFamily="34" charset="-122"/>
                <a:ea typeface="微软雅黑" panose="020B0503020204020204" pitchFamily="34" charset="-122"/>
              </a:rPr>
              <a:t># </a:t>
            </a:r>
            <a:r>
              <a:rPr lang="zh-CN" altLang="zh-CN" sz="1600">
                <a:latin typeface="微软雅黑" panose="020B0503020204020204" pitchFamily="34" charset="-122"/>
                <a:ea typeface="微软雅黑" panose="020B0503020204020204" pitchFamily="34" charset="-122"/>
              </a:rPr>
              <a:t>切分训练集和测试集</a:t>
            </a:r>
          </a:p>
          <a:p>
            <a:pPr eaLnBrk="1" hangingPunct="1">
              <a:lnSpc>
                <a:spcPts val="2000"/>
              </a:lnSpc>
            </a:pPr>
            <a:r>
              <a:rPr lang="en-US" altLang="zh-CN" sz="1600">
                <a:latin typeface="微软雅黑" panose="020B0503020204020204" pitchFamily="34" charset="-122"/>
                <a:ea typeface="微软雅黑" panose="020B0503020204020204" pitchFamily="34" charset="-122"/>
              </a:rPr>
              <a:t>X_train, X_test, y_train, y_test = train_test_split(data_dum.ix[:, 1:], data_dum.ix[:, 0], test_size=.1, random_state=520)</a:t>
            </a:r>
            <a:endParaRPr lang="zh-CN" altLang="zh-CN" sz="1600">
              <a:latin typeface="微软雅黑" panose="020B0503020204020204" pitchFamily="34" charset="-122"/>
              <a:ea typeface="微软雅黑" panose="020B0503020204020204" pitchFamily="34" charset="-122"/>
            </a:endParaRPr>
          </a:p>
          <a:p>
            <a:pPr eaLnBrk="1" hangingPunct="1">
              <a:lnSpc>
                <a:spcPts val="2000"/>
              </a:lnSpc>
            </a:pPr>
            <a:r>
              <a:rPr lang="en-US" altLang="zh-CN" sz="1600">
                <a:latin typeface="微软雅黑" panose="020B0503020204020204" pitchFamily="34" charset="-122"/>
                <a:ea typeface="微软雅黑" panose="020B0503020204020204" pitchFamily="34" charset="-122"/>
              </a:rPr>
              <a:t>lr = LogisticRegression()    # </a:t>
            </a:r>
            <a:r>
              <a:rPr lang="zh-CN" altLang="zh-CN" sz="1600">
                <a:latin typeface="微软雅黑" panose="020B0503020204020204" pitchFamily="34" charset="-122"/>
                <a:ea typeface="微软雅黑" panose="020B0503020204020204" pitchFamily="34" charset="-122"/>
              </a:rPr>
              <a:t>建立</a:t>
            </a:r>
            <a:r>
              <a:rPr lang="en-US" altLang="zh-CN" sz="1600">
                <a:latin typeface="微软雅黑" panose="020B0503020204020204" pitchFamily="34" charset="-122"/>
                <a:ea typeface="微软雅黑" panose="020B0503020204020204" pitchFamily="34" charset="-122"/>
              </a:rPr>
              <a:t>LR</a:t>
            </a:r>
            <a:r>
              <a:rPr lang="zh-CN" altLang="zh-CN" sz="1600">
                <a:latin typeface="微软雅黑" panose="020B0503020204020204" pitchFamily="34" charset="-122"/>
                <a:ea typeface="微软雅黑" panose="020B0503020204020204" pitchFamily="34" charset="-122"/>
              </a:rPr>
              <a:t>模型</a:t>
            </a:r>
          </a:p>
          <a:p>
            <a:pPr eaLnBrk="1" hangingPunct="1">
              <a:lnSpc>
                <a:spcPts val="2000"/>
              </a:lnSpc>
            </a:pPr>
            <a:r>
              <a:rPr lang="en-US" altLang="zh-CN" sz="1600">
                <a:latin typeface="微软雅黑" panose="020B0503020204020204" pitchFamily="34" charset="-122"/>
                <a:ea typeface="微软雅黑" panose="020B0503020204020204" pitchFamily="34" charset="-122"/>
              </a:rPr>
              <a:t>lr.fit(X_train, y_train)    # </a:t>
            </a:r>
            <a:r>
              <a:rPr lang="zh-CN" altLang="zh-CN" sz="1600">
                <a:latin typeface="微软雅黑" panose="020B0503020204020204" pitchFamily="34" charset="-122"/>
                <a:ea typeface="微软雅黑" panose="020B0503020204020204" pitchFamily="34" charset="-122"/>
              </a:rPr>
              <a:t>用处理好的数据训练模型</a:t>
            </a:r>
          </a:p>
          <a:p>
            <a:pPr eaLnBrk="1" hangingPunct="1">
              <a:lnSpc>
                <a:spcPts val="2000"/>
              </a:lnSpc>
            </a:pPr>
            <a:r>
              <a:rPr lang="en-US" altLang="zh-CN" sz="1600">
                <a:latin typeface="微软雅黑" panose="020B0503020204020204" pitchFamily="34" charset="-122"/>
                <a:ea typeface="微软雅黑" panose="020B0503020204020204" pitchFamily="34" charset="-122"/>
              </a:rPr>
              <a:t>print '</a:t>
            </a:r>
            <a:r>
              <a:rPr lang="zh-CN" altLang="zh-CN" sz="1600">
                <a:latin typeface="微软雅黑" panose="020B0503020204020204" pitchFamily="34" charset="-122"/>
                <a:ea typeface="微软雅黑" panose="020B0503020204020204" pitchFamily="34" charset="-122"/>
              </a:rPr>
              <a:t>逻辑回归的准确率为：</a:t>
            </a:r>
            <a:r>
              <a:rPr lang="en-US" altLang="zh-CN" sz="1600">
                <a:latin typeface="微软雅黑" panose="020B0503020204020204" pitchFamily="34" charset="-122"/>
                <a:ea typeface="微软雅黑" panose="020B0503020204020204" pitchFamily="34" charset="-122"/>
              </a:rPr>
              <a:t>{0:.2f}%'.format(lr.score(X_test, y_test) *100)</a:t>
            </a:r>
            <a:endParaRPr lang="zh-CN" altLang="zh-CN" sz="1600">
              <a:latin typeface="微软雅黑" panose="020B0503020204020204" pitchFamily="34" charset="-122"/>
              <a:ea typeface="微软雅黑" panose="020B0503020204020204" pitchFamily="34" charset="-122"/>
            </a:endParaRPr>
          </a:p>
          <a:p>
            <a:pPr eaLnBrk="1" hangingPunct="1"/>
            <a:endParaRPr lang="zh-CN" altLang="en-US" sz="1600">
              <a:latin typeface="微软雅黑" panose="020B0503020204020204" pitchFamily="34" charset="-122"/>
              <a:ea typeface="微软雅黑" panose="020B0503020204020204" pitchFamily="34" charset="-122"/>
            </a:endParaRPr>
          </a:p>
        </p:txBody>
      </p:sp>
      <p:sp>
        <p:nvSpPr>
          <p:cNvPr id="28677" name="TextBox 4">
            <a:extLst>
              <a:ext uri="{FF2B5EF4-FFF2-40B4-BE49-F238E27FC236}">
                <a16:creationId xmlns:a16="http://schemas.microsoft.com/office/drawing/2014/main" id="{1819A6EA-4D1A-4494-B077-4CC4D586C08C}"/>
              </a:ext>
            </a:extLst>
          </p:cNvPr>
          <p:cNvSpPr txBox="1">
            <a:spLocks noChangeArrowheads="1"/>
          </p:cNvSpPr>
          <p:nvPr/>
        </p:nvSpPr>
        <p:spPr bwMode="auto">
          <a:xfrm>
            <a:off x="250825" y="1804988"/>
            <a:ext cx="53546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算法实现代码如下：</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EA4E648-6CEF-4CC7-AE9E-47C6257CDC61}"/>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5AFFE2E1-EF03-4ED2-BCDB-05F0FE8C2746}"/>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B5245F9A-1AA9-487E-9E4A-148812B3EB5E}"/>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C692684A-6403-4847-A033-9B288B19497E}"/>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1A32EA02-9363-4E06-8993-E15E323E17F9}"/>
              </a:ext>
            </a:extLst>
          </p:cNvPr>
          <p:cNvSpPr>
            <a:spLocks noChangeArrowheads="1"/>
          </p:cNvSpPr>
          <p:nvPr/>
        </p:nvSpPr>
        <p:spPr bwMode="auto">
          <a:xfrm>
            <a:off x="2844800" y="2060848"/>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A470A4C0-FF36-4AAF-BED9-E6721A56A050}"/>
              </a:ext>
            </a:extLst>
          </p:cNvPr>
          <p:cNvSpPr>
            <a:spLocks noChangeArrowheads="1"/>
          </p:cNvSpPr>
          <p:nvPr/>
        </p:nvSpPr>
        <p:spPr bwMode="auto">
          <a:xfrm>
            <a:off x="1857375" y="2060848"/>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9708" name="标题 13">
            <a:extLst>
              <a:ext uri="{FF2B5EF4-FFF2-40B4-BE49-F238E27FC236}">
                <a16:creationId xmlns:a16="http://schemas.microsoft.com/office/drawing/2014/main" id="{999CCF21-C1F0-4828-B5B9-2F9B782F145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22E3FF70-E28E-4475-937F-21BB8CA9EB6C}"/>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98C2A9CD-BBBF-4BE4-B30D-6FB4A5097148}"/>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012CE134-ADC0-4520-AAD5-8C8109859464}"/>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AD08418-1F42-426B-960D-0C8C23390D94}"/>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D5092606-54F1-4769-BE21-91DC9B56632F}"/>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3DBF9B28-1D85-41DA-8460-A911605AF13E}"/>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F0E1294E-9590-4A1E-A899-D67377FBB8E8}"/>
              </a:ext>
            </a:extLst>
          </p:cNvPr>
          <p:cNvSpPr>
            <a:spLocks noGrp="1"/>
          </p:cNvSpPr>
          <p:nvPr>
            <p:ph type="title"/>
          </p:nvPr>
        </p:nvSpPr>
        <p:spPr>
          <a:xfrm>
            <a:off x="395288" y="153988"/>
            <a:ext cx="8318500" cy="431800"/>
          </a:xfrm>
        </p:spPr>
        <p:txBody>
          <a:bodyPr/>
          <a:lstStyle/>
          <a:p>
            <a:r>
              <a:rPr lang="zh-CN" altLang="en-US"/>
              <a:t>决策树概述</a:t>
            </a:r>
          </a:p>
        </p:txBody>
      </p:sp>
      <p:sp>
        <p:nvSpPr>
          <p:cNvPr id="30723" name="内容占位符 2">
            <a:extLst>
              <a:ext uri="{FF2B5EF4-FFF2-40B4-BE49-F238E27FC236}">
                <a16:creationId xmlns:a16="http://schemas.microsoft.com/office/drawing/2014/main" id="{6755D461-EF78-4BAA-9C2B-C2FE0FC320A9}"/>
              </a:ext>
            </a:extLst>
          </p:cNvPr>
          <p:cNvSpPr>
            <a:spLocks noGrp="1"/>
          </p:cNvSpPr>
          <p:nvPr>
            <p:ph idx="1"/>
          </p:nvPr>
        </p:nvSpPr>
        <p:spPr>
          <a:xfrm>
            <a:off x="250825" y="774700"/>
            <a:ext cx="8642350" cy="4598988"/>
          </a:xfrm>
        </p:spPr>
        <p:txBody>
          <a:bodyPr/>
          <a:lstStyle/>
          <a:p>
            <a:r>
              <a:rPr lang="zh-CN" altLang="zh-CN"/>
              <a:t>决策树方法在分类、预测、规则提取等领域有着广泛应用。</a:t>
            </a:r>
          </a:p>
          <a:p>
            <a:r>
              <a:rPr lang="zh-CN" altLang="zh-CN"/>
              <a:t>决策树是一树状结构，它的每一个叶节点对应着一个分类，非叶节点对应着在某个属性上的划分，根据样本在该属性上的不同取值将其划分成若干个子集。</a:t>
            </a:r>
            <a:endParaRPr lang="en-US" altLang="zh-CN"/>
          </a:p>
          <a:p>
            <a:r>
              <a:rPr lang="zh-CN" altLang="zh-CN"/>
              <a:t>对于非纯的叶节点，多数类的标号给出到达这个节点的样本所属的类。构造决策树的核心问题是在每一步如何选择适当的属性对样本做拆分。</a:t>
            </a:r>
            <a:endParaRPr lang="en-US" altLang="zh-CN"/>
          </a:p>
          <a:p>
            <a:r>
              <a:rPr lang="zh-CN" altLang="zh-CN"/>
              <a:t>对一个分类问题，从已知类标记的训练样本中学习并构造出决策树是一个自上而下，分而治之的过程。</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AD55CF9A-8671-4A0C-AF40-E2B5414AC34E}"/>
              </a:ext>
            </a:extLst>
          </p:cNvPr>
          <p:cNvSpPr>
            <a:spLocks noGrp="1"/>
          </p:cNvSpPr>
          <p:nvPr>
            <p:ph type="title"/>
          </p:nvPr>
        </p:nvSpPr>
        <p:spPr>
          <a:xfrm>
            <a:off x="395288" y="153988"/>
            <a:ext cx="8318500" cy="431800"/>
          </a:xfrm>
        </p:spPr>
        <p:txBody>
          <a:bodyPr/>
          <a:lstStyle/>
          <a:p>
            <a:r>
              <a:rPr lang="zh-CN" altLang="en-US"/>
              <a:t>决策树算法分类</a:t>
            </a:r>
          </a:p>
        </p:txBody>
      </p:sp>
      <p:sp>
        <p:nvSpPr>
          <p:cNvPr id="31747" name="内容占位符 2">
            <a:extLst>
              <a:ext uri="{FF2B5EF4-FFF2-40B4-BE49-F238E27FC236}">
                <a16:creationId xmlns:a16="http://schemas.microsoft.com/office/drawing/2014/main" id="{1EF4C711-5BF7-4944-812E-115FA24D61BB}"/>
              </a:ext>
            </a:extLst>
          </p:cNvPr>
          <p:cNvSpPr>
            <a:spLocks noGrp="1"/>
          </p:cNvSpPr>
          <p:nvPr>
            <p:ph idx="1"/>
          </p:nvPr>
        </p:nvSpPr>
        <p:spPr>
          <a:xfrm>
            <a:off x="250825" y="774700"/>
            <a:ext cx="8475663" cy="1285875"/>
          </a:xfrm>
        </p:spPr>
        <p:txBody>
          <a:bodyPr/>
          <a:lstStyle/>
          <a:p>
            <a:r>
              <a:rPr lang="zh-CN" altLang="zh-CN"/>
              <a:t>常用的决策树算法见</a:t>
            </a:r>
            <a:r>
              <a:rPr lang="zh-CN" altLang="en-US"/>
              <a:t>下表：</a:t>
            </a:r>
          </a:p>
        </p:txBody>
      </p:sp>
      <p:graphicFrame>
        <p:nvGraphicFramePr>
          <p:cNvPr id="4" name="表格 3">
            <a:extLst>
              <a:ext uri="{FF2B5EF4-FFF2-40B4-BE49-F238E27FC236}">
                <a16:creationId xmlns:a16="http://schemas.microsoft.com/office/drawing/2014/main" id="{A7ECB754-77C8-48BB-BFCB-932EDE5DC121}"/>
              </a:ext>
            </a:extLst>
          </p:cNvPr>
          <p:cNvGraphicFramePr>
            <a:graphicFrameLocks noGrp="1"/>
          </p:cNvGraphicFramePr>
          <p:nvPr/>
        </p:nvGraphicFramePr>
        <p:xfrm>
          <a:off x="684213" y="1484313"/>
          <a:ext cx="7488237" cy="3597275"/>
        </p:xfrm>
        <a:graphic>
          <a:graphicData uri="http://schemas.openxmlformats.org/drawingml/2006/table">
            <a:tbl>
              <a:tblPr firstRow="1" firstCol="1" bandRow="1">
                <a:tableStyleId>{B301B821-A1FF-4177-AEE7-76D212191A09}</a:tableStyleId>
              </a:tblPr>
              <a:tblGrid>
                <a:gridCol w="1216090">
                  <a:extLst>
                    <a:ext uri="{9D8B030D-6E8A-4147-A177-3AD203B41FA5}">
                      <a16:colId xmlns:a16="http://schemas.microsoft.com/office/drawing/2014/main" val="20000"/>
                    </a:ext>
                  </a:extLst>
                </a:gridCol>
                <a:gridCol w="6272147">
                  <a:extLst>
                    <a:ext uri="{9D8B030D-6E8A-4147-A177-3AD203B41FA5}">
                      <a16:colId xmlns:a16="http://schemas.microsoft.com/office/drawing/2014/main" val="20001"/>
                    </a:ext>
                  </a:extLst>
                </a:gridCol>
              </a:tblGrid>
              <a:tr h="305636">
                <a:tc>
                  <a:txBody>
                    <a:bodyPr/>
                    <a:lstStyle/>
                    <a:p>
                      <a:pPr algn="ctr">
                        <a:spcAft>
                          <a:spcPts val="0"/>
                        </a:spcAft>
                      </a:pPr>
                      <a:r>
                        <a:rPr lang="zh-CN" sz="1600" kern="100" dirty="0">
                          <a:effectLst/>
                        </a:rPr>
                        <a:t>决策树算法</a:t>
                      </a:r>
                      <a:endParaRPr lang="zh-CN" sz="1600" kern="100" dirty="0">
                        <a:effectLst/>
                        <a:latin typeface="微软雅黑" pitchFamily="34" charset="-122"/>
                        <a:ea typeface="微软雅黑" pitchFamily="34" charset="-122"/>
                        <a:cs typeface="Times New Roman"/>
                      </a:endParaRPr>
                    </a:p>
                  </a:txBody>
                  <a:tcPr marL="68575" marR="68575" marT="0" marB="0"/>
                </a:tc>
                <a:tc>
                  <a:txBody>
                    <a:bodyPr/>
                    <a:lstStyle/>
                    <a:p>
                      <a:pPr algn="ctr">
                        <a:spcAft>
                          <a:spcPts val="0"/>
                        </a:spcAft>
                      </a:pPr>
                      <a:r>
                        <a:rPr lang="zh-CN" sz="1600" kern="100">
                          <a:effectLst/>
                        </a:rPr>
                        <a:t>算法描述</a:t>
                      </a:r>
                      <a:endParaRPr lang="zh-CN" sz="1600" kern="10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0"/>
                  </a:ext>
                </a:extLst>
              </a:tr>
              <a:tr h="548606">
                <a:tc>
                  <a:txBody>
                    <a:bodyPr/>
                    <a:lstStyle/>
                    <a:p>
                      <a:pPr algn="l">
                        <a:spcAft>
                          <a:spcPts val="0"/>
                        </a:spcAft>
                      </a:pPr>
                      <a:r>
                        <a:rPr lang="en-US" sz="1800" b="0" kern="100" dirty="0">
                          <a:effectLst/>
                          <a:latin typeface="微软雅黑" pitchFamily="34" charset="-122"/>
                          <a:ea typeface="微软雅黑" pitchFamily="34" charset="-122"/>
                        </a:rPr>
                        <a:t>ID3</a:t>
                      </a:r>
                      <a:r>
                        <a:rPr lang="zh-CN" sz="1800" b="0" kern="100" dirty="0">
                          <a:effectLst/>
                          <a:latin typeface="微软雅黑" pitchFamily="34" charset="-122"/>
                          <a:ea typeface="微软雅黑" pitchFamily="34" charset="-122"/>
                        </a:rPr>
                        <a:t>算法</a:t>
                      </a:r>
                      <a:endParaRPr lang="zh-CN" sz="1800" b="0" kern="100" dirty="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zh-CN" sz="1800" b="0" kern="100">
                          <a:effectLst/>
                          <a:latin typeface="微软雅黑" pitchFamily="34" charset="-122"/>
                          <a:ea typeface="微软雅黑" pitchFamily="34" charset="-122"/>
                        </a:rPr>
                        <a:t>其核心是在决策树的各级节点上，使用信息增益作为属性的选择标准，来帮助确定每个节点所应采用的合适属性。</a:t>
                      </a:r>
                      <a:endParaRPr lang="zh-CN" sz="1800" b="0" kern="10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1"/>
                  </a:ext>
                </a:extLst>
              </a:tr>
              <a:tr h="822910">
                <a:tc>
                  <a:txBody>
                    <a:bodyPr/>
                    <a:lstStyle/>
                    <a:p>
                      <a:pPr algn="l">
                        <a:spcAft>
                          <a:spcPts val="0"/>
                        </a:spcAft>
                      </a:pPr>
                      <a:r>
                        <a:rPr lang="en-US" sz="1800" b="0" kern="100">
                          <a:effectLst/>
                          <a:latin typeface="微软雅黑" pitchFamily="34" charset="-122"/>
                          <a:ea typeface="微软雅黑" pitchFamily="34" charset="-122"/>
                        </a:rPr>
                        <a:t>C4.5</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决策树生成算法相对于</a:t>
                      </a:r>
                      <a:r>
                        <a:rPr lang="en-US" sz="1800" b="0" kern="100" dirty="0">
                          <a:effectLst/>
                          <a:latin typeface="微软雅黑" pitchFamily="34" charset="-122"/>
                          <a:ea typeface="微软雅黑" pitchFamily="34" charset="-122"/>
                        </a:rPr>
                        <a:t>ID3</a:t>
                      </a:r>
                      <a:r>
                        <a:rPr lang="zh-CN" sz="1800" b="0" kern="100" dirty="0">
                          <a:effectLst/>
                          <a:latin typeface="微软雅黑" pitchFamily="34" charset="-122"/>
                          <a:ea typeface="微软雅黑" pitchFamily="34" charset="-122"/>
                        </a:rPr>
                        <a:t>算法的重要改进是使用信息增益率来选择节点属性。</a:t>
                      </a: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算法既能够处理离散的描述属性，也可以处理连续的描述属性。</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2"/>
                  </a:ext>
                </a:extLst>
              </a:tr>
              <a:tr h="822910">
                <a:tc>
                  <a:txBody>
                    <a:bodyPr/>
                    <a:lstStyle/>
                    <a:p>
                      <a:pPr algn="l">
                        <a:spcAft>
                          <a:spcPts val="0"/>
                        </a:spcAft>
                      </a:pPr>
                      <a:r>
                        <a:rPr lang="en-US" sz="1800" b="0" kern="100">
                          <a:effectLst/>
                          <a:latin typeface="微软雅黑" pitchFamily="34" charset="-122"/>
                          <a:ea typeface="微软雅黑" pitchFamily="34" charset="-122"/>
                        </a:rPr>
                        <a:t>C5.0</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C5.0</a:t>
                      </a:r>
                      <a:r>
                        <a:rPr lang="zh-CN" sz="1800" b="0" kern="100" dirty="0">
                          <a:effectLst/>
                          <a:latin typeface="微软雅黑" pitchFamily="34" charset="-122"/>
                          <a:ea typeface="微软雅黑" pitchFamily="34" charset="-122"/>
                        </a:rPr>
                        <a:t>是</a:t>
                      </a:r>
                      <a:r>
                        <a:rPr lang="en-US" sz="1800" b="0" kern="100" dirty="0">
                          <a:effectLst/>
                          <a:latin typeface="微软雅黑" pitchFamily="34" charset="-122"/>
                          <a:ea typeface="微软雅黑" pitchFamily="34" charset="-122"/>
                        </a:rPr>
                        <a:t>C4.5</a:t>
                      </a:r>
                      <a:r>
                        <a:rPr lang="zh-CN" sz="1800" b="0" kern="100" dirty="0">
                          <a:effectLst/>
                          <a:latin typeface="微软雅黑" pitchFamily="34" charset="-122"/>
                          <a:ea typeface="微软雅黑" pitchFamily="34" charset="-122"/>
                        </a:rPr>
                        <a:t>算法的修订版，适用于处理大数据集，采用</a:t>
                      </a:r>
                      <a:r>
                        <a:rPr lang="en-US" sz="1800" b="0" kern="100" dirty="0">
                          <a:effectLst/>
                          <a:latin typeface="微软雅黑" pitchFamily="34" charset="-122"/>
                          <a:ea typeface="微软雅黑" pitchFamily="34" charset="-122"/>
                        </a:rPr>
                        <a:t>Boosting</a:t>
                      </a:r>
                      <a:r>
                        <a:rPr lang="zh-CN" sz="1800" b="0" kern="100" dirty="0">
                          <a:effectLst/>
                          <a:latin typeface="微软雅黑" pitchFamily="34" charset="-122"/>
                          <a:ea typeface="微软雅黑" pitchFamily="34" charset="-122"/>
                        </a:rPr>
                        <a:t>方式提高模型准确率，根据能够带来的最大信息增益的字段拆分样本。</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3"/>
                  </a:ext>
                </a:extLst>
              </a:tr>
              <a:tr h="1097213">
                <a:tc>
                  <a:txBody>
                    <a:bodyPr/>
                    <a:lstStyle/>
                    <a:p>
                      <a:pPr algn="l">
                        <a:spcAft>
                          <a:spcPts val="0"/>
                        </a:spcAft>
                      </a:pPr>
                      <a:r>
                        <a:rPr lang="en-US" sz="1800" b="0" kern="100">
                          <a:effectLst/>
                          <a:latin typeface="微软雅黑" pitchFamily="34" charset="-122"/>
                          <a:ea typeface="微软雅黑" pitchFamily="34" charset="-122"/>
                        </a:rPr>
                        <a:t>CART</a:t>
                      </a:r>
                      <a:r>
                        <a:rPr lang="zh-CN" sz="1800" b="0" kern="100">
                          <a:effectLst/>
                          <a:latin typeface="微软雅黑" pitchFamily="34" charset="-122"/>
                          <a:ea typeface="微软雅黑" pitchFamily="34" charset="-122"/>
                        </a:rPr>
                        <a:t>算法</a:t>
                      </a:r>
                      <a:endParaRPr lang="zh-CN" sz="1800" b="0" kern="100">
                        <a:effectLst/>
                        <a:latin typeface="微软雅黑" pitchFamily="34" charset="-122"/>
                        <a:ea typeface="微软雅黑" pitchFamily="34" charset="-122"/>
                        <a:cs typeface="Times New Roman"/>
                      </a:endParaRPr>
                    </a:p>
                  </a:txBody>
                  <a:tcPr marL="68575" marR="68575" marT="0" marB="0" anchor="ctr"/>
                </a:tc>
                <a:tc>
                  <a:txBody>
                    <a:bodyPr/>
                    <a:lstStyle/>
                    <a:p>
                      <a:pPr algn="l">
                        <a:spcAft>
                          <a:spcPts val="0"/>
                        </a:spcAft>
                      </a:pPr>
                      <a:r>
                        <a:rPr lang="en-US" sz="1800" b="0" kern="100" dirty="0">
                          <a:effectLst/>
                          <a:latin typeface="微软雅黑" pitchFamily="34" charset="-122"/>
                          <a:ea typeface="微软雅黑" pitchFamily="34" charset="-122"/>
                        </a:rPr>
                        <a:t>CART</a:t>
                      </a:r>
                      <a:r>
                        <a:rPr lang="zh-CN" sz="1800" b="0" kern="100" dirty="0">
                          <a:effectLst/>
                          <a:latin typeface="微软雅黑" pitchFamily="34" charset="-122"/>
                          <a:ea typeface="微软雅黑" pitchFamily="34" charset="-122"/>
                        </a:rPr>
                        <a:t>决策树是一种十分有效的非参数分类和回归方法，通过构建树、修剪树、评估树来构建一个二叉树。当终结点是连续变量时，该树为回归树；当终结点是分类变量，该树为分类树。</a:t>
                      </a:r>
                      <a:endParaRPr lang="zh-CN" sz="1800" b="0" kern="100" dirty="0">
                        <a:effectLst/>
                        <a:latin typeface="微软雅黑" pitchFamily="34" charset="-122"/>
                        <a:ea typeface="微软雅黑" pitchFamily="34" charset="-122"/>
                        <a:cs typeface="Times New Roman"/>
                      </a:endParaRPr>
                    </a:p>
                  </a:txBody>
                  <a:tcPr marL="68575" marR="68575"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A30E9BEC-CAAC-42DB-B72B-5B01D5C7F344}"/>
              </a:ext>
            </a:extLst>
          </p:cNvPr>
          <p:cNvSpPr>
            <a:spLocks noGrp="1"/>
          </p:cNvSpPr>
          <p:nvPr>
            <p:ph type="title"/>
          </p:nvPr>
        </p:nvSpPr>
        <p:spPr>
          <a:xfrm>
            <a:off x="395288" y="153988"/>
            <a:ext cx="8318500" cy="431800"/>
          </a:xfrm>
        </p:spPr>
        <p:txBody>
          <a:bodyPr/>
          <a:lstStyle/>
          <a:p>
            <a:pPr marL="342900" indent="-342900"/>
            <a:r>
              <a:rPr lang="zh-CN" altLang="zh-CN">
                <a:latin typeface="微软雅黑" panose="020B0503020204020204" pitchFamily="34" charset="-122"/>
              </a:rPr>
              <a:t>ID3算法</a:t>
            </a:r>
            <a:endParaRPr lang="zh-CN" altLang="en-US">
              <a:latin typeface="微软雅黑" panose="020B0503020204020204" pitchFamily="34" charset="-122"/>
            </a:endParaRPr>
          </a:p>
        </p:txBody>
      </p:sp>
      <p:sp>
        <p:nvSpPr>
          <p:cNvPr id="32771" name="内容占位符 2">
            <a:extLst>
              <a:ext uri="{FF2B5EF4-FFF2-40B4-BE49-F238E27FC236}">
                <a16:creationId xmlns:a16="http://schemas.microsoft.com/office/drawing/2014/main" id="{7E85E460-992E-46FC-BB60-6DEB539344A7}"/>
              </a:ext>
            </a:extLst>
          </p:cNvPr>
          <p:cNvSpPr>
            <a:spLocks noGrp="1"/>
          </p:cNvSpPr>
          <p:nvPr>
            <p:ph idx="1"/>
          </p:nvPr>
        </p:nvSpPr>
        <p:spPr>
          <a:xfrm>
            <a:off x="250825" y="774700"/>
            <a:ext cx="8497888" cy="4886325"/>
          </a:xfrm>
        </p:spPr>
        <p:txBody>
          <a:bodyPr/>
          <a:lstStyle/>
          <a:p>
            <a:r>
              <a:rPr lang="en-US" altLang="zh-CN"/>
              <a:t>ID3</a:t>
            </a:r>
            <a:r>
              <a:rPr lang="zh-CN" altLang="zh-CN"/>
              <a:t>算法基于信息熵来选择最佳测试属性。</a:t>
            </a:r>
            <a:endParaRPr lang="en-US" altLang="zh-CN"/>
          </a:p>
          <a:p>
            <a:r>
              <a:rPr lang="zh-CN" altLang="zh-CN"/>
              <a:t>它选择当前样本集中具有最大信息增益值的属性作为测试属性；样本集的划分则依据测试属性的取值进行，测试属性有多少不同取值就将样本集划分为多少子样本集，同时决策树上相当于该样本集的节点长出新的叶子节点。</a:t>
            </a:r>
            <a:endParaRPr lang="en-US" altLang="zh-CN"/>
          </a:p>
          <a:p>
            <a:r>
              <a:rPr lang="en-US" altLang="zh-CN"/>
              <a:t>ID3</a:t>
            </a:r>
            <a:r>
              <a:rPr lang="zh-CN" altLang="zh-CN"/>
              <a:t>算法根据信息论理论，采用划分后样本集的不确定性作为衡量划分好坏的标准，用信息增益值度量不确定性：信息增益值越大，不确定性越小。</a:t>
            </a:r>
            <a:endParaRPr lang="en-US" altLang="zh-CN"/>
          </a:p>
          <a:p>
            <a:r>
              <a:rPr lang="zh-CN" altLang="zh-CN"/>
              <a:t>因此，</a:t>
            </a:r>
            <a:r>
              <a:rPr lang="en-US" altLang="zh-CN"/>
              <a:t>ID3</a:t>
            </a:r>
            <a:r>
              <a:rPr lang="zh-CN" altLang="zh-CN"/>
              <a:t>算法在每个非叶子节点选择信息增益最大的属性作为测试属性，这样可以得到当前情况下最纯的拆分，从而得到较小的决策树。</a:t>
            </a:r>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2CF46B17-35B1-45C7-BC7C-AC5024B7EB0F}"/>
              </a:ext>
            </a:extLst>
          </p:cNvPr>
          <p:cNvSpPr>
            <a:spLocks noGrp="1"/>
          </p:cNvSpPr>
          <p:nvPr>
            <p:ph type="title"/>
          </p:nvPr>
        </p:nvSpPr>
        <p:spPr>
          <a:xfrm>
            <a:off x="395288" y="153988"/>
            <a:ext cx="8318500" cy="431800"/>
          </a:xfrm>
        </p:spPr>
        <p:txBody>
          <a:bodyPr/>
          <a:lstStyle/>
          <a:p>
            <a:r>
              <a:rPr lang="en-US" altLang="zh-CN"/>
              <a:t>ID3</a:t>
            </a:r>
            <a:r>
              <a:rPr lang="zh-CN" altLang="zh-CN"/>
              <a:t>基本原理</a:t>
            </a:r>
            <a:endParaRPr lang="zh-CN" altLang="en-US"/>
          </a:p>
        </p:txBody>
      </p:sp>
      <p:sp>
        <p:nvSpPr>
          <p:cNvPr id="3" name="内容占位符 2">
            <a:extLst>
              <a:ext uri="{FF2B5EF4-FFF2-40B4-BE49-F238E27FC236}">
                <a16:creationId xmlns:a16="http://schemas.microsoft.com/office/drawing/2014/main" id="{0DBCE586-F894-4F38-827E-B2FEBD0D4904}"/>
              </a:ext>
            </a:extLst>
          </p:cNvPr>
          <p:cNvSpPr>
            <a:spLocks noGrp="1" noRot="1" noChangeAspect="1" noMove="1" noResize="1" noEditPoints="1" noAdjustHandles="1" noChangeArrowheads="1" noChangeShapeType="1" noTextEdit="1"/>
          </p:cNvSpPr>
          <p:nvPr>
            <p:ph idx="1"/>
          </p:nvPr>
        </p:nvSpPr>
        <p:spPr>
          <a:xfrm>
            <a:off x="251520" y="775245"/>
            <a:ext cx="8712968" cy="5318051"/>
          </a:xfrm>
          <a:blipFill rotWithShape="1">
            <a:blip r:embed="rId2"/>
            <a:stretch>
              <a:fillRect l="-559"/>
            </a:stretch>
          </a:blipFill>
        </p:spPr>
        <p:txBody>
          <a:bodyPr/>
          <a:lstStyle/>
          <a:p>
            <a:r>
              <a:rPr lang="zh-CN" altLang="en-US">
                <a:noFill/>
              </a:rPr>
              <a:t> </a:t>
            </a:r>
          </a:p>
        </p:txBody>
      </p:sp>
      <p:graphicFrame>
        <p:nvGraphicFramePr>
          <p:cNvPr id="33796" name="对象 3">
            <a:extLst>
              <a:ext uri="{FF2B5EF4-FFF2-40B4-BE49-F238E27FC236}">
                <a16:creationId xmlns:a16="http://schemas.microsoft.com/office/drawing/2014/main" id="{335C2676-98C1-4E48-8263-AE6968E8688F}"/>
              </a:ext>
            </a:extLst>
          </p:cNvPr>
          <p:cNvGraphicFramePr>
            <a:graphicFrameLocks noChangeAspect="1"/>
          </p:cNvGraphicFramePr>
          <p:nvPr/>
        </p:nvGraphicFramePr>
        <p:xfrm>
          <a:off x="7451725" y="908050"/>
          <a:ext cx="1620838" cy="360363"/>
        </p:xfrm>
        <a:graphic>
          <a:graphicData uri="http://schemas.openxmlformats.org/presentationml/2006/ole">
            <mc:AlternateContent xmlns:mc="http://schemas.openxmlformats.org/markup-compatibility/2006">
              <mc:Choice xmlns:v="urn:schemas-microsoft-com:vml" Requires="v">
                <p:oleObj name="Equation" r:id="rId3" imgW="1028520" imgH="228600" progId="Equation.DSMT4">
                  <p:embed/>
                </p:oleObj>
              </mc:Choice>
              <mc:Fallback>
                <p:oleObj name="Equation" r:id="rId3" imgW="1028520" imgH="2286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1725" y="908050"/>
                        <a:ext cx="162083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7" name="对象 4">
            <a:extLst>
              <a:ext uri="{FF2B5EF4-FFF2-40B4-BE49-F238E27FC236}">
                <a16:creationId xmlns:a16="http://schemas.microsoft.com/office/drawing/2014/main" id="{7461BC15-4285-4A19-AA99-D82ADA0A670E}"/>
              </a:ext>
            </a:extLst>
          </p:cNvPr>
          <p:cNvGraphicFramePr>
            <a:graphicFrameLocks noChangeAspect="1"/>
          </p:cNvGraphicFramePr>
          <p:nvPr/>
        </p:nvGraphicFramePr>
        <p:xfrm>
          <a:off x="6804025" y="1341438"/>
          <a:ext cx="2282825" cy="503237"/>
        </p:xfrm>
        <a:graphic>
          <a:graphicData uri="http://schemas.openxmlformats.org/presentationml/2006/ole">
            <mc:AlternateContent xmlns:mc="http://schemas.openxmlformats.org/markup-compatibility/2006">
              <mc:Choice xmlns:v="urn:schemas-microsoft-com:vml" Requires="v">
                <p:oleObj name="Equation" r:id="rId5" imgW="1955520" imgH="431640" progId="Equation.DSMT4">
                  <p:embed/>
                </p:oleObj>
              </mc:Choice>
              <mc:Fallback>
                <p:oleObj name="Equation" r:id="rId5" imgW="1955520" imgH="43164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1341438"/>
                        <a:ext cx="22828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8" name="对象 5">
            <a:extLst>
              <a:ext uri="{FF2B5EF4-FFF2-40B4-BE49-F238E27FC236}">
                <a16:creationId xmlns:a16="http://schemas.microsoft.com/office/drawing/2014/main" id="{FFF014C0-08FB-4F22-B27E-2FD407E9C33E}"/>
              </a:ext>
            </a:extLst>
          </p:cNvPr>
          <p:cNvGraphicFramePr>
            <a:graphicFrameLocks noChangeAspect="1"/>
          </p:cNvGraphicFramePr>
          <p:nvPr/>
        </p:nvGraphicFramePr>
        <p:xfrm>
          <a:off x="6111875" y="1773238"/>
          <a:ext cx="260350" cy="576262"/>
        </p:xfrm>
        <a:graphic>
          <a:graphicData uri="http://schemas.openxmlformats.org/presentationml/2006/ole">
            <mc:AlternateContent xmlns:mc="http://schemas.openxmlformats.org/markup-compatibility/2006">
              <mc:Choice xmlns:v="urn:schemas-microsoft-com:vml" Requires="v">
                <p:oleObj name="Equation" r:id="rId7" imgW="177480" imgH="393480" progId="Equation.DSMT4">
                  <p:embed/>
                </p:oleObj>
              </mc:Choice>
              <mc:Fallback>
                <p:oleObj name="Equation" r:id="rId7" imgW="177480" imgH="39348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75" y="1773238"/>
                        <a:ext cx="26035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对象 6">
            <a:extLst>
              <a:ext uri="{FF2B5EF4-FFF2-40B4-BE49-F238E27FC236}">
                <a16:creationId xmlns:a16="http://schemas.microsoft.com/office/drawing/2014/main" id="{54354C69-FB52-499E-AB45-8FA75DC5CAC0}"/>
              </a:ext>
            </a:extLst>
          </p:cNvPr>
          <p:cNvGraphicFramePr>
            <a:graphicFrameLocks noChangeAspect="1"/>
          </p:cNvGraphicFramePr>
          <p:nvPr/>
        </p:nvGraphicFramePr>
        <p:xfrm>
          <a:off x="4140200" y="2349500"/>
          <a:ext cx="1241425" cy="431800"/>
        </p:xfrm>
        <a:graphic>
          <a:graphicData uri="http://schemas.openxmlformats.org/presentationml/2006/ole">
            <mc:AlternateContent xmlns:mc="http://schemas.openxmlformats.org/markup-compatibility/2006">
              <mc:Choice xmlns:v="urn:schemas-microsoft-com:vml" Requires="v">
                <p:oleObj name="Equation" r:id="rId9" imgW="876240" imgH="253800" progId="Equation.DSMT4">
                  <p:embed/>
                </p:oleObj>
              </mc:Choice>
              <mc:Fallback>
                <p:oleObj name="Equation" r:id="rId9" imgW="876240" imgH="2538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200" y="2349500"/>
                        <a:ext cx="12414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0" name="Rectangle 22">
            <a:extLst>
              <a:ext uri="{FF2B5EF4-FFF2-40B4-BE49-F238E27FC236}">
                <a16:creationId xmlns:a16="http://schemas.microsoft.com/office/drawing/2014/main" id="{D7CD9381-2404-4A9D-BF55-89EC72A6C27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33801" name="对象 23">
            <a:extLst>
              <a:ext uri="{FF2B5EF4-FFF2-40B4-BE49-F238E27FC236}">
                <a16:creationId xmlns:a16="http://schemas.microsoft.com/office/drawing/2014/main" id="{0E78C112-1C1A-4F80-B2B1-B36F5DDCF980}"/>
              </a:ext>
            </a:extLst>
          </p:cNvPr>
          <p:cNvGraphicFramePr>
            <a:graphicFrameLocks noChangeAspect="1"/>
          </p:cNvGraphicFramePr>
          <p:nvPr/>
        </p:nvGraphicFramePr>
        <p:xfrm>
          <a:off x="1116013" y="2924175"/>
          <a:ext cx="942975" cy="288925"/>
        </p:xfrm>
        <a:graphic>
          <a:graphicData uri="http://schemas.openxmlformats.org/presentationml/2006/ole">
            <mc:AlternateContent xmlns:mc="http://schemas.openxmlformats.org/markup-compatibility/2006">
              <mc:Choice xmlns:v="urn:schemas-microsoft-com:vml" Requires="v">
                <p:oleObj name="Equation" r:id="rId11" imgW="901309" imgH="279279" progId="Equation.DSMT4">
                  <p:embed/>
                </p:oleObj>
              </mc:Choice>
              <mc:Fallback>
                <p:oleObj name="Equation" r:id="rId11" imgW="901309" imgH="279279" progId="Equation.DSMT4">
                  <p:embed/>
                  <p:pic>
                    <p:nvPicPr>
                      <p:cNvPr id="0" name="对象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16013" y="2924175"/>
                        <a:ext cx="9429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2" name="Rectangle 23">
            <a:extLst>
              <a:ext uri="{FF2B5EF4-FFF2-40B4-BE49-F238E27FC236}">
                <a16:creationId xmlns:a16="http://schemas.microsoft.com/office/drawing/2014/main" id="{9E861477-7918-44AD-943E-154124C1116D}"/>
              </a:ext>
            </a:extLst>
          </p:cNvPr>
          <p:cNvSpPr>
            <a:spLocks noChangeArrowheads="1"/>
          </p:cNvSpPr>
          <p:nvPr/>
        </p:nvSpPr>
        <p:spPr bwMode="auto">
          <a:xfrm>
            <a:off x="0" y="27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zh-CN" altLang="en-US" sz="1000">
                <a:solidFill>
                  <a:schemeClr val="tx1"/>
                </a:solidFill>
                <a:latin typeface="Times New Roman" panose="02020603050405020304" pitchFamily="18" charset="0"/>
                <a:cs typeface="Times New Roman" panose="02020603050405020304" pitchFamily="18" charset="0"/>
              </a:rPr>
              <a:t>，</a:t>
            </a:r>
            <a:r>
              <a:rPr lang="zh-CN" altLang="en-US" sz="800">
                <a:solidFill>
                  <a:schemeClr val="tx1"/>
                </a:solidFill>
              </a:rPr>
              <a:t> </a:t>
            </a:r>
            <a:endParaRPr lang="zh-CN" altLang="en-US" sz="1800">
              <a:solidFill>
                <a:schemeClr val="tx1"/>
              </a:solidFill>
            </a:endParaRPr>
          </a:p>
        </p:txBody>
      </p:sp>
      <p:graphicFrame>
        <p:nvGraphicFramePr>
          <p:cNvPr id="33803" name="对象 25">
            <a:extLst>
              <a:ext uri="{FF2B5EF4-FFF2-40B4-BE49-F238E27FC236}">
                <a16:creationId xmlns:a16="http://schemas.microsoft.com/office/drawing/2014/main" id="{BE533DAC-19C4-4C16-8310-29DEA6B3815F}"/>
              </a:ext>
            </a:extLst>
          </p:cNvPr>
          <p:cNvGraphicFramePr>
            <a:graphicFrameLocks noChangeAspect="1"/>
          </p:cNvGraphicFramePr>
          <p:nvPr/>
        </p:nvGraphicFramePr>
        <p:xfrm>
          <a:off x="2484438" y="4076700"/>
          <a:ext cx="3887787" cy="647700"/>
        </p:xfrm>
        <a:graphic>
          <a:graphicData uri="http://schemas.openxmlformats.org/presentationml/2006/ole">
            <mc:AlternateContent xmlns:mc="http://schemas.openxmlformats.org/markup-compatibility/2006">
              <mc:Choice xmlns:v="urn:schemas-microsoft-com:vml" Requires="v">
                <p:oleObj name="Equation" r:id="rId13" imgW="2743200" imgH="457200" progId="Equation.DSMT4">
                  <p:embed/>
                </p:oleObj>
              </mc:Choice>
              <mc:Fallback>
                <p:oleObj name="Equation" r:id="rId13" imgW="2743200" imgH="457200" progId="Equation.DSMT4">
                  <p:embed/>
                  <p:pic>
                    <p:nvPicPr>
                      <p:cNvPr id="0" name="对象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84438" y="4076700"/>
                        <a:ext cx="388778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4" name="对象 26">
            <a:extLst>
              <a:ext uri="{FF2B5EF4-FFF2-40B4-BE49-F238E27FC236}">
                <a16:creationId xmlns:a16="http://schemas.microsoft.com/office/drawing/2014/main" id="{4438C77A-32C4-4BAA-BF25-3988D61E95B9}"/>
              </a:ext>
            </a:extLst>
          </p:cNvPr>
          <p:cNvGraphicFramePr>
            <a:graphicFrameLocks noChangeAspect="1"/>
          </p:cNvGraphicFramePr>
          <p:nvPr/>
        </p:nvGraphicFramePr>
        <p:xfrm>
          <a:off x="1258888" y="4652963"/>
          <a:ext cx="2432050" cy="504825"/>
        </p:xfrm>
        <a:graphic>
          <a:graphicData uri="http://schemas.openxmlformats.org/presentationml/2006/ole">
            <mc:AlternateContent xmlns:mc="http://schemas.openxmlformats.org/markup-compatibility/2006">
              <mc:Choice xmlns:v="urn:schemas-microsoft-com:vml" Requires="v">
                <p:oleObj name="Equation" r:id="rId15" imgW="2082600" imgH="431640" progId="Equation.DSMT4">
                  <p:embed/>
                </p:oleObj>
              </mc:Choice>
              <mc:Fallback>
                <p:oleObj name="Equation" r:id="rId15" imgW="2082600" imgH="431640" progId="Equation.DSMT4">
                  <p:embed/>
                  <p:pic>
                    <p:nvPicPr>
                      <p:cNvPr id="0" name="对象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4652963"/>
                        <a:ext cx="24320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5" name="对象 27">
            <a:extLst>
              <a:ext uri="{FF2B5EF4-FFF2-40B4-BE49-F238E27FC236}">
                <a16:creationId xmlns:a16="http://schemas.microsoft.com/office/drawing/2014/main" id="{EE4B9F32-F56C-42CC-B37A-CF018039DD1B}"/>
              </a:ext>
            </a:extLst>
          </p:cNvPr>
          <p:cNvGraphicFramePr>
            <a:graphicFrameLocks noChangeAspect="1"/>
          </p:cNvGraphicFramePr>
          <p:nvPr/>
        </p:nvGraphicFramePr>
        <p:xfrm>
          <a:off x="3995738" y="4581525"/>
          <a:ext cx="1800225" cy="600075"/>
        </p:xfrm>
        <a:graphic>
          <a:graphicData uri="http://schemas.openxmlformats.org/presentationml/2006/ole">
            <mc:AlternateContent xmlns:mc="http://schemas.openxmlformats.org/markup-compatibility/2006">
              <mc:Choice xmlns:v="urn:schemas-microsoft-com:vml" Requires="v">
                <p:oleObj name="Equation" r:id="rId17" imgW="1409400" imgH="469800" progId="Equation.DSMT4">
                  <p:embed/>
                </p:oleObj>
              </mc:Choice>
              <mc:Fallback>
                <p:oleObj name="Equation" r:id="rId17" imgW="1409400" imgH="469800" progId="Equation.DSMT4">
                  <p:embed/>
                  <p:pic>
                    <p:nvPicPr>
                      <p:cNvPr id="0" name="对象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95738" y="4581525"/>
                        <a:ext cx="1800225"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54B62B97-EFC7-469E-A41F-A19008342E89}"/>
              </a:ext>
            </a:extLst>
          </p:cNvPr>
          <p:cNvSpPr>
            <a:spLocks noGrp="1"/>
          </p:cNvSpPr>
          <p:nvPr>
            <p:ph type="title"/>
          </p:nvPr>
        </p:nvSpPr>
        <p:spPr>
          <a:xfrm>
            <a:off x="395288" y="153988"/>
            <a:ext cx="8318500" cy="431800"/>
          </a:xfrm>
        </p:spPr>
        <p:txBody>
          <a:bodyPr/>
          <a:lstStyle/>
          <a:p>
            <a:r>
              <a:rPr lang="en-US" altLang="zh-CN"/>
              <a:t>ID3</a:t>
            </a:r>
            <a:r>
              <a:rPr lang="zh-CN" altLang="zh-CN"/>
              <a:t>基本原理</a:t>
            </a:r>
            <a:endParaRPr lang="zh-CN" altLang="en-US"/>
          </a:p>
        </p:txBody>
      </p:sp>
      <p:sp>
        <p:nvSpPr>
          <p:cNvPr id="34819" name="内容占位符 2">
            <a:extLst>
              <a:ext uri="{FF2B5EF4-FFF2-40B4-BE49-F238E27FC236}">
                <a16:creationId xmlns:a16="http://schemas.microsoft.com/office/drawing/2014/main" id="{B4A7E1FC-9F88-4E19-BFE6-B10D776E86A8}"/>
              </a:ext>
            </a:extLst>
          </p:cNvPr>
          <p:cNvSpPr>
            <a:spLocks noGrp="1"/>
          </p:cNvSpPr>
          <p:nvPr>
            <p:ph idx="1"/>
          </p:nvPr>
        </p:nvSpPr>
        <p:spPr>
          <a:xfrm>
            <a:off x="250825" y="774700"/>
            <a:ext cx="8642350" cy="5678488"/>
          </a:xfrm>
        </p:spPr>
        <p:txBody>
          <a:bodyPr/>
          <a:lstStyle/>
          <a:p>
            <a:r>
              <a:rPr lang="zh-CN" altLang="zh-CN"/>
              <a:t>最后，用属性</a:t>
            </a:r>
            <a:r>
              <a:rPr lang="en-US" altLang="zh-CN"/>
              <a:t> A</a:t>
            </a:r>
            <a:r>
              <a:rPr lang="zh-CN" altLang="zh-CN"/>
              <a:t>划分样本集</a:t>
            </a:r>
            <a:r>
              <a:rPr lang="en-US" altLang="zh-CN"/>
              <a:t> S</a:t>
            </a:r>
            <a:r>
              <a:rPr lang="zh-CN" altLang="zh-CN"/>
              <a:t>后所得的信息增益（</a:t>
            </a:r>
            <a:r>
              <a:rPr lang="en-US" altLang="zh-CN"/>
              <a:t>Gain</a:t>
            </a:r>
            <a:r>
              <a:rPr lang="zh-CN" altLang="zh-CN"/>
              <a:t>）为：</a:t>
            </a:r>
          </a:p>
          <a:p>
            <a:endParaRPr lang="en-US" altLang="zh-CN"/>
          </a:p>
          <a:p>
            <a:r>
              <a:rPr lang="zh-CN" altLang="zh-CN"/>
              <a:t>显然</a:t>
            </a:r>
            <a:r>
              <a:rPr lang="en-US" altLang="zh-CN"/>
              <a:t> E(A)</a:t>
            </a:r>
            <a:r>
              <a:rPr lang="zh-CN" altLang="zh-CN"/>
              <a:t>越小，</a:t>
            </a:r>
            <a:r>
              <a:rPr lang="en-US" altLang="zh-CN"/>
              <a:t>Gain(A) </a:t>
            </a:r>
            <a:r>
              <a:rPr lang="zh-CN" altLang="zh-CN"/>
              <a:t>的值越大，说明选择测试属性</a:t>
            </a:r>
            <a:r>
              <a:rPr lang="en-US" altLang="zh-CN"/>
              <a:t> A</a:t>
            </a:r>
            <a:r>
              <a:rPr lang="zh-CN" altLang="zh-CN"/>
              <a:t>对于分类提供的信息越大，选择</a:t>
            </a:r>
            <a:r>
              <a:rPr lang="en-US" altLang="zh-CN"/>
              <a:t> A</a:t>
            </a:r>
            <a:r>
              <a:rPr lang="zh-CN" altLang="zh-CN"/>
              <a:t>之后分类的不确定程度的越小。</a:t>
            </a:r>
            <a:endParaRPr lang="en-US" altLang="zh-CN"/>
          </a:p>
          <a:p>
            <a:r>
              <a:rPr lang="zh-CN" altLang="zh-CN"/>
              <a:t>属性</a:t>
            </a:r>
            <a:r>
              <a:rPr lang="en-US" altLang="zh-CN"/>
              <a:t>A </a:t>
            </a:r>
            <a:r>
              <a:rPr lang="zh-CN" altLang="zh-CN"/>
              <a:t>的</a:t>
            </a:r>
            <a:r>
              <a:rPr lang="en-US" altLang="zh-CN"/>
              <a:t> k</a:t>
            </a:r>
            <a:r>
              <a:rPr lang="zh-CN" altLang="zh-CN"/>
              <a:t>个不同的值对应样本集</a:t>
            </a:r>
            <a:r>
              <a:rPr lang="en-US" altLang="zh-CN"/>
              <a:t>S </a:t>
            </a:r>
            <a:r>
              <a:rPr lang="zh-CN" altLang="zh-CN"/>
              <a:t>的</a:t>
            </a:r>
            <a:r>
              <a:rPr lang="en-US" altLang="zh-CN"/>
              <a:t>k </a:t>
            </a:r>
            <a:r>
              <a:rPr lang="zh-CN" altLang="zh-CN"/>
              <a:t>个子集或分支，通过递归调用上述过程（不包括已选择的属性），生成其他属性作为节点的子节点和分支来生成整棵决策树。</a:t>
            </a:r>
            <a:endParaRPr lang="en-US" altLang="zh-CN"/>
          </a:p>
          <a:p>
            <a:r>
              <a:rPr lang="en-US" altLang="zh-CN"/>
              <a:t>ID3</a:t>
            </a:r>
            <a:r>
              <a:rPr lang="zh-CN" altLang="zh-CN"/>
              <a:t>决策树算法作为一个典型的决策树学习算法，其核心是在决策树的各级节点上都用信息增益作为判断标准进行属性的选择，使得在每个非叶子节点上进行测试时，都能获得最大的类别分类增益，使分类后数据集的熵最小。这样的处理方法使得树的平均深度最小，从而有效地提高分类效率。</a:t>
            </a:r>
          </a:p>
          <a:p>
            <a:endParaRPr lang="zh-CN" altLang="en-US"/>
          </a:p>
        </p:txBody>
      </p:sp>
      <p:sp>
        <p:nvSpPr>
          <p:cNvPr id="34820" name="Rectangle 2">
            <a:extLst>
              <a:ext uri="{FF2B5EF4-FFF2-40B4-BE49-F238E27FC236}">
                <a16:creationId xmlns:a16="http://schemas.microsoft.com/office/drawing/2014/main" id="{2BC2FDCD-C791-49C1-8F82-98501E2D23A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000">
                <a:solidFill>
                  <a:schemeClr val="tx1"/>
                </a:solidFill>
                <a:latin typeface="Times New Roman" panose="02020603050405020304" pitchFamily="18" charset="0"/>
                <a:cs typeface="Times New Roman" panose="02020603050405020304" pitchFamily="18" charset="0"/>
              </a:rPr>
              <a:t>   </a:t>
            </a:r>
            <a:endParaRPr lang="en-US" altLang="zh-CN" sz="1800">
              <a:solidFill>
                <a:schemeClr val="tx1"/>
              </a:solidFill>
            </a:endParaRPr>
          </a:p>
        </p:txBody>
      </p:sp>
      <p:graphicFrame>
        <p:nvGraphicFramePr>
          <p:cNvPr id="34821" name="对象 5">
            <a:extLst>
              <a:ext uri="{FF2B5EF4-FFF2-40B4-BE49-F238E27FC236}">
                <a16:creationId xmlns:a16="http://schemas.microsoft.com/office/drawing/2014/main" id="{9CC541BB-9799-43A9-A19C-0CE9C715FD6E}"/>
              </a:ext>
            </a:extLst>
          </p:cNvPr>
          <p:cNvGraphicFramePr>
            <a:graphicFrameLocks noChangeAspect="1"/>
          </p:cNvGraphicFramePr>
          <p:nvPr/>
        </p:nvGraphicFramePr>
        <p:xfrm>
          <a:off x="1919288" y="1268413"/>
          <a:ext cx="4452937" cy="504825"/>
        </p:xfrm>
        <a:graphic>
          <a:graphicData uri="http://schemas.openxmlformats.org/presentationml/2006/ole">
            <mc:AlternateContent xmlns:mc="http://schemas.openxmlformats.org/markup-compatibility/2006">
              <mc:Choice xmlns:v="urn:schemas-microsoft-com:vml" Requires="v">
                <p:oleObj name="Equation" r:id="rId2" imgW="2019240" imgH="228600" progId="Equation.DSMT4">
                  <p:embed/>
                </p:oleObj>
              </mc:Choice>
              <mc:Fallback>
                <p:oleObj name="Equation" r:id="rId2" imgW="2019240" imgH="228600" progId="Equation.DSMT4">
                  <p:embed/>
                  <p:pic>
                    <p:nvPicPr>
                      <p:cNvPr id="0" name="对象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1268413"/>
                        <a:ext cx="445293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0A62401D-0F4A-45E3-A00D-DA8F1D32A91C}"/>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A92201AB-C2AD-475D-B38D-4DFAC1A404D7}"/>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A48C8863-4656-4209-BF4C-EFF54F607A7E}"/>
              </a:ext>
            </a:extLst>
          </p:cNvPr>
          <p:cNvSpPr>
            <a:spLocks noChangeArrowheads="1"/>
          </p:cNvSpPr>
          <p:nvPr/>
        </p:nvSpPr>
        <p:spPr bwMode="auto">
          <a:xfrm>
            <a:off x="1855790" y="1340812"/>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1B537A44-292B-42DA-9A8F-4BB33BB5E129}"/>
              </a:ext>
            </a:extLst>
          </p:cNvPr>
          <p:cNvSpPr>
            <a:spLocks noChangeArrowheads="1"/>
          </p:cNvSpPr>
          <p:nvPr/>
        </p:nvSpPr>
        <p:spPr bwMode="auto">
          <a:xfrm>
            <a:off x="2844802" y="1340812"/>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回归分析</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28181A66-3C52-4B89-92CD-A706A9B45D06}"/>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3D1D7D59-4D19-4131-B6AE-CF37A1BC14C1}"/>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9E7B7836-991B-481D-A61B-F7EDCB5DE54D}"/>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6AF90940-1384-481D-B8D8-5E7DCB319177}"/>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B99A6B2C-1223-45E9-924C-FD7240323FF2}"/>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C8CE381B-F206-460F-8418-7E2157221976}"/>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51155011-2D38-4E3F-B0B5-C86503B153D9}"/>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C2D08369-162A-4965-A0AD-7DF6E993FA63}"/>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5DAAC8DC-9DCD-4B1C-87F6-5553D11C9780}"/>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706C5F3A-A9E5-4CF7-B570-BFA43372388F}"/>
              </a:ext>
            </a:extLst>
          </p:cNvPr>
          <p:cNvSpPr>
            <a:spLocks noGrp="1"/>
          </p:cNvSpPr>
          <p:nvPr>
            <p:ph type="title"/>
          </p:nvPr>
        </p:nvSpPr>
        <p:spPr>
          <a:xfrm>
            <a:off x="395288" y="153988"/>
            <a:ext cx="8318500" cy="431800"/>
          </a:xfrm>
        </p:spPr>
        <p:txBody>
          <a:bodyPr/>
          <a:lstStyle/>
          <a:p>
            <a:r>
              <a:rPr lang="en-US" altLang="zh-CN"/>
              <a:t>ID3</a:t>
            </a:r>
            <a:r>
              <a:rPr lang="zh-CN" altLang="zh-CN"/>
              <a:t>算法实现</a:t>
            </a:r>
            <a:endParaRPr lang="zh-CN" altLang="en-US"/>
          </a:p>
        </p:txBody>
      </p:sp>
      <p:sp>
        <p:nvSpPr>
          <p:cNvPr id="3" name="内容占位符 2">
            <a:extLst>
              <a:ext uri="{FF2B5EF4-FFF2-40B4-BE49-F238E27FC236}">
                <a16:creationId xmlns:a16="http://schemas.microsoft.com/office/drawing/2014/main" id="{78822C56-CB51-473B-A177-A8DF4C8A276C}"/>
              </a:ext>
            </a:extLst>
          </p:cNvPr>
          <p:cNvSpPr>
            <a:spLocks noGrp="1"/>
          </p:cNvSpPr>
          <p:nvPr>
            <p:ph idx="1"/>
          </p:nvPr>
        </p:nvSpPr>
        <p:spPr>
          <a:xfrm>
            <a:off x="250825" y="774700"/>
            <a:ext cx="8137525" cy="709613"/>
          </a:xfrm>
        </p:spPr>
        <p:txBody>
          <a:bodyPr/>
          <a:lstStyle/>
          <a:p>
            <a:pPr>
              <a:defRPr/>
            </a:pPr>
            <a:r>
              <a:rPr lang="en-US" altLang="zh-CN" dirty="0"/>
              <a:t>ID3</a:t>
            </a:r>
            <a:r>
              <a:rPr lang="zh-CN" altLang="zh-CN" dirty="0"/>
              <a:t>算法的详细实现步骤如下：</a:t>
            </a:r>
            <a:endParaRPr lang="en-US" altLang="zh-CN" dirty="0"/>
          </a:p>
          <a:p>
            <a:pPr marL="0" indent="0">
              <a:buFont typeface="Wingdings" pitchFamily="2" charset="2"/>
              <a:buNone/>
              <a:defRPr/>
            </a:pPr>
            <a:endParaRPr lang="zh-CN" altLang="zh-CN" dirty="0"/>
          </a:p>
        </p:txBody>
      </p:sp>
      <p:graphicFrame>
        <p:nvGraphicFramePr>
          <p:cNvPr id="5" name="图示 4">
            <a:extLst>
              <a:ext uri="{FF2B5EF4-FFF2-40B4-BE49-F238E27FC236}">
                <a16:creationId xmlns:a16="http://schemas.microsoft.com/office/drawing/2014/main" id="{4A591251-7D48-4C48-8C88-A682D346A11F}"/>
              </a:ext>
            </a:extLst>
          </p:cNvPr>
          <p:cNvGraphicFramePr/>
          <p:nvPr/>
        </p:nvGraphicFramePr>
        <p:xfrm>
          <a:off x="683568" y="1556792"/>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2A5977F-D44F-435F-926D-B52BCC151797}"/>
              </a:ext>
            </a:extLst>
          </p:cNvPr>
          <p:cNvSpPr>
            <a:spLocks noGrp="1"/>
          </p:cNvSpPr>
          <p:nvPr>
            <p:ph type="title"/>
          </p:nvPr>
        </p:nvSpPr>
        <p:spPr>
          <a:xfrm>
            <a:off x="395288" y="153988"/>
            <a:ext cx="8318500" cy="431800"/>
          </a:xfrm>
        </p:spPr>
        <p:txBody>
          <a:bodyPr/>
          <a:lstStyle/>
          <a:p>
            <a:r>
              <a:rPr lang="en-US" altLang="zh-CN"/>
              <a:t>ID3</a:t>
            </a:r>
            <a:r>
              <a:rPr lang="zh-CN" altLang="zh-CN"/>
              <a:t>算法实现</a:t>
            </a:r>
            <a:endParaRPr lang="zh-CN" altLang="en-US"/>
          </a:p>
        </p:txBody>
      </p:sp>
      <p:sp>
        <p:nvSpPr>
          <p:cNvPr id="36867" name="内容占位符 2">
            <a:extLst>
              <a:ext uri="{FF2B5EF4-FFF2-40B4-BE49-F238E27FC236}">
                <a16:creationId xmlns:a16="http://schemas.microsoft.com/office/drawing/2014/main" id="{D5143A02-46BB-4B74-B389-929A7376F36E}"/>
              </a:ext>
            </a:extLst>
          </p:cNvPr>
          <p:cNvSpPr>
            <a:spLocks noGrp="1"/>
          </p:cNvSpPr>
          <p:nvPr>
            <p:ph idx="1"/>
          </p:nvPr>
        </p:nvSpPr>
        <p:spPr>
          <a:xfrm>
            <a:off x="250825" y="774700"/>
            <a:ext cx="8424863" cy="5534025"/>
          </a:xfrm>
        </p:spPr>
        <p:txBody>
          <a:bodyPr/>
          <a:lstStyle/>
          <a:p>
            <a:r>
              <a:rPr lang="zh-CN" altLang="zh-CN"/>
              <a:t>我们通过举例说明：使用</a:t>
            </a:r>
            <a:r>
              <a:rPr lang="en-US" altLang="zh-CN"/>
              <a:t>scikit-learn</a:t>
            </a:r>
            <a:r>
              <a:rPr lang="zh-CN" altLang="zh-CN"/>
              <a:t>建立基于信息熵的决策树模型。</a:t>
            </a:r>
            <a:endParaRPr lang="zh-CN" altLang="en-US"/>
          </a:p>
          <a:p>
            <a:r>
              <a:rPr lang="zh-CN" altLang="zh-CN"/>
              <a:t>这个例子是经典的</a:t>
            </a:r>
            <a:r>
              <a:rPr lang="en-US" altLang="zh-CN"/>
              <a:t>Kaggle101</a:t>
            </a:r>
            <a:r>
              <a:rPr lang="zh-CN" altLang="zh-CN"/>
              <a:t>问题——泰坦尼克生还预测</a:t>
            </a:r>
            <a:r>
              <a:rPr lang="zh-CN" altLang="en-US"/>
              <a:t>，部分数据如下：</a:t>
            </a:r>
            <a:endParaRPr lang="en-US" altLang="zh-CN"/>
          </a:p>
          <a:p>
            <a:endParaRPr lang="en-US" altLang="zh-CN"/>
          </a:p>
          <a:p>
            <a:endParaRPr lang="en-US" altLang="zh-CN"/>
          </a:p>
          <a:p>
            <a:endParaRPr lang="en-US" altLang="zh-CN"/>
          </a:p>
          <a:p>
            <a:endParaRPr lang="en-US" altLang="zh-CN"/>
          </a:p>
          <a:p>
            <a:r>
              <a:rPr lang="zh-CN" altLang="zh-CN"/>
              <a:t>为了说明的方便，数据集有许多属性被删除了。通过观察可知：列</a:t>
            </a:r>
            <a:r>
              <a:rPr lang="en-US" altLang="zh-CN"/>
              <a:t>Survived</a:t>
            </a:r>
            <a:r>
              <a:rPr lang="zh-CN" altLang="zh-CN"/>
              <a:t>是指是否存活，是类别标签，属于预测目标；列</a:t>
            </a:r>
            <a:r>
              <a:rPr lang="en-US" altLang="zh-CN"/>
              <a:t>Sex</a:t>
            </a:r>
            <a:r>
              <a:rPr lang="zh-CN" altLang="zh-CN"/>
              <a:t>的取值是非数值型的。我们在进行数据预处理时应该合理应用</a:t>
            </a:r>
            <a:r>
              <a:rPr lang="en-US" altLang="zh-CN"/>
              <a:t>Pandas</a:t>
            </a:r>
            <a:r>
              <a:rPr lang="zh-CN" altLang="zh-CN"/>
              <a:t>的功能，让数据能够被模型接受。</a:t>
            </a:r>
          </a:p>
          <a:p>
            <a:endParaRPr lang="zh-CN" altLang="en-US"/>
          </a:p>
        </p:txBody>
      </p:sp>
      <p:graphicFrame>
        <p:nvGraphicFramePr>
          <p:cNvPr id="4" name="表格 3">
            <a:extLst>
              <a:ext uri="{FF2B5EF4-FFF2-40B4-BE49-F238E27FC236}">
                <a16:creationId xmlns:a16="http://schemas.microsoft.com/office/drawing/2014/main" id="{732E80DE-05B7-44B6-A6BD-E2A5A0076D15}"/>
              </a:ext>
            </a:extLst>
          </p:cNvPr>
          <p:cNvGraphicFramePr>
            <a:graphicFrameLocks noGrp="1"/>
          </p:cNvGraphicFramePr>
          <p:nvPr/>
        </p:nvGraphicFramePr>
        <p:xfrm>
          <a:off x="684213" y="2417763"/>
          <a:ext cx="7704137" cy="1658937"/>
        </p:xfrm>
        <a:graphic>
          <a:graphicData uri="http://schemas.openxmlformats.org/drawingml/2006/table">
            <a:tbl>
              <a:tblPr firstRow="1" firstCol="1" bandRow="1">
                <a:tableStyleId>{B301B821-A1FF-4177-AEE7-76D212191A09}</a:tableStyleId>
              </a:tblPr>
              <a:tblGrid>
                <a:gridCol w="1540827">
                  <a:extLst>
                    <a:ext uri="{9D8B030D-6E8A-4147-A177-3AD203B41FA5}">
                      <a16:colId xmlns:a16="http://schemas.microsoft.com/office/drawing/2014/main" val="20000"/>
                    </a:ext>
                  </a:extLst>
                </a:gridCol>
                <a:gridCol w="1540827">
                  <a:extLst>
                    <a:ext uri="{9D8B030D-6E8A-4147-A177-3AD203B41FA5}">
                      <a16:colId xmlns:a16="http://schemas.microsoft.com/office/drawing/2014/main" val="20001"/>
                    </a:ext>
                  </a:extLst>
                </a:gridCol>
                <a:gridCol w="1540827">
                  <a:extLst>
                    <a:ext uri="{9D8B030D-6E8A-4147-A177-3AD203B41FA5}">
                      <a16:colId xmlns:a16="http://schemas.microsoft.com/office/drawing/2014/main" val="20002"/>
                    </a:ext>
                  </a:extLst>
                </a:gridCol>
                <a:gridCol w="1540827">
                  <a:extLst>
                    <a:ext uri="{9D8B030D-6E8A-4147-A177-3AD203B41FA5}">
                      <a16:colId xmlns:a16="http://schemas.microsoft.com/office/drawing/2014/main" val="20003"/>
                    </a:ext>
                  </a:extLst>
                </a:gridCol>
                <a:gridCol w="1540827">
                  <a:extLst>
                    <a:ext uri="{9D8B030D-6E8A-4147-A177-3AD203B41FA5}">
                      <a16:colId xmlns:a16="http://schemas.microsoft.com/office/drawing/2014/main" val="20004"/>
                    </a:ext>
                  </a:extLst>
                </a:gridCol>
              </a:tblGrid>
              <a:tr h="287911">
                <a:tc>
                  <a:txBody>
                    <a:bodyPr/>
                    <a:lstStyle/>
                    <a:p>
                      <a:pPr algn="ctr">
                        <a:spcAft>
                          <a:spcPts val="0"/>
                        </a:spcAft>
                      </a:pPr>
                      <a:r>
                        <a:rPr lang="en-US" sz="1800" kern="100" dirty="0">
                          <a:effectLst/>
                        </a:rPr>
                        <a:t>Survived</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PassengerId</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err="1">
                          <a:effectLst/>
                        </a:rPr>
                        <a:t>Pclass</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Sex</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Age</a:t>
                      </a:r>
                      <a:endParaRPr lang="zh-CN" sz="1800" kern="10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0"/>
                  </a:ext>
                </a:extLst>
              </a:tr>
              <a:tr h="274205">
                <a:tc>
                  <a:txBody>
                    <a:bodyPr/>
                    <a:lstStyle/>
                    <a:p>
                      <a:pPr algn="ctr">
                        <a:spcAft>
                          <a:spcPts val="0"/>
                        </a:spcAft>
                      </a:pPr>
                      <a:r>
                        <a:rPr lang="en-US" sz="1800" kern="100">
                          <a:effectLst/>
                        </a:rPr>
                        <a:t>0</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22</a:t>
                      </a:r>
                      <a:endParaRPr lang="zh-CN" sz="1800" kern="10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1"/>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2</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female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38</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2"/>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3</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female</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26</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3"/>
                  </a:ext>
                </a:extLst>
              </a:tr>
              <a:tr h="274205">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4</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1</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female</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35</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4"/>
                  </a:ext>
                </a:extLst>
              </a:tr>
              <a:tr h="274205">
                <a:tc>
                  <a:txBody>
                    <a:bodyPr/>
                    <a:lstStyle/>
                    <a:p>
                      <a:pPr algn="ctr">
                        <a:spcAft>
                          <a:spcPts val="0"/>
                        </a:spcAft>
                      </a:pPr>
                      <a:r>
                        <a:rPr lang="en-US" sz="1800" kern="100">
                          <a:effectLst/>
                        </a:rPr>
                        <a:t>0</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a:effectLst/>
                        </a:rPr>
                        <a:t>5</a:t>
                      </a:r>
                      <a:endParaRPr lang="zh-CN" sz="1800" kern="10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male</a:t>
                      </a:r>
                      <a:endParaRPr lang="zh-CN" sz="1800" kern="100" dirty="0">
                        <a:effectLst/>
                        <a:latin typeface="微软雅黑" pitchFamily="34" charset="-122"/>
                        <a:ea typeface="微软雅黑" pitchFamily="34" charset="-122"/>
                        <a:cs typeface="Times New Roman"/>
                      </a:endParaRPr>
                    </a:p>
                  </a:txBody>
                  <a:tcPr marL="68574" marR="68574" marT="0" marB="0"/>
                </a:tc>
                <a:tc>
                  <a:txBody>
                    <a:bodyPr/>
                    <a:lstStyle/>
                    <a:p>
                      <a:pPr algn="ctr">
                        <a:spcAft>
                          <a:spcPts val="0"/>
                        </a:spcAft>
                      </a:pPr>
                      <a:r>
                        <a:rPr lang="en-US" sz="1800" kern="100" dirty="0">
                          <a:effectLst/>
                        </a:rPr>
                        <a:t>35</a:t>
                      </a:r>
                      <a:endParaRPr lang="zh-CN" sz="1800" kern="100" dirty="0">
                        <a:effectLst/>
                        <a:latin typeface="微软雅黑" pitchFamily="34" charset="-122"/>
                        <a:ea typeface="微软雅黑" pitchFamily="34" charset="-122"/>
                        <a:cs typeface="Times New Roman"/>
                      </a:endParaRPr>
                    </a:p>
                  </a:txBody>
                  <a:tcPr marL="68574" marR="68574"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788FC14-29AA-46A9-BF11-283A77FFA0B7}"/>
              </a:ext>
            </a:extLst>
          </p:cNvPr>
          <p:cNvSpPr>
            <a:spLocks noGrp="1"/>
          </p:cNvSpPr>
          <p:nvPr>
            <p:ph type="title"/>
          </p:nvPr>
        </p:nvSpPr>
        <p:spPr>
          <a:xfrm>
            <a:off x="395288" y="153988"/>
            <a:ext cx="8318500" cy="431800"/>
          </a:xfrm>
        </p:spPr>
        <p:txBody>
          <a:bodyPr/>
          <a:lstStyle/>
          <a:p>
            <a:r>
              <a:rPr lang="en-US" altLang="zh-CN"/>
              <a:t>ID3</a:t>
            </a:r>
            <a:r>
              <a:rPr lang="zh-CN" altLang="zh-CN"/>
              <a:t>算法实现</a:t>
            </a:r>
            <a:endParaRPr lang="zh-CN" altLang="en-US"/>
          </a:p>
        </p:txBody>
      </p:sp>
      <p:sp>
        <p:nvSpPr>
          <p:cNvPr id="37891" name="内容占位符 2">
            <a:extLst>
              <a:ext uri="{FF2B5EF4-FFF2-40B4-BE49-F238E27FC236}">
                <a16:creationId xmlns:a16="http://schemas.microsoft.com/office/drawing/2014/main" id="{BBAC4652-81B6-4C00-B103-2D3EF5F6EFDA}"/>
              </a:ext>
            </a:extLst>
          </p:cNvPr>
          <p:cNvSpPr>
            <a:spLocks noGrp="1"/>
          </p:cNvSpPr>
          <p:nvPr>
            <p:ph idx="1"/>
          </p:nvPr>
        </p:nvSpPr>
        <p:spPr>
          <a:xfrm>
            <a:off x="250825" y="765175"/>
            <a:ext cx="7993063" cy="360363"/>
          </a:xfrm>
        </p:spPr>
        <p:txBody>
          <a:bodyPr/>
          <a:lstStyle/>
          <a:p>
            <a:r>
              <a:rPr lang="zh-CN" altLang="en-US"/>
              <a:t>具体实现代码如下：</a:t>
            </a:r>
            <a:endParaRPr lang="en-US" altLang="zh-CN"/>
          </a:p>
          <a:p>
            <a:endParaRPr lang="zh-CN" altLang="en-US"/>
          </a:p>
        </p:txBody>
      </p:sp>
      <p:sp>
        <p:nvSpPr>
          <p:cNvPr id="37892" name="TextBox 3">
            <a:extLst>
              <a:ext uri="{FF2B5EF4-FFF2-40B4-BE49-F238E27FC236}">
                <a16:creationId xmlns:a16="http://schemas.microsoft.com/office/drawing/2014/main" id="{53B3B868-31D6-432E-B560-F26E77242FDF}"/>
              </a:ext>
            </a:extLst>
          </p:cNvPr>
          <p:cNvSpPr txBox="1">
            <a:spLocks noChangeArrowheads="1"/>
          </p:cNvSpPr>
          <p:nvPr/>
        </p:nvSpPr>
        <p:spPr bwMode="auto">
          <a:xfrm>
            <a:off x="611188" y="1268413"/>
            <a:ext cx="8569325"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r>
              <a:rPr lang="en-US" altLang="zh-CN" sz="1800">
                <a:latin typeface="微软雅黑" panose="020B0503020204020204" pitchFamily="34" charset="-122"/>
                <a:ea typeface="微软雅黑" panose="020B0503020204020204" pitchFamily="34" charset="-122"/>
              </a:rPr>
              <a:t>import pandas as pd</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from sklearn.tree import DecisionTreeClassifier as DTC, export_graphviz</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 = pd.read_csv('../data/titanic_data.csv', encoding='utf-8')</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data.drop(['PassengerId'], axis=1, inplace=True)  # </a:t>
            </a:r>
            <a:r>
              <a:rPr lang="zh-CN" altLang="zh-CN" sz="1800">
                <a:latin typeface="微软雅黑" panose="020B0503020204020204" pitchFamily="34" charset="-122"/>
                <a:ea typeface="微软雅黑" panose="020B0503020204020204" pitchFamily="34" charset="-122"/>
              </a:rPr>
              <a:t>舍弃</a:t>
            </a:r>
            <a:r>
              <a:rPr lang="en-US" altLang="zh-CN" sz="1800">
                <a:latin typeface="微软雅黑" panose="020B0503020204020204" pitchFamily="34" charset="-122"/>
                <a:ea typeface="微软雅黑" panose="020B0503020204020204" pitchFamily="34" charset="-122"/>
              </a:rPr>
              <a:t>ID</a:t>
            </a:r>
            <a:r>
              <a:rPr lang="zh-CN" altLang="zh-CN" sz="1800">
                <a:latin typeface="微软雅黑" panose="020B0503020204020204" pitchFamily="34" charset="-122"/>
                <a:ea typeface="微软雅黑" panose="020B0503020204020204" pitchFamily="34" charset="-122"/>
              </a:rPr>
              <a:t>列，不适合作为特征</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数据是类别标签，将其转换为数，用</a:t>
            </a:r>
            <a:r>
              <a:rPr lang="en-US" altLang="zh-CN" sz="1800">
                <a:latin typeface="微软雅黑" panose="020B0503020204020204" pitchFamily="34" charset="-122"/>
                <a:ea typeface="微软雅黑" panose="020B0503020204020204" pitchFamily="34" charset="-122"/>
              </a:rPr>
              <a:t>1</a:t>
            </a:r>
            <a:r>
              <a:rPr lang="zh-CN" altLang="zh-CN" sz="1800">
                <a:latin typeface="微软雅黑" panose="020B0503020204020204" pitchFamily="34" charset="-122"/>
                <a:ea typeface="微软雅黑" panose="020B0503020204020204" pitchFamily="34" charset="-122"/>
              </a:rPr>
              <a:t>表示男，</a:t>
            </a:r>
            <a:r>
              <a:rPr lang="en-US" altLang="zh-CN" sz="1800">
                <a:latin typeface="微软雅黑" panose="020B0503020204020204" pitchFamily="34" charset="-122"/>
                <a:ea typeface="微软雅黑" panose="020B0503020204020204" pitchFamily="34" charset="-122"/>
              </a:rPr>
              <a:t>0</a:t>
            </a:r>
            <a:r>
              <a:rPr lang="zh-CN" altLang="zh-CN" sz="1800">
                <a:latin typeface="微软雅黑" panose="020B0503020204020204" pitchFamily="34" charset="-122"/>
                <a:ea typeface="微软雅黑" panose="020B0503020204020204" pitchFamily="34" charset="-122"/>
              </a:rPr>
              <a:t>表示女。</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data.loc[data['Sex'] == 'male', 'Sex'] = 1</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data.loc[data['Sex'] == 'female', 'Sex'] = 0</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data.fillna(int(data.Age.mean()), inplace=True)</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print data.head(5)   # </a:t>
            </a:r>
            <a:r>
              <a:rPr lang="zh-CN" altLang="zh-CN" sz="1800">
                <a:latin typeface="微软雅黑" panose="020B0503020204020204" pitchFamily="34" charset="-122"/>
                <a:ea typeface="微软雅黑" panose="020B0503020204020204" pitchFamily="34" charset="-122"/>
              </a:rPr>
              <a:t>查看数据</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X = data.iloc[:, 1:3]    # </a:t>
            </a:r>
            <a:r>
              <a:rPr lang="zh-CN" altLang="zh-CN" sz="1800">
                <a:latin typeface="微软雅黑" panose="020B0503020204020204" pitchFamily="34" charset="-122"/>
                <a:ea typeface="微软雅黑" panose="020B0503020204020204" pitchFamily="34" charset="-122"/>
              </a:rPr>
              <a:t>为便于展示，未考虑年龄（最后一列）</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y = data.iloc[:, 0]</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dtc = DTC(criterion='entropy')    # </a:t>
            </a:r>
            <a:r>
              <a:rPr lang="zh-CN" altLang="zh-CN" sz="1800">
                <a:latin typeface="微软雅黑" panose="020B0503020204020204" pitchFamily="34" charset="-122"/>
                <a:ea typeface="微软雅黑" panose="020B0503020204020204" pitchFamily="34" charset="-122"/>
              </a:rPr>
              <a:t>初始化决策树对象，基于信息熵</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dtc.fit(X, y)    # </a:t>
            </a:r>
            <a:r>
              <a:rPr lang="zh-CN" altLang="zh-CN" sz="1800">
                <a:latin typeface="微软雅黑" panose="020B0503020204020204" pitchFamily="34" charset="-122"/>
                <a:ea typeface="微软雅黑" panose="020B0503020204020204" pitchFamily="34" charset="-122"/>
              </a:rPr>
              <a:t>训练模型</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print '</a:t>
            </a:r>
            <a:r>
              <a:rPr lang="zh-CN" altLang="zh-CN" sz="1800">
                <a:latin typeface="微软雅黑" panose="020B0503020204020204" pitchFamily="34" charset="-122"/>
                <a:ea typeface="微软雅黑" panose="020B0503020204020204" pitchFamily="34" charset="-122"/>
              </a:rPr>
              <a:t>输出准确率：</a:t>
            </a:r>
            <a:r>
              <a:rPr lang="en-US" altLang="zh-CN" sz="1800">
                <a:latin typeface="微软雅黑" panose="020B0503020204020204" pitchFamily="34" charset="-122"/>
                <a:ea typeface="微软雅黑" panose="020B0503020204020204" pitchFamily="34" charset="-122"/>
              </a:rPr>
              <a:t>', dtc.score(X,y)</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a:t>
            </a:r>
            <a:r>
              <a:rPr lang="zh-CN" altLang="zh-CN" sz="1800">
                <a:latin typeface="微软雅黑" panose="020B0503020204020204" pitchFamily="34" charset="-122"/>
                <a:ea typeface="微软雅黑" panose="020B0503020204020204" pitchFamily="34" charset="-122"/>
              </a:rPr>
              <a:t>可视化决策树，导出结果是一个</a:t>
            </a:r>
            <a:r>
              <a:rPr lang="en-US" altLang="zh-CN" sz="1800">
                <a:latin typeface="微软雅黑" panose="020B0503020204020204" pitchFamily="34" charset="-122"/>
                <a:ea typeface="微软雅黑" panose="020B0503020204020204" pitchFamily="34" charset="-122"/>
              </a:rPr>
              <a:t>dot</a:t>
            </a:r>
            <a:r>
              <a:rPr lang="zh-CN" altLang="zh-CN" sz="1800">
                <a:latin typeface="微软雅黑" panose="020B0503020204020204" pitchFamily="34" charset="-122"/>
                <a:ea typeface="微软雅黑" panose="020B0503020204020204" pitchFamily="34" charset="-122"/>
              </a:rPr>
              <a:t>文件，需要安装</a:t>
            </a:r>
            <a:r>
              <a:rPr lang="en-US" altLang="zh-CN" sz="1800">
                <a:latin typeface="微软雅黑" panose="020B0503020204020204" pitchFamily="34" charset="-122"/>
                <a:ea typeface="微软雅黑" panose="020B0503020204020204" pitchFamily="34" charset="-122"/>
              </a:rPr>
              <a:t>Graphviz</a:t>
            </a:r>
            <a:r>
              <a:rPr lang="zh-CN" altLang="zh-CN" sz="1800">
                <a:latin typeface="微软雅黑" panose="020B0503020204020204" pitchFamily="34" charset="-122"/>
                <a:ea typeface="微软雅黑" panose="020B0503020204020204" pitchFamily="34" charset="-122"/>
              </a:rPr>
              <a:t>才能转换为</a:t>
            </a:r>
            <a:r>
              <a:rPr lang="en-US" altLang="zh-CN" sz="1800">
                <a:latin typeface="微软雅黑" panose="020B0503020204020204" pitchFamily="34" charset="-122"/>
                <a:ea typeface="微软雅黑" panose="020B0503020204020204" pitchFamily="34" charset="-122"/>
              </a:rPr>
              <a:t>.pdf</a:t>
            </a:r>
            <a:r>
              <a:rPr lang="zh-CN" altLang="zh-CN" sz="1800">
                <a:latin typeface="微软雅黑" panose="020B0503020204020204" pitchFamily="34" charset="-122"/>
                <a:ea typeface="微软雅黑" panose="020B0503020204020204" pitchFamily="34" charset="-122"/>
              </a:rPr>
              <a:t>或</a:t>
            </a:r>
            <a:r>
              <a:rPr lang="en-US" altLang="zh-CN" sz="1800">
                <a:latin typeface="微软雅黑" panose="020B0503020204020204" pitchFamily="34" charset="-122"/>
                <a:ea typeface="微软雅黑" panose="020B0503020204020204" pitchFamily="34" charset="-122"/>
              </a:rPr>
              <a:t>.png</a:t>
            </a:r>
            <a:r>
              <a:rPr lang="zh-CN" altLang="zh-CN" sz="1800">
                <a:latin typeface="微软雅黑" panose="020B0503020204020204" pitchFamily="34" charset="-122"/>
                <a:ea typeface="微软雅黑" panose="020B0503020204020204" pitchFamily="34" charset="-122"/>
              </a:rPr>
              <a:t>格式</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with open('../tmp/tree.dot', 'w') as f:</a:t>
            </a:r>
            <a:br>
              <a:rPr lang="en-US" altLang="zh-CN" sz="1800">
                <a:latin typeface="微软雅黑" panose="020B0503020204020204" pitchFamily="34" charset="-122"/>
                <a:ea typeface="微软雅黑" panose="020B0503020204020204" pitchFamily="34" charset="-122"/>
              </a:rPr>
            </a:br>
            <a:r>
              <a:rPr lang="en-US" altLang="zh-CN" sz="1800">
                <a:latin typeface="微软雅黑" panose="020B0503020204020204" pitchFamily="34" charset="-122"/>
                <a:ea typeface="微软雅黑" panose="020B0503020204020204" pitchFamily="34" charset="-122"/>
              </a:rPr>
              <a:t>    f = export_graphviz(dtc, feature_names=X.columns, out_file=f)</a:t>
            </a:r>
            <a:endParaRPr lang="zh-CN" altLang="zh-CN" sz="1800">
              <a:latin typeface="微软雅黑" panose="020B0503020204020204" pitchFamily="34" charset="-122"/>
              <a:ea typeface="微软雅黑" panose="020B0503020204020204" pitchFamily="34" charset="-122"/>
            </a:endParaRPr>
          </a:p>
          <a:p>
            <a:pPr eaLnBrk="1" hangingPunct="1"/>
            <a:endParaRPr lang="zh-CN" altLang="en-US" sz="180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E752F480-9D57-4954-86DB-54067FF2AEDC}"/>
              </a:ext>
            </a:extLst>
          </p:cNvPr>
          <p:cNvSpPr>
            <a:spLocks noGrp="1"/>
          </p:cNvSpPr>
          <p:nvPr>
            <p:ph type="title"/>
          </p:nvPr>
        </p:nvSpPr>
        <p:spPr>
          <a:xfrm>
            <a:off x="395288" y="153988"/>
            <a:ext cx="8318500" cy="431800"/>
          </a:xfrm>
        </p:spPr>
        <p:txBody>
          <a:bodyPr/>
          <a:lstStyle/>
          <a:p>
            <a:r>
              <a:rPr lang="en-US" altLang="zh-CN"/>
              <a:t>ID3</a:t>
            </a:r>
            <a:r>
              <a:rPr lang="zh-CN" altLang="zh-CN"/>
              <a:t>算法实现</a:t>
            </a:r>
            <a:endParaRPr lang="zh-CN" altLang="en-US"/>
          </a:p>
        </p:txBody>
      </p:sp>
      <p:sp>
        <p:nvSpPr>
          <p:cNvPr id="38915" name="内容占位符 2">
            <a:extLst>
              <a:ext uri="{FF2B5EF4-FFF2-40B4-BE49-F238E27FC236}">
                <a16:creationId xmlns:a16="http://schemas.microsoft.com/office/drawing/2014/main" id="{F26F7F84-CB90-410E-A063-51C08BFF1E50}"/>
              </a:ext>
            </a:extLst>
          </p:cNvPr>
          <p:cNvSpPr>
            <a:spLocks noGrp="1"/>
          </p:cNvSpPr>
          <p:nvPr>
            <p:ph idx="1"/>
          </p:nvPr>
        </p:nvSpPr>
        <p:spPr>
          <a:xfrm>
            <a:off x="250825" y="765175"/>
            <a:ext cx="8713788" cy="1800225"/>
          </a:xfrm>
        </p:spPr>
        <p:txBody>
          <a:bodyPr/>
          <a:lstStyle/>
          <a:p>
            <a:r>
              <a:rPr lang="zh-CN" altLang="zh-CN"/>
              <a:t>运行代码后，将会输出一个</a:t>
            </a:r>
            <a:r>
              <a:rPr lang="en-US" altLang="zh-CN"/>
              <a:t>tree.dot</a:t>
            </a:r>
            <a:r>
              <a:rPr lang="zh-CN" altLang="zh-CN"/>
              <a:t>的文本文件。为了进一步将它转换为可视化格式，需要安装</a:t>
            </a:r>
            <a:r>
              <a:rPr lang="en-US" altLang="zh-CN"/>
              <a:t>Graphviz</a:t>
            </a:r>
            <a:r>
              <a:rPr lang="zh-CN" altLang="zh-CN"/>
              <a:t>（跨平台的、基于命令行的绘图工具），再在命令行中以如下方式编译。</a:t>
            </a:r>
            <a:endParaRPr lang="en-US" altLang="zh-CN"/>
          </a:p>
          <a:p>
            <a:r>
              <a:rPr lang="zh-CN" altLang="zh-CN"/>
              <a:t>生成的效果图如下</a:t>
            </a:r>
            <a:r>
              <a:rPr lang="zh-CN" altLang="en-US"/>
              <a:t>：</a:t>
            </a:r>
            <a:endParaRPr lang="zh-CN" altLang="zh-CN"/>
          </a:p>
          <a:p>
            <a:endParaRPr lang="en-US" altLang="zh-CN"/>
          </a:p>
          <a:p>
            <a:endParaRPr lang="zh-CN" altLang="en-US"/>
          </a:p>
        </p:txBody>
      </p:sp>
      <p:pic>
        <p:nvPicPr>
          <p:cNvPr id="38916" name="图片 3" descr="D:\PycharmProjects\untitled\book\第8章\示例代码\tmp\tree.png">
            <a:extLst>
              <a:ext uri="{FF2B5EF4-FFF2-40B4-BE49-F238E27FC236}">
                <a16:creationId xmlns:a16="http://schemas.microsoft.com/office/drawing/2014/main" id="{55FD52DA-8B28-46BD-AFBA-7469CC51F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2701925"/>
            <a:ext cx="5113337"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E22BCCEE-6AAD-4403-B3E7-B746821ECE37}"/>
              </a:ext>
            </a:extLst>
          </p:cNvPr>
          <p:cNvSpPr>
            <a:spLocks noGrp="1"/>
          </p:cNvSpPr>
          <p:nvPr>
            <p:ph type="title"/>
          </p:nvPr>
        </p:nvSpPr>
        <p:spPr>
          <a:xfrm>
            <a:off x="395288" y="153988"/>
            <a:ext cx="8318500" cy="431800"/>
          </a:xfrm>
        </p:spPr>
        <p:txBody>
          <a:bodyPr/>
          <a:lstStyle/>
          <a:p>
            <a:r>
              <a:rPr lang="zh-CN" altLang="en-US"/>
              <a:t>其他树算法</a:t>
            </a:r>
          </a:p>
        </p:txBody>
      </p:sp>
      <p:sp>
        <p:nvSpPr>
          <p:cNvPr id="39939" name="内容占位符 2">
            <a:extLst>
              <a:ext uri="{FF2B5EF4-FFF2-40B4-BE49-F238E27FC236}">
                <a16:creationId xmlns:a16="http://schemas.microsoft.com/office/drawing/2014/main" id="{6CC12B8A-2972-4826-BCAE-1E23D480D4D1}"/>
              </a:ext>
            </a:extLst>
          </p:cNvPr>
          <p:cNvSpPr>
            <a:spLocks noGrp="1"/>
          </p:cNvSpPr>
          <p:nvPr>
            <p:ph idx="1"/>
          </p:nvPr>
        </p:nvSpPr>
        <p:spPr>
          <a:xfrm>
            <a:off x="250825" y="774700"/>
            <a:ext cx="8426450" cy="5534025"/>
          </a:xfrm>
        </p:spPr>
        <p:txBody>
          <a:bodyPr/>
          <a:lstStyle/>
          <a:p>
            <a:r>
              <a:rPr lang="en-US" altLang="zh-CN"/>
              <a:t>ID3</a:t>
            </a:r>
            <a:r>
              <a:rPr lang="zh-CN" altLang="zh-CN"/>
              <a:t>算法是决策树系列中的经典算法之一，它包含了决策树作为机器学习算法的主要思想。但</a:t>
            </a:r>
            <a:r>
              <a:rPr lang="en-US" altLang="zh-CN"/>
              <a:t>ID3</a:t>
            </a:r>
            <a:r>
              <a:rPr lang="zh-CN" altLang="zh-CN"/>
              <a:t>算法在实际应用中有许多不足，所以在此之后提出了大量的改进策略，如</a:t>
            </a:r>
            <a:r>
              <a:rPr lang="en-US" altLang="zh-CN"/>
              <a:t>C4.5</a:t>
            </a:r>
            <a:r>
              <a:rPr lang="zh-CN" altLang="zh-CN"/>
              <a:t>算法，</a:t>
            </a:r>
            <a:r>
              <a:rPr lang="en-US" altLang="zh-CN"/>
              <a:t>C5.0</a:t>
            </a:r>
            <a:r>
              <a:rPr lang="zh-CN" altLang="zh-CN"/>
              <a:t>算法和</a:t>
            </a:r>
            <a:r>
              <a:rPr lang="en-US" altLang="zh-CN"/>
              <a:t>CART</a:t>
            </a:r>
            <a:r>
              <a:rPr lang="zh-CN" altLang="zh-CN"/>
              <a:t>算法。</a:t>
            </a:r>
            <a:endParaRPr lang="en-US" altLang="zh-CN"/>
          </a:p>
          <a:p>
            <a:r>
              <a:rPr lang="zh-CN" altLang="zh-CN"/>
              <a:t>由于</a:t>
            </a:r>
            <a:r>
              <a:rPr lang="en-US" altLang="zh-CN"/>
              <a:t>ID3</a:t>
            </a:r>
            <a:r>
              <a:rPr lang="zh-CN" altLang="zh-CN"/>
              <a:t>决策树算法采用信息增益作为选择测试属性的标准，会偏向于选择取值较多的，即所谓高度分支属性，而这类属性并不一定是最优的属性。</a:t>
            </a:r>
            <a:endParaRPr lang="en-US" altLang="zh-CN"/>
          </a:p>
          <a:p>
            <a:r>
              <a:rPr lang="zh-CN" altLang="zh-CN"/>
              <a:t>同时，</a:t>
            </a:r>
            <a:r>
              <a:rPr lang="en-US" altLang="zh-CN"/>
              <a:t>ID3</a:t>
            </a:r>
            <a:r>
              <a:rPr lang="zh-CN" altLang="zh-CN"/>
              <a:t>算法只能处理离散属性，对于连续型的属性，在分类前需要对其进行离散化。为了解决倾向于选择高度分支属性的问题，人们采用信息增益率作为选择测试属性的标准，这样便得到</a:t>
            </a:r>
            <a:r>
              <a:rPr lang="en-US" altLang="zh-CN"/>
              <a:t>C4.5</a:t>
            </a:r>
            <a:r>
              <a:rPr lang="zh-CN" altLang="zh-CN"/>
              <a:t>决策树算法。</a:t>
            </a:r>
          </a:p>
          <a:p>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A80BE6BD-E63D-4761-9EC8-B1B0B0D15B3B}"/>
              </a:ext>
            </a:extLst>
          </p:cNvPr>
          <p:cNvSpPr>
            <a:spLocks noGrp="1"/>
          </p:cNvSpPr>
          <p:nvPr>
            <p:ph type="title"/>
          </p:nvPr>
        </p:nvSpPr>
        <p:spPr>
          <a:xfrm>
            <a:off x="395288" y="153988"/>
            <a:ext cx="8318500" cy="431800"/>
          </a:xfrm>
        </p:spPr>
        <p:txBody>
          <a:bodyPr/>
          <a:lstStyle/>
          <a:p>
            <a:r>
              <a:rPr lang="en-US" altLang="zh-CN"/>
              <a:t>C4.5</a:t>
            </a:r>
            <a:r>
              <a:rPr lang="zh-CN" altLang="en-US"/>
              <a:t>算法</a:t>
            </a:r>
          </a:p>
        </p:txBody>
      </p:sp>
      <p:sp>
        <p:nvSpPr>
          <p:cNvPr id="40963" name="内容占位符 2">
            <a:extLst>
              <a:ext uri="{FF2B5EF4-FFF2-40B4-BE49-F238E27FC236}">
                <a16:creationId xmlns:a16="http://schemas.microsoft.com/office/drawing/2014/main" id="{8C9326DB-F866-4CFE-83B3-7725FDD87D4A}"/>
              </a:ext>
            </a:extLst>
          </p:cNvPr>
          <p:cNvSpPr>
            <a:spLocks noGrp="1"/>
          </p:cNvSpPr>
          <p:nvPr>
            <p:ph idx="1"/>
          </p:nvPr>
        </p:nvSpPr>
        <p:spPr>
          <a:xfrm>
            <a:off x="250825" y="765175"/>
            <a:ext cx="8642350" cy="1141413"/>
          </a:xfrm>
        </p:spPr>
        <p:txBody>
          <a:bodyPr/>
          <a:lstStyle/>
          <a:p>
            <a:r>
              <a:rPr lang="en-US" altLang="zh-CN"/>
              <a:t>C4.5</a:t>
            </a:r>
            <a:r>
              <a:rPr lang="zh-CN" altLang="zh-CN"/>
              <a:t>是基于</a:t>
            </a:r>
            <a:r>
              <a:rPr lang="en-US" altLang="zh-CN"/>
              <a:t>ID3</a:t>
            </a:r>
            <a:r>
              <a:rPr lang="zh-CN" altLang="zh-CN"/>
              <a:t>算法进行改进后的一种重要算法，它是一种监督学习算法，其目标是通过学习，找到一个从属性值到类别的映射关系，并且这个映射能用于对新的类别未知的实体进行分类。</a:t>
            </a:r>
          </a:p>
          <a:p>
            <a:endParaRPr lang="zh-CN" altLang="en-US"/>
          </a:p>
        </p:txBody>
      </p:sp>
      <p:graphicFrame>
        <p:nvGraphicFramePr>
          <p:cNvPr id="4" name="图示 3">
            <a:extLst>
              <a:ext uri="{FF2B5EF4-FFF2-40B4-BE49-F238E27FC236}">
                <a16:creationId xmlns:a16="http://schemas.microsoft.com/office/drawing/2014/main" id="{686C9E31-1BC5-445E-A61B-8A248554E48A}"/>
              </a:ext>
            </a:extLst>
          </p:cNvPr>
          <p:cNvGraphicFramePr/>
          <p:nvPr/>
        </p:nvGraphicFramePr>
        <p:xfrm>
          <a:off x="1043608" y="2276872"/>
          <a:ext cx="7056784" cy="40324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E745E4C5-F25E-4FDA-970D-7D78D7FD6C0A}"/>
              </a:ext>
            </a:extLst>
          </p:cNvPr>
          <p:cNvSpPr>
            <a:spLocks noGrp="1"/>
          </p:cNvSpPr>
          <p:nvPr>
            <p:ph type="title"/>
          </p:nvPr>
        </p:nvSpPr>
        <p:spPr>
          <a:xfrm>
            <a:off x="395288" y="153988"/>
            <a:ext cx="8318500" cy="431800"/>
          </a:xfrm>
        </p:spPr>
        <p:txBody>
          <a:bodyPr/>
          <a:lstStyle/>
          <a:p>
            <a:r>
              <a:rPr lang="en-US" altLang="zh-CN"/>
              <a:t>C5.0</a:t>
            </a:r>
            <a:r>
              <a:rPr lang="zh-CN" altLang="en-US"/>
              <a:t>算法</a:t>
            </a:r>
          </a:p>
        </p:txBody>
      </p:sp>
      <p:sp>
        <p:nvSpPr>
          <p:cNvPr id="41987" name="内容占位符 2">
            <a:extLst>
              <a:ext uri="{FF2B5EF4-FFF2-40B4-BE49-F238E27FC236}">
                <a16:creationId xmlns:a16="http://schemas.microsoft.com/office/drawing/2014/main" id="{F32AB11E-63B2-4424-AF48-54CE395533DD}"/>
              </a:ext>
            </a:extLst>
          </p:cNvPr>
          <p:cNvSpPr>
            <a:spLocks noGrp="1"/>
          </p:cNvSpPr>
          <p:nvPr>
            <p:ph idx="1"/>
          </p:nvPr>
        </p:nvSpPr>
        <p:spPr>
          <a:xfrm>
            <a:off x="250825" y="774700"/>
            <a:ext cx="8569325" cy="4310063"/>
          </a:xfrm>
        </p:spPr>
        <p:txBody>
          <a:bodyPr/>
          <a:lstStyle/>
          <a:p>
            <a:r>
              <a:rPr lang="en-US" altLang="zh-CN"/>
              <a:t>C5.0</a:t>
            </a:r>
            <a:r>
              <a:rPr lang="zh-CN" altLang="zh-CN"/>
              <a:t>算法是</a:t>
            </a:r>
            <a:r>
              <a:rPr lang="en-US" altLang="zh-CN"/>
              <a:t>C4.5</a:t>
            </a:r>
            <a:r>
              <a:rPr lang="zh-CN" altLang="zh-CN"/>
              <a:t>算法的修订版，适用于处理大数据集，采用</a:t>
            </a:r>
            <a:r>
              <a:rPr lang="en-US" altLang="zh-CN"/>
              <a:t>Boosting</a:t>
            </a:r>
            <a:r>
              <a:rPr lang="zh-CN" altLang="zh-CN"/>
              <a:t>方式提高模型准确率，又称为</a:t>
            </a:r>
            <a:r>
              <a:rPr lang="en-US" altLang="zh-CN"/>
              <a:t>Boosting Trees</a:t>
            </a:r>
            <a:r>
              <a:rPr lang="zh-CN" altLang="zh-CN"/>
              <a:t>，在软件上计算速度比较快，占用的内存资源较少。</a:t>
            </a:r>
            <a:endParaRPr lang="en-US" altLang="zh-CN"/>
          </a:p>
          <a:p>
            <a:r>
              <a:rPr lang="en-US" altLang="zh-CN"/>
              <a:t>C5.0</a:t>
            </a:r>
            <a:r>
              <a:rPr lang="zh-CN" altLang="zh-CN"/>
              <a:t>作为经典的决策树模型算法之一，可生成多分支的决策树，</a:t>
            </a:r>
            <a:r>
              <a:rPr lang="en-US" altLang="zh-CN"/>
              <a:t>C5.0</a:t>
            </a:r>
            <a:r>
              <a:rPr lang="zh-CN" altLang="zh-CN"/>
              <a:t>算法根据能够带来的最大信息增益的字段拆分样本。</a:t>
            </a:r>
            <a:endParaRPr lang="en-US" altLang="zh-CN"/>
          </a:p>
          <a:p>
            <a:r>
              <a:rPr lang="zh-CN" altLang="zh-CN"/>
              <a:t>第一次拆分确定的样本子集随后再次拆分，通常是根据另一个字段进行拆分，这一过程重复进行直到样本子集不能再被拆分为止。最后，重新检查最低层次的拆分节点，那些对模型值没有显著贡献的样本子集被剔除或者修剪。</a:t>
            </a:r>
          </a:p>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B2686049-59E3-4D17-ACC0-C84F7555F15D}"/>
              </a:ext>
            </a:extLst>
          </p:cNvPr>
          <p:cNvSpPr>
            <a:spLocks noGrp="1"/>
          </p:cNvSpPr>
          <p:nvPr>
            <p:ph type="title"/>
          </p:nvPr>
        </p:nvSpPr>
        <p:spPr>
          <a:xfrm>
            <a:off x="395288" y="153988"/>
            <a:ext cx="8318500" cy="431800"/>
          </a:xfrm>
        </p:spPr>
        <p:txBody>
          <a:bodyPr/>
          <a:lstStyle/>
          <a:p>
            <a:r>
              <a:rPr lang="en-US" altLang="zh-CN"/>
              <a:t>C5.0</a:t>
            </a:r>
            <a:r>
              <a:rPr lang="zh-CN" altLang="en-US"/>
              <a:t>算法</a:t>
            </a:r>
          </a:p>
        </p:txBody>
      </p:sp>
      <p:graphicFrame>
        <p:nvGraphicFramePr>
          <p:cNvPr id="6" name="图示 5">
            <a:extLst>
              <a:ext uri="{FF2B5EF4-FFF2-40B4-BE49-F238E27FC236}">
                <a16:creationId xmlns:a16="http://schemas.microsoft.com/office/drawing/2014/main" id="{C4BC4764-92B8-4162-A40A-39820C0C1895}"/>
              </a:ext>
            </a:extLst>
          </p:cNvPr>
          <p:cNvGraphicFramePr/>
          <p:nvPr/>
        </p:nvGraphicFramePr>
        <p:xfrm>
          <a:off x="1475656" y="1268760"/>
          <a:ext cx="6240534" cy="424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右箭头 8">
            <a:extLst>
              <a:ext uri="{FF2B5EF4-FFF2-40B4-BE49-F238E27FC236}">
                <a16:creationId xmlns:a16="http://schemas.microsoft.com/office/drawing/2014/main" id="{DF16AF31-2426-499A-96D3-E661ABEAE288}"/>
              </a:ext>
            </a:extLst>
          </p:cNvPr>
          <p:cNvSpPr/>
          <p:nvPr/>
        </p:nvSpPr>
        <p:spPr>
          <a:xfrm>
            <a:off x="1403350" y="5084763"/>
            <a:ext cx="5545138" cy="288925"/>
          </a:xfrm>
          <a:prstGeom prst="rightArrow">
            <a:avLst/>
          </a:prstGeom>
        </p:spPr>
        <p:style>
          <a:lnRef idx="2">
            <a:schemeClr val="accent1"/>
          </a:lnRef>
          <a:fillRef idx="1">
            <a:schemeClr val="lt1"/>
          </a:fillRef>
          <a:effectRef idx="0">
            <a:schemeClr val="accent1"/>
          </a:effectRef>
          <a:fontRef idx="minor">
            <a:schemeClr val="dk1"/>
          </a:fontRef>
        </p:style>
        <p:txBody>
          <a:bodyPr anchor="ctr"/>
          <a:lstStyle/>
          <a:p>
            <a:pPr algn="ctr">
              <a:defRPr/>
            </a:pPr>
            <a:endParaRPr lang="zh-CN" alt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0DB4E00A-F33A-4D6B-8827-6FD8C040851A}"/>
              </a:ext>
            </a:extLst>
          </p:cNvPr>
          <p:cNvSpPr>
            <a:spLocks noGrp="1"/>
          </p:cNvSpPr>
          <p:nvPr>
            <p:ph type="title"/>
          </p:nvPr>
        </p:nvSpPr>
        <p:spPr>
          <a:xfrm>
            <a:off x="395288" y="153988"/>
            <a:ext cx="8318500" cy="431800"/>
          </a:xfrm>
        </p:spPr>
        <p:txBody>
          <a:bodyPr/>
          <a:lstStyle/>
          <a:p>
            <a:r>
              <a:rPr lang="en-US" altLang="zh-CN"/>
              <a:t>CART</a:t>
            </a:r>
            <a:r>
              <a:rPr lang="zh-CN" altLang="zh-CN"/>
              <a:t>算法</a:t>
            </a:r>
            <a:endParaRPr lang="zh-CN" altLang="en-US"/>
          </a:p>
        </p:txBody>
      </p:sp>
      <p:sp>
        <p:nvSpPr>
          <p:cNvPr id="3" name="内容占位符 2">
            <a:extLst>
              <a:ext uri="{FF2B5EF4-FFF2-40B4-BE49-F238E27FC236}">
                <a16:creationId xmlns:a16="http://schemas.microsoft.com/office/drawing/2014/main" id="{597EABBA-EA00-48F9-9A21-99518DDDE92B}"/>
              </a:ext>
            </a:extLst>
          </p:cNvPr>
          <p:cNvSpPr>
            <a:spLocks noGrp="1"/>
          </p:cNvSpPr>
          <p:nvPr>
            <p:ph idx="1"/>
          </p:nvPr>
        </p:nvSpPr>
        <p:spPr>
          <a:xfrm>
            <a:off x="250825" y="765175"/>
            <a:ext cx="8893175" cy="1357313"/>
          </a:xfrm>
        </p:spPr>
        <p:txBody>
          <a:bodyPr/>
          <a:lstStyle/>
          <a:p>
            <a:pPr>
              <a:defRPr/>
            </a:pPr>
            <a:r>
              <a:rPr lang="zh-CN" altLang="zh-CN" dirty="0"/>
              <a:t>分类回归树（</a:t>
            </a:r>
            <a:r>
              <a:rPr lang="en-US" altLang="zh-CN" dirty="0"/>
              <a:t>Classification And Regression Tree</a:t>
            </a:r>
            <a:r>
              <a:rPr lang="zh-CN" altLang="zh-CN" dirty="0"/>
              <a:t>，</a:t>
            </a:r>
            <a:r>
              <a:rPr lang="en-US" altLang="zh-CN" dirty="0"/>
              <a:t>CART</a:t>
            </a:r>
            <a:r>
              <a:rPr lang="zh-CN" altLang="zh-CN" dirty="0"/>
              <a:t>）算法最早由</a:t>
            </a:r>
            <a:r>
              <a:rPr lang="en-US" altLang="zh-CN" dirty="0" err="1"/>
              <a:t>Breiman</a:t>
            </a:r>
            <a:r>
              <a:rPr lang="zh-CN" altLang="zh-CN" dirty="0"/>
              <a:t>等人提出，现已在统计领域和数据挖掘技术中普遍使用，</a:t>
            </a:r>
            <a:r>
              <a:rPr lang="en-US" altLang="zh-CN" dirty="0"/>
              <a:t>Python</a:t>
            </a:r>
            <a:r>
              <a:rPr lang="zh-CN" altLang="zh-CN" dirty="0"/>
              <a:t>中的</a:t>
            </a:r>
            <a:r>
              <a:rPr lang="en-US" altLang="zh-CN" dirty="0" err="1"/>
              <a:t>scikit</a:t>
            </a:r>
            <a:r>
              <a:rPr lang="en-US" altLang="zh-CN" dirty="0"/>
              <a:t>-learn</a:t>
            </a:r>
            <a:r>
              <a:rPr lang="zh-CN" altLang="zh-CN" dirty="0"/>
              <a:t>模块的</a:t>
            </a:r>
            <a:r>
              <a:rPr lang="en-US" altLang="zh-CN" dirty="0"/>
              <a:t>Tree</a:t>
            </a:r>
            <a:r>
              <a:rPr lang="zh-CN" altLang="zh-CN" dirty="0"/>
              <a:t>子模块主要使用</a:t>
            </a:r>
            <a:r>
              <a:rPr lang="en-US" altLang="zh-CN" dirty="0"/>
              <a:t>CART</a:t>
            </a:r>
            <a:r>
              <a:rPr lang="zh-CN" altLang="zh-CN" dirty="0"/>
              <a:t>算法来实现决策树。</a:t>
            </a:r>
          </a:p>
          <a:p>
            <a:pPr marL="0" indent="0">
              <a:buFont typeface="Wingdings" pitchFamily="2" charset="2"/>
              <a:buNone/>
              <a:defRPr/>
            </a:pPr>
            <a:endParaRPr lang="zh-CN" altLang="en-US" dirty="0"/>
          </a:p>
        </p:txBody>
      </p:sp>
      <p:pic>
        <p:nvPicPr>
          <p:cNvPr id="44036" name="图片 3" descr="C:\Users\ORamon\Desktop\写书\写书图片\第八章\DecisionTreeRegression.png">
            <a:extLst>
              <a:ext uri="{FF2B5EF4-FFF2-40B4-BE49-F238E27FC236}">
                <a16:creationId xmlns:a16="http://schemas.microsoft.com/office/drawing/2014/main" id="{1F18AD4A-DDF5-487B-A056-5D2DEF30C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2276475"/>
            <a:ext cx="77771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Box 4">
            <a:extLst>
              <a:ext uri="{FF2B5EF4-FFF2-40B4-BE49-F238E27FC236}">
                <a16:creationId xmlns:a16="http://schemas.microsoft.com/office/drawing/2014/main" id="{63D1C1DC-EAFD-4DD7-A640-D9600E2788E5}"/>
              </a:ext>
            </a:extLst>
          </p:cNvPr>
          <p:cNvSpPr txBox="1">
            <a:spLocks noChangeArrowheads="1"/>
          </p:cNvSpPr>
          <p:nvPr/>
        </p:nvSpPr>
        <p:spPr bwMode="auto">
          <a:xfrm>
            <a:off x="395288" y="4868863"/>
            <a:ext cx="8497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en-US" sz="2000">
                <a:latin typeface="微软雅黑" panose="020B0503020204020204" pitchFamily="34" charset="-122"/>
                <a:ea typeface="微软雅黑" panose="020B0503020204020204" pitchFamily="34" charset="-122"/>
              </a:rPr>
              <a:t>上</a:t>
            </a:r>
            <a:r>
              <a:rPr lang="zh-CN" altLang="zh-CN" sz="2000">
                <a:latin typeface="微软雅黑" panose="020B0503020204020204" pitchFamily="34" charset="-122"/>
                <a:ea typeface="微软雅黑" panose="020B0503020204020204" pitchFamily="34" charset="-122"/>
              </a:rPr>
              <a:t>图 中的数据由正弦函数</a:t>
            </a:r>
            <a:r>
              <a:rPr lang="en-US" altLang="zh-CN" sz="2000">
                <a:latin typeface="微软雅黑" panose="020B0503020204020204" pitchFamily="34" charset="-122"/>
                <a:ea typeface="微软雅黑" panose="020B0503020204020204" pitchFamily="34" charset="-122"/>
              </a:rPr>
              <a:t> </a:t>
            </a:r>
            <a:r>
              <a:rPr lang="zh-CN" altLang="zh-CN" sz="2000">
                <a:latin typeface="微软雅黑" panose="020B0503020204020204" pitchFamily="34" charset="-122"/>
                <a:ea typeface="微软雅黑" panose="020B0503020204020204" pitchFamily="34" charset="-122"/>
              </a:rPr>
              <a:t>随机生成。可以明显观察到：由</a:t>
            </a:r>
            <a:r>
              <a:rPr lang="en-US" altLang="zh-CN" sz="2000">
                <a:latin typeface="微软雅黑" panose="020B0503020204020204" pitchFamily="34" charset="-122"/>
                <a:ea typeface="微软雅黑" panose="020B0503020204020204" pitchFamily="34" charset="-122"/>
              </a:rPr>
              <a:t>CART</a:t>
            </a:r>
            <a:r>
              <a:rPr lang="zh-CN" altLang="zh-CN" sz="2000">
                <a:latin typeface="微软雅黑" panose="020B0503020204020204" pitchFamily="34" charset="-122"/>
                <a:ea typeface="微软雅黑" panose="020B0503020204020204" pitchFamily="34" charset="-122"/>
              </a:rPr>
              <a:t>算法生成的回归线对应一个阶梯函数。</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EED64A40-7279-4AF0-8E14-EC59A6D05501}"/>
              </a:ext>
            </a:extLst>
          </p:cNvPr>
          <p:cNvSpPr>
            <a:spLocks noGrp="1"/>
          </p:cNvSpPr>
          <p:nvPr>
            <p:ph type="title"/>
          </p:nvPr>
        </p:nvSpPr>
        <p:spPr>
          <a:xfrm>
            <a:off x="395288" y="153988"/>
            <a:ext cx="8318500" cy="431800"/>
          </a:xfrm>
        </p:spPr>
        <p:txBody>
          <a:bodyPr/>
          <a:lstStyle/>
          <a:p>
            <a:r>
              <a:rPr lang="en-US" altLang="zh-CN"/>
              <a:t>CART</a:t>
            </a:r>
            <a:r>
              <a:rPr lang="zh-CN" altLang="zh-CN"/>
              <a:t>算法</a:t>
            </a:r>
            <a:endParaRPr lang="zh-CN" altLang="en-US"/>
          </a:p>
        </p:txBody>
      </p:sp>
      <p:sp>
        <p:nvSpPr>
          <p:cNvPr id="45059" name="内容占位符 2">
            <a:extLst>
              <a:ext uri="{FF2B5EF4-FFF2-40B4-BE49-F238E27FC236}">
                <a16:creationId xmlns:a16="http://schemas.microsoft.com/office/drawing/2014/main" id="{F7359EF3-3F62-4D09-9052-3A9CD315F103}"/>
              </a:ext>
            </a:extLst>
          </p:cNvPr>
          <p:cNvSpPr>
            <a:spLocks noGrp="1"/>
          </p:cNvSpPr>
          <p:nvPr>
            <p:ph idx="1"/>
          </p:nvPr>
        </p:nvSpPr>
        <p:spPr>
          <a:xfrm>
            <a:off x="250825" y="774700"/>
            <a:ext cx="8353425" cy="638175"/>
          </a:xfrm>
        </p:spPr>
        <p:txBody>
          <a:bodyPr/>
          <a:lstStyle/>
          <a:p>
            <a:r>
              <a:rPr lang="zh-CN" altLang="zh-CN"/>
              <a:t>我们将</a:t>
            </a:r>
            <a:r>
              <a:rPr lang="en-US" altLang="zh-CN"/>
              <a:t>CART</a:t>
            </a:r>
            <a:r>
              <a:rPr lang="zh-CN" altLang="zh-CN"/>
              <a:t>模型内部的分类规则可视化，如</a:t>
            </a:r>
            <a:r>
              <a:rPr lang="zh-CN" altLang="en-US"/>
              <a:t>下</a:t>
            </a:r>
            <a:r>
              <a:rPr lang="zh-CN" altLang="zh-CN"/>
              <a:t>图</a:t>
            </a:r>
            <a:r>
              <a:rPr lang="zh-CN" altLang="en-US"/>
              <a:t>所示：</a:t>
            </a:r>
            <a:r>
              <a:rPr lang="zh-CN" altLang="zh-CN"/>
              <a:t> </a:t>
            </a:r>
            <a:endParaRPr lang="zh-CN" altLang="en-US"/>
          </a:p>
        </p:txBody>
      </p:sp>
      <p:pic>
        <p:nvPicPr>
          <p:cNvPr id="45060" name="图片 3" descr="C:\Users\ORamon\Desktop\写书\写书图片\第八章\DecisionTreeRegression111.png">
            <a:extLst>
              <a:ext uri="{FF2B5EF4-FFF2-40B4-BE49-F238E27FC236}">
                <a16:creationId xmlns:a16="http://schemas.microsoft.com/office/drawing/2014/main" id="{05AFC8E3-1925-4F89-ACEE-0773F2D70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341438"/>
            <a:ext cx="5688012"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内容占位符 2">
            <a:extLst>
              <a:ext uri="{FF2B5EF4-FFF2-40B4-BE49-F238E27FC236}">
                <a16:creationId xmlns:a16="http://schemas.microsoft.com/office/drawing/2014/main" id="{C843D0FA-303B-402B-A334-E5D165D1BB6C}"/>
              </a:ext>
            </a:extLst>
          </p:cNvPr>
          <p:cNvSpPr txBox="1">
            <a:spLocks/>
          </p:cNvSpPr>
          <p:nvPr/>
        </p:nvSpPr>
        <p:spPr bwMode="auto">
          <a:xfrm>
            <a:off x="250825" y="4437063"/>
            <a:ext cx="84978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由于决策树的特性，</a:t>
            </a:r>
            <a:r>
              <a:rPr lang="en-US" altLang="zh-CN" sz="2000">
                <a:solidFill>
                  <a:schemeClr val="tx1"/>
                </a:solidFill>
                <a:latin typeface="微软雅黑" panose="020B0503020204020204" pitchFamily="34" charset="-122"/>
                <a:ea typeface="微软雅黑" panose="020B0503020204020204" pitchFamily="34" charset="-122"/>
              </a:rPr>
              <a:t>1</a:t>
            </a:r>
            <a:r>
              <a:rPr lang="zh-CN" altLang="zh-CN" sz="2000">
                <a:solidFill>
                  <a:schemeClr val="tx1"/>
                </a:solidFill>
                <a:latin typeface="微软雅黑" panose="020B0503020204020204" pitchFamily="34" charset="-122"/>
                <a:ea typeface="微软雅黑" panose="020B0503020204020204" pitchFamily="34" charset="-122"/>
              </a:rPr>
              <a:t>维自变量仅能体现为阶梯函数（不可能出现斜线或曲线）。但考虑极限情况，阶梯函数可以逼近一条曲线。这里可以认为：在仅允许用阶梯函数作回归的条件下，算法达到了均方误差最小的要求。</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5EE673B5-C87B-4CE5-ACF0-BA56CE8C1E65}"/>
              </a:ext>
            </a:extLst>
          </p:cNvPr>
          <p:cNvSpPr>
            <a:spLocks noGrp="1"/>
          </p:cNvSpPr>
          <p:nvPr>
            <p:ph type="title"/>
          </p:nvPr>
        </p:nvSpPr>
        <p:spPr>
          <a:xfrm>
            <a:off x="323850" y="153988"/>
            <a:ext cx="8389938" cy="431800"/>
          </a:xfrm>
        </p:spPr>
        <p:txBody>
          <a:bodyPr/>
          <a:lstStyle/>
          <a:p>
            <a:r>
              <a:rPr lang="zh-CN" altLang="en-US"/>
              <a:t>分类与预测的概述</a:t>
            </a:r>
          </a:p>
        </p:txBody>
      </p:sp>
      <p:sp>
        <p:nvSpPr>
          <p:cNvPr id="18435" name="内容占位符 2">
            <a:extLst>
              <a:ext uri="{FF2B5EF4-FFF2-40B4-BE49-F238E27FC236}">
                <a16:creationId xmlns:a16="http://schemas.microsoft.com/office/drawing/2014/main" id="{3542C427-4137-49EF-9428-AFE0811B4B3D}"/>
              </a:ext>
            </a:extLst>
          </p:cNvPr>
          <p:cNvSpPr>
            <a:spLocks noGrp="1"/>
          </p:cNvSpPr>
          <p:nvPr>
            <p:ph idx="1"/>
          </p:nvPr>
        </p:nvSpPr>
        <p:spPr>
          <a:xfrm>
            <a:off x="250825" y="774700"/>
            <a:ext cx="8497888" cy="3949700"/>
          </a:xfrm>
        </p:spPr>
        <p:txBody>
          <a:bodyPr/>
          <a:lstStyle/>
          <a:p>
            <a:r>
              <a:rPr lang="zh-CN" altLang="zh-CN"/>
              <a:t>狭义的数据挖掘（或机器学习）有一个较为固定的流程，包括获取数据、数据清洗、选择合适模型、应用算法求解、参数调优与验证等。同时，因为相关任务往往受到数据变化，计算能力和经验性判断等的限制，所以这个过程中没人能一劳永逸。这个流程中的每一处细节处理，是数据挖掘人才的试金石。</a:t>
            </a:r>
          </a:p>
          <a:p>
            <a:r>
              <a:rPr lang="zh-CN" altLang="zh-CN"/>
              <a:t>分类与预测是机器学习中有监督学习任务的代表。一般认为：广义的预测任务中，要求估计连续型预测值时，是“回归”任务；要求判断因变量属于哪个类别时，是“分类”任务。</a:t>
            </a:r>
          </a:p>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FACAC54-D5D6-4685-85FB-073D18740C6B}"/>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FB8BCBEF-078B-4D10-A5E4-8A3BD9206779}"/>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CC9E08A-3418-4019-8A05-5247541D7EF5}"/>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E3A07501-E0F0-4F72-ABA7-9485939165FC}"/>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6F7F94AC-FA6C-49F6-AE9D-DFEE57D9F2DE}"/>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D9B879D5-AD60-49A8-9597-80FF30899059}"/>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46088" name="标题 13">
            <a:extLst>
              <a:ext uri="{FF2B5EF4-FFF2-40B4-BE49-F238E27FC236}">
                <a16:creationId xmlns:a16="http://schemas.microsoft.com/office/drawing/2014/main" id="{3E014B8A-132F-4770-AF45-20EBAF8AED0C}"/>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4AC9D9D9-A479-4846-8747-1DD6EA6901B6}"/>
              </a:ext>
            </a:extLst>
          </p:cNvPr>
          <p:cNvSpPr>
            <a:spLocks noChangeArrowheads="1"/>
          </p:cNvSpPr>
          <p:nvPr/>
        </p:nvSpPr>
        <p:spPr bwMode="auto">
          <a:xfrm>
            <a:off x="2843213" y="278092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01C400B1-AE73-472D-9BE9-296F4DBF7324}"/>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1C1397FA-5214-4640-97CD-DDEF5A592D31}"/>
              </a:ext>
            </a:extLst>
          </p:cNvPr>
          <p:cNvSpPr>
            <a:spLocks noChangeArrowheads="1"/>
          </p:cNvSpPr>
          <p:nvPr/>
        </p:nvSpPr>
        <p:spPr bwMode="auto">
          <a:xfrm>
            <a:off x="1860550" y="278092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061A5C3D-F0A4-4529-B32D-EFD81C860313}"/>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A0383EEC-85B2-4BF5-9DB6-B7A93FE8D8AF}"/>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8B6EFAD6-EF0B-48ED-A65B-154CDF133AC9}"/>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1E1E924B-E36B-4458-8A84-89A9ADF4939A}"/>
              </a:ext>
            </a:extLst>
          </p:cNvPr>
          <p:cNvSpPr>
            <a:spLocks noGrp="1"/>
          </p:cNvSpPr>
          <p:nvPr>
            <p:ph type="title"/>
          </p:nvPr>
        </p:nvSpPr>
        <p:spPr>
          <a:xfrm>
            <a:off x="395288" y="153988"/>
            <a:ext cx="8318500" cy="431800"/>
          </a:xfrm>
        </p:spPr>
        <p:txBody>
          <a:bodyPr/>
          <a:lstStyle/>
          <a:p>
            <a:r>
              <a:rPr lang="zh-CN" altLang="en-US"/>
              <a:t>神经网络的概述</a:t>
            </a:r>
          </a:p>
        </p:txBody>
      </p:sp>
      <p:sp>
        <p:nvSpPr>
          <p:cNvPr id="47107" name="内容占位符 2">
            <a:extLst>
              <a:ext uri="{FF2B5EF4-FFF2-40B4-BE49-F238E27FC236}">
                <a16:creationId xmlns:a16="http://schemas.microsoft.com/office/drawing/2014/main" id="{30064958-901F-4ECF-AFC2-AAB7E8B8068A}"/>
              </a:ext>
            </a:extLst>
          </p:cNvPr>
          <p:cNvSpPr>
            <a:spLocks noGrp="1"/>
          </p:cNvSpPr>
          <p:nvPr>
            <p:ph idx="1"/>
          </p:nvPr>
        </p:nvSpPr>
        <p:spPr>
          <a:xfrm>
            <a:off x="250825" y="774700"/>
            <a:ext cx="8497888" cy="3949700"/>
          </a:xfrm>
        </p:spPr>
        <p:txBody>
          <a:bodyPr/>
          <a:lstStyle/>
          <a:p>
            <a:r>
              <a:rPr lang="zh-CN" altLang="zh-CN"/>
              <a:t>基于神经元的启发，科学家建立了一种新的运算模型，人工神经网络。神经网络是由大量的节点，或称为神经元，相互连接构成。</a:t>
            </a:r>
            <a:endParaRPr lang="en-US" altLang="zh-CN"/>
          </a:p>
          <a:p>
            <a:r>
              <a:rPr lang="zh-CN" altLang="zh-CN"/>
              <a:t>信息经过输入层进入神经网络，在节点中不断进行信息传输与运算，最后到达输出层，得到最终处理后的信息。</a:t>
            </a:r>
            <a:endParaRPr lang="en-US" altLang="zh-CN"/>
          </a:p>
          <a:p>
            <a:r>
              <a:rPr lang="zh-CN" altLang="zh-CN"/>
              <a:t>人工神经网络经过数据训练后，它就具有类似于人脑的能力，人工神经网络的研究使得“听歌识曲”，“图像识别”等应用得到高速发展。如果数据量足够用于训练和机器运算速度足够快，制造一个有人类智力的机器也是有可能的。</a:t>
            </a:r>
          </a:p>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C0697E48-57F7-4537-AC49-51ED66382707}"/>
              </a:ext>
            </a:extLst>
          </p:cNvPr>
          <p:cNvSpPr>
            <a:spLocks noGrp="1"/>
          </p:cNvSpPr>
          <p:nvPr>
            <p:ph type="title"/>
          </p:nvPr>
        </p:nvSpPr>
        <p:spPr>
          <a:xfrm>
            <a:off x="395288" y="153988"/>
            <a:ext cx="8318500" cy="431800"/>
          </a:xfrm>
        </p:spPr>
        <p:txBody>
          <a:bodyPr/>
          <a:lstStyle/>
          <a:p>
            <a:r>
              <a:rPr lang="en-US" altLang="zh-CN"/>
              <a:t>BP</a:t>
            </a:r>
            <a:r>
              <a:rPr lang="zh-CN" altLang="zh-CN"/>
              <a:t>神经网络</a:t>
            </a:r>
            <a:endParaRPr lang="zh-CN" altLang="en-US"/>
          </a:p>
        </p:txBody>
      </p:sp>
      <p:sp>
        <p:nvSpPr>
          <p:cNvPr id="48131" name="内容占位符 2">
            <a:extLst>
              <a:ext uri="{FF2B5EF4-FFF2-40B4-BE49-F238E27FC236}">
                <a16:creationId xmlns:a16="http://schemas.microsoft.com/office/drawing/2014/main" id="{2910820A-DD92-4F7E-A6B9-8D6E7C74E717}"/>
              </a:ext>
            </a:extLst>
          </p:cNvPr>
          <p:cNvSpPr>
            <a:spLocks noGrp="1"/>
          </p:cNvSpPr>
          <p:nvPr>
            <p:ph idx="1"/>
          </p:nvPr>
        </p:nvSpPr>
        <p:spPr>
          <a:xfrm>
            <a:off x="250825" y="774700"/>
            <a:ext cx="8893175" cy="1501775"/>
          </a:xfrm>
        </p:spPr>
        <p:txBody>
          <a:bodyPr/>
          <a:lstStyle/>
          <a:p>
            <a:r>
              <a:rPr lang="en-US" altLang="zh-CN"/>
              <a:t>BP</a:t>
            </a:r>
            <a:r>
              <a:rPr lang="zh-CN" altLang="zh-CN"/>
              <a:t>（</a:t>
            </a:r>
            <a:r>
              <a:rPr lang="en-US" altLang="zh-CN"/>
              <a:t>Back Propagation</a:t>
            </a:r>
            <a:r>
              <a:rPr lang="zh-CN" altLang="zh-CN"/>
              <a:t>）神经网络是一种处理分类和回归问题很有效的神经网络。本节我们重点介绍</a:t>
            </a:r>
            <a:r>
              <a:rPr lang="en-US" altLang="zh-CN"/>
              <a:t>BP</a:t>
            </a:r>
            <a:r>
              <a:rPr lang="zh-CN" altLang="zh-CN"/>
              <a:t>神经网络及其前向传播和反向传播的机制</a:t>
            </a:r>
            <a:r>
              <a:rPr lang="zh-CN" altLang="en-US"/>
              <a:t>。</a:t>
            </a:r>
          </a:p>
        </p:txBody>
      </p:sp>
      <p:pic>
        <p:nvPicPr>
          <p:cNvPr id="48132" name="图片 3">
            <a:extLst>
              <a:ext uri="{FF2B5EF4-FFF2-40B4-BE49-F238E27FC236}">
                <a16:creationId xmlns:a16="http://schemas.microsoft.com/office/drawing/2014/main" id="{361FDD4D-2CA9-4A9B-9761-8D810AEAF7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41148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内容占位符 2">
            <a:extLst>
              <a:ext uri="{FF2B5EF4-FFF2-40B4-BE49-F238E27FC236}">
                <a16:creationId xmlns:a16="http://schemas.microsoft.com/office/drawing/2014/main" id="{14DB1597-C888-4759-8E1F-1A004CF578F7}"/>
              </a:ext>
            </a:extLst>
          </p:cNvPr>
          <p:cNvSpPr txBox="1">
            <a:spLocks/>
          </p:cNvSpPr>
          <p:nvPr/>
        </p:nvSpPr>
        <p:spPr bwMode="auto">
          <a:xfrm>
            <a:off x="250825" y="4437063"/>
            <a:ext cx="878522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en-US" sz="2000">
                <a:solidFill>
                  <a:schemeClr val="tx1"/>
                </a:solidFill>
                <a:latin typeface="微软雅黑" panose="020B0503020204020204" pitchFamily="34" charset="-122"/>
                <a:ea typeface="微软雅黑" panose="020B0503020204020204" pitchFamily="34" charset="-122"/>
              </a:rPr>
              <a:t>上</a:t>
            </a:r>
            <a:r>
              <a:rPr lang="zh-CN" altLang="zh-CN" sz="2000">
                <a:solidFill>
                  <a:schemeClr val="tx1"/>
                </a:solidFill>
                <a:latin typeface="微软雅黑" panose="020B0503020204020204" pitchFamily="34" charset="-122"/>
                <a:ea typeface="微软雅黑" panose="020B0503020204020204" pitchFamily="34" charset="-122"/>
              </a:rPr>
              <a:t>图展现了一个</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层的神经网络。我们使用圆圈来表示神经网络的节点，标上“</a:t>
            </a:r>
            <a:r>
              <a:rPr lang="en-US" altLang="zh-CN" sz="2000">
                <a:solidFill>
                  <a:schemeClr val="tx1"/>
                </a:solidFill>
                <a:latin typeface="微软雅黑" panose="020B0503020204020204" pitchFamily="34" charset="-122"/>
                <a:ea typeface="微软雅黑" panose="020B0503020204020204" pitchFamily="34" charset="-122"/>
              </a:rPr>
              <a:t>+1</a:t>
            </a:r>
            <a:r>
              <a:rPr lang="zh-CN" altLang="zh-CN" sz="2000">
                <a:solidFill>
                  <a:schemeClr val="tx1"/>
                </a:solidFill>
                <a:latin typeface="微软雅黑" panose="020B0503020204020204" pitchFamily="34" charset="-122"/>
                <a:ea typeface="微软雅黑" panose="020B0503020204020204" pitchFamily="34" charset="-122"/>
              </a:rPr>
              <a:t>”的节点被称为偏置节点。</a:t>
            </a:r>
            <a:endParaRPr lang="en-US" altLang="zh-CN" sz="2000">
              <a:solidFill>
                <a:schemeClr val="tx1"/>
              </a:solidFill>
              <a:latin typeface="微软雅黑" panose="020B0503020204020204" pitchFamily="34" charset="-122"/>
              <a:ea typeface="微软雅黑" panose="020B0503020204020204" pitchFamily="34" charset="-122"/>
            </a:endParaRPr>
          </a:p>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第一层是网络的输入层，最后一层是输出层，其余的都称为隐藏层，如上图只有一个隐藏层</a:t>
            </a:r>
            <a:r>
              <a:rPr lang="zh-CN" altLang="en-US" sz="2000">
                <a:solidFill>
                  <a:schemeClr val="tx1"/>
                </a:solidFill>
                <a:latin typeface="微软雅黑" panose="020B0503020204020204" pitchFamily="34" charset="-122"/>
                <a:ea typeface="微软雅黑" panose="020B0503020204020204" pitchFamily="34" charset="-122"/>
              </a:rPr>
              <a:t>，而且由</a:t>
            </a:r>
            <a:r>
              <a:rPr lang="en-US" altLang="zh-CN" sz="2000">
                <a:solidFill>
                  <a:schemeClr val="tx1"/>
                </a:solidFill>
                <a:latin typeface="微软雅黑" panose="020B0503020204020204" pitchFamily="34" charset="-122"/>
                <a:ea typeface="微软雅黑" panose="020B0503020204020204" pitchFamily="34" charset="-122"/>
              </a:rPr>
              <a:t>3</a:t>
            </a:r>
            <a:r>
              <a:rPr lang="zh-CN" altLang="zh-CN" sz="2000">
                <a:solidFill>
                  <a:schemeClr val="tx1"/>
                </a:solidFill>
                <a:latin typeface="微软雅黑" panose="020B0503020204020204" pitchFamily="34" charset="-122"/>
                <a:ea typeface="微软雅黑" panose="020B0503020204020204" pitchFamily="34" charset="-122"/>
              </a:rPr>
              <a:t>个隐藏单元</a:t>
            </a:r>
            <a:r>
              <a:rPr lang="zh-CN" altLang="en-US" sz="2000">
                <a:solidFill>
                  <a:schemeClr val="tx1"/>
                </a:solidFill>
                <a:latin typeface="微软雅黑" panose="020B0503020204020204" pitchFamily="34" charset="-122"/>
                <a:ea typeface="微软雅黑" panose="020B0503020204020204" pitchFamily="34" charset="-122"/>
              </a:rPr>
              <a:t>组成</a:t>
            </a:r>
            <a:r>
              <a:rPr lang="en-US" altLang="zh-CN" sz="2000">
                <a:solidFill>
                  <a:schemeClr val="tx1"/>
                </a:solidFill>
                <a:latin typeface="微软雅黑" panose="020B0503020204020204" pitchFamily="34" charset="-122"/>
                <a:ea typeface="微软雅黑" panose="020B0503020204020204" pitchFamily="34" charset="-122"/>
              </a:rPr>
              <a:t>(</a:t>
            </a:r>
            <a:r>
              <a:rPr lang="zh-CN" altLang="zh-CN" sz="2000">
                <a:solidFill>
                  <a:schemeClr val="tx1"/>
                </a:solidFill>
                <a:latin typeface="微软雅黑" panose="020B0503020204020204" pitchFamily="34" charset="-122"/>
                <a:ea typeface="微软雅黑" panose="020B0503020204020204" pitchFamily="34" charset="-122"/>
              </a:rPr>
              <a:t>不包括偏置单元</a:t>
            </a:r>
            <a:r>
              <a:rPr lang="en-US" altLang="zh-CN" sz="2000">
                <a:solidFill>
                  <a:schemeClr val="tx1"/>
                </a:solidFill>
                <a:latin typeface="微软雅黑" panose="020B0503020204020204" pitchFamily="34" charset="-122"/>
                <a:ea typeface="微软雅黑" panose="020B0503020204020204" pitchFamily="34" charset="-122"/>
              </a:rPr>
              <a:t>)</a:t>
            </a:r>
            <a:r>
              <a:rPr lang="zh-CN" altLang="zh-CN" sz="2000">
                <a:solidFill>
                  <a:schemeClr val="tx1"/>
                </a:solidFill>
                <a:latin typeface="微软雅黑" panose="020B0503020204020204" pitchFamily="34" charset="-122"/>
                <a:ea typeface="微软雅黑" panose="020B0503020204020204" pitchFamily="34" charset="-122"/>
              </a:rPr>
              <a:t>。</a:t>
            </a:r>
          </a:p>
          <a:p>
            <a:pPr>
              <a:lnSpc>
                <a:spcPct val="150000"/>
              </a:lnSpc>
              <a:spcBef>
                <a:spcPct val="20000"/>
              </a:spcBef>
              <a:buClr>
                <a:srgbClr val="032089"/>
              </a:buClr>
              <a:buFont typeface="Wingdings" panose="05000000000000000000" pitchFamily="2" charset="2"/>
              <a:buChar char="l"/>
            </a:pP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307EA1EF-C384-4532-941D-1ADE1F075BF1}"/>
              </a:ext>
            </a:extLst>
          </p:cNvPr>
          <p:cNvSpPr>
            <a:spLocks noGrp="1"/>
          </p:cNvSpPr>
          <p:nvPr>
            <p:ph type="title"/>
          </p:nvPr>
        </p:nvSpPr>
        <p:spPr>
          <a:xfrm>
            <a:off x="395288" y="153988"/>
            <a:ext cx="8318500" cy="431800"/>
          </a:xfrm>
        </p:spPr>
        <p:txBody>
          <a:bodyPr/>
          <a:lstStyle/>
          <a:p>
            <a:r>
              <a:rPr lang="zh-CN" altLang="en-US"/>
              <a:t>向前传播</a:t>
            </a:r>
          </a:p>
        </p:txBody>
      </p:sp>
      <p:sp>
        <p:nvSpPr>
          <p:cNvPr id="3" name="内容占位符 2">
            <a:extLst>
              <a:ext uri="{FF2B5EF4-FFF2-40B4-BE49-F238E27FC236}">
                <a16:creationId xmlns:a16="http://schemas.microsoft.com/office/drawing/2014/main" id="{17DBE6FC-F8FA-48C1-B2F9-24F3CFD0BDC3}"/>
              </a:ext>
            </a:extLst>
          </p:cNvPr>
          <p:cNvSpPr>
            <a:spLocks noGrp="1"/>
          </p:cNvSpPr>
          <p:nvPr>
            <p:ph idx="1"/>
          </p:nvPr>
        </p:nvSpPr>
        <p:spPr>
          <a:xfrm>
            <a:off x="250825" y="692150"/>
            <a:ext cx="8642350" cy="5761038"/>
          </a:xfrm>
        </p:spPr>
        <p:txBody>
          <a:bodyPr/>
          <a:lstStyle/>
          <a:p>
            <a:pPr>
              <a:defRPr/>
            </a:pPr>
            <a:r>
              <a:rPr lang="zh-CN" altLang="zh-CN" dirty="0"/>
              <a:t>我们用</a:t>
            </a:r>
            <a:r>
              <a:rPr lang="en-US" altLang="zh-CN" dirty="0"/>
              <a:t>       </a:t>
            </a:r>
            <a:r>
              <a:rPr lang="zh-CN" altLang="zh-CN" dirty="0"/>
              <a:t>表示第</a:t>
            </a:r>
            <a:r>
              <a:rPr lang="en-US" altLang="zh-CN" dirty="0"/>
              <a:t>l </a:t>
            </a:r>
            <a:r>
              <a:rPr lang="zh-CN" altLang="zh-CN" dirty="0"/>
              <a:t>层第</a:t>
            </a:r>
            <a:r>
              <a:rPr lang="en-US" altLang="zh-CN" dirty="0"/>
              <a:t>i </a:t>
            </a:r>
            <a:r>
              <a:rPr lang="zh-CN" altLang="zh-CN" dirty="0"/>
              <a:t>单元的激活值。当</a:t>
            </a:r>
            <a:r>
              <a:rPr lang="en-US" altLang="zh-CN" dirty="0"/>
              <a:t> l=1</a:t>
            </a:r>
            <a:r>
              <a:rPr lang="zh-CN" altLang="zh-CN" dirty="0"/>
              <a:t>时，</a:t>
            </a:r>
            <a:r>
              <a:rPr lang="en-US" altLang="zh-CN" dirty="0"/>
              <a:t>            </a:t>
            </a:r>
            <a:r>
              <a:rPr lang="zh-CN" altLang="zh-CN" dirty="0"/>
              <a:t>。继续以</a:t>
            </a:r>
            <a:r>
              <a:rPr lang="zh-CN" altLang="en-US" dirty="0"/>
              <a:t>上</a:t>
            </a:r>
            <a:r>
              <a:rPr lang="zh-CN" altLang="zh-CN" dirty="0"/>
              <a:t>图的网络为例，给定参数集合</a:t>
            </a:r>
            <a:r>
              <a:rPr lang="en-US" altLang="zh-CN" dirty="0"/>
              <a:t> </a:t>
            </a:r>
            <a:r>
              <a:rPr lang="zh-CN" altLang="en-US" dirty="0"/>
              <a:t>（</a:t>
            </a:r>
            <a:r>
              <a:rPr lang="en-US" altLang="zh-CN" dirty="0" err="1"/>
              <a:t>W,b</a:t>
            </a:r>
            <a:r>
              <a:rPr lang="zh-CN" altLang="en-US" dirty="0"/>
              <a:t>）</a:t>
            </a:r>
            <a:r>
              <a:rPr lang="zh-CN" altLang="zh-CN" dirty="0"/>
              <a:t>和激活函数</a:t>
            </a:r>
            <a:r>
              <a:rPr lang="en-US" altLang="zh-CN" dirty="0"/>
              <a:t>f</a:t>
            </a:r>
            <a:r>
              <a:rPr lang="zh-CN" altLang="zh-CN" dirty="0"/>
              <a:t>后，我们可以按照下面的公式计算第二层的激活值</a:t>
            </a:r>
            <a:r>
              <a:rPr lang="en-US" altLang="zh-CN" dirty="0"/>
              <a:t>        </a:t>
            </a:r>
            <a:r>
              <a:rPr lang="zh-CN" altLang="zh-CN" dirty="0"/>
              <a:t>：</a:t>
            </a:r>
            <a:endParaRPr lang="en-US" altLang="zh-CN" dirty="0"/>
          </a:p>
          <a:p>
            <a:pPr>
              <a:defRPr/>
            </a:pPr>
            <a:endParaRPr lang="en-US" altLang="zh-CN" dirty="0"/>
          </a:p>
          <a:p>
            <a:pPr marL="0" indent="0">
              <a:buFont typeface="Wingdings" pitchFamily="2" charset="2"/>
              <a:buNone/>
              <a:defRPr/>
            </a:pPr>
            <a:endParaRPr lang="en-US" altLang="zh-CN" dirty="0"/>
          </a:p>
          <a:p>
            <a:pPr marL="0" indent="0">
              <a:buFont typeface="Wingdings" pitchFamily="2" charset="2"/>
              <a:buNone/>
              <a:defRPr/>
            </a:pPr>
            <a:endParaRPr lang="en-US" altLang="zh-CN" dirty="0"/>
          </a:p>
          <a:p>
            <a:pPr>
              <a:defRPr/>
            </a:pPr>
            <a:r>
              <a:rPr lang="zh-CN" altLang="zh-CN" dirty="0"/>
              <a:t>我们用</a:t>
            </a:r>
            <a:r>
              <a:rPr lang="en-US" altLang="zh-CN" dirty="0"/>
              <a:t>      </a:t>
            </a:r>
            <a:r>
              <a:rPr lang="zh-CN" altLang="zh-CN" dirty="0"/>
              <a:t>表示第加权和，如</a:t>
            </a:r>
            <a:r>
              <a:rPr lang="en-US" altLang="zh-CN" dirty="0"/>
              <a:t>                          </a:t>
            </a:r>
            <a:r>
              <a:rPr lang="zh-CN" altLang="zh-CN" dirty="0"/>
              <a:t>，则</a:t>
            </a:r>
            <a:r>
              <a:rPr lang="en-US" altLang="zh-CN" dirty="0"/>
              <a:t>                 </a:t>
            </a:r>
            <a:r>
              <a:rPr lang="zh-CN" altLang="zh-CN" dirty="0"/>
              <a:t>。我们可以使用矩阵乘法对上面的过程进行简化：</a:t>
            </a:r>
            <a:endParaRPr lang="en-US" altLang="zh-CN" dirty="0"/>
          </a:p>
          <a:p>
            <a:pPr>
              <a:defRPr/>
            </a:pPr>
            <a:endParaRPr lang="en-US" altLang="zh-CN" dirty="0"/>
          </a:p>
          <a:p>
            <a:pPr>
              <a:defRPr/>
            </a:pPr>
            <a:r>
              <a:rPr lang="zh-CN" altLang="zh-CN" dirty="0"/>
              <a:t>具体地，在本例中：</a:t>
            </a:r>
          </a:p>
          <a:p>
            <a:pPr>
              <a:defRPr/>
            </a:pPr>
            <a:endParaRPr lang="en-US" altLang="zh-CN" dirty="0"/>
          </a:p>
          <a:p>
            <a:pPr>
              <a:defRPr/>
            </a:pPr>
            <a:endParaRPr lang="zh-CN" altLang="en-US" dirty="0"/>
          </a:p>
        </p:txBody>
      </p:sp>
      <p:graphicFrame>
        <p:nvGraphicFramePr>
          <p:cNvPr id="49156" name="对象 3">
            <a:extLst>
              <a:ext uri="{FF2B5EF4-FFF2-40B4-BE49-F238E27FC236}">
                <a16:creationId xmlns:a16="http://schemas.microsoft.com/office/drawing/2014/main" id="{5E134C09-3716-4859-AD76-9BBCB80C31AA}"/>
              </a:ext>
            </a:extLst>
          </p:cNvPr>
          <p:cNvGraphicFramePr>
            <a:graphicFrameLocks noChangeAspect="1"/>
          </p:cNvGraphicFramePr>
          <p:nvPr/>
        </p:nvGraphicFramePr>
        <p:xfrm>
          <a:off x="1547813" y="692150"/>
          <a:ext cx="401637" cy="425450"/>
        </p:xfrm>
        <a:graphic>
          <a:graphicData uri="http://schemas.openxmlformats.org/presentationml/2006/ole">
            <mc:AlternateContent xmlns:mc="http://schemas.openxmlformats.org/markup-compatibility/2006">
              <mc:Choice xmlns:v="urn:schemas-microsoft-com:vml" Requires="v">
                <p:oleObj name="Equation" r:id="rId2" imgW="228600" imgH="241200" progId="Equation.DSMT4">
                  <p:embed/>
                </p:oleObj>
              </mc:Choice>
              <mc:Fallback>
                <p:oleObj name="Equation" r:id="rId2" imgW="228600" imgH="2412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692150"/>
                        <a:ext cx="40163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7" name="对象 4">
            <a:extLst>
              <a:ext uri="{FF2B5EF4-FFF2-40B4-BE49-F238E27FC236}">
                <a16:creationId xmlns:a16="http://schemas.microsoft.com/office/drawing/2014/main" id="{72A88BE7-1B8E-4FB5-88E5-AF8705486112}"/>
              </a:ext>
            </a:extLst>
          </p:cNvPr>
          <p:cNvGraphicFramePr>
            <a:graphicFrameLocks noChangeAspect="1"/>
          </p:cNvGraphicFramePr>
          <p:nvPr/>
        </p:nvGraphicFramePr>
        <p:xfrm>
          <a:off x="6443663" y="765175"/>
          <a:ext cx="1008062" cy="407988"/>
        </p:xfrm>
        <a:graphic>
          <a:graphicData uri="http://schemas.openxmlformats.org/presentationml/2006/ole">
            <mc:AlternateContent xmlns:mc="http://schemas.openxmlformats.org/markup-compatibility/2006">
              <mc:Choice xmlns:v="urn:schemas-microsoft-com:vml" Requires="v">
                <p:oleObj name="Equation" r:id="rId4" imgW="495000" imgH="241200" progId="Equation.DSMT4">
                  <p:embed/>
                </p:oleObj>
              </mc:Choice>
              <mc:Fallback>
                <p:oleObj name="Equation" r:id="rId4" imgW="495000" imgH="2412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3663" y="765175"/>
                        <a:ext cx="1008062"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8" name="对象 6">
            <a:extLst>
              <a:ext uri="{FF2B5EF4-FFF2-40B4-BE49-F238E27FC236}">
                <a16:creationId xmlns:a16="http://schemas.microsoft.com/office/drawing/2014/main" id="{7CBAEE2B-D9D9-48FF-BF75-32C779602AA3}"/>
              </a:ext>
            </a:extLst>
          </p:cNvPr>
          <p:cNvGraphicFramePr>
            <a:graphicFrameLocks noChangeAspect="1"/>
          </p:cNvGraphicFramePr>
          <p:nvPr/>
        </p:nvGraphicFramePr>
        <p:xfrm>
          <a:off x="4067175" y="1628775"/>
          <a:ext cx="415925" cy="317500"/>
        </p:xfrm>
        <a:graphic>
          <a:graphicData uri="http://schemas.openxmlformats.org/presentationml/2006/ole">
            <mc:AlternateContent xmlns:mc="http://schemas.openxmlformats.org/markup-compatibility/2006">
              <mc:Choice xmlns:v="urn:schemas-microsoft-com:vml" Requires="v">
                <p:oleObj name="Equation" r:id="rId6" imgW="253800" imgH="203040" progId="Equation.DSMT4">
                  <p:embed/>
                </p:oleObj>
              </mc:Choice>
              <mc:Fallback>
                <p:oleObj name="Equation" r:id="rId6" imgW="253800" imgH="203040" progId="Equation.DSMT4">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7175" y="1628775"/>
                        <a:ext cx="415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59" name="对象 7">
            <a:extLst>
              <a:ext uri="{FF2B5EF4-FFF2-40B4-BE49-F238E27FC236}">
                <a16:creationId xmlns:a16="http://schemas.microsoft.com/office/drawing/2014/main" id="{2CEF77E7-2A3C-46FC-9FEA-24B329163B77}"/>
              </a:ext>
            </a:extLst>
          </p:cNvPr>
          <p:cNvGraphicFramePr>
            <a:graphicFrameLocks noChangeAspect="1"/>
          </p:cNvGraphicFramePr>
          <p:nvPr/>
        </p:nvGraphicFramePr>
        <p:xfrm>
          <a:off x="3132138" y="2133600"/>
          <a:ext cx="3505200" cy="358775"/>
        </p:xfrm>
        <a:graphic>
          <a:graphicData uri="http://schemas.openxmlformats.org/presentationml/2006/ole">
            <mc:AlternateContent xmlns:mc="http://schemas.openxmlformats.org/markup-compatibility/2006">
              <mc:Choice xmlns:v="urn:schemas-microsoft-com:vml" Requires="v">
                <p:oleObj name="Equation" r:id="rId8" imgW="2349360" imgH="241200" progId="Equation.DSMT4">
                  <p:embed/>
                </p:oleObj>
              </mc:Choice>
              <mc:Fallback>
                <p:oleObj name="Equation" r:id="rId8" imgW="2349360" imgH="241200" progId="Equation.DSMT4">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2138" y="2133600"/>
                        <a:ext cx="35052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对象 8">
            <a:extLst>
              <a:ext uri="{FF2B5EF4-FFF2-40B4-BE49-F238E27FC236}">
                <a16:creationId xmlns:a16="http://schemas.microsoft.com/office/drawing/2014/main" id="{9E5160DE-9F2B-4C6A-82AE-2F4E8278B342}"/>
              </a:ext>
            </a:extLst>
          </p:cNvPr>
          <p:cNvGraphicFramePr>
            <a:graphicFrameLocks noChangeAspect="1"/>
          </p:cNvGraphicFramePr>
          <p:nvPr/>
        </p:nvGraphicFramePr>
        <p:xfrm>
          <a:off x="3132138" y="2636838"/>
          <a:ext cx="3505200" cy="360362"/>
        </p:xfrm>
        <a:graphic>
          <a:graphicData uri="http://schemas.openxmlformats.org/presentationml/2006/ole">
            <mc:AlternateContent xmlns:mc="http://schemas.openxmlformats.org/markup-compatibility/2006">
              <mc:Choice xmlns:v="urn:schemas-microsoft-com:vml" Requires="v">
                <p:oleObj name="Equation" r:id="rId10" imgW="2349360" imgH="241200" progId="Equation.DSMT4">
                  <p:embed/>
                </p:oleObj>
              </mc:Choice>
              <mc:Fallback>
                <p:oleObj name="Equation" r:id="rId10" imgW="2349360" imgH="241200" progId="Equation.DSMT4">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32138" y="2636838"/>
                        <a:ext cx="35052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对象 9">
            <a:extLst>
              <a:ext uri="{FF2B5EF4-FFF2-40B4-BE49-F238E27FC236}">
                <a16:creationId xmlns:a16="http://schemas.microsoft.com/office/drawing/2014/main" id="{458D7240-FA69-45FE-8CC8-B2933FA1A834}"/>
              </a:ext>
            </a:extLst>
          </p:cNvPr>
          <p:cNvGraphicFramePr>
            <a:graphicFrameLocks noChangeAspect="1"/>
          </p:cNvGraphicFramePr>
          <p:nvPr/>
        </p:nvGraphicFramePr>
        <p:xfrm>
          <a:off x="3132138" y="3208338"/>
          <a:ext cx="3551237" cy="365125"/>
        </p:xfrm>
        <a:graphic>
          <a:graphicData uri="http://schemas.openxmlformats.org/presentationml/2006/ole">
            <mc:AlternateContent xmlns:mc="http://schemas.openxmlformats.org/markup-compatibility/2006">
              <mc:Choice xmlns:v="urn:schemas-microsoft-com:vml" Requires="v">
                <p:oleObj name="Equation" r:id="rId12" imgW="2349360" imgH="241200" progId="Equation.DSMT4">
                  <p:embed/>
                </p:oleObj>
              </mc:Choice>
              <mc:Fallback>
                <p:oleObj name="Equation" r:id="rId12" imgW="2349360" imgH="241200" progId="Equation.DSMT4">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32138" y="3208338"/>
                        <a:ext cx="35512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2" name="对象 10">
            <a:extLst>
              <a:ext uri="{FF2B5EF4-FFF2-40B4-BE49-F238E27FC236}">
                <a16:creationId xmlns:a16="http://schemas.microsoft.com/office/drawing/2014/main" id="{42B90004-7222-4571-8BD9-EE3D528B3264}"/>
              </a:ext>
            </a:extLst>
          </p:cNvPr>
          <p:cNvGraphicFramePr>
            <a:graphicFrameLocks noChangeAspect="1"/>
          </p:cNvGraphicFramePr>
          <p:nvPr/>
        </p:nvGraphicFramePr>
        <p:xfrm>
          <a:off x="1476375" y="3716338"/>
          <a:ext cx="358775" cy="381000"/>
        </p:xfrm>
        <a:graphic>
          <a:graphicData uri="http://schemas.openxmlformats.org/presentationml/2006/ole">
            <mc:AlternateContent xmlns:mc="http://schemas.openxmlformats.org/markup-compatibility/2006">
              <mc:Choice xmlns:v="urn:schemas-microsoft-com:vml" Requires="v">
                <p:oleObj name="Equation" r:id="rId14" imgW="228600" imgH="241200" progId="Equation.DSMT4">
                  <p:embed/>
                </p:oleObj>
              </mc:Choice>
              <mc:Fallback>
                <p:oleObj name="Equation" r:id="rId14" imgW="228600" imgH="241200" progId="Equation.DSMT4">
                  <p:embed/>
                  <p:pic>
                    <p:nvPicPr>
                      <p:cNvPr id="0" name="对象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76375" y="3716338"/>
                        <a:ext cx="35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对象 11">
            <a:extLst>
              <a:ext uri="{FF2B5EF4-FFF2-40B4-BE49-F238E27FC236}">
                <a16:creationId xmlns:a16="http://schemas.microsoft.com/office/drawing/2014/main" id="{468EA2A1-866A-426A-988F-FEAFCE2B0335}"/>
              </a:ext>
            </a:extLst>
          </p:cNvPr>
          <p:cNvGraphicFramePr>
            <a:graphicFrameLocks noChangeAspect="1"/>
          </p:cNvGraphicFramePr>
          <p:nvPr/>
        </p:nvGraphicFramePr>
        <p:xfrm>
          <a:off x="3995738" y="3644900"/>
          <a:ext cx="2016125" cy="692150"/>
        </p:xfrm>
        <a:graphic>
          <a:graphicData uri="http://schemas.openxmlformats.org/presentationml/2006/ole">
            <mc:AlternateContent xmlns:mc="http://schemas.openxmlformats.org/markup-compatibility/2006">
              <mc:Choice xmlns:v="urn:schemas-microsoft-com:vml" Requires="v">
                <p:oleObj name="Equation" r:id="rId16" imgW="1295280" imgH="444240" progId="Equation.DSMT4">
                  <p:embed/>
                </p:oleObj>
              </mc:Choice>
              <mc:Fallback>
                <p:oleObj name="Equation" r:id="rId16" imgW="1295280" imgH="444240" progId="Equation.DSMT4">
                  <p:embed/>
                  <p:pic>
                    <p:nvPicPr>
                      <p:cNvPr id="0" name="对象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95738" y="3644900"/>
                        <a:ext cx="20161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4" name="对象 12">
            <a:extLst>
              <a:ext uri="{FF2B5EF4-FFF2-40B4-BE49-F238E27FC236}">
                <a16:creationId xmlns:a16="http://schemas.microsoft.com/office/drawing/2014/main" id="{03F8167B-EBB9-4216-8879-2E4EA65B5A81}"/>
              </a:ext>
            </a:extLst>
          </p:cNvPr>
          <p:cNvGraphicFramePr>
            <a:graphicFrameLocks noChangeAspect="1"/>
          </p:cNvGraphicFramePr>
          <p:nvPr/>
        </p:nvGraphicFramePr>
        <p:xfrm>
          <a:off x="6350000" y="3789363"/>
          <a:ext cx="1317625" cy="431800"/>
        </p:xfrm>
        <a:graphic>
          <a:graphicData uri="http://schemas.openxmlformats.org/presentationml/2006/ole">
            <mc:AlternateContent xmlns:mc="http://schemas.openxmlformats.org/markup-compatibility/2006">
              <mc:Choice xmlns:v="urn:schemas-microsoft-com:vml" Requires="v">
                <p:oleObj name="Equation" r:id="rId18" imgW="736560" imgH="241200" progId="Equation.DSMT4">
                  <p:embed/>
                </p:oleObj>
              </mc:Choice>
              <mc:Fallback>
                <p:oleObj name="Equation" r:id="rId18" imgW="736560" imgH="241200" progId="Equation.DSMT4">
                  <p:embed/>
                  <p:pic>
                    <p:nvPicPr>
                      <p:cNvPr id="0" name="对象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50000" y="3789363"/>
                        <a:ext cx="13176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5" name="对象 13">
            <a:extLst>
              <a:ext uri="{FF2B5EF4-FFF2-40B4-BE49-F238E27FC236}">
                <a16:creationId xmlns:a16="http://schemas.microsoft.com/office/drawing/2014/main" id="{4ABC41D6-E4C0-4025-A1A5-598D7419E2A6}"/>
              </a:ext>
            </a:extLst>
          </p:cNvPr>
          <p:cNvGraphicFramePr>
            <a:graphicFrameLocks noChangeAspect="1"/>
          </p:cNvGraphicFramePr>
          <p:nvPr/>
        </p:nvGraphicFramePr>
        <p:xfrm>
          <a:off x="5580063" y="4221163"/>
          <a:ext cx="2389187" cy="936625"/>
        </p:xfrm>
        <a:graphic>
          <a:graphicData uri="http://schemas.openxmlformats.org/presentationml/2006/ole">
            <mc:AlternateContent xmlns:mc="http://schemas.openxmlformats.org/markup-compatibility/2006">
              <mc:Choice xmlns:v="urn:schemas-microsoft-com:vml" Requires="v">
                <p:oleObj name="Equation" r:id="rId20" imgW="1231560" imgH="482400" progId="Equation.DSMT4">
                  <p:embed/>
                </p:oleObj>
              </mc:Choice>
              <mc:Fallback>
                <p:oleObj name="Equation" r:id="rId20" imgW="1231560" imgH="482400" progId="Equation.DSMT4">
                  <p:embed/>
                  <p:pic>
                    <p:nvPicPr>
                      <p:cNvPr id="0" name="对象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580063" y="4221163"/>
                        <a:ext cx="2389187"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对象 14">
            <a:extLst>
              <a:ext uri="{FF2B5EF4-FFF2-40B4-BE49-F238E27FC236}">
                <a16:creationId xmlns:a16="http://schemas.microsoft.com/office/drawing/2014/main" id="{010B2492-C869-4EF7-BA44-6678DF3DEB09}"/>
              </a:ext>
            </a:extLst>
          </p:cNvPr>
          <p:cNvGraphicFramePr>
            <a:graphicFrameLocks noChangeAspect="1"/>
          </p:cNvGraphicFramePr>
          <p:nvPr/>
        </p:nvGraphicFramePr>
        <p:xfrm>
          <a:off x="395288" y="5661025"/>
          <a:ext cx="2214562" cy="431800"/>
        </p:xfrm>
        <a:graphic>
          <a:graphicData uri="http://schemas.openxmlformats.org/presentationml/2006/ole">
            <mc:AlternateContent xmlns:mc="http://schemas.openxmlformats.org/markup-compatibility/2006">
              <mc:Choice xmlns:v="urn:schemas-microsoft-com:vml" Requires="v">
                <p:oleObj name="Equation" r:id="rId22" imgW="1041120" imgH="203040" progId="Equation.DSMT4">
                  <p:embed/>
                </p:oleObj>
              </mc:Choice>
              <mc:Fallback>
                <p:oleObj name="Equation" r:id="rId22" imgW="1041120" imgH="203040" progId="Equation.DSMT4">
                  <p:embed/>
                  <p:pic>
                    <p:nvPicPr>
                      <p:cNvPr id="0" name="对象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95288" y="5661025"/>
                        <a:ext cx="22145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7" name="对象 15">
            <a:extLst>
              <a:ext uri="{FF2B5EF4-FFF2-40B4-BE49-F238E27FC236}">
                <a16:creationId xmlns:a16="http://schemas.microsoft.com/office/drawing/2014/main" id="{247D7951-5535-4069-9B0E-039B4F9414C9}"/>
              </a:ext>
            </a:extLst>
          </p:cNvPr>
          <p:cNvGraphicFramePr>
            <a:graphicFrameLocks noChangeAspect="1"/>
          </p:cNvGraphicFramePr>
          <p:nvPr/>
        </p:nvGraphicFramePr>
        <p:xfrm>
          <a:off x="2771775" y="5661025"/>
          <a:ext cx="1584325" cy="431800"/>
        </p:xfrm>
        <a:graphic>
          <a:graphicData uri="http://schemas.openxmlformats.org/presentationml/2006/ole">
            <mc:AlternateContent xmlns:mc="http://schemas.openxmlformats.org/markup-compatibility/2006">
              <mc:Choice xmlns:v="urn:schemas-microsoft-com:vml" Requires="v">
                <p:oleObj name="Equation" r:id="rId24" imgW="838080" imgH="228600" progId="Equation.DSMT4">
                  <p:embed/>
                </p:oleObj>
              </mc:Choice>
              <mc:Fallback>
                <p:oleObj name="Equation" r:id="rId24" imgW="838080" imgH="228600" progId="Equation.DSMT4">
                  <p:embed/>
                  <p:pic>
                    <p:nvPicPr>
                      <p:cNvPr id="0" name="对象 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71775" y="5661025"/>
                        <a:ext cx="1584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对象 16">
            <a:extLst>
              <a:ext uri="{FF2B5EF4-FFF2-40B4-BE49-F238E27FC236}">
                <a16:creationId xmlns:a16="http://schemas.microsoft.com/office/drawing/2014/main" id="{02F06DE8-EE2B-40A0-83A0-47AAE4D3C161}"/>
              </a:ext>
            </a:extLst>
          </p:cNvPr>
          <p:cNvGraphicFramePr>
            <a:graphicFrameLocks noChangeAspect="1"/>
          </p:cNvGraphicFramePr>
          <p:nvPr/>
        </p:nvGraphicFramePr>
        <p:xfrm>
          <a:off x="4500563" y="5732463"/>
          <a:ext cx="2136775" cy="360362"/>
        </p:xfrm>
        <a:graphic>
          <a:graphicData uri="http://schemas.openxmlformats.org/presentationml/2006/ole">
            <mc:AlternateContent xmlns:mc="http://schemas.openxmlformats.org/markup-compatibility/2006">
              <mc:Choice xmlns:v="urn:schemas-microsoft-com:vml" Requires="v">
                <p:oleObj name="Equation" r:id="rId26" imgW="1206360" imgH="203040" progId="Equation.DSMT4">
                  <p:embed/>
                </p:oleObj>
              </mc:Choice>
              <mc:Fallback>
                <p:oleObj name="Equation" r:id="rId26" imgW="1206360" imgH="203040" progId="Equation.DSMT4">
                  <p:embed/>
                  <p:pic>
                    <p:nvPicPr>
                      <p:cNvPr id="0" name="对象 16"/>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00563" y="5732463"/>
                        <a:ext cx="2136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9" name="对象 17">
            <a:extLst>
              <a:ext uri="{FF2B5EF4-FFF2-40B4-BE49-F238E27FC236}">
                <a16:creationId xmlns:a16="http://schemas.microsoft.com/office/drawing/2014/main" id="{A1E0FA26-FCA8-4B92-8C4E-CDDEEC8A67D4}"/>
              </a:ext>
            </a:extLst>
          </p:cNvPr>
          <p:cNvGraphicFramePr>
            <a:graphicFrameLocks noChangeAspect="1"/>
          </p:cNvGraphicFramePr>
          <p:nvPr/>
        </p:nvGraphicFramePr>
        <p:xfrm>
          <a:off x="6732588" y="5661025"/>
          <a:ext cx="2397125" cy="431800"/>
        </p:xfrm>
        <a:graphic>
          <a:graphicData uri="http://schemas.openxmlformats.org/presentationml/2006/ole">
            <mc:AlternateContent xmlns:mc="http://schemas.openxmlformats.org/markup-compatibility/2006">
              <mc:Choice xmlns:v="urn:schemas-microsoft-com:vml" Requires="v">
                <p:oleObj name="Equation" r:id="rId28" imgW="1409400" imgH="253800" progId="Equation.DSMT4">
                  <p:embed/>
                </p:oleObj>
              </mc:Choice>
              <mc:Fallback>
                <p:oleObj name="Equation" r:id="rId28" imgW="1409400" imgH="253800" progId="Equation.DSMT4">
                  <p:embed/>
                  <p:pic>
                    <p:nvPicPr>
                      <p:cNvPr id="0" name="对象 1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6732588" y="5661025"/>
                        <a:ext cx="2397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075CC4DC-38E0-442F-85EA-3CFB7C1B90E6}"/>
              </a:ext>
            </a:extLst>
          </p:cNvPr>
          <p:cNvSpPr>
            <a:spLocks noGrp="1"/>
          </p:cNvSpPr>
          <p:nvPr>
            <p:ph type="title"/>
          </p:nvPr>
        </p:nvSpPr>
        <p:spPr>
          <a:xfrm>
            <a:off x="395288" y="153988"/>
            <a:ext cx="8318500" cy="431800"/>
          </a:xfrm>
        </p:spPr>
        <p:txBody>
          <a:bodyPr/>
          <a:lstStyle/>
          <a:p>
            <a:r>
              <a:rPr lang="zh-CN" altLang="en-US"/>
              <a:t>向前传播</a:t>
            </a:r>
          </a:p>
        </p:txBody>
      </p:sp>
      <p:sp>
        <p:nvSpPr>
          <p:cNvPr id="50179" name="内容占位符 2">
            <a:extLst>
              <a:ext uri="{FF2B5EF4-FFF2-40B4-BE49-F238E27FC236}">
                <a16:creationId xmlns:a16="http://schemas.microsoft.com/office/drawing/2014/main" id="{F60542F0-15E6-4819-93B3-FFCE0FCE8028}"/>
              </a:ext>
            </a:extLst>
          </p:cNvPr>
          <p:cNvSpPr>
            <a:spLocks noGrp="1"/>
          </p:cNvSpPr>
          <p:nvPr>
            <p:ph idx="1"/>
          </p:nvPr>
        </p:nvSpPr>
        <p:spPr>
          <a:xfrm>
            <a:off x="250825" y="774700"/>
            <a:ext cx="8497888" cy="2006600"/>
          </a:xfrm>
        </p:spPr>
        <p:txBody>
          <a:bodyPr/>
          <a:lstStyle/>
          <a:p>
            <a:r>
              <a:rPr lang="en-US" altLang="zh-CN"/>
              <a:t>              得出结果就是输出层的输出。</a:t>
            </a:r>
          </a:p>
          <a:p>
            <a:r>
              <a:rPr lang="en-US" altLang="zh-CN"/>
              <a:t>上面整个计算过程称为前向传播。设定参数矩阵和激活函数后，模型将信息一层层地从输入层往输出层传播，因此称为前向传播。</a:t>
            </a:r>
          </a:p>
          <a:p>
            <a:r>
              <a:rPr lang="en-US" altLang="zh-CN"/>
              <a:t>常用的激活函数有下面几种：</a:t>
            </a:r>
          </a:p>
          <a:p>
            <a:endParaRPr lang="zh-CN" altLang="en-US"/>
          </a:p>
        </p:txBody>
      </p:sp>
      <p:graphicFrame>
        <p:nvGraphicFramePr>
          <p:cNvPr id="50180" name="对象 3">
            <a:extLst>
              <a:ext uri="{FF2B5EF4-FFF2-40B4-BE49-F238E27FC236}">
                <a16:creationId xmlns:a16="http://schemas.microsoft.com/office/drawing/2014/main" id="{E1C60A84-6E50-4E00-ABAD-E1653CF8514F}"/>
              </a:ext>
            </a:extLst>
          </p:cNvPr>
          <p:cNvGraphicFramePr>
            <a:graphicFrameLocks noChangeAspect="1"/>
          </p:cNvGraphicFramePr>
          <p:nvPr/>
        </p:nvGraphicFramePr>
        <p:xfrm>
          <a:off x="684213" y="836613"/>
          <a:ext cx="935037" cy="481012"/>
        </p:xfrm>
        <a:graphic>
          <a:graphicData uri="http://schemas.openxmlformats.org/presentationml/2006/ole">
            <mc:AlternateContent xmlns:mc="http://schemas.openxmlformats.org/markup-compatibility/2006">
              <mc:Choice xmlns:v="urn:schemas-microsoft-com:vml" Requires="v">
                <p:oleObj name="Equation" r:id="rId2" imgW="469800" imgH="241200" progId="Equation.DSMT4">
                  <p:embed/>
                </p:oleObj>
              </mc:Choice>
              <mc:Fallback>
                <p:oleObj name="Equation" r:id="rId2" imgW="469800" imgH="2412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836613"/>
                        <a:ext cx="93503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0181" name="Picture 10">
            <a:extLst>
              <a:ext uri="{FF2B5EF4-FFF2-40B4-BE49-F238E27FC236}">
                <a16:creationId xmlns:a16="http://schemas.microsoft.com/office/drawing/2014/main" id="{786D48C5-7F36-446D-B0E0-3C972B946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6914"/>
          <a:stretch>
            <a:fillRect/>
          </a:stretch>
        </p:blipFill>
        <p:spPr bwMode="auto">
          <a:xfrm>
            <a:off x="698500" y="3022600"/>
            <a:ext cx="6610350" cy="273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148852CF-A4FB-4F43-9B25-9DFEC0D53AFF}"/>
              </a:ext>
            </a:extLst>
          </p:cNvPr>
          <p:cNvSpPr>
            <a:spLocks noGrp="1"/>
          </p:cNvSpPr>
          <p:nvPr>
            <p:ph type="title"/>
          </p:nvPr>
        </p:nvSpPr>
        <p:spPr>
          <a:xfrm>
            <a:off x="395288" y="153988"/>
            <a:ext cx="8318500" cy="431800"/>
          </a:xfrm>
        </p:spPr>
        <p:txBody>
          <a:bodyPr/>
          <a:lstStyle/>
          <a:p>
            <a:r>
              <a:rPr lang="zh-CN" altLang="en-US"/>
              <a:t>反向传播</a:t>
            </a:r>
          </a:p>
        </p:txBody>
      </p:sp>
      <p:sp>
        <p:nvSpPr>
          <p:cNvPr id="51203" name="内容占位符 2">
            <a:extLst>
              <a:ext uri="{FF2B5EF4-FFF2-40B4-BE49-F238E27FC236}">
                <a16:creationId xmlns:a16="http://schemas.microsoft.com/office/drawing/2014/main" id="{13EE590D-2B83-4A15-9065-6E4743ABB55B}"/>
              </a:ext>
            </a:extLst>
          </p:cNvPr>
          <p:cNvSpPr>
            <a:spLocks noGrp="1"/>
          </p:cNvSpPr>
          <p:nvPr>
            <p:ph idx="1"/>
          </p:nvPr>
        </p:nvSpPr>
        <p:spPr>
          <a:xfrm>
            <a:off x="250825" y="774700"/>
            <a:ext cx="8713788" cy="5822950"/>
          </a:xfrm>
        </p:spPr>
        <p:txBody>
          <a:bodyPr/>
          <a:lstStyle/>
          <a:p>
            <a:r>
              <a:rPr lang="zh-CN" altLang="zh-CN"/>
              <a:t>假设我们现有有一个数据集</a:t>
            </a:r>
            <a:r>
              <a:rPr lang="en-US" altLang="zh-CN"/>
              <a:t>                                        </a:t>
            </a:r>
            <a:r>
              <a:rPr lang="zh-CN" altLang="zh-CN"/>
              <a:t>，它包含了</a:t>
            </a:r>
            <a:r>
              <a:rPr lang="en-US" altLang="zh-CN"/>
              <a:t>m </a:t>
            </a:r>
            <a:r>
              <a:rPr lang="zh-CN" altLang="zh-CN"/>
              <a:t>个样本。我们首先设定代价函数，对于一个样例</a:t>
            </a:r>
            <a:r>
              <a:rPr lang="en-US" altLang="zh-CN"/>
              <a:t>               </a:t>
            </a:r>
            <a:r>
              <a:rPr lang="zh-CN" altLang="zh-CN"/>
              <a:t>：</a:t>
            </a:r>
          </a:p>
          <a:p>
            <a:endParaRPr lang="en-US" altLang="zh-CN"/>
          </a:p>
          <a:p>
            <a:r>
              <a:rPr lang="zh-CN" altLang="zh-CN"/>
              <a:t>而对于整体代价函数我们定义为：</a:t>
            </a:r>
          </a:p>
          <a:p>
            <a:r>
              <a:rPr lang="zh-CN" altLang="zh-CN"/>
              <a:t>第一项表示残差平方和，而第二项是正则化项，目的是为了防止权重过大以致过度拟合。这个代价函数经常用于分类和回归问题。在二分类问题中，我们用</a:t>
            </a:r>
            <a:r>
              <a:rPr lang="en-US" altLang="zh-CN"/>
              <a:t> y=0</a:t>
            </a:r>
            <a:r>
              <a:rPr lang="zh-CN" altLang="zh-CN"/>
              <a:t>和</a:t>
            </a:r>
            <a:r>
              <a:rPr lang="en-US" altLang="zh-CN"/>
              <a:t>y=1 </a:t>
            </a:r>
            <a:r>
              <a:rPr lang="zh-CN" altLang="zh-CN"/>
              <a:t>代表两种类型的标签。</a:t>
            </a:r>
            <a:endParaRPr lang="en-US" altLang="zh-CN"/>
          </a:p>
          <a:p>
            <a:r>
              <a:rPr lang="zh-CN" altLang="zh-CN"/>
              <a:t>有了代价函数，神经网络的任务就是使得“代价”尽量低。我们将使用梯度下降法对参数</a:t>
            </a:r>
            <a:r>
              <a:rPr lang="en-US" altLang="zh-CN"/>
              <a:t> </a:t>
            </a:r>
            <a:r>
              <a:rPr lang="zh-CN" altLang="en-US"/>
              <a:t>（</a:t>
            </a:r>
            <a:r>
              <a:rPr lang="en-US" altLang="zh-CN"/>
              <a:t>W,b</a:t>
            </a:r>
            <a:r>
              <a:rPr lang="zh-CN" altLang="en-US"/>
              <a:t>）</a:t>
            </a:r>
            <a:r>
              <a:rPr lang="zh-CN" altLang="zh-CN"/>
              <a:t>进行优化，每一步迭代更新</a:t>
            </a:r>
            <a:r>
              <a:rPr lang="en-US" altLang="zh-CN"/>
              <a:t> </a:t>
            </a:r>
            <a:r>
              <a:rPr lang="zh-CN" altLang="en-US"/>
              <a:t>（</a:t>
            </a:r>
            <a:r>
              <a:rPr lang="en-US" altLang="zh-CN"/>
              <a:t>W,b</a:t>
            </a:r>
            <a:r>
              <a:rPr lang="zh-CN" altLang="en-US"/>
              <a:t>）</a:t>
            </a:r>
            <a:r>
              <a:rPr lang="zh-CN" altLang="zh-CN"/>
              <a:t>使得代价函数的值不断减少。我们将使用</a:t>
            </a:r>
            <a:r>
              <a:rPr lang="en-US" altLang="zh-CN"/>
              <a:t>W </a:t>
            </a:r>
            <a:r>
              <a:rPr lang="zh-CN" altLang="zh-CN"/>
              <a:t>和</a:t>
            </a:r>
            <a:r>
              <a:rPr lang="en-US" altLang="zh-CN"/>
              <a:t>b </a:t>
            </a:r>
            <a:r>
              <a:rPr lang="zh-CN" altLang="zh-CN"/>
              <a:t>的偏导数对它们进行更新：</a:t>
            </a:r>
            <a:endParaRPr lang="zh-CN" altLang="en-US"/>
          </a:p>
        </p:txBody>
      </p:sp>
      <p:graphicFrame>
        <p:nvGraphicFramePr>
          <p:cNvPr id="51204" name="对象 3">
            <a:extLst>
              <a:ext uri="{FF2B5EF4-FFF2-40B4-BE49-F238E27FC236}">
                <a16:creationId xmlns:a16="http://schemas.microsoft.com/office/drawing/2014/main" id="{DCEE78EF-C7F0-410C-B73D-280D1FF8CBF2}"/>
              </a:ext>
            </a:extLst>
          </p:cNvPr>
          <p:cNvGraphicFramePr>
            <a:graphicFrameLocks noChangeAspect="1"/>
          </p:cNvGraphicFramePr>
          <p:nvPr/>
        </p:nvGraphicFramePr>
        <p:xfrm>
          <a:off x="3924300" y="836613"/>
          <a:ext cx="2973388" cy="417512"/>
        </p:xfrm>
        <a:graphic>
          <a:graphicData uri="http://schemas.openxmlformats.org/presentationml/2006/ole">
            <mc:AlternateContent xmlns:mc="http://schemas.openxmlformats.org/markup-compatibility/2006">
              <mc:Choice xmlns:v="urn:schemas-microsoft-com:vml" Requires="v">
                <p:oleObj name="Equation" r:id="rId2" imgW="1625400" imgH="228600" progId="Equation.DSMT4">
                  <p:embed/>
                </p:oleObj>
              </mc:Choice>
              <mc:Fallback>
                <p:oleObj name="Equation" r:id="rId2" imgW="1625400" imgH="2286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836613"/>
                        <a:ext cx="2973388"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对象 4">
            <a:extLst>
              <a:ext uri="{FF2B5EF4-FFF2-40B4-BE49-F238E27FC236}">
                <a16:creationId xmlns:a16="http://schemas.microsoft.com/office/drawing/2014/main" id="{FA8197BE-8A9A-4C24-8B40-2D80ECA32F29}"/>
              </a:ext>
            </a:extLst>
          </p:cNvPr>
          <p:cNvGraphicFramePr>
            <a:graphicFrameLocks noChangeAspect="1"/>
          </p:cNvGraphicFramePr>
          <p:nvPr/>
        </p:nvGraphicFramePr>
        <p:xfrm>
          <a:off x="6227763" y="1298575"/>
          <a:ext cx="1073150" cy="401638"/>
        </p:xfrm>
        <a:graphic>
          <a:graphicData uri="http://schemas.openxmlformats.org/presentationml/2006/ole">
            <mc:AlternateContent xmlns:mc="http://schemas.openxmlformats.org/markup-compatibility/2006">
              <mc:Choice xmlns:v="urn:schemas-microsoft-com:vml" Requires="v">
                <p:oleObj name="Equation" r:id="rId4" imgW="609480" imgH="228600" progId="Equation.DSMT4">
                  <p:embed/>
                </p:oleObj>
              </mc:Choice>
              <mc:Fallback>
                <p:oleObj name="Equation" r:id="rId4" imgW="609480" imgH="2286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7763" y="1298575"/>
                        <a:ext cx="10731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6" name="对象 5">
            <a:extLst>
              <a:ext uri="{FF2B5EF4-FFF2-40B4-BE49-F238E27FC236}">
                <a16:creationId xmlns:a16="http://schemas.microsoft.com/office/drawing/2014/main" id="{34BE91C2-90D3-4C14-ABA9-CDEF67A4B95E}"/>
              </a:ext>
            </a:extLst>
          </p:cNvPr>
          <p:cNvGraphicFramePr>
            <a:graphicFrameLocks noChangeAspect="1"/>
          </p:cNvGraphicFramePr>
          <p:nvPr/>
        </p:nvGraphicFramePr>
        <p:xfrm>
          <a:off x="3059113" y="1700213"/>
          <a:ext cx="3382962" cy="576262"/>
        </p:xfrm>
        <a:graphic>
          <a:graphicData uri="http://schemas.openxmlformats.org/presentationml/2006/ole">
            <mc:AlternateContent xmlns:mc="http://schemas.openxmlformats.org/markup-compatibility/2006">
              <mc:Choice xmlns:v="urn:schemas-microsoft-com:vml" Requires="v">
                <p:oleObj name="Equation" r:id="rId6" imgW="2311200" imgH="393480" progId="Equation.DSMT4">
                  <p:embed/>
                </p:oleObj>
              </mc:Choice>
              <mc:Fallback>
                <p:oleObj name="Equation" r:id="rId6" imgW="2311200" imgH="39348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1700213"/>
                        <a:ext cx="3382962"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7" name="对象 6">
            <a:extLst>
              <a:ext uri="{FF2B5EF4-FFF2-40B4-BE49-F238E27FC236}">
                <a16:creationId xmlns:a16="http://schemas.microsoft.com/office/drawing/2014/main" id="{C8C866CF-EAD5-4C49-B5A5-A734325AE1AA}"/>
              </a:ext>
            </a:extLst>
          </p:cNvPr>
          <p:cNvGraphicFramePr>
            <a:graphicFrameLocks noChangeAspect="1"/>
          </p:cNvGraphicFramePr>
          <p:nvPr/>
        </p:nvGraphicFramePr>
        <p:xfrm>
          <a:off x="4643438" y="2276475"/>
          <a:ext cx="4160837" cy="576263"/>
        </p:xfrm>
        <a:graphic>
          <a:graphicData uri="http://schemas.openxmlformats.org/presentationml/2006/ole">
            <mc:AlternateContent xmlns:mc="http://schemas.openxmlformats.org/markup-compatibility/2006">
              <mc:Choice xmlns:v="urn:schemas-microsoft-com:vml" Requires="v">
                <p:oleObj name="Equation" r:id="rId8" imgW="3301920" imgH="457200" progId="Equation.DSMT4">
                  <p:embed/>
                </p:oleObj>
              </mc:Choice>
              <mc:Fallback>
                <p:oleObj name="Equation" r:id="rId8" imgW="3301920" imgH="457200"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2276475"/>
                        <a:ext cx="4160837"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对象 7">
            <a:extLst>
              <a:ext uri="{FF2B5EF4-FFF2-40B4-BE49-F238E27FC236}">
                <a16:creationId xmlns:a16="http://schemas.microsoft.com/office/drawing/2014/main" id="{8EC29427-CC14-4020-886A-9397F7A9C77F}"/>
              </a:ext>
            </a:extLst>
          </p:cNvPr>
          <p:cNvGraphicFramePr>
            <a:graphicFrameLocks noChangeAspect="1"/>
          </p:cNvGraphicFramePr>
          <p:nvPr/>
        </p:nvGraphicFramePr>
        <p:xfrm>
          <a:off x="1116013" y="5589588"/>
          <a:ext cx="2941637" cy="719137"/>
        </p:xfrm>
        <a:graphic>
          <a:graphicData uri="http://schemas.openxmlformats.org/presentationml/2006/ole">
            <mc:AlternateContent xmlns:mc="http://schemas.openxmlformats.org/markup-compatibility/2006">
              <mc:Choice xmlns:v="urn:schemas-microsoft-com:vml" Requires="v">
                <p:oleObj name="Equation" r:id="rId10" imgW="1815840" imgH="444240" progId="Equation.DSMT4">
                  <p:embed/>
                </p:oleObj>
              </mc:Choice>
              <mc:Fallback>
                <p:oleObj name="Equation" r:id="rId10" imgW="1815840" imgH="44424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5589588"/>
                        <a:ext cx="2941637"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9" name="对象 8">
            <a:extLst>
              <a:ext uri="{FF2B5EF4-FFF2-40B4-BE49-F238E27FC236}">
                <a16:creationId xmlns:a16="http://schemas.microsoft.com/office/drawing/2014/main" id="{4C7FC315-5FF6-43B6-8BEB-D422338B97DB}"/>
              </a:ext>
            </a:extLst>
          </p:cNvPr>
          <p:cNvGraphicFramePr>
            <a:graphicFrameLocks noChangeAspect="1"/>
          </p:cNvGraphicFramePr>
          <p:nvPr/>
        </p:nvGraphicFramePr>
        <p:xfrm>
          <a:off x="4427538" y="5661025"/>
          <a:ext cx="2420937" cy="647700"/>
        </p:xfrm>
        <a:graphic>
          <a:graphicData uri="http://schemas.openxmlformats.org/presentationml/2006/ole">
            <mc:AlternateContent xmlns:mc="http://schemas.openxmlformats.org/markup-compatibility/2006">
              <mc:Choice xmlns:v="urn:schemas-microsoft-com:vml" Requires="v">
                <p:oleObj name="Equation" r:id="rId12" imgW="1612800" imgH="431640" progId="Equation.DSMT4">
                  <p:embed/>
                </p:oleObj>
              </mc:Choice>
              <mc:Fallback>
                <p:oleObj name="Equation" r:id="rId12" imgW="1612800" imgH="431640" progId="Equation.DSMT4">
                  <p:embed/>
                  <p:pic>
                    <p:nvPicPr>
                      <p:cNvPr id="0"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27538" y="5661025"/>
                        <a:ext cx="24209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4D140890-FCBD-4984-A134-447C918295B0}"/>
              </a:ext>
            </a:extLst>
          </p:cNvPr>
          <p:cNvSpPr>
            <a:spLocks noGrp="1"/>
          </p:cNvSpPr>
          <p:nvPr>
            <p:ph type="title"/>
          </p:nvPr>
        </p:nvSpPr>
        <p:spPr>
          <a:xfrm>
            <a:off x="395288" y="153988"/>
            <a:ext cx="8318500" cy="431800"/>
          </a:xfrm>
        </p:spPr>
        <p:txBody>
          <a:bodyPr/>
          <a:lstStyle/>
          <a:p>
            <a:r>
              <a:rPr lang="zh-CN" altLang="en-US"/>
              <a:t>反向传播</a:t>
            </a:r>
          </a:p>
        </p:txBody>
      </p:sp>
      <p:sp>
        <p:nvSpPr>
          <p:cNvPr id="52227" name="内容占位符 2">
            <a:extLst>
              <a:ext uri="{FF2B5EF4-FFF2-40B4-BE49-F238E27FC236}">
                <a16:creationId xmlns:a16="http://schemas.microsoft.com/office/drawing/2014/main" id="{0F349FB8-924B-4970-B0A6-FBEB475C653E}"/>
              </a:ext>
            </a:extLst>
          </p:cNvPr>
          <p:cNvSpPr>
            <a:spLocks noGrp="1"/>
          </p:cNvSpPr>
          <p:nvPr>
            <p:ph idx="1"/>
          </p:nvPr>
        </p:nvSpPr>
        <p:spPr>
          <a:xfrm>
            <a:off x="250825" y="774700"/>
            <a:ext cx="8137525" cy="566738"/>
          </a:xfrm>
        </p:spPr>
        <p:txBody>
          <a:bodyPr/>
          <a:lstStyle/>
          <a:p>
            <a:r>
              <a:rPr lang="zh-CN" altLang="zh-CN"/>
              <a:t>梯度下降法示意图</a:t>
            </a:r>
            <a:r>
              <a:rPr lang="zh-CN" altLang="en-US"/>
              <a:t>如下：</a:t>
            </a:r>
          </a:p>
        </p:txBody>
      </p:sp>
      <p:pic>
        <p:nvPicPr>
          <p:cNvPr id="52228" name="图片 69" descr="说明: C:\Users\faker\Desktop\梯度下降法.png">
            <a:extLst>
              <a:ext uri="{FF2B5EF4-FFF2-40B4-BE49-F238E27FC236}">
                <a16:creationId xmlns:a16="http://schemas.microsoft.com/office/drawing/2014/main" id="{7970FA0E-CBF2-4A2C-89F2-1893383E73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535113"/>
            <a:ext cx="7880350" cy="44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9A0E7E78-39A5-4AF2-9F2B-763593183C8D}"/>
              </a:ext>
            </a:extLst>
          </p:cNvPr>
          <p:cNvSpPr>
            <a:spLocks noGrp="1"/>
          </p:cNvSpPr>
          <p:nvPr>
            <p:ph type="title"/>
          </p:nvPr>
        </p:nvSpPr>
        <p:spPr>
          <a:xfrm>
            <a:off x="395288" y="153988"/>
            <a:ext cx="8318500" cy="431800"/>
          </a:xfrm>
        </p:spPr>
        <p:txBody>
          <a:bodyPr/>
          <a:lstStyle/>
          <a:p>
            <a:r>
              <a:rPr lang="zh-CN" altLang="en-US"/>
              <a:t>反向传播</a:t>
            </a:r>
          </a:p>
        </p:txBody>
      </p:sp>
      <p:sp>
        <p:nvSpPr>
          <p:cNvPr id="4" name="内容占位符 2">
            <a:extLst>
              <a:ext uri="{FF2B5EF4-FFF2-40B4-BE49-F238E27FC236}">
                <a16:creationId xmlns:a16="http://schemas.microsoft.com/office/drawing/2014/main" id="{C819E3E1-4913-4BD1-9625-2DD8984AD383}"/>
              </a:ext>
            </a:extLst>
          </p:cNvPr>
          <p:cNvSpPr txBox="1">
            <a:spLocks noGrp="1"/>
          </p:cNvSpPr>
          <p:nvPr>
            <p:ph idx="1"/>
          </p:nvPr>
        </p:nvSpPr>
        <p:spPr>
          <a:xfrm>
            <a:off x="250825" y="774700"/>
            <a:ext cx="8785225" cy="2941638"/>
          </a:xfrm>
        </p:spPr>
        <p:txBody>
          <a:bodyPr/>
          <a:lstStyle>
            <a:lvl1pPr marL="342900" indent="-342900" algn="l" rtl="0" eaLnBrk="0" fontAlgn="base" hangingPunct="0">
              <a:lnSpc>
                <a:spcPct val="150000"/>
              </a:lnSpc>
              <a:spcBef>
                <a:spcPct val="20000"/>
              </a:spcBef>
              <a:spcAft>
                <a:spcPct val="0"/>
              </a:spcAft>
              <a:buClr>
                <a:srgbClr val="032089"/>
              </a:buClr>
              <a:buFont typeface="Wingdings" pitchFamily="2" charset="2"/>
              <a:buChar char="l"/>
              <a:defRPr sz="2000" b="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32089"/>
              </a:buClr>
              <a:buFont typeface="Wingdings" pitchFamily="2" charset="2"/>
              <a:buChar char="l"/>
              <a:defRPr sz="1600" b="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charset="0"/>
              <a:buChar char="»"/>
              <a:defRPr sz="1600" b="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zh-CN" altLang="zh-CN" dirty="0"/>
              <a:t>给定一个样本</a:t>
            </a:r>
            <a:r>
              <a:rPr lang="en-US" altLang="zh-CN" dirty="0"/>
              <a:t> </a:t>
            </a:r>
            <a:r>
              <a:rPr lang="zh-CN" altLang="zh-CN" dirty="0"/>
              <a:t>，反向传播算法可以分为下面几个步骤：</a:t>
            </a:r>
            <a:endParaRPr lang="en-US" altLang="zh-CN" dirty="0"/>
          </a:p>
          <a:p>
            <a:pPr marL="457200" indent="-457200">
              <a:buFont typeface="+mj-lt"/>
              <a:buAutoNum type="alphaLcParenR"/>
              <a:defRPr/>
            </a:pPr>
            <a:r>
              <a:rPr lang="zh-CN" altLang="zh-CN" dirty="0"/>
              <a:t>利用前向传播算法，得到</a:t>
            </a:r>
            <a:r>
              <a:rPr lang="en-US" altLang="zh-CN" dirty="0"/>
              <a:t>               </a:t>
            </a:r>
            <a:r>
              <a:rPr lang="zh-CN" altLang="zh-CN" dirty="0"/>
              <a:t>直到输出层</a:t>
            </a:r>
            <a:r>
              <a:rPr lang="en-US" altLang="zh-CN" dirty="0"/>
              <a:t>     </a:t>
            </a:r>
            <a:r>
              <a:rPr lang="zh-CN" altLang="zh-CN" dirty="0"/>
              <a:t>的激活值。</a:t>
            </a:r>
          </a:p>
          <a:p>
            <a:pPr marL="457200" indent="-457200">
              <a:buFont typeface="+mj-lt"/>
              <a:buAutoNum type="alphaLcParenR"/>
              <a:defRPr/>
            </a:pPr>
            <a:r>
              <a:rPr lang="zh-CN" altLang="zh-CN" dirty="0"/>
              <a:t>计算输出层（第</a:t>
            </a:r>
            <a:r>
              <a:rPr lang="en-US" altLang="zh-CN" dirty="0"/>
              <a:t>    </a:t>
            </a:r>
            <a:r>
              <a:rPr lang="zh-CN" altLang="zh-CN" dirty="0"/>
              <a:t>层）的残差：</a:t>
            </a:r>
          </a:p>
          <a:p>
            <a:pPr marL="457200" indent="-457200">
              <a:buFont typeface="+mj-lt"/>
              <a:buAutoNum type="alphaLcParenR"/>
              <a:defRPr/>
            </a:pPr>
            <a:r>
              <a:rPr lang="zh-CN" altLang="zh-CN" dirty="0"/>
              <a:t>计算</a:t>
            </a:r>
            <a:r>
              <a:rPr lang="en-US" altLang="zh-CN" dirty="0"/>
              <a:t>                          </a:t>
            </a:r>
            <a:r>
              <a:rPr lang="zh-CN" altLang="zh-CN" dirty="0"/>
              <a:t>的各层的残差： </a:t>
            </a:r>
          </a:p>
          <a:p>
            <a:pPr marL="457200" indent="-457200">
              <a:buFont typeface="+mj-lt"/>
              <a:buAutoNum type="alphaLcParenR"/>
              <a:defRPr/>
            </a:pPr>
            <a:r>
              <a:rPr lang="zh-CN" altLang="zh-CN" dirty="0"/>
              <a:t>计算最终需要的偏导数值：</a:t>
            </a:r>
          </a:p>
          <a:p>
            <a:pPr marL="0" indent="0">
              <a:buFont typeface="Wingdings" pitchFamily="2" charset="2"/>
              <a:buNone/>
              <a:defRPr/>
            </a:pPr>
            <a:endParaRPr lang="en-US" altLang="zh-CN" dirty="0"/>
          </a:p>
        </p:txBody>
      </p:sp>
      <p:graphicFrame>
        <p:nvGraphicFramePr>
          <p:cNvPr id="53252" name="对象 4">
            <a:extLst>
              <a:ext uri="{FF2B5EF4-FFF2-40B4-BE49-F238E27FC236}">
                <a16:creationId xmlns:a16="http://schemas.microsoft.com/office/drawing/2014/main" id="{2467319A-3C8C-4185-A9DA-418027BFB904}"/>
              </a:ext>
            </a:extLst>
          </p:cNvPr>
          <p:cNvGraphicFramePr>
            <a:graphicFrameLocks noChangeAspect="1"/>
          </p:cNvGraphicFramePr>
          <p:nvPr/>
        </p:nvGraphicFramePr>
        <p:xfrm>
          <a:off x="3851275" y="1412875"/>
          <a:ext cx="1006475" cy="401638"/>
        </p:xfrm>
        <a:graphic>
          <a:graphicData uri="http://schemas.openxmlformats.org/presentationml/2006/ole">
            <mc:AlternateContent xmlns:mc="http://schemas.openxmlformats.org/markup-compatibility/2006">
              <mc:Choice xmlns:v="urn:schemas-microsoft-com:vml" Requires="v">
                <p:oleObj name="Equation" r:id="rId2" imgW="571320" imgH="228600" progId="Equation.DSMT4">
                  <p:embed/>
                </p:oleObj>
              </mc:Choice>
              <mc:Fallback>
                <p:oleObj name="Equation" r:id="rId2" imgW="571320" imgH="228600" progId="Equation.DSMT4">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1412875"/>
                        <a:ext cx="10064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3" name="对象 5">
            <a:extLst>
              <a:ext uri="{FF2B5EF4-FFF2-40B4-BE49-F238E27FC236}">
                <a16:creationId xmlns:a16="http://schemas.microsoft.com/office/drawing/2014/main" id="{F4B3BE8D-0413-43AB-84E8-887BC4A81BAD}"/>
              </a:ext>
            </a:extLst>
          </p:cNvPr>
          <p:cNvGraphicFramePr>
            <a:graphicFrameLocks noChangeAspect="1"/>
          </p:cNvGraphicFramePr>
          <p:nvPr/>
        </p:nvGraphicFramePr>
        <p:xfrm>
          <a:off x="6213475" y="1412875"/>
          <a:ext cx="303213" cy="360363"/>
        </p:xfrm>
        <a:graphic>
          <a:graphicData uri="http://schemas.openxmlformats.org/presentationml/2006/ole">
            <mc:AlternateContent xmlns:mc="http://schemas.openxmlformats.org/markup-compatibility/2006">
              <mc:Choice xmlns:v="urn:schemas-microsoft-com:vml" Requires="v">
                <p:oleObj name="Equation" r:id="rId4" imgW="203040" imgH="241200" progId="Equation.DSMT4">
                  <p:embed/>
                </p:oleObj>
              </mc:Choice>
              <mc:Fallback>
                <p:oleObj name="Equation" r:id="rId4" imgW="203040" imgH="2412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13475" y="1412875"/>
                        <a:ext cx="30321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4" name="对象 6">
            <a:extLst>
              <a:ext uri="{FF2B5EF4-FFF2-40B4-BE49-F238E27FC236}">
                <a16:creationId xmlns:a16="http://schemas.microsoft.com/office/drawing/2014/main" id="{F3020BEE-A136-4708-AB66-EC26C948E246}"/>
              </a:ext>
            </a:extLst>
          </p:cNvPr>
          <p:cNvGraphicFramePr>
            <a:graphicFrameLocks noChangeAspect="1"/>
          </p:cNvGraphicFramePr>
          <p:nvPr/>
        </p:nvGraphicFramePr>
        <p:xfrm>
          <a:off x="2771775" y="1916113"/>
          <a:ext cx="287338" cy="433387"/>
        </p:xfrm>
        <a:graphic>
          <a:graphicData uri="http://schemas.openxmlformats.org/presentationml/2006/ole">
            <mc:AlternateContent xmlns:mc="http://schemas.openxmlformats.org/markup-compatibility/2006">
              <mc:Choice xmlns:v="urn:schemas-microsoft-com:vml" Requires="v">
                <p:oleObj name="Equation" r:id="rId6" imgW="152280" imgH="228600" progId="Equation.DSMT4">
                  <p:embed/>
                </p:oleObj>
              </mc:Choice>
              <mc:Fallback>
                <p:oleObj name="Equation" r:id="rId6" imgW="152280" imgH="228600" progId="Equation.DSMT4">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1775" y="1916113"/>
                        <a:ext cx="28733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5" name="对象 7">
            <a:extLst>
              <a:ext uri="{FF2B5EF4-FFF2-40B4-BE49-F238E27FC236}">
                <a16:creationId xmlns:a16="http://schemas.microsoft.com/office/drawing/2014/main" id="{4CE9AA00-77D5-4B02-80D0-69445859B065}"/>
              </a:ext>
            </a:extLst>
          </p:cNvPr>
          <p:cNvGraphicFramePr>
            <a:graphicFrameLocks noChangeAspect="1"/>
          </p:cNvGraphicFramePr>
          <p:nvPr/>
        </p:nvGraphicFramePr>
        <p:xfrm>
          <a:off x="4643438" y="1916113"/>
          <a:ext cx="2736850" cy="365125"/>
        </p:xfrm>
        <a:graphic>
          <a:graphicData uri="http://schemas.openxmlformats.org/presentationml/2006/ole">
            <mc:AlternateContent xmlns:mc="http://schemas.openxmlformats.org/markup-compatibility/2006">
              <mc:Choice xmlns:v="urn:schemas-microsoft-com:vml" Requires="v">
                <p:oleObj name="Equation" r:id="rId8" imgW="1714320" imgH="228600" progId="Equation.DSMT4">
                  <p:embed/>
                </p:oleObj>
              </mc:Choice>
              <mc:Fallback>
                <p:oleObj name="Equation" r:id="rId8" imgW="1714320" imgH="228600" progId="Equation.DSMT4">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43438" y="1916113"/>
                        <a:ext cx="27368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6" name="对象 8">
            <a:extLst>
              <a:ext uri="{FF2B5EF4-FFF2-40B4-BE49-F238E27FC236}">
                <a16:creationId xmlns:a16="http://schemas.microsoft.com/office/drawing/2014/main" id="{EDE278D9-0187-498A-95E8-F3B9074BCA48}"/>
              </a:ext>
            </a:extLst>
          </p:cNvPr>
          <p:cNvGraphicFramePr>
            <a:graphicFrameLocks noChangeAspect="1"/>
          </p:cNvGraphicFramePr>
          <p:nvPr/>
        </p:nvGraphicFramePr>
        <p:xfrm>
          <a:off x="1476375" y="2492375"/>
          <a:ext cx="1871663" cy="341313"/>
        </p:xfrm>
        <a:graphic>
          <a:graphicData uri="http://schemas.openxmlformats.org/presentationml/2006/ole">
            <mc:AlternateContent xmlns:mc="http://schemas.openxmlformats.org/markup-compatibility/2006">
              <mc:Choice xmlns:v="urn:schemas-microsoft-com:vml" Requires="v">
                <p:oleObj name="Equation" r:id="rId10" imgW="1257120" imgH="228600" progId="Equation.DSMT4">
                  <p:embed/>
                </p:oleObj>
              </mc:Choice>
              <mc:Fallback>
                <p:oleObj name="Equation" r:id="rId10" imgW="1257120" imgH="228600" progId="Equation.DSMT4">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2492375"/>
                        <a:ext cx="18716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对象 9">
            <a:extLst>
              <a:ext uri="{FF2B5EF4-FFF2-40B4-BE49-F238E27FC236}">
                <a16:creationId xmlns:a16="http://schemas.microsoft.com/office/drawing/2014/main" id="{363FBCBB-BF05-4C68-AFE1-1DC8BA9EF3C0}"/>
              </a:ext>
            </a:extLst>
          </p:cNvPr>
          <p:cNvGraphicFramePr>
            <a:graphicFrameLocks noChangeAspect="1"/>
          </p:cNvGraphicFramePr>
          <p:nvPr/>
        </p:nvGraphicFramePr>
        <p:xfrm>
          <a:off x="5219700" y="2420938"/>
          <a:ext cx="3175000" cy="401637"/>
        </p:xfrm>
        <a:graphic>
          <a:graphicData uri="http://schemas.openxmlformats.org/presentationml/2006/ole">
            <mc:AlternateContent xmlns:mc="http://schemas.openxmlformats.org/markup-compatibility/2006">
              <mc:Choice xmlns:v="urn:schemas-microsoft-com:vml" Requires="v">
                <p:oleObj name="Equation" r:id="rId12" imgW="1803240" imgH="228600" progId="Equation.DSMT4">
                  <p:embed/>
                </p:oleObj>
              </mc:Choice>
              <mc:Fallback>
                <p:oleObj name="Equation" r:id="rId12" imgW="1803240" imgH="228600" progId="Equation.DSMT4">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19700" y="2420938"/>
                        <a:ext cx="3175000"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8" name="对象 10">
            <a:extLst>
              <a:ext uri="{FF2B5EF4-FFF2-40B4-BE49-F238E27FC236}">
                <a16:creationId xmlns:a16="http://schemas.microsoft.com/office/drawing/2014/main" id="{DEF08BF7-BFF4-47BC-BAB1-BCFB41BD6983}"/>
              </a:ext>
            </a:extLst>
          </p:cNvPr>
          <p:cNvGraphicFramePr>
            <a:graphicFrameLocks noChangeAspect="1"/>
          </p:cNvGraphicFramePr>
          <p:nvPr/>
        </p:nvGraphicFramePr>
        <p:xfrm>
          <a:off x="3924300" y="2924175"/>
          <a:ext cx="2681288" cy="360363"/>
        </p:xfrm>
        <a:graphic>
          <a:graphicData uri="http://schemas.openxmlformats.org/presentationml/2006/ole">
            <mc:AlternateContent xmlns:mc="http://schemas.openxmlformats.org/markup-compatibility/2006">
              <mc:Choice xmlns:v="urn:schemas-microsoft-com:vml" Requires="v">
                <p:oleObj name="Equation" r:id="rId14" imgW="1892160" imgH="253800" progId="Equation.DSMT4">
                  <p:embed/>
                </p:oleObj>
              </mc:Choice>
              <mc:Fallback>
                <p:oleObj name="Equation" r:id="rId14" imgW="1892160" imgH="253800" progId="Equation.DSMT4">
                  <p:embed/>
                  <p:pic>
                    <p:nvPicPr>
                      <p:cNvPr id="0" name="对象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24300" y="2924175"/>
                        <a:ext cx="2681288"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对象 11">
            <a:extLst>
              <a:ext uri="{FF2B5EF4-FFF2-40B4-BE49-F238E27FC236}">
                <a16:creationId xmlns:a16="http://schemas.microsoft.com/office/drawing/2014/main" id="{B88730FF-E9E2-48AB-B113-AE90ED247FC7}"/>
              </a:ext>
            </a:extLst>
          </p:cNvPr>
          <p:cNvGraphicFramePr>
            <a:graphicFrameLocks noChangeAspect="1"/>
          </p:cNvGraphicFramePr>
          <p:nvPr/>
        </p:nvGraphicFramePr>
        <p:xfrm>
          <a:off x="3924300" y="3357563"/>
          <a:ext cx="2663825" cy="458787"/>
        </p:xfrm>
        <a:graphic>
          <a:graphicData uri="http://schemas.openxmlformats.org/presentationml/2006/ole">
            <mc:AlternateContent xmlns:mc="http://schemas.openxmlformats.org/markup-compatibility/2006">
              <mc:Choice xmlns:v="urn:schemas-microsoft-com:vml" Requires="v">
                <p:oleObj name="Equation" r:id="rId16" imgW="1473120" imgH="253800" progId="Equation.DSMT4">
                  <p:embed/>
                </p:oleObj>
              </mc:Choice>
              <mc:Fallback>
                <p:oleObj name="Equation" r:id="rId16" imgW="1473120" imgH="253800" progId="Equation.DSMT4">
                  <p:embed/>
                  <p:pic>
                    <p:nvPicPr>
                      <p:cNvPr id="0" name="对象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24300" y="3357563"/>
                        <a:ext cx="2663825"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70873DFF-0923-49F4-9B08-26200FAE4128}"/>
              </a:ext>
            </a:extLst>
          </p:cNvPr>
          <p:cNvSpPr>
            <a:spLocks noGrp="1"/>
          </p:cNvSpPr>
          <p:nvPr>
            <p:ph type="title"/>
          </p:nvPr>
        </p:nvSpPr>
        <p:spPr>
          <a:xfrm>
            <a:off x="395288" y="153988"/>
            <a:ext cx="8318500" cy="431800"/>
          </a:xfrm>
        </p:spPr>
        <p:txBody>
          <a:bodyPr/>
          <a:lstStyle/>
          <a:p>
            <a:r>
              <a:rPr lang="zh-CN" altLang="en-US"/>
              <a:t>进行试验</a:t>
            </a:r>
          </a:p>
        </p:txBody>
      </p:sp>
      <p:sp>
        <p:nvSpPr>
          <p:cNvPr id="54275" name="内容占位符 2">
            <a:extLst>
              <a:ext uri="{FF2B5EF4-FFF2-40B4-BE49-F238E27FC236}">
                <a16:creationId xmlns:a16="http://schemas.microsoft.com/office/drawing/2014/main" id="{E573D854-C7D7-46CB-8EAF-338BA018443E}"/>
              </a:ext>
            </a:extLst>
          </p:cNvPr>
          <p:cNvSpPr>
            <a:spLocks noGrp="1"/>
          </p:cNvSpPr>
          <p:nvPr>
            <p:ph idx="1"/>
          </p:nvPr>
        </p:nvSpPr>
        <p:spPr>
          <a:xfrm>
            <a:off x="250825" y="774700"/>
            <a:ext cx="8497888" cy="2582863"/>
          </a:xfrm>
        </p:spPr>
        <p:txBody>
          <a:bodyPr/>
          <a:lstStyle/>
          <a:p>
            <a:pPr>
              <a:lnSpc>
                <a:spcPts val="3200"/>
              </a:lnSpc>
            </a:pPr>
            <a:r>
              <a:rPr lang="zh-CN" altLang="zh-CN"/>
              <a:t>我们尝试使用</a:t>
            </a:r>
            <a:r>
              <a:rPr lang="en-US" altLang="zh-CN"/>
              <a:t>BP</a:t>
            </a:r>
            <a:r>
              <a:rPr lang="zh-CN" altLang="zh-CN"/>
              <a:t>神经网络进行实验。数据集采用</a:t>
            </a:r>
            <a:r>
              <a:rPr lang="en-US" altLang="zh-CN"/>
              <a:t>scikit-learn</a:t>
            </a:r>
            <a:r>
              <a:rPr lang="zh-CN" altLang="zh-CN"/>
              <a:t>提供的</a:t>
            </a:r>
            <a:r>
              <a:rPr lang="en-US" altLang="zh-CN"/>
              <a:t>make_moons</a:t>
            </a:r>
            <a:r>
              <a:rPr lang="zh-CN" altLang="zh-CN"/>
              <a:t>数据集。产生的数据如</a:t>
            </a:r>
            <a:r>
              <a:rPr lang="zh-CN" altLang="en-US"/>
              <a:t>下</a:t>
            </a:r>
            <a:r>
              <a:rPr lang="zh-CN" altLang="zh-CN"/>
              <a:t>图 所示，</a:t>
            </a:r>
            <a:r>
              <a:rPr lang="en-US" altLang="zh-CN"/>
              <a:t>’+’</a:t>
            </a:r>
            <a:r>
              <a:rPr lang="zh-CN" altLang="zh-CN"/>
              <a:t>表示女性病人，</a:t>
            </a:r>
            <a:r>
              <a:rPr lang="en-US" altLang="zh-CN"/>
              <a:t>‘x’</a:t>
            </a:r>
            <a:r>
              <a:rPr lang="zh-CN" altLang="zh-CN"/>
              <a:t>表示男性病人，</a:t>
            </a:r>
            <a:r>
              <a:rPr lang="en-US" altLang="zh-CN"/>
              <a:t>x</a:t>
            </a:r>
            <a:r>
              <a:rPr lang="zh-CN" altLang="zh-CN"/>
              <a:t>和</a:t>
            </a:r>
            <a:r>
              <a:rPr lang="en-US" altLang="zh-CN"/>
              <a:t>y</a:t>
            </a:r>
            <a:r>
              <a:rPr lang="zh-CN" altLang="zh-CN"/>
              <a:t>轴表示两个指标。</a:t>
            </a:r>
            <a:endParaRPr lang="en-US" altLang="zh-CN"/>
          </a:p>
          <a:p>
            <a:pPr>
              <a:lnSpc>
                <a:spcPts val="3200"/>
              </a:lnSpc>
            </a:pPr>
            <a:r>
              <a:rPr lang="zh-CN" altLang="en-US"/>
              <a:t>运行结果显示，</a:t>
            </a:r>
            <a:r>
              <a:rPr lang="en-US" altLang="zh-CN"/>
              <a:t>BP</a:t>
            </a:r>
            <a:r>
              <a:rPr lang="zh-CN" altLang="zh-CN"/>
              <a:t>神经网络的分类效果很不错，如果提高迭代次数分类的效果还可以进一步提高。</a:t>
            </a:r>
            <a:endParaRPr lang="zh-CN" altLang="en-US"/>
          </a:p>
        </p:txBody>
      </p:sp>
      <p:pic>
        <p:nvPicPr>
          <p:cNvPr id="54276" name="Picture 2">
            <a:extLst>
              <a:ext uri="{FF2B5EF4-FFF2-40B4-BE49-F238E27FC236}">
                <a16:creationId xmlns:a16="http://schemas.microsoft.com/office/drawing/2014/main" id="{381C08BA-D3CA-453F-BBD3-A41DC3EB5C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979738"/>
            <a:ext cx="7775575"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A246EC4-2781-49F0-8DB0-55F9524B6268}"/>
              </a:ext>
            </a:extLst>
          </p:cNvPr>
          <p:cNvSpPr>
            <a:spLocks noGrp="1"/>
          </p:cNvSpPr>
          <p:nvPr>
            <p:ph type="title"/>
          </p:nvPr>
        </p:nvSpPr>
        <p:spPr>
          <a:xfrm>
            <a:off x="395288" y="153988"/>
            <a:ext cx="8318500" cy="431800"/>
          </a:xfrm>
        </p:spPr>
        <p:txBody>
          <a:bodyPr/>
          <a:lstStyle/>
          <a:p>
            <a:r>
              <a:rPr lang="zh-CN" altLang="en-US"/>
              <a:t>其他神经网络</a:t>
            </a:r>
          </a:p>
        </p:txBody>
      </p:sp>
      <p:sp>
        <p:nvSpPr>
          <p:cNvPr id="55299" name="内容占位符 2">
            <a:extLst>
              <a:ext uri="{FF2B5EF4-FFF2-40B4-BE49-F238E27FC236}">
                <a16:creationId xmlns:a16="http://schemas.microsoft.com/office/drawing/2014/main" id="{9022E7B9-EA28-4A78-83EC-02F60830647D}"/>
              </a:ext>
            </a:extLst>
          </p:cNvPr>
          <p:cNvSpPr>
            <a:spLocks noGrp="1"/>
          </p:cNvSpPr>
          <p:nvPr>
            <p:ph idx="1"/>
          </p:nvPr>
        </p:nvSpPr>
        <p:spPr>
          <a:xfrm>
            <a:off x="250825" y="774700"/>
            <a:ext cx="8497888" cy="4957763"/>
          </a:xfrm>
        </p:spPr>
        <p:txBody>
          <a:bodyPr/>
          <a:lstStyle/>
          <a:p>
            <a:r>
              <a:rPr lang="zh-CN" altLang="zh-CN"/>
              <a:t>卷积神经网络</a:t>
            </a:r>
            <a:r>
              <a:rPr lang="en-US" altLang="zh-CN"/>
              <a:t>(Convolutional Neual Network,CNN)</a:t>
            </a:r>
            <a:r>
              <a:rPr lang="zh-CN" altLang="zh-CN"/>
              <a:t>是一种前馈神经网络，与</a:t>
            </a:r>
            <a:r>
              <a:rPr lang="en-US" altLang="zh-CN"/>
              <a:t>BP</a:t>
            </a:r>
            <a:r>
              <a:rPr lang="zh-CN" altLang="zh-CN"/>
              <a:t>神经网络不同的是，它包括卷积层</a:t>
            </a:r>
            <a:r>
              <a:rPr lang="en-US" altLang="zh-CN"/>
              <a:t>(alternating convolutional layer)</a:t>
            </a:r>
            <a:r>
              <a:rPr lang="zh-CN" altLang="zh-CN"/>
              <a:t>和池层</a:t>
            </a:r>
            <a:r>
              <a:rPr lang="en-US" altLang="zh-CN"/>
              <a:t>(pooling layer)</a:t>
            </a:r>
            <a:r>
              <a:rPr lang="zh-CN" altLang="zh-CN"/>
              <a:t>，在图像处理方面有很好的效果，经常用作解决计算机视觉问题。</a:t>
            </a:r>
            <a:endParaRPr lang="en-US" altLang="zh-CN"/>
          </a:p>
          <a:p>
            <a:r>
              <a:rPr lang="zh-CN" altLang="zh-CN"/>
              <a:t>递归神经网络</a:t>
            </a:r>
            <a:r>
              <a:rPr lang="en-US" altLang="zh-CN"/>
              <a:t>(RNN)</a:t>
            </a:r>
            <a:r>
              <a:rPr lang="zh-CN" altLang="zh-CN"/>
              <a:t>分为时间递归神经网络</a:t>
            </a:r>
            <a:r>
              <a:rPr lang="en-US" altLang="zh-CN"/>
              <a:t>(Recurrent Neural Network)</a:t>
            </a:r>
            <a:r>
              <a:rPr lang="zh-CN" altLang="zh-CN"/>
              <a:t>和结构递归神经网络</a:t>
            </a:r>
            <a:r>
              <a:rPr lang="en-US" altLang="zh-CN"/>
              <a:t>(Recursive Neural Network)</a:t>
            </a:r>
            <a:r>
              <a:rPr lang="zh-CN" altLang="zh-CN"/>
              <a:t>。</a:t>
            </a:r>
            <a:endParaRPr lang="en-US" altLang="zh-CN"/>
          </a:p>
          <a:p>
            <a:r>
              <a:rPr lang="en-US" altLang="zh-CN"/>
              <a:t>RNN</a:t>
            </a:r>
            <a:r>
              <a:rPr lang="zh-CN" altLang="zh-CN"/>
              <a:t>主要用于处理序列数据。在</a:t>
            </a:r>
            <a:r>
              <a:rPr lang="en-US" altLang="zh-CN"/>
              <a:t>BP</a:t>
            </a:r>
            <a:r>
              <a:rPr lang="zh-CN" altLang="zh-CN"/>
              <a:t>神经网络中，输入层到输出层各层间是全连接的，但同层之间的节点却是无连接的。这种网络对于处理序列数据效果很差，忽略了同层间节点的联系，而在序列中同层间节点的关系是很密切的。</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4F633B39-422A-42E5-B4E2-4F745A8CA605}"/>
              </a:ext>
            </a:extLst>
          </p:cNvPr>
          <p:cNvSpPr>
            <a:spLocks noGrp="1"/>
          </p:cNvSpPr>
          <p:nvPr>
            <p:ph type="title"/>
          </p:nvPr>
        </p:nvSpPr>
        <p:spPr>
          <a:xfrm>
            <a:off x="395288" y="153988"/>
            <a:ext cx="8318500" cy="431800"/>
          </a:xfrm>
        </p:spPr>
        <p:txBody>
          <a:bodyPr/>
          <a:lstStyle/>
          <a:p>
            <a:r>
              <a:rPr lang="zh-CN" altLang="en-US"/>
              <a:t>回归分析</a:t>
            </a:r>
          </a:p>
        </p:txBody>
      </p:sp>
      <p:sp>
        <p:nvSpPr>
          <p:cNvPr id="19459" name="内容占位符 2">
            <a:extLst>
              <a:ext uri="{FF2B5EF4-FFF2-40B4-BE49-F238E27FC236}">
                <a16:creationId xmlns:a16="http://schemas.microsoft.com/office/drawing/2014/main" id="{636B7BBD-3C9F-40A9-B9C7-F8B4A63C1ECD}"/>
              </a:ext>
            </a:extLst>
          </p:cNvPr>
          <p:cNvSpPr>
            <a:spLocks noGrp="1"/>
          </p:cNvSpPr>
          <p:nvPr>
            <p:ph idx="1"/>
          </p:nvPr>
        </p:nvSpPr>
        <p:spPr>
          <a:xfrm>
            <a:off x="250825" y="774700"/>
            <a:ext cx="3816350" cy="5607050"/>
          </a:xfrm>
        </p:spPr>
        <p:txBody>
          <a:bodyPr/>
          <a:lstStyle/>
          <a:p>
            <a:r>
              <a:rPr lang="zh-CN" altLang="zh-CN"/>
              <a:t>回归分析是一项预测性的建模技术。它的目的是通过建立模型来研究因变量和自变量之间的显著关系，即多个自变量对（一个）因变量的影响强度，预测数值型的目标值。</a:t>
            </a:r>
          </a:p>
          <a:p>
            <a:r>
              <a:rPr lang="zh-CN" altLang="zh-CN"/>
              <a:t>常用的回归分析技术是线性回归、逻辑回归、多项式回归和岭回归等。作为入门书籍，在此主要介绍前两种模型的原理和具体实现。</a:t>
            </a:r>
          </a:p>
        </p:txBody>
      </p:sp>
      <p:pic>
        <p:nvPicPr>
          <p:cNvPr id="19460" name="Picture 2">
            <a:extLst>
              <a:ext uri="{FF2B5EF4-FFF2-40B4-BE49-F238E27FC236}">
                <a16:creationId xmlns:a16="http://schemas.microsoft.com/office/drawing/2014/main" id="{81A413A5-5594-4496-BECD-5C6701DB3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2588" y="836613"/>
            <a:ext cx="4772025" cy="509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D86D6FA0-932D-40D8-9929-597463A9B92A}"/>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6C95D6CF-C20C-4057-BEB0-71E94169B6A8}"/>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BFA0F271-7F17-4AE3-AC95-C76D4FE2AA3B}"/>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C624C137-037B-49F5-98FE-A1E04FEB7252}"/>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64271384-7AFF-406E-9100-B0EEE0334D9B}"/>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96130DE8-9178-4D90-9A70-008A6C8026FA}"/>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56328" name="标题 13">
            <a:extLst>
              <a:ext uri="{FF2B5EF4-FFF2-40B4-BE49-F238E27FC236}">
                <a16:creationId xmlns:a16="http://schemas.microsoft.com/office/drawing/2014/main" id="{C6143907-916E-4536-B773-D3E592F23E0F}"/>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F43F994C-FE98-457B-9364-94D56B88346A}"/>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95640E04-07B8-4053-B486-F6519B859597}"/>
              </a:ext>
            </a:extLst>
          </p:cNvPr>
          <p:cNvSpPr>
            <a:spLocks noChangeArrowheads="1"/>
          </p:cNvSpPr>
          <p:nvPr/>
        </p:nvSpPr>
        <p:spPr bwMode="auto">
          <a:xfrm>
            <a:off x="2843213" y="350100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5E0F73C1-4FC1-4E64-9ED3-44C0E91570A9}"/>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F172F50E-5230-4434-B49E-3BC3271B344F}"/>
              </a:ext>
            </a:extLst>
          </p:cNvPr>
          <p:cNvSpPr>
            <a:spLocks noChangeArrowheads="1"/>
          </p:cNvSpPr>
          <p:nvPr/>
        </p:nvSpPr>
        <p:spPr bwMode="auto">
          <a:xfrm>
            <a:off x="1860550" y="350100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21A37D65-C3FF-4FF0-A63D-C13F5E8C6C23}"/>
              </a:ext>
            </a:extLst>
          </p:cNvPr>
          <p:cNvSpPr>
            <a:spLocks noChangeArrowheads="1"/>
          </p:cNvSpPr>
          <p:nvPr/>
        </p:nvSpPr>
        <p:spPr bwMode="auto">
          <a:xfrm>
            <a:off x="2843213" y="4221163"/>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83A1EC6E-41BE-42EC-B3EF-03C5EE52D3BF}"/>
              </a:ext>
            </a:extLst>
          </p:cNvPr>
          <p:cNvSpPr>
            <a:spLocks noChangeArrowheads="1"/>
          </p:cNvSpPr>
          <p:nvPr/>
        </p:nvSpPr>
        <p:spPr bwMode="auto">
          <a:xfrm>
            <a:off x="1835150" y="422116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C32EF13D-EE4D-49A5-A5C3-1137F98C5D66}"/>
              </a:ext>
            </a:extLst>
          </p:cNvPr>
          <p:cNvSpPr>
            <a:spLocks noGrp="1"/>
          </p:cNvSpPr>
          <p:nvPr>
            <p:ph type="title"/>
          </p:nvPr>
        </p:nvSpPr>
        <p:spPr>
          <a:xfrm>
            <a:off x="395288" y="153988"/>
            <a:ext cx="8318500" cy="431800"/>
          </a:xfrm>
        </p:spPr>
        <p:txBody>
          <a:bodyPr/>
          <a:lstStyle/>
          <a:p>
            <a:r>
              <a:rPr lang="en-US" altLang="zh-CN"/>
              <a:t>KNN</a:t>
            </a:r>
            <a:r>
              <a:rPr lang="zh-CN" altLang="en-US"/>
              <a:t>算法概述</a:t>
            </a:r>
          </a:p>
        </p:txBody>
      </p:sp>
      <p:sp>
        <p:nvSpPr>
          <p:cNvPr id="57347" name="内容占位符 2">
            <a:extLst>
              <a:ext uri="{FF2B5EF4-FFF2-40B4-BE49-F238E27FC236}">
                <a16:creationId xmlns:a16="http://schemas.microsoft.com/office/drawing/2014/main" id="{476EA48D-9605-484B-997D-6ABFB48457D5}"/>
              </a:ext>
            </a:extLst>
          </p:cNvPr>
          <p:cNvSpPr>
            <a:spLocks noGrp="1"/>
          </p:cNvSpPr>
          <p:nvPr>
            <p:ph idx="1"/>
          </p:nvPr>
        </p:nvSpPr>
        <p:spPr>
          <a:xfrm>
            <a:off x="250825" y="774700"/>
            <a:ext cx="8713788" cy="2006600"/>
          </a:xfrm>
        </p:spPr>
        <p:txBody>
          <a:bodyPr/>
          <a:lstStyle/>
          <a:p>
            <a:pPr>
              <a:lnSpc>
                <a:spcPts val="3000"/>
              </a:lnSpc>
            </a:pPr>
            <a:r>
              <a:rPr lang="en-US" altLang="zh-CN"/>
              <a:t>kNN</a:t>
            </a:r>
            <a:r>
              <a:rPr lang="zh-CN" altLang="zh-CN"/>
              <a:t>算法是</a:t>
            </a:r>
            <a:r>
              <a:rPr lang="en-US" altLang="zh-CN"/>
              <a:t>k-Nearest Neighbor Classification</a:t>
            </a:r>
            <a:r>
              <a:rPr lang="zh-CN" altLang="zh-CN"/>
              <a:t>的简称，即</a:t>
            </a:r>
            <a:r>
              <a:rPr lang="en-US" altLang="zh-CN"/>
              <a:t>k-</a:t>
            </a:r>
            <a:r>
              <a:rPr lang="zh-CN" altLang="zh-CN"/>
              <a:t>近邻分类算法。它的思想很简单：一个样本在特征空间中，总会有</a:t>
            </a:r>
            <a:r>
              <a:rPr lang="en-US" altLang="zh-CN"/>
              <a:t>k</a:t>
            </a:r>
            <a:r>
              <a:rPr lang="zh-CN" altLang="zh-CN"/>
              <a:t>个最相似（即特征空间中最邻近）的样本。其中，大多数样本属于某一个类别，则该样本也属于这个类别。</a:t>
            </a:r>
          </a:p>
        </p:txBody>
      </p:sp>
      <p:pic>
        <p:nvPicPr>
          <p:cNvPr id="57348" name="图片 5" descr="说明: File:KnnClassification.svg">
            <a:extLst>
              <a:ext uri="{FF2B5EF4-FFF2-40B4-BE49-F238E27FC236}">
                <a16:creationId xmlns:a16="http://schemas.microsoft.com/office/drawing/2014/main" id="{F3D52729-63EB-40F1-819D-471893BAA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2339975"/>
            <a:ext cx="3197225"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内容占位符 2">
            <a:extLst>
              <a:ext uri="{FF2B5EF4-FFF2-40B4-BE49-F238E27FC236}">
                <a16:creationId xmlns:a16="http://schemas.microsoft.com/office/drawing/2014/main" id="{35727FC5-79C1-4E8B-B9BF-555D814DE348}"/>
              </a:ext>
            </a:extLst>
          </p:cNvPr>
          <p:cNvSpPr txBox="1">
            <a:spLocks/>
          </p:cNvSpPr>
          <p:nvPr/>
        </p:nvSpPr>
        <p:spPr bwMode="auto">
          <a:xfrm>
            <a:off x="323850" y="5229225"/>
            <a:ext cx="88201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nSpc>
                <a:spcPct val="150000"/>
              </a:lnSpc>
              <a:spcBef>
                <a:spcPct val="20000"/>
              </a:spcBef>
              <a:buClr>
                <a:srgbClr val="032089"/>
              </a:buClr>
              <a:buFont typeface="Wingdings" panose="05000000000000000000" pitchFamily="2" charset="2"/>
              <a:buChar char="l"/>
            </a:pPr>
            <a:r>
              <a:rPr lang="zh-CN" altLang="zh-CN" sz="2000">
                <a:solidFill>
                  <a:schemeClr val="tx1"/>
                </a:solidFill>
                <a:latin typeface="微软雅黑" panose="020B0503020204020204" pitchFamily="34" charset="-122"/>
                <a:ea typeface="微软雅黑" panose="020B0503020204020204" pitchFamily="34" charset="-122"/>
              </a:rPr>
              <a:t>如</a:t>
            </a:r>
            <a:r>
              <a:rPr lang="zh-CN" altLang="en-US" sz="2000">
                <a:solidFill>
                  <a:schemeClr val="tx1"/>
                </a:solidFill>
                <a:latin typeface="微软雅黑" panose="020B0503020204020204" pitchFamily="34" charset="-122"/>
                <a:ea typeface="微软雅黑" panose="020B0503020204020204" pitchFamily="34" charset="-122"/>
              </a:rPr>
              <a:t>上</a:t>
            </a:r>
            <a:r>
              <a:rPr lang="zh-CN" altLang="zh-CN" sz="2000">
                <a:solidFill>
                  <a:schemeClr val="tx1"/>
                </a:solidFill>
                <a:latin typeface="微软雅黑" panose="020B0503020204020204" pitchFamily="34" charset="-122"/>
                <a:ea typeface="微软雅黑" panose="020B0503020204020204" pitchFamily="34" charset="-122"/>
              </a:rPr>
              <a:t>图 ，我们有两类数据：方块和三角形。它们分布在二维特征空间中。假设有一个新数据（用圆表示）需要预测其所属的类别</a:t>
            </a:r>
            <a:r>
              <a:rPr lang="zh-CN" altLang="en-US" sz="2000">
                <a:solidFill>
                  <a:schemeClr val="tx1"/>
                </a:solidFill>
                <a:latin typeface="微软雅黑" panose="020B0503020204020204" pitchFamily="34" charset="-122"/>
                <a:ea typeface="微软雅黑" panose="020B0503020204020204" pitchFamily="34" charset="-122"/>
              </a:rPr>
              <a:t>，需要怎么来预测？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AB7B53BB-C318-4F64-A671-32C6C42B1C7A}"/>
              </a:ext>
            </a:extLst>
          </p:cNvPr>
          <p:cNvSpPr>
            <a:spLocks noGrp="1"/>
          </p:cNvSpPr>
          <p:nvPr>
            <p:ph type="title"/>
          </p:nvPr>
        </p:nvSpPr>
        <p:spPr>
          <a:xfrm>
            <a:off x="395288" y="153988"/>
            <a:ext cx="8318500" cy="431800"/>
          </a:xfrm>
        </p:spPr>
        <p:txBody>
          <a:bodyPr/>
          <a:lstStyle/>
          <a:p>
            <a:r>
              <a:rPr lang="en-US" altLang="zh-CN"/>
              <a:t>KNN</a:t>
            </a:r>
            <a:r>
              <a:rPr lang="zh-CN" altLang="en-US"/>
              <a:t>算法实现流程</a:t>
            </a:r>
          </a:p>
        </p:txBody>
      </p:sp>
      <p:graphicFrame>
        <p:nvGraphicFramePr>
          <p:cNvPr id="4" name="图示 3">
            <a:extLst>
              <a:ext uri="{FF2B5EF4-FFF2-40B4-BE49-F238E27FC236}">
                <a16:creationId xmlns:a16="http://schemas.microsoft.com/office/drawing/2014/main" id="{32AD0CB2-DB87-40E6-947A-746BFBD0DF1E}"/>
              </a:ext>
            </a:extLst>
          </p:cNvPr>
          <p:cNvGraphicFramePr/>
          <p:nvPr/>
        </p:nvGraphicFramePr>
        <p:xfrm>
          <a:off x="1187624" y="1124744"/>
          <a:ext cx="6624736" cy="4608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36EA05ED-076F-4B1E-A45A-D62FF03045B1}"/>
              </a:ext>
            </a:extLst>
          </p:cNvPr>
          <p:cNvSpPr>
            <a:spLocks noGrp="1"/>
          </p:cNvSpPr>
          <p:nvPr>
            <p:ph type="title"/>
          </p:nvPr>
        </p:nvSpPr>
        <p:spPr>
          <a:xfrm>
            <a:off x="395288" y="153988"/>
            <a:ext cx="8318500" cy="431800"/>
          </a:xfrm>
        </p:spPr>
        <p:txBody>
          <a:bodyPr/>
          <a:lstStyle/>
          <a:p>
            <a:r>
              <a:rPr lang="zh-CN" altLang="en-US"/>
              <a:t>算法实现</a:t>
            </a:r>
          </a:p>
        </p:txBody>
      </p:sp>
      <p:sp>
        <p:nvSpPr>
          <p:cNvPr id="3" name="内容占位符 2">
            <a:extLst>
              <a:ext uri="{FF2B5EF4-FFF2-40B4-BE49-F238E27FC236}">
                <a16:creationId xmlns:a16="http://schemas.microsoft.com/office/drawing/2014/main" id="{89ECFBFB-9EC9-4FA7-A332-CE69358B584F}"/>
              </a:ext>
            </a:extLst>
          </p:cNvPr>
          <p:cNvSpPr>
            <a:spLocks noGrp="1"/>
          </p:cNvSpPr>
          <p:nvPr>
            <p:ph idx="1"/>
          </p:nvPr>
        </p:nvSpPr>
        <p:spPr>
          <a:xfrm>
            <a:off x="250825" y="774700"/>
            <a:ext cx="5184775" cy="5749925"/>
          </a:xfrm>
        </p:spPr>
        <p:txBody>
          <a:bodyPr/>
          <a:lstStyle/>
          <a:p>
            <a:pPr marL="0" indent="0">
              <a:lnSpc>
                <a:spcPts val="2400"/>
              </a:lnSpc>
              <a:buFont typeface="Wingdings" pitchFamily="2" charset="2"/>
              <a:buNone/>
              <a:defRPr/>
            </a:pPr>
            <a:r>
              <a:rPr lang="en-US" altLang="zh-CN" sz="1400" dirty="0"/>
              <a:t># </a:t>
            </a:r>
            <a:r>
              <a:rPr lang="zh-CN" altLang="zh-CN" sz="1400" dirty="0"/>
              <a:t>画出决策边界，用不同颜色表示</a:t>
            </a:r>
          </a:p>
          <a:p>
            <a:pPr marL="0" indent="0">
              <a:lnSpc>
                <a:spcPts val="2400"/>
              </a:lnSpc>
              <a:buFont typeface="Wingdings" pitchFamily="2" charset="2"/>
              <a:buNone/>
              <a:defRPr/>
            </a:pPr>
            <a:r>
              <a:rPr lang="en-US" altLang="zh-CN" sz="1400" dirty="0" err="1"/>
              <a:t>x_min</a:t>
            </a:r>
            <a:r>
              <a:rPr lang="en-US" altLang="zh-CN" sz="1400" dirty="0"/>
              <a:t>, </a:t>
            </a:r>
            <a:r>
              <a:rPr lang="en-US" altLang="zh-CN" sz="1400" dirty="0" err="1"/>
              <a:t>x_max</a:t>
            </a:r>
            <a:r>
              <a:rPr lang="en-US" altLang="zh-CN" sz="1400" dirty="0"/>
              <a:t> = X[:, 0].min() - 1, X[:, 0].max() + 1                      </a:t>
            </a:r>
            <a:endParaRPr lang="zh-CN" altLang="zh-CN" sz="1400" dirty="0"/>
          </a:p>
          <a:p>
            <a:pPr marL="0" indent="0">
              <a:lnSpc>
                <a:spcPts val="2400"/>
              </a:lnSpc>
              <a:buFont typeface="Wingdings" pitchFamily="2" charset="2"/>
              <a:buNone/>
              <a:defRPr/>
            </a:pPr>
            <a:r>
              <a:rPr lang="en-US" altLang="zh-CN" sz="1400" dirty="0" err="1"/>
              <a:t>y_min</a:t>
            </a:r>
            <a:r>
              <a:rPr lang="en-US" altLang="zh-CN" sz="1400" dirty="0"/>
              <a:t>, </a:t>
            </a:r>
            <a:r>
              <a:rPr lang="en-US" altLang="zh-CN" sz="1400" dirty="0" err="1"/>
              <a:t>y_max</a:t>
            </a:r>
            <a:r>
              <a:rPr lang="en-US" altLang="zh-CN" sz="1400" dirty="0"/>
              <a:t> = X[:, 1].min() - 1, X[:, 1].max() + 1</a:t>
            </a:r>
            <a:endParaRPr lang="zh-CN" altLang="zh-CN" sz="1400" dirty="0"/>
          </a:p>
          <a:p>
            <a:pPr marL="0" indent="0">
              <a:lnSpc>
                <a:spcPts val="2400"/>
              </a:lnSpc>
              <a:buFont typeface="Wingdings" pitchFamily="2" charset="2"/>
              <a:buNone/>
              <a:defRPr/>
            </a:pPr>
            <a:r>
              <a:rPr lang="en-US" altLang="zh-CN" sz="1400" dirty="0"/>
              <a:t>xx, </a:t>
            </a:r>
            <a:r>
              <a:rPr lang="en-US" altLang="zh-CN" sz="1400" dirty="0" err="1"/>
              <a:t>yy</a:t>
            </a:r>
            <a:r>
              <a:rPr lang="en-US" altLang="zh-CN" sz="1400" dirty="0"/>
              <a:t> = </a:t>
            </a:r>
            <a:r>
              <a:rPr lang="en-US" altLang="zh-CN" sz="1400" dirty="0" err="1"/>
              <a:t>np.meshgrid</a:t>
            </a:r>
            <a:r>
              <a:rPr lang="en-US" altLang="zh-CN" sz="1400" dirty="0"/>
              <a:t>(</a:t>
            </a:r>
            <a:r>
              <a:rPr lang="en-US" altLang="zh-CN" sz="1400" dirty="0" err="1"/>
              <a:t>np.arange</a:t>
            </a:r>
            <a:r>
              <a:rPr lang="en-US" altLang="zh-CN" sz="1400" dirty="0"/>
              <a:t>(</a:t>
            </a:r>
            <a:r>
              <a:rPr lang="en-US" altLang="zh-CN" sz="1400" dirty="0" err="1"/>
              <a:t>x_min</a:t>
            </a:r>
            <a:r>
              <a:rPr lang="en-US" altLang="zh-CN" sz="1400" dirty="0"/>
              <a:t>, </a:t>
            </a:r>
            <a:r>
              <a:rPr lang="en-US" altLang="zh-CN" sz="1400" dirty="0" err="1"/>
              <a:t>x_max</a:t>
            </a:r>
            <a:r>
              <a:rPr lang="en-US" altLang="zh-CN" sz="1400" dirty="0"/>
              <a:t>, 0.02),</a:t>
            </a:r>
            <a:endParaRPr lang="zh-CN" altLang="zh-CN" sz="1400" dirty="0"/>
          </a:p>
          <a:p>
            <a:pPr marL="0" indent="0">
              <a:lnSpc>
                <a:spcPts val="2400"/>
              </a:lnSpc>
              <a:buFont typeface="Wingdings" pitchFamily="2" charset="2"/>
              <a:buNone/>
              <a:defRPr/>
            </a:pPr>
            <a:r>
              <a:rPr lang="en-US" altLang="zh-CN" sz="1400" dirty="0"/>
              <a:t>                     </a:t>
            </a:r>
            <a:r>
              <a:rPr lang="en-US" altLang="zh-CN" sz="1400" dirty="0" err="1"/>
              <a:t>np.arange</a:t>
            </a:r>
            <a:r>
              <a:rPr lang="en-US" altLang="zh-CN" sz="1400" dirty="0"/>
              <a:t>(</a:t>
            </a:r>
            <a:r>
              <a:rPr lang="en-US" altLang="zh-CN" sz="1400" dirty="0" err="1"/>
              <a:t>y_min</a:t>
            </a:r>
            <a:r>
              <a:rPr lang="en-US" altLang="zh-CN" sz="1400" dirty="0"/>
              <a:t>, </a:t>
            </a:r>
            <a:r>
              <a:rPr lang="en-US" altLang="zh-CN" sz="1400" dirty="0" err="1"/>
              <a:t>y_max</a:t>
            </a:r>
            <a:r>
              <a:rPr lang="en-US" altLang="zh-CN" sz="1400" dirty="0"/>
              <a:t>, 0.02))</a:t>
            </a:r>
            <a:endParaRPr lang="zh-CN" altLang="zh-CN" sz="1400" dirty="0"/>
          </a:p>
          <a:p>
            <a:pPr marL="0" indent="0">
              <a:lnSpc>
                <a:spcPts val="2400"/>
              </a:lnSpc>
              <a:buFont typeface="Wingdings" pitchFamily="2" charset="2"/>
              <a:buNone/>
              <a:defRPr/>
            </a:pPr>
            <a:r>
              <a:rPr lang="en-US" altLang="zh-CN" sz="1400" dirty="0"/>
              <a:t>Z = </a:t>
            </a:r>
            <a:r>
              <a:rPr lang="en-US" altLang="zh-CN" sz="1400" dirty="0" err="1"/>
              <a:t>clf.predict</a:t>
            </a:r>
            <a:r>
              <a:rPr lang="en-US" altLang="zh-CN" sz="1400" dirty="0"/>
              <a:t>(</a:t>
            </a:r>
            <a:r>
              <a:rPr lang="en-US" altLang="zh-CN" sz="1400" dirty="0" err="1"/>
              <a:t>np.c</a:t>
            </a:r>
            <a:r>
              <a:rPr lang="en-US" altLang="zh-CN" sz="1400" dirty="0"/>
              <a:t>_[</a:t>
            </a:r>
            <a:r>
              <a:rPr lang="en-US" altLang="zh-CN" sz="1400" dirty="0" err="1"/>
              <a:t>xx.ravel</a:t>
            </a:r>
            <a:r>
              <a:rPr lang="en-US" altLang="zh-CN" sz="1400" dirty="0"/>
              <a:t>(), </a:t>
            </a:r>
            <a:r>
              <a:rPr lang="en-US" altLang="zh-CN" sz="1400" dirty="0" err="1"/>
              <a:t>yy.ravel</a:t>
            </a:r>
            <a:r>
              <a:rPr lang="en-US" altLang="zh-CN" sz="1400" dirty="0"/>
              <a:t>()]).reshape(</a:t>
            </a:r>
            <a:r>
              <a:rPr lang="en-US" altLang="zh-CN" sz="1400" dirty="0" err="1"/>
              <a:t>xx.shape</a:t>
            </a:r>
            <a:r>
              <a:rPr lang="en-US" altLang="zh-CN" sz="1400" dirty="0"/>
              <a:t>)</a:t>
            </a:r>
            <a:endParaRPr lang="zh-CN" altLang="zh-CN" sz="1400" dirty="0"/>
          </a:p>
          <a:p>
            <a:pPr marL="0" indent="0">
              <a:lnSpc>
                <a:spcPts val="2400"/>
              </a:lnSpc>
              <a:buFont typeface="Wingdings" pitchFamily="2" charset="2"/>
              <a:buNone/>
              <a:defRPr/>
            </a:pPr>
            <a:r>
              <a:rPr lang="en-US" altLang="zh-CN" sz="1400" dirty="0" err="1"/>
              <a:t>plt.figure</a:t>
            </a:r>
            <a:r>
              <a:rPr lang="en-US" altLang="zh-CN" sz="1400" dirty="0"/>
              <a:t>()</a:t>
            </a:r>
          </a:p>
          <a:p>
            <a:pPr marL="0" indent="0">
              <a:lnSpc>
                <a:spcPts val="2400"/>
              </a:lnSpc>
              <a:buFont typeface="Wingdings" pitchFamily="2" charset="2"/>
              <a:buNone/>
              <a:defRPr/>
            </a:pPr>
            <a:r>
              <a:rPr lang="en-US" altLang="zh-CN" sz="1400" dirty="0"/>
              <a:t># </a:t>
            </a:r>
            <a:r>
              <a:rPr lang="zh-CN" altLang="zh-CN" sz="1400" dirty="0"/>
              <a:t>绘制预测结果图</a:t>
            </a:r>
          </a:p>
          <a:p>
            <a:pPr marL="0" indent="0">
              <a:lnSpc>
                <a:spcPts val="2400"/>
              </a:lnSpc>
              <a:buFont typeface="Wingdings" pitchFamily="2" charset="2"/>
              <a:buNone/>
              <a:defRPr/>
            </a:pPr>
            <a:r>
              <a:rPr lang="en-US" altLang="zh-CN" sz="1400" dirty="0" err="1"/>
              <a:t>plt.pcolormesh</a:t>
            </a:r>
            <a:r>
              <a:rPr lang="en-US" altLang="zh-CN" sz="1400" dirty="0"/>
              <a:t>(xx, </a:t>
            </a:r>
            <a:r>
              <a:rPr lang="en-US" altLang="zh-CN" sz="1400" dirty="0" err="1"/>
              <a:t>yy</a:t>
            </a:r>
            <a:r>
              <a:rPr lang="en-US" altLang="zh-CN" sz="1400" dirty="0"/>
              <a:t>, Z, </a:t>
            </a:r>
            <a:r>
              <a:rPr lang="en-US" altLang="zh-CN" sz="1400" dirty="0" err="1"/>
              <a:t>cmap</a:t>
            </a:r>
            <a:r>
              <a:rPr lang="en-US" altLang="zh-CN" sz="1400" dirty="0"/>
              <a:t>=</a:t>
            </a:r>
            <a:r>
              <a:rPr lang="en-US" altLang="zh-CN" sz="1400" dirty="0" err="1"/>
              <a:t>cmap_light</a:t>
            </a:r>
            <a:r>
              <a:rPr lang="en-US" altLang="zh-CN" sz="1400" dirty="0"/>
              <a:t>)</a:t>
            </a:r>
          </a:p>
          <a:p>
            <a:pPr marL="0" indent="0">
              <a:lnSpc>
                <a:spcPts val="2400"/>
              </a:lnSpc>
              <a:buFont typeface="Wingdings" pitchFamily="2" charset="2"/>
              <a:buNone/>
              <a:defRPr/>
            </a:pPr>
            <a:r>
              <a:rPr lang="en-US" altLang="zh-CN" sz="1400" dirty="0"/>
              <a:t># </a:t>
            </a:r>
            <a:r>
              <a:rPr lang="zh-CN" altLang="zh-CN" sz="1400" dirty="0"/>
              <a:t>补充训练数据点</a:t>
            </a:r>
          </a:p>
          <a:p>
            <a:pPr marL="0" indent="0">
              <a:lnSpc>
                <a:spcPts val="2400"/>
              </a:lnSpc>
              <a:buFont typeface="Wingdings" pitchFamily="2" charset="2"/>
              <a:buNone/>
              <a:defRPr/>
            </a:pPr>
            <a:r>
              <a:rPr lang="en-US" altLang="zh-CN" sz="1400" dirty="0" err="1"/>
              <a:t>plt.scatter</a:t>
            </a:r>
            <a:r>
              <a:rPr lang="en-US" altLang="zh-CN" sz="1400" dirty="0"/>
              <a:t>(X[:, 0], X[:, 1], c=y, </a:t>
            </a:r>
            <a:r>
              <a:rPr lang="en-US" altLang="zh-CN" sz="1400" dirty="0" err="1"/>
              <a:t>cmap</a:t>
            </a:r>
            <a:r>
              <a:rPr lang="en-US" altLang="zh-CN" sz="1400" dirty="0"/>
              <a:t>=</a:t>
            </a:r>
            <a:r>
              <a:rPr lang="en-US" altLang="zh-CN" sz="1400" dirty="0" err="1"/>
              <a:t>cmap_bold</a:t>
            </a:r>
            <a:r>
              <a:rPr lang="en-US" altLang="zh-CN" sz="1400" dirty="0"/>
              <a:t>)</a:t>
            </a:r>
            <a:endParaRPr lang="zh-CN" altLang="zh-CN" sz="1400" dirty="0"/>
          </a:p>
          <a:p>
            <a:pPr marL="0" indent="0">
              <a:lnSpc>
                <a:spcPts val="2400"/>
              </a:lnSpc>
              <a:buFont typeface="Wingdings" pitchFamily="2" charset="2"/>
              <a:buNone/>
              <a:defRPr/>
            </a:pPr>
            <a:r>
              <a:rPr lang="en-US" altLang="zh-CN" sz="1400" dirty="0" err="1"/>
              <a:t>plt.xlim</a:t>
            </a:r>
            <a:r>
              <a:rPr lang="en-US" altLang="zh-CN" sz="1400" dirty="0"/>
              <a:t>(</a:t>
            </a:r>
            <a:r>
              <a:rPr lang="en-US" altLang="zh-CN" sz="1400" dirty="0" err="1"/>
              <a:t>xx.min</a:t>
            </a:r>
            <a:r>
              <a:rPr lang="en-US" altLang="zh-CN" sz="1400" dirty="0"/>
              <a:t>(), </a:t>
            </a:r>
            <a:r>
              <a:rPr lang="en-US" altLang="zh-CN" sz="1400" dirty="0" err="1"/>
              <a:t>xx.max</a:t>
            </a:r>
            <a:r>
              <a:rPr lang="en-US" altLang="zh-CN" sz="1400" dirty="0"/>
              <a:t>())</a:t>
            </a:r>
            <a:endParaRPr lang="zh-CN" altLang="zh-CN" sz="1400" dirty="0"/>
          </a:p>
          <a:p>
            <a:pPr marL="0" indent="0">
              <a:lnSpc>
                <a:spcPts val="2400"/>
              </a:lnSpc>
              <a:buFont typeface="Wingdings" pitchFamily="2" charset="2"/>
              <a:buNone/>
              <a:defRPr/>
            </a:pPr>
            <a:r>
              <a:rPr lang="en-US" altLang="zh-CN" sz="1400" dirty="0" err="1"/>
              <a:t>plt.ylim</a:t>
            </a:r>
            <a:r>
              <a:rPr lang="en-US" altLang="zh-CN" sz="1400" dirty="0"/>
              <a:t>(</a:t>
            </a:r>
            <a:r>
              <a:rPr lang="en-US" altLang="zh-CN" sz="1400" dirty="0" err="1"/>
              <a:t>yy.min</a:t>
            </a:r>
            <a:r>
              <a:rPr lang="en-US" altLang="zh-CN" sz="1400" dirty="0"/>
              <a:t>(), </a:t>
            </a:r>
            <a:r>
              <a:rPr lang="en-US" altLang="zh-CN" sz="1400" dirty="0" err="1"/>
              <a:t>yy.max</a:t>
            </a:r>
            <a:r>
              <a:rPr lang="en-US" altLang="zh-CN" sz="1400" dirty="0"/>
              <a:t>())</a:t>
            </a:r>
            <a:endParaRPr lang="zh-CN" altLang="zh-CN" sz="1400" dirty="0"/>
          </a:p>
          <a:p>
            <a:pPr marL="0" indent="0">
              <a:lnSpc>
                <a:spcPts val="2400"/>
              </a:lnSpc>
              <a:buFont typeface="Wingdings" pitchFamily="2" charset="2"/>
              <a:buNone/>
              <a:defRPr/>
            </a:pPr>
            <a:r>
              <a:rPr lang="en-US" altLang="zh-CN" sz="1400" dirty="0" err="1"/>
              <a:t>plt.title</a:t>
            </a:r>
            <a:r>
              <a:rPr lang="en-US" altLang="zh-CN" sz="1400" dirty="0"/>
              <a:t>("3-Class classification (k = 15, weights = 'uniform')")</a:t>
            </a:r>
            <a:endParaRPr lang="zh-CN" altLang="zh-CN" sz="1400" dirty="0"/>
          </a:p>
          <a:p>
            <a:pPr marL="0" indent="0">
              <a:lnSpc>
                <a:spcPts val="2400"/>
              </a:lnSpc>
              <a:buFont typeface="Wingdings" pitchFamily="2" charset="2"/>
              <a:buNone/>
              <a:defRPr/>
            </a:pPr>
            <a:r>
              <a:rPr lang="en-US" altLang="zh-CN" sz="1400" dirty="0" err="1"/>
              <a:t>plt.show</a:t>
            </a:r>
            <a:r>
              <a:rPr lang="en-US" altLang="zh-CN" sz="1400" dirty="0"/>
              <a:t>()</a:t>
            </a:r>
            <a:endParaRPr lang="zh-CN" altLang="zh-CN" sz="1400" dirty="0"/>
          </a:p>
          <a:p>
            <a:pPr>
              <a:lnSpc>
                <a:spcPts val="2400"/>
              </a:lnSpc>
              <a:defRPr/>
            </a:pPr>
            <a:endParaRPr lang="zh-CN" altLang="en-US" sz="1400" dirty="0"/>
          </a:p>
        </p:txBody>
      </p:sp>
      <p:pic>
        <p:nvPicPr>
          <p:cNvPr id="59396" name="Picture 2">
            <a:extLst>
              <a:ext uri="{FF2B5EF4-FFF2-40B4-BE49-F238E27FC236}">
                <a16:creationId xmlns:a16="http://schemas.microsoft.com/office/drawing/2014/main" id="{DDA7DC7C-332C-4B61-A0A6-6E91930FA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2986088"/>
            <a:ext cx="4105275" cy="3538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B4B23817-0DBB-48AB-8DAF-6E8D71A3C37B}"/>
              </a:ext>
            </a:extLst>
          </p:cNvPr>
          <p:cNvCxnSpPr/>
          <p:nvPr/>
        </p:nvCxnSpPr>
        <p:spPr>
          <a:xfrm>
            <a:off x="2143125" y="908050"/>
            <a:ext cx="0" cy="4465638"/>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EE2A6C0B-1A5C-43FF-B5C5-597CCE597456}"/>
              </a:ext>
            </a:extLst>
          </p:cNvPr>
          <p:cNvSpPr>
            <a:spLocks noChangeShapeType="1"/>
          </p:cNvSpPr>
          <p:nvPr/>
        </p:nvSpPr>
        <p:spPr bwMode="auto">
          <a:xfrm>
            <a:off x="1476375" y="1622425"/>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E4E49D9F-7B07-46EB-B84C-433C479869BC}"/>
              </a:ext>
            </a:extLst>
          </p:cNvPr>
          <p:cNvSpPr>
            <a:spLocks noChangeArrowheads="1"/>
          </p:cNvSpPr>
          <p:nvPr/>
        </p:nvSpPr>
        <p:spPr bwMode="auto">
          <a:xfrm>
            <a:off x="1855788" y="134143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5B1C6A82-DE2E-4470-A878-78393031EEA0}"/>
              </a:ext>
            </a:extLst>
          </p:cNvPr>
          <p:cNvSpPr>
            <a:spLocks noChangeArrowheads="1"/>
          </p:cNvSpPr>
          <p:nvPr/>
        </p:nvSpPr>
        <p:spPr bwMode="auto">
          <a:xfrm>
            <a:off x="2844800" y="134143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回归分析</a:t>
            </a:r>
          </a:p>
        </p:txBody>
      </p:sp>
      <p:sp>
        <p:nvSpPr>
          <p:cNvPr id="11" name="AutoShape 12">
            <a:hlinkClick r:id="" action="ppaction://noaction" highlightClick="1"/>
            <a:extLst>
              <a:ext uri="{FF2B5EF4-FFF2-40B4-BE49-F238E27FC236}">
                <a16:creationId xmlns:a16="http://schemas.microsoft.com/office/drawing/2014/main" id="{AA80B54D-74F8-4818-BC5E-FBDF16A787C3}"/>
              </a:ext>
            </a:extLst>
          </p:cNvPr>
          <p:cNvSpPr>
            <a:spLocks noChangeArrowheads="1"/>
          </p:cNvSpPr>
          <p:nvPr/>
        </p:nvSpPr>
        <p:spPr bwMode="auto">
          <a:xfrm>
            <a:off x="2844800" y="2060575"/>
            <a:ext cx="4602163"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决策树</a:t>
            </a:r>
          </a:p>
        </p:txBody>
      </p:sp>
      <p:sp>
        <p:nvSpPr>
          <p:cNvPr id="12" name="Oval 13">
            <a:hlinkClick r:id="" action="ppaction://noaction" highlightClick="1"/>
            <a:extLst>
              <a:ext uri="{FF2B5EF4-FFF2-40B4-BE49-F238E27FC236}">
                <a16:creationId xmlns:a16="http://schemas.microsoft.com/office/drawing/2014/main" id="{3A2B8D21-6DD8-47C4-B963-D775A905F08E}"/>
              </a:ext>
            </a:extLst>
          </p:cNvPr>
          <p:cNvSpPr>
            <a:spLocks noChangeArrowheads="1"/>
          </p:cNvSpPr>
          <p:nvPr/>
        </p:nvSpPr>
        <p:spPr bwMode="auto">
          <a:xfrm>
            <a:off x="1857375" y="2060575"/>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60424" name="标题 13">
            <a:extLst>
              <a:ext uri="{FF2B5EF4-FFF2-40B4-BE49-F238E27FC236}">
                <a16:creationId xmlns:a16="http://schemas.microsoft.com/office/drawing/2014/main" id="{EC6E5742-BDE2-4685-BE90-5AAFF43DED29}"/>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7AAB38E4-1FFA-475B-BE23-717794022045}"/>
              </a:ext>
            </a:extLst>
          </p:cNvPr>
          <p:cNvSpPr>
            <a:spLocks noChangeArrowheads="1"/>
          </p:cNvSpPr>
          <p:nvPr/>
        </p:nvSpPr>
        <p:spPr bwMode="auto">
          <a:xfrm>
            <a:off x="2843213" y="2781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神经网络</a:t>
            </a:r>
          </a:p>
        </p:txBody>
      </p:sp>
      <p:sp>
        <p:nvSpPr>
          <p:cNvPr id="14" name="AutoShape 12">
            <a:hlinkClick r:id="" action="ppaction://noaction" highlightClick="1"/>
            <a:extLst>
              <a:ext uri="{FF2B5EF4-FFF2-40B4-BE49-F238E27FC236}">
                <a16:creationId xmlns:a16="http://schemas.microsoft.com/office/drawing/2014/main" id="{975532AA-14FB-4F4B-A1CC-585E36CD3334}"/>
              </a:ext>
            </a:extLst>
          </p:cNvPr>
          <p:cNvSpPr>
            <a:spLocks noChangeArrowheads="1"/>
          </p:cNvSpPr>
          <p:nvPr/>
        </p:nvSpPr>
        <p:spPr bwMode="auto">
          <a:xfrm>
            <a:off x="2843213" y="3500438"/>
            <a:ext cx="4602162"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KNN</a:t>
            </a:r>
            <a:r>
              <a:rPr lang="zh-CN" altLang="en-US" sz="1800" dirty="0">
                <a:latin typeface="微软雅黑" pitchFamily="34" charset="-122"/>
                <a:ea typeface="微软雅黑" pitchFamily="34" charset="-122"/>
              </a:rPr>
              <a:t>算法</a:t>
            </a:r>
          </a:p>
        </p:txBody>
      </p:sp>
      <p:sp>
        <p:nvSpPr>
          <p:cNvPr id="16" name="Oval 13">
            <a:hlinkClick r:id="" action="ppaction://noaction" highlightClick="1"/>
            <a:extLst>
              <a:ext uri="{FF2B5EF4-FFF2-40B4-BE49-F238E27FC236}">
                <a16:creationId xmlns:a16="http://schemas.microsoft.com/office/drawing/2014/main" id="{A4791895-F50D-4A66-8DEB-B1B5DC1F0C41}"/>
              </a:ext>
            </a:extLst>
          </p:cNvPr>
          <p:cNvSpPr>
            <a:spLocks noChangeArrowheads="1"/>
          </p:cNvSpPr>
          <p:nvPr/>
        </p:nvSpPr>
        <p:spPr bwMode="auto">
          <a:xfrm>
            <a:off x="1860550" y="2781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0746C6E7-A73F-4526-99E9-2D5B91BD6D57}"/>
              </a:ext>
            </a:extLst>
          </p:cNvPr>
          <p:cNvSpPr>
            <a:spLocks noChangeArrowheads="1"/>
          </p:cNvSpPr>
          <p:nvPr/>
        </p:nvSpPr>
        <p:spPr bwMode="auto">
          <a:xfrm>
            <a:off x="1860550" y="3500438"/>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22A9E86A-79D8-4685-AA5B-441984B4A032}"/>
              </a:ext>
            </a:extLst>
          </p:cNvPr>
          <p:cNvSpPr>
            <a:spLocks noChangeArrowheads="1"/>
          </p:cNvSpPr>
          <p:nvPr/>
        </p:nvSpPr>
        <p:spPr bwMode="auto">
          <a:xfrm>
            <a:off x="2843213" y="4221088"/>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朴素贝叶斯分类算法</a:t>
            </a:r>
          </a:p>
        </p:txBody>
      </p:sp>
      <p:sp>
        <p:nvSpPr>
          <p:cNvPr id="19" name="Oval 13">
            <a:hlinkClick r:id="" action="ppaction://noaction" highlightClick="1"/>
            <a:extLst>
              <a:ext uri="{FF2B5EF4-FFF2-40B4-BE49-F238E27FC236}">
                <a16:creationId xmlns:a16="http://schemas.microsoft.com/office/drawing/2014/main" id="{81733251-3075-4FEA-90CF-BCA6A5252873}"/>
              </a:ext>
            </a:extLst>
          </p:cNvPr>
          <p:cNvSpPr>
            <a:spLocks noChangeArrowheads="1"/>
          </p:cNvSpPr>
          <p:nvPr/>
        </p:nvSpPr>
        <p:spPr bwMode="auto">
          <a:xfrm>
            <a:off x="1835150" y="4221088"/>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7027C70-F095-4829-88A5-9A15539EF160}"/>
              </a:ext>
            </a:extLst>
          </p:cNvPr>
          <p:cNvSpPr>
            <a:spLocks noGrp="1"/>
          </p:cNvSpPr>
          <p:nvPr>
            <p:ph type="title"/>
          </p:nvPr>
        </p:nvSpPr>
        <p:spPr>
          <a:xfrm>
            <a:off x="395288" y="153988"/>
            <a:ext cx="8318500" cy="431800"/>
          </a:xfrm>
        </p:spPr>
        <p:txBody>
          <a:bodyPr/>
          <a:lstStyle/>
          <a:p>
            <a:r>
              <a:rPr lang="zh-CN" altLang="en-US"/>
              <a:t>朴素贝叶斯</a:t>
            </a:r>
          </a:p>
        </p:txBody>
      </p:sp>
      <p:sp>
        <p:nvSpPr>
          <p:cNvPr id="61443" name="内容占位符 2">
            <a:extLst>
              <a:ext uri="{FF2B5EF4-FFF2-40B4-BE49-F238E27FC236}">
                <a16:creationId xmlns:a16="http://schemas.microsoft.com/office/drawing/2014/main" id="{2833E92F-DB9C-4AA4-988F-4216BA60D8A9}"/>
              </a:ext>
            </a:extLst>
          </p:cNvPr>
          <p:cNvSpPr>
            <a:spLocks noGrp="1"/>
          </p:cNvSpPr>
          <p:nvPr>
            <p:ph idx="1"/>
          </p:nvPr>
        </p:nvSpPr>
        <p:spPr>
          <a:xfrm>
            <a:off x="250825" y="774700"/>
            <a:ext cx="8893175" cy="5678488"/>
          </a:xfrm>
        </p:spPr>
        <p:txBody>
          <a:bodyPr/>
          <a:lstStyle/>
          <a:p>
            <a:r>
              <a:rPr lang="zh-CN" altLang="zh-CN"/>
              <a:t>朴素贝叶斯算法是一个应用贝叶斯理论的一种有监督学习算法。它基于这样一个假设：特征之间是相互独立的。</a:t>
            </a:r>
          </a:p>
          <a:p>
            <a:r>
              <a:rPr lang="zh-CN" altLang="zh-CN"/>
              <a:t>给定一个分类标签</a:t>
            </a:r>
            <a:r>
              <a:rPr lang="en-US" altLang="zh-CN"/>
              <a:t> y</a:t>
            </a:r>
            <a:r>
              <a:rPr lang="zh-CN" altLang="zh-CN"/>
              <a:t>和自由特征变量</a:t>
            </a:r>
            <a:r>
              <a:rPr lang="en-US" altLang="zh-CN"/>
              <a:t>             =1</a:t>
            </a:r>
            <a:r>
              <a:rPr lang="zh-CN" altLang="zh-CN"/>
              <a:t>，表示样本具有特征</a:t>
            </a:r>
            <a:r>
              <a:rPr lang="en-US" altLang="zh-CN"/>
              <a:t> i</a:t>
            </a:r>
            <a:r>
              <a:rPr lang="zh-CN" altLang="zh-CN"/>
              <a:t>，而</a:t>
            </a:r>
            <a:r>
              <a:rPr lang="en-US" altLang="zh-CN"/>
              <a:t>                   .</a:t>
            </a:r>
            <a:r>
              <a:rPr lang="zh-CN" altLang="en-US"/>
              <a:t>      表</a:t>
            </a:r>
            <a:r>
              <a:rPr lang="zh-CN" altLang="zh-CN"/>
              <a:t>示样本不具有特征</a:t>
            </a:r>
            <a:r>
              <a:rPr lang="en-US" altLang="zh-CN"/>
              <a:t> i</a:t>
            </a:r>
            <a:r>
              <a:rPr lang="zh-CN" altLang="zh-CN"/>
              <a:t>。如果我们想知道具有特征</a:t>
            </a:r>
            <a:r>
              <a:rPr lang="en-US" altLang="zh-CN"/>
              <a:t> 1</a:t>
            </a:r>
            <a:r>
              <a:rPr lang="zh-CN" altLang="zh-CN"/>
              <a:t>到</a:t>
            </a:r>
            <a:r>
              <a:rPr lang="en-US" altLang="zh-CN"/>
              <a:t> n</a:t>
            </a:r>
            <a:r>
              <a:rPr lang="zh-CN" altLang="zh-CN"/>
              <a:t>的向量是否属于分类标签</a:t>
            </a:r>
            <a:r>
              <a:rPr lang="en-US" altLang="zh-CN"/>
              <a:t>     </a:t>
            </a:r>
            <a:r>
              <a:rPr lang="zh-CN" altLang="zh-CN"/>
              <a:t>，贝叶斯公式如下：</a:t>
            </a:r>
          </a:p>
          <a:p>
            <a:endParaRPr lang="en-US" altLang="zh-CN"/>
          </a:p>
          <a:p>
            <a:r>
              <a:rPr lang="zh-CN" altLang="zh-CN"/>
              <a:t>再由特征相互独立的假设：</a:t>
            </a:r>
          </a:p>
          <a:p>
            <a:r>
              <a:rPr lang="zh-CN" altLang="en-US"/>
              <a:t>而由于                  已经给定，</a:t>
            </a:r>
            <a:r>
              <a:rPr lang="zh-CN" altLang="zh-CN"/>
              <a:t>比较</a:t>
            </a:r>
            <a:r>
              <a:rPr lang="en-US" altLang="zh-CN"/>
              <a:t>                     </a:t>
            </a:r>
            <a:r>
              <a:rPr lang="zh-CN" altLang="zh-CN"/>
              <a:t>和</a:t>
            </a:r>
            <a:r>
              <a:rPr lang="en-US" altLang="zh-CN"/>
              <a:t>                       </a:t>
            </a:r>
            <a:r>
              <a:rPr lang="zh-CN" altLang="zh-CN"/>
              <a:t>，这与比较</a:t>
            </a:r>
            <a:r>
              <a:rPr lang="en-US" altLang="zh-CN"/>
              <a:t>                           </a:t>
            </a:r>
            <a:r>
              <a:rPr lang="zh-CN" altLang="zh-CN"/>
              <a:t>和</a:t>
            </a:r>
            <a:r>
              <a:rPr lang="en-US" altLang="zh-CN"/>
              <a:t>                               </a:t>
            </a:r>
            <a:r>
              <a:rPr lang="zh-CN" altLang="zh-CN"/>
              <a:t>等价。假设总共有</a:t>
            </a:r>
            <a:r>
              <a:rPr lang="en-US" altLang="zh-CN"/>
              <a:t> m</a:t>
            </a:r>
            <a:r>
              <a:rPr lang="zh-CN" altLang="zh-CN"/>
              <a:t>种标签，我们只需计算</a:t>
            </a:r>
            <a:r>
              <a:rPr lang="en-US" altLang="zh-CN"/>
              <a:t>                                           </a:t>
            </a:r>
            <a:r>
              <a:rPr lang="zh-CN" altLang="zh-CN"/>
              <a:t>，取最大值作为预测的分类标签，即：</a:t>
            </a:r>
            <a:r>
              <a:rPr lang="zh-CN" altLang="en-US"/>
              <a:t>    </a:t>
            </a:r>
          </a:p>
        </p:txBody>
      </p:sp>
      <p:graphicFrame>
        <p:nvGraphicFramePr>
          <p:cNvPr id="61444" name="对象 3">
            <a:extLst>
              <a:ext uri="{FF2B5EF4-FFF2-40B4-BE49-F238E27FC236}">
                <a16:creationId xmlns:a16="http://schemas.microsoft.com/office/drawing/2014/main" id="{20A8BD01-529B-42DB-974A-056E102D3E2C}"/>
              </a:ext>
            </a:extLst>
          </p:cNvPr>
          <p:cNvGraphicFramePr>
            <a:graphicFrameLocks noChangeAspect="1"/>
          </p:cNvGraphicFramePr>
          <p:nvPr/>
        </p:nvGraphicFramePr>
        <p:xfrm>
          <a:off x="4900613" y="1844675"/>
          <a:ext cx="895350" cy="414338"/>
        </p:xfrm>
        <a:graphic>
          <a:graphicData uri="http://schemas.openxmlformats.org/presentationml/2006/ole">
            <mc:AlternateContent xmlns:mc="http://schemas.openxmlformats.org/markup-compatibility/2006">
              <mc:Choice xmlns:v="urn:schemas-microsoft-com:vml" Requires="v">
                <p:oleObj name="Equation" r:id="rId2" imgW="495000" imgH="228600" progId="Equation.DSMT4">
                  <p:embed/>
                </p:oleObj>
              </mc:Choice>
              <mc:Fallback>
                <p:oleObj name="Equation" r:id="rId2" imgW="495000" imgH="2286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613" y="1844675"/>
                        <a:ext cx="89535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5" name="对象 4">
            <a:extLst>
              <a:ext uri="{FF2B5EF4-FFF2-40B4-BE49-F238E27FC236}">
                <a16:creationId xmlns:a16="http://schemas.microsoft.com/office/drawing/2014/main" id="{7D59B34C-8186-4E5D-A350-76D78A1B3F31}"/>
              </a:ext>
            </a:extLst>
          </p:cNvPr>
          <p:cNvGraphicFramePr>
            <a:graphicFrameLocks noChangeAspect="1"/>
          </p:cNvGraphicFramePr>
          <p:nvPr/>
        </p:nvGraphicFramePr>
        <p:xfrm>
          <a:off x="684213" y="2349500"/>
          <a:ext cx="503237" cy="347663"/>
        </p:xfrm>
        <a:graphic>
          <a:graphicData uri="http://schemas.openxmlformats.org/presentationml/2006/ole">
            <mc:AlternateContent xmlns:mc="http://schemas.openxmlformats.org/markup-compatibility/2006">
              <mc:Choice xmlns:v="urn:schemas-microsoft-com:vml" Requires="v">
                <p:oleObj name="Equation" r:id="rId4" imgW="330120" imgH="228600" progId="Equation.DSMT4">
                  <p:embed/>
                </p:oleObj>
              </mc:Choice>
              <mc:Fallback>
                <p:oleObj name="Equation" r:id="rId4" imgW="330120" imgH="22860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2349500"/>
                        <a:ext cx="5032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6" name="对象 5">
            <a:extLst>
              <a:ext uri="{FF2B5EF4-FFF2-40B4-BE49-F238E27FC236}">
                <a16:creationId xmlns:a16="http://schemas.microsoft.com/office/drawing/2014/main" id="{6F24C3A7-E52D-4DA6-A928-3EAB2B1F28E0}"/>
              </a:ext>
            </a:extLst>
          </p:cNvPr>
          <p:cNvGraphicFramePr>
            <a:graphicFrameLocks noChangeAspect="1"/>
          </p:cNvGraphicFramePr>
          <p:nvPr/>
        </p:nvGraphicFramePr>
        <p:xfrm>
          <a:off x="1979613" y="2708275"/>
          <a:ext cx="377825" cy="485775"/>
        </p:xfrm>
        <a:graphic>
          <a:graphicData uri="http://schemas.openxmlformats.org/presentationml/2006/ole">
            <mc:AlternateContent xmlns:mc="http://schemas.openxmlformats.org/markup-compatibility/2006">
              <mc:Choice xmlns:v="urn:schemas-microsoft-com:vml" Requires="v">
                <p:oleObj name="Equation" r:id="rId6" imgW="177480" imgH="228600" progId="Equation.DSMT4">
                  <p:embed/>
                </p:oleObj>
              </mc:Choice>
              <mc:Fallback>
                <p:oleObj name="Equation" r:id="rId6" imgW="177480" imgH="22860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613" y="2708275"/>
                        <a:ext cx="377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7" name="对象 6">
            <a:extLst>
              <a:ext uri="{FF2B5EF4-FFF2-40B4-BE49-F238E27FC236}">
                <a16:creationId xmlns:a16="http://schemas.microsoft.com/office/drawing/2014/main" id="{81A727D2-FDAB-4611-8830-C1C4F502F829}"/>
              </a:ext>
            </a:extLst>
          </p:cNvPr>
          <p:cNvGraphicFramePr>
            <a:graphicFrameLocks noChangeAspect="1"/>
          </p:cNvGraphicFramePr>
          <p:nvPr/>
        </p:nvGraphicFramePr>
        <p:xfrm>
          <a:off x="3333750" y="3140075"/>
          <a:ext cx="3308350" cy="576263"/>
        </p:xfrm>
        <a:graphic>
          <a:graphicData uri="http://schemas.openxmlformats.org/presentationml/2006/ole">
            <mc:AlternateContent xmlns:mc="http://schemas.openxmlformats.org/markup-compatibility/2006">
              <mc:Choice xmlns:v="urn:schemas-microsoft-com:vml" Requires="v">
                <p:oleObj name="Equation" r:id="rId8" imgW="2476440" imgH="431640" progId="Equation.DSMT4">
                  <p:embed/>
                </p:oleObj>
              </mc:Choice>
              <mc:Fallback>
                <p:oleObj name="Equation" r:id="rId8" imgW="2476440" imgH="431640"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3750" y="3140075"/>
                        <a:ext cx="33083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8" name="对象 7">
            <a:extLst>
              <a:ext uri="{FF2B5EF4-FFF2-40B4-BE49-F238E27FC236}">
                <a16:creationId xmlns:a16="http://schemas.microsoft.com/office/drawing/2014/main" id="{2D5CE67F-4F2A-4880-A6B2-2EDFD6E13B46}"/>
              </a:ext>
            </a:extLst>
          </p:cNvPr>
          <p:cNvGraphicFramePr>
            <a:graphicFrameLocks noChangeAspect="1"/>
          </p:cNvGraphicFramePr>
          <p:nvPr/>
        </p:nvGraphicFramePr>
        <p:xfrm>
          <a:off x="3708400" y="3716338"/>
          <a:ext cx="2541588" cy="576262"/>
        </p:xfrm>
        <a:graphic>
          <a:graphicData uri="http://schemas.openxmlformats.org/presentationml/2006/ole">
            <mc:AlternateContent xmlns:mc="http://schemas.openxmlformats.org/markup-compatibility/2006">
              <mc:Choice xmlns:v="urn:schemas-microsoft-com:vml" Requires="v">
                <p:oleObj name="Equation" r:id="rId10" imgW="1904760" imgH="431640" progId="Equation.DSMT4">
                  <p:embed/>
                </p:oleObj>
              </mc:Choice>
              <mc:Fallback>
                <p:oleObj name="Equation" r:id="rId10" imgW="1904760" imgH="43164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8400" y="3716338"/>
                        <a:ext cx="2541588"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49" name="对象 8">
            <a:extLst>
              <a:ext uri="{FF2B5EF4-FFF2-40B4-BE49-F238E27FC236}">
                <a16:creationId xmlns:a16="http://schemas.microsoft.com/office/drawing/2014/main" id="{84D67F64-F7BB-4817-97B1-B1410924CE53}"/>
              </a:ext>
            </a:extLst>
          </p:cNvPr>
          <p:cNvGraphicFramePr>
            <a:graphicFrameLocks noChangeAspect="1"/>
          </p:cNvGraphicFramePr>
          <p:nvPr/>
        </p:nvGraphicFramePr>
        <p:xfrm>
          <a:off x="1547813" y="4365625"/>
          <a:ext cx="1200150" cy="358775"/>
        </p:xfrm>
        <a:graphic>
          <a:graphicData uri="http://schemas.openxmlformats.org/presentationml/2006/ole">
            <mc:AlternateContent xmlns:mc="http://schemas.openxmlformats.org/markup-compatibility/2006">
              <mc:Choice xmlns:v="urn:schemas-microsoft-com:vml" Requires="v">
                <p:oleObj name="Equation" r:id="rId12" imgW="761760" imgH="228600" progId="Equation.DSMT4">
                  <p:embed/>
                </p:oleObj>
              </mc:Choice>
              <mc:Fallback>
                <p:oleObj name="Equation" r:id="rId12" imgW="761760" imgH="228600" progId="Equation.DSMT4">
                  <p:embed/>
                  <p:pic>
                    <p:nvPicPr>
                      <p:cNvPr id="0"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47813" y="4365625"/>
                        <a:ext cx="12001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0" name="对象 9">
            <a:extLst>
              <a:ext uri="{FF2B5EF4-FFF2-40B4-BE49-F238E27FC236}">
                <a16:creationId xmlns:a16="http://schemas.microsoft.com/office/drawing/2014/main" id="{7CC4C44E-559E-482F-A5BB-1BE9AEFBC794}"/>
              </a:ext>
            </a:extLst>
          </p:cNvPr>
          <p:cNvGraphicFramePr>
            <a:graphicFrameLocks noChangeAspect="1"/>
          </p:cNvGraphicFramePr>
          <p:nvPr/>
        </p:nvGraphicFramePr>
        <p:xfrm>
          <a:off x="4643438" y="4371975"/>
          <a:ext cx="1512887" cy="352425"/>
        </p:xfrm>
        <a:graphic>
          <a:graphicData uri="http://schemas.openxmlformats.org/presentationml/2006/ole">
            <mc:AlternateContent xmlns:mc="http://schemas.openxmlformats.org/markup-compatibility/2006">
              <mc:Choice xmlns:v="urn:schemas-microsoft-com:vml" Requires="v">
                <p:oleObj name="Equation" r:id="rId14" imgW="977760" imgH="228600" progId="Equation.DSMT4">
                  <p:embed/>
                </p:oleObj>
              </mc:Choice>
              <mc:Fallback>
                <p:oleObj name="Equation" r:id="rId14" imgW="977760" imgH="228600" progId="Equation.DSMT4">
                  <p:embed/>
                  <p:pic>
                    <p:nvPicPr>
                      <p:cNvPr id="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43438" y="4371975"/>
                        <a:ext cx="1512887"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1" name="对象 10">
            <a:extLst>
              <a:ext uri="{FF2B5EF4-FFF2-40B4-BE49-F238E27FC236}">
                <a16:creationId xmlns:a16="http://schemas.microsoft.com/office/drawing/2014/main" id="{6D537CE8-D750-45C3-99D4-75BC44647598}"/>
              </a:ext>
            </a:extLst>
          </p:cNvPr>
          <p:cNvGraphicFramePr>
            <a:graphicFrameLocks noChangeAspect="1"/>
          </p:cNvGraphicFramePr>
          <p:nvPr/>
        </p:nvGraphicFramePr>
        <p:xfrm>
          <a:off x="6443663" y="4325938"/>
          <a:ext cx="1728787" cy="398462"/>
        </p:xfrm>
        <a:graphic>
          <a:graphicData uri="http://schemas.openxmlformats.org/presentationml/2006/ole">
            <mc:AlternateContent xmlns:mc="http://schemas.openxmlformats.org/markup-compatibility/2006">
              <mc:Choice xmlns:v="urn:schemas-microsoft-com:vml" Requires="v">
                <p:oleObj name="Equation" r:id="rId16" imgW="990360" imgH="228600" progId="Equation.DSMT4">
                  <p:embed/>
                </p:oleObj>
              </mc:Choice>
              <mc:Fallback>
                <p:oleObj name="Equation" r:id="rId16" imgW="990360" imgH="228600" progId="Equation.DSMT4">
                  <p:embed/>
                  <p:pic>
                    <p:nvPicPr>
                      <p:cNvPr id="0" name="对象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43663" y="4325938"/>
                        <a:ext cx="1728787"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2" name="对象 11">
            <a:extLst>
              <a:ext uri="{FF2B5EF4-FFF2-40B4-BE49-F238E27FC236}">
                <a16:creationId xmlns:a16="http://schemas.microsoft.com/office/drawing/2014/main" id="{801B4647-C384-4CCA-AEE4-1E4C0BFB8F72}"/>
              </a:ext>
            </a:extLst>
          </p:cNvPr>
          <p:cNvGraphicFramePr>
            <a:graphicFrameLocks noChangeAspect="1"/>
          </p:cNvGraphicFramePr>
          <p:nvPr/>
        </p:nvGraphicFramePr>
        <p:xfrm>
          <a:off x="1187450" y="4821238"/>
          <a:ext cx="1944688" cy="336550"/>
        </p:xfrm>
        <a:graphic>
          <a:graphicData uri="http://schemas.openxmlformats.org/presentationml/2006/ole">
            <mc:AlternateContent xmlns:mc="http://schemas.openxmlformats.org/markup-compatibility/2006">
              <mc:Choice xmlns:v="urn:schemas-microsoft-com:vml" Requires="v">
                <p:oleObj name="Equation" r:id="rId18" imgW="1320480" imgH="228600" progId="Equation.DSMT4">
                  <p:embed/>
                </p:oleObj>
              </mc:Choice>
              <mc:Fallback>
                <p:oleObj name="Equation" r:id="rId18" imgW="1320480" imgH="228600" progId="Equation.DSMT4">
                  <p:embed/>
                  <p:pic>
                    <p:nvPicPr>
                      <p:cNvPr id="0" name="对象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87450" y="4821238"/>
                        <a:ext cx="19446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3" name="对象 12">
            <a:extLst>
              <a:ext uri="{FF2B5EF4-FFF2-40B4-BE49-F238E27FC236}">
                <a16:creationId xmlns:a16="http://schemas.microsoft.com/office/drawing/2014/main" id="{BDB5CFC4-171B-4245-95DD-D14A85D1A398}"/>
              </a:ext>
            </a:extLst>
          </p:cNvPr>
          <p:cNvGraphicFramePr>
            <a:graphicFrameLocks noChangeAspect="1"/>
          </p:cNvGraphicFramePr>
          <p:nvPr/>
        </p:nvGraphicFramePr>
        <p:xfrm>
          <a:off x="3492500" y="4797425"/>
          <a:ext cx="2232025" cy="379413"/>
        </p:xfrm>
        <a:graphic>
          <a:graphicData uri="http://schemas.openxmlformats.org/presentationml/2006/ole">
            <mc:AlternateContent xmlns:mc="http://schemas.openxmlformats.org/markup-compatibility/2006">
              <mc:Choice xmlns:v="urn:schemas-microsoft-com:vml" Requires="v">
                <p:oleObj name="Equation" r:id="rId20" imgW="1346040" imgH="228600" progId="Equation.DSMT4">
                  <p:embed/>
                </p:oleObj>
              </mc:Choice>
              <mc:Fallback>
                <p:oleObj name="Equation" r:id="rId20" imgW="1346040" imgH="228600" progId="Equation.DSMT4">
                  <p:embed/>
                  <p:pic>
                    <p:nvPicPr>
                      <p:cNvPr id="0" name="对象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92500" y="4797425"/>
                        <a:ext cx="22320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4" name="对象 13">
            <a:extLst>
              <a:ext uri="{FF2B5EF4-FFF2-40B4-BE49-F238E27FC236}">
                <a16:creationId xmlns:a16="http://schemas.microsoft.com/office/drawing/2014/main" id="{280D0E72-AE9D-4D87-8957-DEE4155BFCC7}"/>
              </a:ext>
            </a:extLst>
          </p:cNvPr>
          <p:cNvGraphicFramePr>
            <a:graphicFrameLocks noChangeAspect="1"/>
          </p:cNvGraphicFramePr>
          <p:nvPr/>
        </p:nvGraphicFramePr>
        <p:xfrm>
          <a:off x="2555875" y="5257800"/>
          <a:ext cx="3168650" cy="331788"/>
        </p:xfrm>
        <a:graphic>
          <a:graphicData uri="http://schemas.openxmlformats.org/presentationml/2006/ole">
            <mc:AlternateContent xmlns:mc="http://schemas.openxmlformats.org/markup-compatibility/2006">
              <mc:Choice xmlns:v="urn:schemas-microsoft-com:vml" Requires="v">
                <p:oleObj name="Equation" r:id="rId22" imgW="2184120" imgH="228600" progId="Equation.DSMT4">
                  <p:embed/>
                </p:oleObj>
              </mc:Choice>
              <mc:Fallback>
                <p:oleObj name="Equation" r:id="rId22" imgW="2184120" imgH="228600" progId="Equation.DSMT4">
                  <p:embed/>
                  <p:pic>
                    <p:nvPicPr>
                      <p:cNvPr id="0" name="对象 1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55875" y="5257800"/>
                        <a:ext cx="316865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455" name="对象 14">
            <a:extLst>
              <a:ext uri="{FF2B5EF4-FFF2-40B4-BE49-F238E27FC236}">
                <a16:creationId xmlns:a16="http://schemas.microsoft.com/office/drawing/2014/main" id="{8969535A-06FB-43AB-8EA7-8D1906A967A1}"/>
              </a:ext>
            </a:extLst>
          </p:cNvPr>
          <p:cNvGraphicFramePr>
            <a:graphicFrameLocks noChangeAspect="1"/>
          </p:cNvGraphicFramePr>
          <p:nvPr/>
        </p:nvGraphicFramePr>
        <p:xfrm>
          <a:off x="1717675" y="5516563"/>
          <a:ext cx="3070225" cy="720725"/>
        </p:xfrm>
        <a:graphic>
          <a:graphicData uri="http://schemas.openxmlformats.org/presentationml/2006/ole">
            <mc:AlternateContent xmlns:mc="http://schemas.openxmlformats.org/markup-compatibility/2006">
              <mc:Choice xmlns:v="urn:schemas-microsoft-com:vml" Requires="v">
                <p:oleObj name="Equation" r:id="rId24" imgW="1841400" imgH="431640" progId="Equation.DSMT4">
                  <p:embed/>
                </p:oleObj>
              </mc:Choice>
              <mc:Fallback>
                <p:oleObj name="Equation" r:id="rId24" imgW="1841400" imgH="431640" progId="Equation.DSMT4">
                  <p:embed/>
                  <p:pic>
                    <p:nvPicPr>
                      <p:cNvPr id="0" name="对象 1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17675" y="5516563"/>
                        <a:ext cx="3070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B12426D2-DF88-450E-A1FF-E68D3E0603F0}"/>
              </a:ext>
            </a:extLst>
          </p:cNvPr>
          <p:cNvSpPr>
            <a:spLocks noGrp="1"/>
          </p:cNvSpPr>
          <p:nvPr>
            <p:ph type="title"/>
          </p:nvPr>
        </p:nvSpPr>
        <p:spPr>
          <a:xfrm>
            <a:off x="395288" y="153988"/>
            <a:ext cx="8318500" cy="431800"/>
          </a:xfrm>
        </p:spPr>
        <p:txBody>
          <a:bodyPr/>
          <a:lstStyle/>
          <a:p>
            <a:r>
              <a:rPr lang="zh-CN" altLang="zh-CN"/>
              <a:t>高斯朴素贝叶斯</a:t>
            </a:r>
            <a:endParaRPr lang="zh-CN" altLang="en-US"/>
          </a:p>
        </p:txBody>
      </p:sp>
      <p:sp>
        <p:nvSpPr>
          <p:cNvPr id="62467" name="内容占位符 2">
            <a:extLst>
              <a:ext uri="{FF2B5EF4-FFF2-40B4-BE49-F238E27FC236}">
                <a16:creationId xmlns:a16="http://schemas.microsoft.com/office/drawing/2014/main" id="{62173021-1A27-47BC-96F4-85543A51BA63}"/>
              </a:ext>
            </a:extLst>
          </p:cNvPr>
          <p:cNvSpPr>
            <a:spLocks noGrp="1"/>
          </p:cNvSpPr>
          <p:nvPr>
            <p:ph idx="1"/>
          </p:nvPr>
        </p:nvSpPr>
        <p:spPr>
          <a:xfrm>
            <a:off x="250825" y="774700"/>
            <a:ext cx="8569325" cy="3733800"/>
          </a:xfrm>
        </p:spPr>
        <p:txBody>
          <a:bodyPr/>
          <a:lstStyle/>
          <a:p>
            <a:r>
              <a:rPr lang="zh-CN" altLang="zh-CN"/>
              <a:t>原始的朴素贝叶斯只能处理离散数据，当</a:t>
            </a:r>
            <a:r>
              <a:rPr lang="en-US" altLang="zh-CN"/>
              <a:t>                   </a:t>
            </a:r>
            <a:r>
              <a:rPr lang="zh-CN" altLang="zh-CN"/>
              <a:t>是连续变量时，我们可以使用高斯朴素贝叶斯（</a:t>
            </a:r>
            <a:r>
              <a:rPr lang="en-US" altLang="zh-CN"/>
              <a:t>Gaussian Naive Bayes</a:t>
            </a:r>
            <a:r>
              <a:rPr lang="zh-CN" altLang="zh-CN"/>
              <a:t>）完成分类任务。当处理连续数据时，一种经典的假设是：与每个类相关的连续变量的分布是基于高斯分布的，故高斯贝叶斯的公式如下：</a:t>
            </a:r>
            <a:endParaRPr lang="en-US" altLang="zh-CN"/>
          </a:p>
          <a:p>
            <a:endParaRPr lang="en-US" altLang="zh-CN"/>
          </a:p>
          <a:p>
            <a:endParaRPr lang="en-US" altLang="zh-CN"/>
          </a:p>
          <a:p>
            <a:r>
              <a:rPr lang="zh-CN" altLang="zh-CN"/>
              <a:t>其中</a:t>
            </a:r>
            <a:r>
              <a:rPr lang="en-US" altLang="zh-CN"/>
              <a:t>      </a:t>
            </a:r>
            <a:r>
              <a:rPr lang="zh-CN" altLang="zh-CN"/>
              <a:t>，</a:t>
            </a:r>
            <a:r>
              <a:rPr lang="en-US" altLang="zh-CN"/>
              <a:t>       </a:t>
            </a:r>
            <a:r>
              <a:rPr lang="zh-CN" altLang="zh-CN"/>
              <a:t>表示表示全部属于类</a:t>
            </a:r>
            <a:r>
              <a:rPr lang="en-US" altLang="zh-CN"/>
              <a:t>      </a:t>
            </a:r>
            <a:r>
              <a:rPr lang="zh-CN" altLang="zh-CN"/>
              <a:t>的样本中变量</a:t>
            </a:r>
            <a:r>
              <a:rPr lang="en-US" altLang="zh-CN"/>
              <a:t>    </a:t>
            </a:r>
            <a:r>
              <a:rPr lang="zh-CN" altLang="zh-CN"/>
              <a:t>的均值和方差</a:t>
            </a:r>
          </a:p>
          <a:p>
            <a:endParaRPr lang="zh-CN" altLang="en-US"/>
          </a:p>
        </p:txBody>
      </p:sp>
      <p:graphicFrame>
        <p:nvGraphicFramePr>
          <p:cNvPr id="62468" name="对象 3">
            <a:extLst>
              <a:ext uri="{FF2B5EF4-FFF2-40B4-BE49-F238E27FC236}">
                <a16:creationId xmlns:a16="http://schemas.microsoft.com/office/drawing/2014/main" id="{D8385A6D-A295-426A-B774-6248DAEBE478}"/>
              </a:ext>
            </a:extLst>
          </p:cNvPr>
          <p:cNvGraphicFramePr>
            <a:graphicFrameLocks noChangeAspect="1"/>
          </p:cNvGraphicFramePr>
          <p:nvPr/>
        </p:nvGraphicFramePr>
        <p:xfrm>
          <a:off x="5435600" y="765175"/>
          <a:ext cx="1304925" cy="546100"/>
        </p:xfrm>
        <a:graphic>
          <a:graphicData uri="http://schemas.openxmlformats.org/presentationml/2006/ole">
            <mc:AlternateContent xmlns:mc="http://schemas.openxmlformats.org/markup-compatibility/2006">
              <mc:Choice xmlns:v="urn:schemas-microsoft-com:vml" Requires="v">
                <p:oleObj name="Equation" r:id="rId2" imgW="545760" imgH="228600" progId="Equation.DSMT4">
                  <p:embed/>
                </p:oleObj>
              </mc:Choice>
              <mc:Fallback>
                <p:oleObj name="Equation" r:id="rId2" imgW="545760" imgH="2286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765175"/>
                        <a:ext cx="130492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69" name="对象 4">
            <a:extLst>
              <a:ext uri="{FF2B5EF4-FFF2-40B4-BE49-F238E27FC236}">
                <a16:creationId xmlns:a16="http://schemas.microsoft.com/office/drawing/2014/main" id="{E716E2EA-CAF8-47A9-AFCF-EDFAC234C6BE}"/>
              </a:ext>
            </a:extLst>
          </p:cNvPr>
          <p:cNvGraphicFramePr>
            <a:graphicFrameLocks noChangeAspect="1"/>
          </p:cNvGraphicFramePr>
          <p:nvPr/>
        </p:nvGraphicFramePr>
        <p:xfrm>
          <a:off x="2484438" y="2736850"/>
          <a:ext cx="3957637" cy="836613"/>
        </p:xfrm>
        <a:graphic>
          <a:graphicData uri="http://schemas.openxmlformats.org/presentationml/2006/ole">
            <mc:AlternateContent xmlns:mc="http://schemas.openxmlformats.org/markup-compatibility/2006">
              <mc:Choice xmlns:v="urn:schemas-microsoft-com:vml" Requires="v">
                <p:oleObj name="Equation" r:id="rId4" imgW="2463480" imgH="520560" progId="Equation.DSMT4">
                  <p:embed/>
                </p:oleObj>
              </mc:Choice>
              <mc:Fallback>
                <p:oleObj name="Equation" r:id="rId4" imgW="2463480" imgH="52056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736850"/>
                        <a:ext cx="3957637"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0" name="对象 5">
            <a:extLst>
              <a:ext uri="{FF2B5EF4-FFF2-40B4-BE49-F238E27FC236}">
                <a16:creationId xmlns:a16="http://schemas.microsoft.com/office/drawing/2014/main" id="{A474ED7C-62A9-4117-B317-60E98702A08B}"/>
              </a:ext>
            </a:extLst>
          </p:cNvPr>
          <p:cNvGraphicFramePr>
            <a:graphicFrameLocks noChangeAspect="1"/>
          </p:cNvGraphicFramePr>
          <p:nvPr/>
        </p:nvGraphicFramePr>
        <p:xfrm>
          <a:off x="1331913" y="3716338"/>
          <a:ext cx="415925" cy="528637"/>
        </p:xfrm>
        <a:graphic>
          <a:graphicData uri="http://schemas.openxmlformats.org/presentationml/2006/ole">
            <mc:AlternateContent xmlns:mc="http://schemas.openxmlformats.org/markup-compatibility/2006">
              <mc:Choice xmlns:v="urn:schemas-microsoft-com:vml" Requires="v">
                <p:oleObj name="Equation" r:id="rId6" imgW="190440" imgH="241200" progId="Equation.DSMT4">
                  <p:embed/>
                </p:oleObj>
              </mc:Choice>
              <mc:Fallback>
                <p:oleObj name="Equation" r:id="rId6" imgW="190440" imgH="24120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913" y="3716338"/>
                        <a:ext cx="415925"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1" name="对象 6">
            <a:extLst>
              <a:ext uri="{FF2B5EF4-FFF2-40B4-BE49-F238E27FC236}">
                <a16:creationId xmlns:a16="http://schemas.microsoft.com/office/drawing/2014/main" id="{F3A349A9-5B2F-44E9-A688-1657C44C50F4}"/>
              </a:ext>
            </a:extLst>
          </p:cNvPr>
          <p:cNvGraphicFramePr>
            <a:graphicFrameLocks noChangeAspect="1"/>
          </p:cNvGraphicFramePr>
          <p:nvPr/>
        </p:nvGraphicFramePr>
        <p:xfrm>
          <a:off x="2051050" y="3733800"/>
          <a:ext cx="463550" cy="487363"/>
        </p:xfrm>
        <a:graphic>
          <a:graphicData uri="http://schemas.openxmlformats.org/presentationml/2006/ole">
            <mc:AlternateContent xmlns:mc="http://schemas.openxmlformats.org/markup-compatibility/2006">
              <mc:Choice xmlns:v="urn:schemas-microsoft-com:vml" Requires="v">
                <p:oleObj name="Equation" r:id="rId8" imgW="241200" imgH="253800" progId="Equation.DSMT4">
                  <p:embed/>
                </p:oleObj>
              </mc:Choice>
              <mc:Fallback>
                <p:oleObj name="Equation" r:id="rId8" imgW="241200" imgH="253800"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1050" y="3733800"/>
                        <a:ext cx="46355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2" name="对象 7">
            <a:extLst>
              <a:ext uri="{FF2B5EF4-FFF2-40B4-BE49-F238E27FC236}">
                <a16:creationId xmlns:a16="http://schemas.microsoft.com/office/drawing/2014/main" id="{C9C5C5C4-7248-4CE4-B8EA-5F1887B1B3E1}"/>
              </a:ext>
            </a:extLst>
          </p:cNvPr>
          <p:cNvGraphicFramePr>
            <a:graphicFrameLocks noChangeAspect="1"/>
          </p:cNvGraphicFramePr>
          <p:nvPr/>
        </p:nvGraphicFramePr>
        <p:xfrm>
          <a:off x="4932363" y="3789363"/>
          <a:ext cx="312737" cy="401637"/>
        </p:xfrm>
        <a:graphic>
          <a:graphicData uri="http://schemas.openxmlformats.org/presentationml/2006/ole">
            <mc:AlternateContent xmlns:mc="http://schemas.openxmlformats.org/markup-compatibility/2006">
              <mc:Choice xmlns:v="urn:schemas-microsoft-com:vml" Requires="v">
                <p:oleObj name="Equation" r:id="rId10" imgW="177480" imgH="228600" progId="Equation.DSMT4">
                  <p:embed/>
                </p:oleObj>
              </mc:Choice>
              <mc:Fallback>
                <p:oleObj name="Equation" r:id="rId10" imgW="177480" imgH="22860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363" y="3789363"/>
                        <a:ext cx="31273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2473" name="对象 8">
            <a:extLst>
              <a:ext uri="{FF2B5EF4-FFF2-40B4-BE49-F238E27FC236}">
                <a16:creationId xmlns:a16="http://schemas.microsoft.com/office/drawing/2014/main" id="{B46A4F85-DE4F-40A9-A457-292FD36176F6}"/>
              </a:ext>
            </a:extLst>
          </p:cNvPr>
          <p:cNvGraphicFramePr>
            <a:graphicFrameLocks noChangeAspect="1"/>
          </p:cNvGraphicFramePr>
          <p:nvPr/>
        </p:nvGraphicFramePr>
        <p:xfrm>
          <a:off x="6804025" y="3716338"/>
          <a:ext cx="365125" cy="547687"/>
        </p:xfrm>
        <a:graphic>
          <a:graphicData uri="http://schemas.openxmlformats.org/presentationml/2006/ole">
            <mc:AlternateContent xmlns:mc="http://schemas.openxmlformats.org/markup-compatibility/2006">
              <mc:Choice xmlns:v="urn:schemas-microsoft-com:vml" Requires="v">
                <p:oleObj name="Equation" r:id="rId12" imgW="152280" imgH="228600" progId="Equation.DSMT4">
                  <p:embed/>
                </p:oleObj>
              </mc:Choice>
              <mc:Fallback>
                <p:oleObj name="Equation" r:id="rId12" imgW="152280" imgH="228600" progId="Equation.DSMT4">
                  <p:embed/>
                  <p:pic>
                    <p:nvPicPr>
                      <p:cNvPr id="0"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04025" y="3716338"/>
                        <a:ext cx="3651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39344395-159B-4260-B45B-58353A0E4AA8}"/>
              </a:ext>
            </a:extLst>
          </p:cNvPr>
          <p:cNvSpPr>
            <a:spLocks noGrp="1"/>
          </p:cNvSpPr>
          <p:nvPr>
            <p:ph type="title"/>
          </p:nvPr>
        </p:nvSpPr>
        <p:spPr>
          <a:xfrm>
            <a:off x="395288" y="153988"/>
            <a:ext cx="8318500" cy="431800"/>
          </a:xfrm>
        </p:spPr>
        <p:txBody>
          <a:bodyPr/>
          <a:lstStyle/>
          <a:p>
            <a:r>
              <a:rPr lang="zh-CN" altLang="zh-CN"/>
              <a:t>多项式朴素贝叶斯</a:t>
            </a:r>
            <a:endParaRPr lang="zh-CN" altLang="en-US"/>
          </a:p>
        </p:txBody>
      </p:sp>
      <p:sp>
        <p:nvSpPr>
          <p:cNvPr id="3" name="内容占位符 2">
            <a:extLst>
              <a:ext uri="{FF2B5EF4-FFF2-40B4-BE49-F238E27FC236}">
                <a16:creationId xmlns:a16="http://schemas.microsoft.com/office/drawing/2014/main" id="{0016C938-9BBE-4369-B120-C83707D340BB}"/>
              </a:ext>
            </a:extLst>
          </p:cNvPr>
          <p:cNvSpPr>
            <a:spLocks noGrp="1"/>
          </p:cNvSpPr>
          <p:nvPr>
            <p:ph idx="1"/>
          </p:nvPr>
        </p:nvSpPr>
        <p:spPr>
          <a:xfrm>
            <a:off x="250825" y="774700"/>
            <a:ext cx="8566150" cy="5106988"/>
          </a:xfrm>
        </p:spPr>
        <p:txBody>
          <a:bodyPr/>
          <a:lstStyle/>
          <a:p>
            <a:pPr>
              <a:defRPr/>
            </a:pPr>
            <a:r>
              <a:rPr lang="zh-CN" altLang="zh-CN" dirty="0"/>
              <a:t>多项式朴素贝叶斯（</a:t>
            </a:r>
            <a:r>
              <a:rPr lang="en-US" altLang="zh-CN" dirty="0"/>
              <a:t>Multinomial Naïve Bayes</a:t>
            </a:r>
            <a:r>
              <a:rPr lang="zh-CN" altLang="zh-CN" dirty="0"/>
              <a:t>）经常被用于处理多分类问题，比起原始的朴素贝叶斯分类效果有较大的提升。其公式如下：</a:t>
            </a:r>
          </a:p>
          <a:p>
            <a:pPr>
              <a:defRPr/>
            </a:pPr>
            <a:endParaRPr lang="en-US" altLang="zh-CN" dirty="0"/>
          </a:p>
          <a:p>
            <a:pPr>
              <a:defRPr/>
            </a:pPr>
            <a:endParaRPr lang="en-US" altLang="zh-CN" dirty="0"/>
          </a:p>
          <a:p>
            <a:pPr>
              <a:defRPr/>
            </a:pPr>
            <a:r>
              <a:rPr lang="zh-CN" altLang="zh-CN" dirty="0"/>
              <a:t>其中</a:t>
            </a:r>
            <a:r>
              <a:rPr lang="en-US" altLang="zh-CN" dirty="0"/>
              <a:t>                 </a:t>
            </a:r>
            <a:r>
              <a:rPr lang="zh-CN" altLang="zh-CN" dirty="0"/>
              <a:t>表示在训练集</a:t>
            </a:r>
            <a:r>
              <a:rPr lang="en-US" altLang="zh-CN" dirty="0"/>
              <a:t>T </a:t>
            </a:r>
            <a:r>
              <a:rPr lang="zh-CN" altLang="zh-CN" dirty="0"/>
              <a:t>中类</a:t>
            </a:r>
            <a:r>
              <a:rPr lang="en-US" altLang="zh-CN" dirty="0"/>
              <a:t>        </a:t>
            </a:r>
            <a:r>
              <a:rPr lang="zh-CN" altLang="zh-CN" dirty="0"/>
              <a:t>具有特征</a:t>
            </a:r>
            <a:r>
              <a:rPr lang="en-US" altLang="zh-CN" dirty="0"/>
              <a:t> i</a:t>
            </a:r>
            <a:r>
              <a:rPr lang="zh-CN" altLang="zh-CN" dirty="0"/>
              <a:t>的样本的数量，</a:t>
            </a:r>
            <a:r>
              <a:rPr lang="en-US" altLang="zh-CN" dirty="0"/>
              <a:t>                     </a:t>
            </a:r>
          </a:p>
          <a:p>
            <a:pPr marL="0" indent="0">
              <a:buFont typeface="Wingdings" pitchFamily="2" charset="2"/>
              <a:buNone/>
              <a:defRPr/>
            </a:pPr>
            <a:r>
              <a:rPr lang="en-US" altLang="zh-CN" dirty="0"/>
              <a:t>                    </a:t>
            </a:r>
            <a:r>
              <a:rPr lang="zh-CN" altLang="zh-CN" dirty="0"/>
              <a:t>表示训练集</a:t>
            </a:r>
            <a:r>
              <a:rPr lang="en-US" altLang="zh-CN" dirty="0"/>
              <a:t> T</a:t>
            </a:r>
            <a:r>
              <a:rPr lang="zh-CN" altLang="zh-CN" dirty="0"/>
              <a:t>中类</a:t>
            </a:r>
            <a:r>
              <a:rPr lang="en-US" altLang="zh-CN" dirty="0"/>
              <a:t>	   </a:t>
            </a:r>
            <a:r>
              <a:rPr lang="zh-CN" altLang="zh-CN" dirty="0"/>
              <a:t>的特征总数。平滑系数</a:t>
            </a:r>
            <a:r>
              <a:rPr lang="en-US" altLang="zh-CN" dirty="0"/>
              <a:t>	</a:t>
            </a:r>
            <a:r>
              <a:rPr lang="zh-CN" altLang="zh-CN" dirty="0"/>
              <a:t>防止零</a:t>
            </a:r>
            <a:r>
              <a:rPr lang="en-US" altLang="zh-CN" dirty="0"/>
              <a:t> </a:t>
            </a:r>
          </a:p>
          <a:p>
            <a:pPr marL="0" indent="0">
              <a:buFont typeface="Wingdings" pitchFamily="2" charset="2"/>
              <a:buNone/>
              <a:defRPr/>
            </a:pPr>
            <a:r>
              <a:rPr lang="en-US" altLang="zh-CN" dirty="0"/>
              <a:t>   </a:t>
            </a:r>
            <a:r>
              <a:rPr lang="zh-CN" altLang="zh-CN" dirty="0"/>
              <a:t>概率的出现，当</a:t>
            </a:r>
            <a:r>
              <a:rPr lang="en-US" altLang="zh-CN" dirty="0"/>
              <a:t> 	</a:t>
            </a:r>
            <a:r>
              <a:rPr lang="zh-CN" altLang="zh-CN" dirty="0"/>
              <a:t>称为拉普拉斯平滑，而</a:t>
            </a:r>
            <a:r>
              <a:rPr lang="en-US" altLang="zh-CN" dirty="0"/>
              <a:t> 		</a:t>
            </a:r>
            <a:r>
              <a:rPr lang="zh-CN" altLang="zh-CN" dirty="0"/>
              <a:t>称为</a:t>
            </a:r>
            <a:r>
              <a:rPr lang="en-US" altLang="zh-CN" dirty="0" err="1"/>
              <a:t>Lidstone</a:t>
            </a:r>
            <a:r>
              <a:rPr lang="zh-CN" altLang="zh-CN" dirty="0"/>
              <a:t>平</a:t>
            </a:r>
            <a:r>
              <a:rPr lang="en-US" altLang="zh-CN" dirty="0"/>
              <a:t>  </a:t>
            </a:r>
          </a:p>
          <a:p>
            <a:pPr marL="0" indent="0">
              <a:buFont typeface="Wingdings" pitchFamily="2" charset="2"/>
              <a:buNone/>
              <a:defRPr/>
            </a:pPr>
            <a:r>
              <a:rPr lang="en-US" altLang="zh-CN" dirty="0"/>
              <a:t>   </a:t>
            </a:r>
            <a:r>
              <a:rPr lang="zh-CN" altLang="zh-CN" dirty="0"/>
              <a:t>滑。</a:t>
            </a:r>
          </a:p>
          <a:p>
            <a:pPr>
              <a:defRPr/>
            </a:pPr>
            <a:endParaRPr lang="en-US" altLang="zh-CN" dirty="0"/>
          </a:p>
          <a:p>
            <a:pPr>
              <a:defRPr/>
            </a:pPr>
            <a:endParaRPr lang="en-US" altLang="zh-CN" dirty="0"/>
          </a:p>
          <a:p>
            <a:pPr>
              <a:defRPr/>
            </a:pPr>
            <a:endParaRPr lang="en-US" altLang="zh-CN" dirty="0"/>
          </a:p>
          <a:p>
            <a:pPr>
              <a:defRPr/>
            </a:pPr>
            <a:endParaRPr lang="zh-CN" altLang="en-US" dirty="0"/>
          </a:p>
        </p:txBody>
      </p:sp>
      <p:graphicFrame>
        <p:nvGraphicFramePr>
          <p:cNvPr id="63492" name="对象 3">
            <a:extLst>
              <a:ext uri="{FF2B5EF4-FFF2-40B4-BE49-F238E27FC236}">
                <a16:creationId xmlns:a16="http://schemas.microsoft.com/office/drawing/2014/main" id="{8BDFD552-B96B-40C0-987D-96303568FA3D}"/>
              </a:ext>
            </a:extLst>
          </p:cNvPr>
          <p:cNvGraphicFramePr>
            <a:graphicFrameLocks noChangeAspect="1"/>
          </p:cNvGraphicFramePr>
          <p:nvPr/>
        </p:nvGraphicFramePr>
        <p:xfrm>
          <a:off x="2987675" y="1773238"/>
          <a:ext cx="2803525" cy="1027112"/>
        </p:xfrm>
        <a:graphic>
          <a:graphicData uri="http://schemas.openxmlformats.org/presentationml/2006/ole">
            <mc:AlternateContent xmlns:mc="http://schemas.openxmlformats.org/markup-compatibility/2006">
              <mc:Choice xmlns:v="urn:schemas-microsoft-com:vml" Requires="v">
                <p:oleObj name="Equation" r:id="rId2" imgW="1282680" imgH="469800" progId="Equation.DSMT4">
                  <p:embed/>
                </p:oleObj>
              </mc:Choice>
              <mc:Fallback>
                <p:oleObj name="Equation" r:id="rId2" imgW="1282680" imgH="469800" progId="Equation.DSMT4">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773238"/>
                        <a:ext cx="2803525" cy="102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3" name="对象 4">
            <a:extLst>
              <a:ext uri="{FF2B5EF4-FFF2-40B4-BE49-F238E27FC236}">
                <a16:creationId xmlns:a16="http://schemas.microsoft.com/office/drawing/2014/main" id="{0934556E-2E91-4477-9D23-F72A6927DEB0}"/>
              </a:ext>
            </a:extLst>
          </p:cNvPr>
          <p:cNvGraphicFramePr>
            <a:graphicFrameLocks noChangeAspect="1"/>
          </p:cNvGraphicFramePr>
          <p:nvPr/>
        </p:nvGraphicFramePr>
        <p:xfrm>
          <a:off x="1258888" y="2852738"/>
          <a:ext cx="1152525" cy="536575"/>
        </p:xfrm>
        <a:graphic>
          <a:graphicData uri="http://schemas.openxmlformats.org/presentationml/2006/ole">
            <mc:AlternateContent xmlns:mc="http://schemas.openxmlformats.org/markup-compatibility/2006">
              <mc:Choice xmlns:v="urn:schemas-microsoft-com:vml" Requires="v">
                <p:oleObj name="Equation" r:id="rId4" imgW="736560" imgH="342720" progId="Equation.DSMT4">
                  <p:embed/>
                </p:oleObj>
              </mc:Choice>
              <mc:Fallback>
                <p:oleObj name="Equation" r:id="rId4" imgW="736560" imgH="342720" progId="Equation.DSMT4">
                  <p:embed/>
                  <p:pic>
                    <p:nvPicPr>
                      <p:cNvPr id="0" name="对象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852738"/>
                        <a:ext cx="11525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4" name="对象 5">
            <a:extLst>
              <a:ext uri="{FF2B5EF4-FFF2-40B4-BE49-F238E27FC236}">
                <a16:creationId xmlns:a16="http://schemas.microsoft.com/office/drawing/2014/main" id="{DF374A2E-0ADB-4A09-BB42-C11A57FDB0CF}"/>
              </a:ext>
            </a:extLst>
          </p:cNvPr>
          <p:cNvGraphicFramePr>
            <a:graphicFrameLocks noChangeAspect="1"/>
          </p:cNvGraphicFramePr>
          <p:nvPr/>
        </p:nvGraphicFramePr>
        <p:xfrm>
          <a:off x="4787900" y="2781300"/>
          <a:ext cx="431800" cy="555625"/>
        </p:xfrm>
        <a:graphic>
          <a:graphicData uri="http://schemas.openxmlformats.org/presentationml/2006/ole">
            <mc:AlternateContent xmlns:mc="http://schemas.openxmlformats.org/markup-compatibility/2006">
              <mc:Choice xmlns:v="urn:schemas-microsoft-com:vml" Requires="v">
                <p:oleObj name="Equation" r:id="rId6" imgW="177480" imgH="228600" progId="Equation.DSMT4">
                  <p:embed/>
                </p:oleObj>
              </mc:Choice>
              <mc:Fallback>
                <p:oleObj name="Equation" r:id="rId6" imgW="177480" imgH="22860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7900" y="2781300"/>
                        <a:ext cx="431800"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5" name="对象 6">
            <a:extLst>
              <a:ext uri="{FF2B5EF4-FFF2-40B4-BE49-F238E27FC236}">
                <a16:creationId xmlns:a16="http://schemas.microsoft.com/office/drawing/2014/main" id="{34F43DEF-13E2-4DBD-BE58-1B3F84E3D3C0}"/>
              </a:ext>
            </a:extLst>
          </p:cNvPr>
          <p:cNvGraphicFramePr>
            <a:graphicFrameLocks noChangeAspect="1"/>
          </p:cNvGraphicFramePr>
          <p:nvPr/>
        </p:nvGraphicFramePr>
        <p:xfrm>
          <a:off x="684213" y="3213100"/>
          <a:ext cx="1119187" cy="660400"/>
        </p:xfrm>
        <a:graphic>
          <a:graphicData uri="http://schemas.openxmlformats.org/presentationml/2006/ole">
            <mc:AlternateContent xmlns:mc="http://schemas.openxmlformats.org/markup-compatibility/2006">
              <mc:Choice xmlns:v="urn:schemas-microsoft-com:vml" Requires="v">
                <p:oleObj name="Equation" r:id="rId8" imgW="774360" imgH="457200" progId="Equation.DSMT4">
                  <p:embed/>
                </p:oleObj>
              </mc:Choice>
              <mc:Fallback>
                <p:oleObj name="Equation" r:id="rId8" imgW="774360" imgH="457200" progId="Equation.DSMT4">
                  <p:embed/>
                  <p:pic>
                    <p:nvPicPr>
                      <p:cNvPr id="0" name="对象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3213100"/>
                        <a:ext cx="1119187"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6" name="对象 7">
            <a:extLst>
              <a:ext uri="{FF2B5EF4-FFF2-40B4-BE49-F238E27FC236}">
                <a16:creationId xmlns:a16="http://schemas.microsoft.com/office/drawing/2014/main" id="{D1DD0B53-2001-43B6-8D2B-56B1A8A87504}"/>
              </a:ext>
            </a:extLst>
          </p:cNvPr>
          <p:cNvGraphicFramePr>
            <a:graphicFrameLocks noChangeAspect="1"/>
          </p:cNvGraphicFramePr>
          <p:nvPr/>
        </p:nvGraphicFramePr>
        <p:xfrm>
          <a:off x="3851275" y="3284538"/>
          <a:ext cx="377825" cy="485775"/>
        </p:xfrm>
        <a:graphic>
          <a:graphicData uri="http://schemas.openxmlformats.org/presentationml/2006/ole">
            <mc:AlternateContent xmlns:mc="http://schemas.openxmlformats.org/markup-compatibility/2006">
              <mc:Choice xmlns:v="urn:schemas-microsoft-com:vml" Requires="v">
                <p:oleObj name="Equation" r:id="rId10" imgW="177480" imgH="228600" progId="Equation.DSMT4">
                  <p:embed/>
                </p:oleObj>
              </mc:Choice>
              <mc:Fallback>
                <p:oleObj name="Equation" r:id="rId10" imgW="177480" imgH="228600" progId="Equation.DSMT4">
                  <p:embed/>
                  <p:pic>
                    <p:nvPicPr>
                      <p:cNvPr id="0" name="对象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275" y="3284538"/>
                        <a:ext cx="3778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7" name="对象 8">
            <a:extLst>
              <a:ext uri="{FF2B5EF4-FFF2-40B4-BE49-F238E27FC236}">
                <a16:creationId xmlns:a16="http://schemas.microsoft.com/office/drawing/2014/main" id="{41074DA0-40CE-486B-9174-FFDA3C154767}"/>
              </a:ext>
            </a:extLst>
          </p:cNvPr>
          <p:cNvGraphicFramePr>
            <a:graphicFrameLocks noChangeAspect="1"/>
          </p:cNvGraphicFramePr>
          <p:nvPr/>
        </p:nvGraphicFramePr>
        <p:xfrm>
          <a:off x="6875463" y="3429000"/>
          <a:ext cx="654050" cy="304800"/>
        </p:xfrm>
        <a:graphic>
          <a:graphicData uri="http://schemas.openxmlformats.org/presentationml/2006/ole">
            <mc:AlternateContent xmlns:mc="http://schemas.openxmlformats.org/markup-compatibility/2006">
              <mc:Choice xmlns:v="urn:schemas-microsoft-com:vml" Requires="v">
                <p:oleObj name="Equation" r:id="rId12" imgW="380880" imgH="177480" progId="Equation.DSMT4">
                  <p:embed/>
                </p:oleObj>
              </mc:Choice>
              <mc:Fallback>
                <p:oleObj name="Equation" r:id="rId12" imgW="380880" imgH="177480" progId="Equation.DSMT4">
                  <p:embed/>
                  <p:pic>
                    <p:nvPicPr>
                      <p:cNvPr id="0" name="对象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75463" y="3429000"/>
                        <a:ext cx="654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8" name="对象 9">
            <a:extLst>
              <a:ext uri="{FF2B5EF4-FFF2-40B4-BE49-F238E27FC236}">
                <a16:creationId xmlns:a16="http://schemas.microsoft.com/office/drawing/2014/main" id="{0A3C7D26-4CD1-4E32-BF2D-49B4229DF839}"/>
              </a:ext>
            </a:extLst>
          </p:cNvPr>
          <p:cNvGraphicFramePr>
            <a:graphicFrameLocks noChangeAspect="1"/>
          </p:cNvGraphicFramePr>
          <p:nvPr/>
        </p:nvGraphicFramePr>
        <p:xfrm>
          <a:off x="2411413" y="3968750"/>
          <a:ext cx="647700" cy="323850"/>
        </p:xfrm>
        <a:graphic>
          <a:graphicData uri="http://schemas.openxmlformats.org/presentationml/2006/ole">
            <mc:AlternateContent xmlns:mc="http://schemas.openxmlformats.org/markup-compatibility/2006">
              <mc:Choice xmlns:v="urn:schemas-microsoft-com:vml" Requires="v">
                <p:oleObj name="Equation" r:id="rId14" imgW="355320" imgH="177480" progId="Equation.DSMT4">
                  <p:embed/>
                </p:oleObj>
              </mc:Choice>
              <mc:Fallback>
                <p:oleObj name="Equation" r:id="rId14" imgW="355320" imgH="177480" progId="Equation.DSMT4">
                  <p:embed/>
                  <p:pic>
                    <p:nvPicPr>
                      <p:cNvPr id="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11413" y="3968750"/>
                        <a:ext cx="6477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9" name="对象 10">
            <a:extLst>
              <a:ext uri="{FF2B5EF4-FFF2-40B4-BE49-F238E27FC236}">
                <a16:creationId xmlns:a16="http://schemas.microsoft.com/office/drawing/2014/main" id="{61BA74E8-D338-40D6-877C-5D3CBDF5B8D1}"/>
              </a:ext>
            </a:extLst>
          </p:cNvPr>
          <p:cNvGraphicFramePr>
            <a:graphicFrameLocks noChangeAspect="1"/>
          </p:cNvGraphicFramePr>
          <p:nvPr/>
        </p:nvGraphicFramePr>
        <p:xfrm>
          <a:off x="5795963" y="3919538"/>
          <a:ext cx="720725" cy="373062"/>
        </p:xfrm>
        <a:graphic>
          <a:graphicData uri="http://schemas.openxmlformats.org/presentationml/2006/ole">
            <mc:AlternateContent xmlns:mc="http://schemas.openxmlformats.org/markup-compatibility/2006">
              <mc:Choice xmlns:v="urn:schemas-microsoft-com:vml" Requires="v">
                <p:oleObj name="Equation" r:id="rId16" imgW="342720" imgH="177480" progId="Equation.DSMT4">
                  <p:embed/>
                </p:oleObj>
              </mc:Choice>
              <mc:Fallback>
                <p:oleObj name="Equation" r:id="rId16" imgW="342720" imgH="177480" progId="Equation.DSMT4">
                  <p:embed/>
                  <p:pic>
                    <p:nvPicPr>
                      <p:cNvPr id="0" name="对象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795963" y="3919538"/>
                        <a:ext cx="7207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B5F650F1-0E3E-4890-BC8B-5CA0049D74E6}"/>
              </a:ext>
            </a:extLst>
          </p:cNvPr>
          <p:cNvSpPr>
            <a:spLocks noGrp="1"/>
          </p:cNvSpPr>
          <p:nvPr>
            <p:ph type="title"/>
          </p:nvPr>
        </p:nvSpPr>
        <p:spPr>
          <a:xfrm>
            <a:off x="395288" y="153988"/>
            <a:ext cx="8318500" cy="431800"/>
          </a:xfrm>
        </p:spPr>
        <p:txBody>
          <a:bodyPr/>
          <a:lstStyle/>
          <a:p>
            <a:r>
              <a:rPr lang="en-US" altLang="zh-CN"/>
              <a:t>Python</a:t>
            </a:r>
            <a:r>
              <a:rPr lang="zh-CN" altLang="en-US"/>
              <a:t>实现</a:t>
            </a:r>
          </a:p>
        </p:txBody>
      </p:sp>
      <p:sp>
        <p:nvSpPr>
          <p:cNvPr id="3" name="内容占位符 2">
            <a:extLst>
              <a:ext uri="{FF2B5EF4-FFF2-40B4-BE49-F238E27FC236}">
                <a16:creationId xmlns:a16="http://schemas.microsoft.com/office/drawing/2014/main" id="{EA955B0F-1206-4E64-A614-827B1A160721}"/>
              </a:ext>
            </a:extLst>
          </p:cNvPr>
          <p:cNvSpPr>
            <a:spLocks noGrp="1"/>
          </p:cNvSpPr>
          <p:nvPr>
            <p:ph idx="1"/>
          </p:nvPr>
        </p:nvSpPr>
        <p:spPr>
          <a:xfrm>
            <a:off x="250825" y="774700"/>
            <a:ext cx="8497888" cy="4383088"/>
          </a:xfrm>
        </p:spPr>
        <p:txBody>
          <a:bodyPr/>
          <a:lstStyle/>
          <a:p>
            <a:pPr>
              <a:defRPr/>
            </a:pPr>
            <a:r>
              <a:rPr lang="en-US" altLang="zh-CN" dirty="0" err="1"/>
              <a:t>scikit</a:t>
            </a:r>
            <a:r>
              <a:rPr lang="en-US" altLang="zh-CN" dirty="0"/>
              <a:t>-learn</a:t>
            </a:r>
            <a:r>
              <a:rPr lang="zh-CN" altLang="zh-CN" dirty="0"/>
              <a:t>模块中有</a:t>
            </a:r>
            <a:r>
              <a:rPr lang="en-US" altLang="zh-CN" dirty="0"/>
              <a:t>Naive Bayes</a:t>
            </a:r>
            <a:r>
              <a:rPr lang="zh-CN" altLang="zh-CN" dirty="0"/>
              <a:t>子模块，包含了本节涉及到的所有贝叶斯算法。关键在于将分类器设置定为朴素贝叶斯分类器，接着调用分类器训练和进行分类</a:t>
            </a:r>
            <a:r>
              <a:rPr lang="zh-CN" altLang="en-US" dirty="0"/>
              <a:t>，实现代码如下：</a:t>
            </a:r>
            <a:endParaRPr lang="zh-CN" altLang="zh-CN" dirty="0"/>
          </a:p>
          <a:p>
            <a:pPr marL="0" indent="0">
              <a:lnSpc>
                <a:spcPct val="100000"/>
              </a:lnSpc>
              <a:buFont typeface="Wingdings" pitchFamily="2" charset="2"/>
              <a:buNone/>
              <a:defRPr/>
            </a:pPr>
            <a:r>
              <a:rPr lang="en-US" altLang="zh-CN" dirty="0"/>
              <a:t>from </a:t>
            </a:r>
            <a:r>
              <a:rPr lang="en-US" altLang="zh-CN" dirty="0" err="1"/>
              <a:t>sklearn</a:t>
            </a:r>
            <a:r>
              <a:rPr lang="en-US" altLang="zh-CN" dirty="0"/>
              <a:t> import datasets</a:t>
            </a:r>
            <a:endParaRPr lang="zh-CN" altLang="zh-CN" dirty="0"/>
          </a:p>
          <a:p>
            <a:pPr marL="0" indent="0">
              <a:lnSpc>
                <a:spcPct val="100000"/>
              </a:lnSpc>
              <a:buFont typeface="Wingdings" pitchFamily="2" charset="2"/>
              <a:buNone/>
              <a:defRPr/>
            </a:pPr>
            <a:r>
              <a:rPr lang="en-US" altLang="zh-CN" dirty="0"/>
              <a:t>iris = </a:t>
            </a:r>
            <a:r>
              <a:rPr lang="en-US" altLang="zh-CN" dirty="0" err="1"/>
              <a:t>datasets.load_iris</a:t>
            </a:r>
            <a:r>
              <a:rPr lang="en-US" altLang="zh-CN" dirty="0"/>
              <a:t>() # </a:t>
            </a:r>
            <a:r>
              <a:rPr lang="zh-CN" altLang="zh-CN" dirty="0"/>
              <a:t>读取</a:t>
            </a:r>
            <a:r>
              <a:rPr lang="en-US" altLang="zh-CN" dirty="0"/>
              <a:t>iris</a:t>
            </a:r>
            <a:r>
              <a:rPr lang="zh-CN" altLang="zh-CN" dirty="0"/>
              <a:t>数据集</a:t>
            </a:r>
          </a:p>
          <a:p>
            <a:pPr marL="0" indent="0">
              <a:lnSpc>
                <a:spcPct val="100000"/>
              </a:lnSpc>
              <a:buFont typeface="Wingdings" pitchFamily="2" charset="2"/>
              <a:buNone/>
              <a:defRPr/>
            </a:pPr>
            <a:r>
              <a:rPr lang="en-US" altLang="zh-CN" dirty="0"/>
              <a:t>from </a:t>
            </a:r>
            <a:r>
              <a:rPr lang="en-US" altLang="zh-CN" dirty="0" err="1"/>
              <a:t>sklearn.naive_bayes</a:t>
            </a:r>
            <a:r>
              <a:rPr lang="en-US" altLang="zh-CN" dirty="0"/>
              <a:t> import </a:t>
            </a:r>
            <a:r>
              <a:rPr lang="en-US" altLang="zh-CN" dirty="0" err="1"/>
              <a:t>GaussianNB</a:t>
            </a:r>
            <a:r>
              <a:rPr lang="en-US" altLang="zh-CN" dirty="0"/>
              <a:t> # </a:t>
            </a:r>
            <a:r>
              <a:rPr lang="zh-CN" altLang="zh-CN" dirty="0"/>
              <a:t>使用高斯贝叶斯模型</a:t>
            </a:r>
          </a:p>
          <a:p>
            <a:pPr marL="0" indent="0">
              <a:lnSpc>
                <a:spcPct val="100000"/>
              </a:lnSpc>
              <a:buFont typeface="Wingdings" pitchFamily="2" charset="2"/>
              <a:buNone/>
              <a:defRPr/>
            </a:pPr>
            <a:r>
              <a:rPr lang="en-US" altLang="zh-CN" dirty="0" err="1"/>
              <a:t>clf</a:t>
            </a:r>
            <a:r>
              <a:rPr lang="en-US" altLang="zh-CN" dirty="0"/>
              <a:t> = </a:t>
            </a:r>
            <a:r>
              <a:rPr lang="en-US" altLang="zh-CN" dirty="0" err="1"/>
              <a:t>GaussianNB</a:t>
            </a:r>
            <a:r>
              <a:rPr lang="en-US" altLang="zh-CN" dirty="0"/>
              <a:t>()     # </a:t>
            </a:r>
            <a:r>
              <a:rPr lang="zh-CN" altLang="zh-CN" dirty="0"/>
              <a:t>设置分类器</a:t>
            </a:r>
          </a:p>
          <a:p>
            <a:pPr marL="0" indent="0">
              <a:lnSpc>
                <a:spcPct val="100000"/>
              </a:lnSpc>
              <a:buFont typeface="Wingdings" pitchFamily="2" charset="2"/>
              <a:buNone/>
              <a:defRPr/>
            </a:pPr>
            <a:r>
              <a:rPr lang="en-US" altLang="zh-CN" dirty="0" err="1"/>
              <a:t>clf.fit</a:t>
            </a:r>
            <a:r>
              <a:rPr lang="en-US" altLang="zh-CN" dirty="0"/>
              <a:t>(</a:t>
            </a:r>
            <a:r>
              <a:rPr lang="en-US" altLang="zh-CN" dirty="0" err="1"/>
              <a:t>iris.data,iris.target</a:t>
            </a:r>
            <a:r>
              <a:rPr lang="en-US" altLang="zh-CN" dirty="0"/>
              <a:t>) # </a:t>
            </a:r>
            <a:r>
              <a:rPr lang="zh-CN" altLang="zh-CN" dirty="0"/>
              <a:t>训练分类器</a:t>
            </a:r>
          </a:p>
          <a:p>
            <a:pPr marL="0" indent="0">
              <a:lnSpc>
                <a:spcPct val="100000"/>
              </a:lnSpc>
              <a:buFont typeface="Wingdings" pitchFamily="2" charset="2"/>
              <a:buNone/>
              <a:defRPr/>
            </a:pPr>
            <a:r>
              <a:rPr lang="en-US" altLang="zh-CN" dirty="0" err="1"/>
              <a:t>y_pred</a:t>
            </a:r>
            <a:r>
              <a:rPr lang="en-US" altLang="zh-CN" dirty="0"/>
              <a:t> = </a:t>
            </a:r>
            <a:r>
              <a:rPr lang="en-US" altLang="zh-CN" dirty="0" err="1"/>
              <a:t>clf.predict</a:t>
            </a:r>
            <a:r>
              <a:rPr lang="en-US" altLang="zh-CN" dirty="0"/>
              <a:t>(</a:t>
            </a:r>
            <a:r>
              <a:rPr lang="en-US" altLang="zh-CN" dirty="0" err="1"/>
              <a:t>iris.data</a:t>
            </a:r>
            <a:r>
              <a:rPr lang="en-US" altLang="zh-CN" dirty="0"/>
              <a:t>) # </a:t>
            </a:r>
            <a:r>
              <a:rPr lang="zh-CN" altLang="zh-CN" dirty="0"/>
              <a:t>预测</a:t>
            </a:r>
          </a:p>
          <a:p>
            <a:pPr marL="0" indent="0">
              <a:lnSpc>
                <a:spcPct val="100000"/>
              </a:lnSpc>
              <a:buFont typeface="Wingdings" pitchFamily="2" charset="2"/>
              <a:buNone/>
              <a:defRPr/>
            </a:pPr>
            <a:r>
              <a:rPr lang="en-US" altLang="zh-CN" dirty="0"/>
              <a:t>print("Number of mislabeled points out of a total %d points : %d" % (</a:t>
            </a:r>
            <a:r>
              <a:rPr lang="en-US" altLang="zh-CN" dirty="0" err="1"/>
              <a:t>iris.data.shape</a:t>
            </a:r>
            <a:r>
              <a:rPr lang="en-US" altLang="zh-CN" dirty="0"/>
              <a:t>[0],(</a:t>
            </a:r>
            <a:r>
              <a:rPr lang="en-US" altLang="zh-CN" dirty="0" err="1"/>
              <a:t>iris.target</a:t>
            </a:r>
            <a:r>
              <a:rPr lang="en-US" altLang="zh-CN" dirty="0"/>
              <a:t> != </a:t>
            </a:r>
            <a:r>
              <a:rPr lang="en-US" altLang="zh-CN" dirty="0" err="1"/>
              <a:t>y_pred</a:t>
            </a:r>
            <a:r>
              <a:rPr lang="en-US" altLang="zh-CN" dirty="0"/>
              <a:t>).sum()))</a:t>
            </a:r>
            <a:endParaRPr lang="zh-CN" altLang="zh-CN" dirty="0"/>
          </a:p>
          <a:p>
            <a:pPr>
              <a:defRPr/>
            </a:pP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D0791504-FDA8-4FB3-BCF1-0DC5850FE800}"/>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65539" name="Rectangle 2">
            <a:extLst>
              <a:ext uri="{FF2B5EF4-FFF2-40B4-BE49-F238E27FC236}">
                <a16:creationId xmlns:a16="http://schemas.microsoft.com/office/drawing/2014/main" id="{072E93FA-D63D-4AB6-90E6-0FD99AC6F137}"/>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0D9A8AF-7A5D-489E-9E7E-1B7A6D8449ED}"/>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65542" name="WordArt 2">
            <a:extLst>
              <a:ext uri="{FF2B5EF4-FFF2-40B4-BE49-F238E27FC236}">
                <a16:creationId xmlns:a16="http://schemas.microsoft.com/office/drawing/2014/main" id="{82BE087D-4CCF-444E-9050-334DB843980B}"/>
              </a:ext>
            </a:extLst>
          </p:cNvPr>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ndParaRPr>
          </a:p>
        </p:txBody>
      </p:sp>
      <p:grpSp>
        <p:nvGrpSpPr>
          <p:cNvPr id="65543" name="组合 17">
            <a:extLst>
              <a:ext uri="{FF2B5EF4-FFF2-40B4-BE49-F238E27FC236}">
                <a16:creationId xmlns:a16="http://schemas.microsoft.com/office/drawing/2014/main" id="{B7CAB93B-45D2-448D-B7B6-DD959B9B8464}"/>
              </a:ext>
            </a:extLst>
          </p:cNvPr>
          <p:cNvGrpSpPr>
            <a:grpSpLocks/>
          </p:cNvGrpSpPr>
          <p:nvPr/>
        </p:nvGrpSpPr>
        <p:grpSpPr bwMode="auto">
          <a:xfrm>
            <a:off x="-322263" y="1214438"/>
            <a:ext cx="3751263" cy="3751262"/>
            <a:chOff x="-2714676" y="2357430"/>
            <a:chExt cx="3751262" cy="3751262"/>
          </a:xfrm>
        </p:grpSpPr>
        <p:grpSp>
          <p:nvGrpSpPr>
            <p:cNvPr id="65545" name="组合 8">
              <a:extLst>
                <a:ext uri="{FF2B5EF4-FFF2-40B4-BE49-F238E27FC236}">
                  <a16:creationId xmlns:a16="http://schemas.microsoft.com/office/drawing/2014/main" id="{CCE9FFEE-0440-4987-8F31-6CD2ECB7FB99}"/>
                </a:ext>
              </a:extLst>
            </p:cNvPr>
            <p:cNvGrpSpPr>
              <a:grpSpLocks/>
            </p:cNvGrpSpPr>
            <p:nvPr/>
          </p:nvGrpSpPr>
          <p:grpSpPr bwMode="auto">
            <a:xfrm>
              <a:off x="-2714676" y="2357430"/>
              <a:ext cx="3751262" cy="3751262"/>
              <a:chOff x="244442" y="902804"/>
              <a:chExt cx="3752056" cy="3752056"/>
            </a:xfrm>
          </p:grpSpPr>
          <p:grpSp>
            <p:nvGrpSpPr>
              <p:cNvPr id="65547" name="组合 13">
                <a:extLst>
                  <a:ext uri="{FF2B5EF4-FFF2-40B4-BE49-F238E27FC236}">
                    <a16:creationId xmlns:a16="http://schemas.microsoft.com/office/drawing/2014/main" id="{6A6D2ABD-4B0E-45B1-988A-C4795AC9D7BE}"/>
                  </a:ext>
                </a:extLst>
              </p:cNvPr>
              <p:cNvGrpSpPr>
                <a:grpSpLocks/>
              </p:cNvGrpSpPr>
              <p:nvPr/>
            </p:nvGrpSpPr>
            <p:grpSpPr bwMode="auto">
              <a:xfrm>
                <a:off x="244442" y="902804"/>
                <a:ext cx="3752056" cy="3752056"/>
                <a:chOff x="244442" y="902804"/>
                <a:chExt cx="3752056" cy="3752056"/>
              </a:xfrm>
            </p:grpSpPr>
            <p:sp>
              <p:nvSpPr>
                <p:cNvPr id="12" name="椭圆 11">
                  <a:extLst>
                    <a:ext uri="{FF2B5EF4-FFF2-40B4-BE49-F238E27FC236}">
                      <a16:creationId xmlns:a16="http://schemas.microsoft.com/office/drawing/2014/main" id="{22A7EAC4-0402-464D-8833-4B7AC4441EEB}"/>
                    </a:ext>
                  </a:extLst>
                </p:cNvPr>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p:spPr>
              <p:txBody>
                <a:bodyPr/>
                <a:lstStyle/>
                <a:p>
                  <a:pPr>
                    <a:defRPr/>
                  </a:pPr>
                  <a:endParaRPr lang="zh-CN" altLang="en-US" sz="1800" b="1">
                    <a:solidFill>
                      <a:prstClr val="black"/>
                    </a:solidFill>
                    <a:latin typeface="Arial" charset="0"/>
                    <a:ea typeface="宋体" charset="-122"/>
                  </a:endParaRPr>
                </a:p>
              </p:txBody>
            </p:sp>
            <p:pic>
              <p:nvPicPr>
                <p:cNvPr id="65552" name="图片 12">
                  <a:extLst>
                    <a:ext uri="{FF2B5EF4-FFF2-40B4-BE49-F238E27FC236}">
                      <a16:creationId xmlns:a16="http://schemas.microsoft.com/office/drawing/2014/main" id="{F912F86A-BA8F-45C1-9150-DCF42D5225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3" name="图片 13">
                  <a:extLst>
                    <a:ext uri="{FF2B5EF4-FFF2-40B4-BE49-F238E27FC236}">
                      <a16:creationId xmlns:a16="http://schemas.microsoft.com/office/drawing/2014/main" id="{26BCB54F-6C36-4FB3-8625-4D79E0DDA3A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图片 14">
                  <a:extLst>
                    <a:ext uri="{FF2B5EF4-FFF2-40B4-BE49-F238E27FC236}">
                      <a16:creationId xmlns:a16="http://schemas.microsoft.com/office/drawing/2014/main" id="{7142EE58-2A37-4A4A-AA0D-F9F6967AB38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5" name="图片 15">
                  <a:extLst>
                    <a:ext uri="{FF2B5EF4-FFF2-40B4-BE49-F238E27FC236}">
                      <a16:creationId xmlns:a16="http://schemas.microsoft.com/office/drawing/2014/main" id="{B09E1257-0276-4EBD-8787-B5F33B6CDE5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5548" name="图片 10">
                <a:extLst>
                  <a:ext uri="{FF2B5EF4-FFF2-40B4-BE49-F238E27FC236}">
                    <a16:creationId xmlns:a16="http://schemas.microsoft.com/office/drawing/2014/main" id="{CBEB8D34-F2DE-4484-BF23-730BEEC65FC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5546" name="图片 16" descr="LOGO1.png">
              <a:extLst>
                <a:ext uri="{FF2B5EF4-FFF2-40B4-BE49-F238E27FC236}">
                  <a16:creationId xmlns:a16="http://schemas.microsoft.com/office/drawing/2014/main" id="{3AAD809D-F965-43E4-B4A9-B1F471F83F8C}"/>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5544" name="Picture 20" descr="E:\LXL\T-微信平台\二维码（PPT）.png">
            <a:extLst>
              <a:ext uri="{FF2B5EF4-FFF2-40B4-BE49-F238E27FC236}">
                <a16:creationId xmlns:a16="http://schemas.microsoft.com/office/drawing/2014/main" id="{816A3820-1177-44D5-9505-1EC261C25EA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75" y="4841875"/>
            <a:ext cx="2857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5">
            <a:extLst>
              <a:ext uri="{FF2B5EF4-FFF2-40B4-BE49-F238E27FC236}">
                <a16:creationId xmlns:a16="http://schemas.microsoft.com/office/drawing/2014/main" id="{CB2DAB74-5049-43C5-9BE2-5E99459DDB41}"/>
              </a:ext>
            </a:extLst>
          </p:cNvPr>
          <p:cNvSpPr>
            <a:spLocks noChangeArrowheads="1"/>
          </p:cNvSpPr>
          <p:nvPr/>
        </p:nvSpPr>
        <p:spPr bwMode="auto">
          <a:xfrm>
            <a:off x="2106957" y="4910287"/>
            <a:ext cx="34759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0"/>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19" name="Rectangle 5">
            <a:extLst>
              <a:ext uri="{FF2B5EF4-FFF2-40B4-BE49-F238E27FC236}">
                <a16:creationId xmlns:a16="http://schemas.microsoft.com/office/drawing/2014/main" id="{8A161371-3FC5-4D07-89FA-BE96826F48C3}"/>
              </a:ext>
            </a:extLst>
          </p:cNvPr>
          <p:cNvSpPr>
            <a:spLocks noChangeArrowheads="1"/>
          </p:cNvSpPr>
          <p:nvPr/>
        </p:nvSpPr>
        <p:spPr bwMode="auto">
          <a:xfrm>
            <a:off x="2100066" y="5951537"/>
            <a:ext cx="46065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1"/>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D1ADA12D-A633-445D-94A3-891C255FC013}"/>
              </a:ext>
            </a:extLst>
          </p:cNvPr>
          <p:cNvSpPr>
            <a:spLocks noGrp="1"/>
          </p:cNvSpPr>
          <p:nvPr>
            <p:ph type="title"/>
          </p:nvPr>
        </p:nvSpPr>
        <p:spPr>
          <a:xfrm>
            <a:off x="395288" y="153988"/>
            <a:ext cx="8318500" cy="431800"/>
          </a:xfrm>
        </p:spPr>
        <p:txBody>
          <a:bodyPr/>
          <a:lstStyle/>
          <a:p>
            <a:r>
              <a:rPr lang="zh-CN" altLang="en-US"/>
              <a:t>线性回归</a:t>
            </a:r>
          </a:p>
        </p:txBody>
      </p:sp>
      <p:sp>
        <p:nvSpPr>
          <p:cNvPr id="20483" name="内容占位符 2">
            <a:extLst>
              <a:ext uri="{FF2B5EF4-FFF2-40B4-BE49-F238E27FC236}">
                <a16:creationId xmlns:a16="http://schemas.microsoft.com/office/drawing/2014/main" id="{807DAA91-C233-4CBF-8FC2-65D27AE68F1C}"/>
              </a:ext>
            </a:extLst>
          </p:cNvPr>
          <p:cNvSpPr>
            <a:spLocks noGrp="1"/>
          </p:cNvSpPr>
          <p:nvPr>
            <p:ph idx="1"/>
          </p:nvPr>
        </p:nvSpPr>
        <p:spPr>
          <a:xfrm>
            <a:off x="250825" y="774700"/>
            <a:ext cx="8424863" cy="2725738"/>
          </a:xfrm>
        </p:spPr>
        <p:txBody>
          <a:bodyPr/>
          <a:lstStyle/>
          <a:p>
            <a:r>
              <a:rPr lang="zh-CN" altLang="zh-CN"/>
              <a:t>线性回归是最简单的回归模型。它的目的是：在自变量（输入数据）仅</a:t>
            </a:r>
            <a:r>
              <a:rPr lang="en-US" altLang="zh-CN"/>
              <a:t>1</a:t>
            </a:r>
            <a:r>
              <a:rPr lang="zh-CN" altLang="zh-CN"/>
              <a:t>维的情况下，找出一条最能够代表所有观测样本的直线（估计的回归方程）；在自变量（输入数据）高于</a:t>
            </a:r>
            <a:r>
              <a:rPr lang="en-US" altLang="zh-CN"/>
              <a:t>1</a:t>
            </a:r>
            <a:r>
              <a:rPr lang="zh-CN" altLang="zh-CN"/>
              <a:t>维的情况下，找到一个超平面使得数据点距离这个平面的误差（</a:t>
            </a:r>
            <a:r>
              <a:rPr lang="en-US" altLang="zh-CN"/>
              <a:t>residuals</a:t>
            </a:r>
            <a:r>
              <a:rPr lang="zh-CN" altLang="zh-CN"/>
              <a:t>）最小。而前者的情况在高中数学课本就已经学过，它的解法是普通最小二乘法（</a:t>
            </a:r>
            <a:r>
              <a:rPr lang="en-US" altLang="zh-CN"/>
              <a:t>Ordinary Least Squares</a:t>
            </a:r>
            <a:r>
              <a:rPr lang="zh-CN" altLang="zh-CN"/>
              <a:t>，</a:t>
            </a:r>
            <a:r>
              <a:rPr lang="en-US" altLang="zh-CN"/>
              <a:t> OLS</a:t>
            </a:r>
            <a:r>
              <a:rPr lang="zh-CN" altLang="zh-CN"/>
              <a:t>）</a:t>
            </a:r>
            <a:r>
              <a:rPr lang="zh-CN" altLang="en-US"/>
              <a:t>，线性回归示意图如下：</a:t>
            </a:r>
            <a:endParaRPr lang="en-US" altLang="zh-CN"/>
          </a:p>
          <a:p>
            <a:endParaRPr lang="zh-CN" altLang="zh-CN"/>
          </a:p>
          <a:p>
            <a:endParaRPr lang="zh-CN" altLang="en-US"/>
          </a:p>
        </p:txBody>
      </p:sp>
      <p:pic>
        <p:nvPicPr>
          <p:cNvPr id="20484" name="图片 3">
            <a:extLst>
              <a:ext uri="{FF2B5EF4-FFF2-40B4-BE49-F238E27FC236}">
                <a16:creationId xmlns:a16="http://schemas.microsoft.com/office/drawing/2014/main" id="{87A35FA6-D057-4C3F-81D4-98D8A77695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644900"/>
            <a:ext cx="78486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095078A3-33AD-43F7-9827-029AD35E7C18}"/>
              </a:ext>
            </a:extLst>
          </p:cNvPr>
          <p:cNvSpPr>
            <a:spLocks noGrp="1"/>
          </p:cNvSpPr>
          <p:nvPr>
            <p:ph type="title"/>
          </p:nvPr>
        </p:nvSpPr>
        <p:spPr>
          <a:xfrm>
            <a:off x="395288" y="153988"/>
            <a:ext cx="8318500" cy="431800"/>
          </a:xfrm>
        </p:spPr>
        <p:txBody>
          <a:bodyPr/>
          <a:lstStyle/>
          <a:p>
            <a:r>
              <a:rPr lang="zh-CN" altLang="en-US"/>
              <a:t>线性回归</a:t>
            </a:r>
          </a:p>
        </p:txBody>
      </p:sp>
      <p:sp>
        <p:nvSpPr>
          <p:cNvPr id="4" name="内容占位符 3">
            <a:extLst>
              <a:ext uri="{FF2B5EF4-FFF2-40B4-BE49-F238E27FC236}">
                <a16:creationId xmlns:a16="http://schemas.microsoft.com/office/drawing/2014/main" id="{7D7F31A2-BB91-4986-A6D4-5A2B2A92EFE0}"/>
              </a:ext>
            </a:extLst>
          </p:cNvPr>
          <p:cNvSpPr>
            <a:spLocks noGrp="1" noRot="1" noChangeAspect="1" noMove="1" noResize="1" noEditPoints="1" noAdjustHandles="1" noChangeArrowheads="1" noChangeShapeType="1" noTextEdit="1"/>
          </p:cNvSpPr>
          <p:nvPr>
            <p:ph idx="1"/>
          </p:nvPr>
        </p:nvSpPr>
        <p:spPr>
          <a:xfrm>
            <a:off x="251520" y="764704"/>
            <a:ext cx="8568952" cy="5030019"/>
          </a:xfrm>
          <a:blipFill rotWithShape="1">
            <a:blip r:embed="rId2"/>
            <a:stretch>
              <a:fillRect l="-569" r="-142"/>
            </a:stretch>
          </a:blipFill>
        </p:spPr>
        <p:txBody>
          <a:bodyPr/>
          <a:lstStyle/>
          <a:p>
            <a:r>
              <a:rPr lang="zh-CN" altLang="en-US">
                <a:noFill/>
              </a:rPr>
              <a:t> </a:t>
            </a:r>
          </a:p>
        </p:txBody>
      </p:sp>
      <p:graphicFrame>
        <p:nvGraphicFramePr>
          <p:cNvPr id="21508" name="对象 5">
            <a:extLst>
              <a:ext uri="{FF2B5EF4-FFF2-40B4-BE49-F238E27FC236}">
                <a16:creationId xmlns:a16="http://schemas.microsoft.com/office/drawing/2014/main" id="{77C854DA-5204-4E1B-A365-A251045ACDD9}"/>
              </a:ext>
            </a:extLst>
          </p:cNvPr>
          <p:cNvGraphicFramePr>
            <a:graphicFrameLocks noChangeAspect="1"/>
          </p:cNvGraphicFramePr>
          <p:nvPr/>
        </p:nvGraphicFramePr>
        <p:xfrm>
          <a:off x="2700338" y="1412875"/>
          <a:ext cx="3822700" cy="431800"/>
        </p:xfrm>
        <a:graphic>
          <a:graphicData uri="http://schemas.openxmlformats.org/presentationml/2006/ole">
            <mc:AlternateContent xmlns:mc="http://schemas.openxmlformats.org/markup-compatibility/2006">
              <mc:Choice xmlns:v="urn:schemas-microsoft-com:vml" Requires="v">
                <p:oleObj name="Equation" r:id="rId3" imgW="2247840" imgH="253800" progId="Equation.DSMT4">
                  <p:embed/>
                </p:oleObj>
              </mc:Choice>
              <mc:Fallback>
                <p:oleObj name="Equation" r:id="rId3" imgW="2247840" imgH="2538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1412875"/>
                        <a:ext cx="38227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7EE3E42D-D9A9-4C85-8CBE-27ACAD73963C}"/>
              </a:ext>
            </a:extLst>
          </p:cNvPr>
          <p:cNvSpPr>
            <a:spLocks noGrp="1"/>
          </p:cNvSpPr>
          <p:nvPr>
            <p:ph type="title"/>
          </p:nvPr>
        </p:nvSpPr>
        <p:spPr>
          <a:xfrm>
            <a:off x="395288" y="153988"/>
            <a:ext cx="8318500" cy="431800"/>
          </a:xfrm>
        </p:spPr>
        <p:txBody>
          <a:bodyPr/>
          <a:lstStyle/>
          <a:p>
            <a:r>
              <a:rPr lang="zh-CN" altLang="en-US"/>
              <a:t>线性回归例子</a:t>
            </a:r>
          </a:p>
        </p:txBody>
      </p:sp>
      <p:sp>
        <p:nvSpPr>
          <p:cNvPr id="22531" name="内容占位符 2">
            <a:extLst>
              <a:ext uri="{FF2B5EF4-FFF2-40B4-BE49-F238E27FC236}">
                <a16:creationId xmlns:a16="http://schemas.microsoft.com/office/drawing/2014/main" id="{B1F1C36A-016A-4B3F-B9B4-745FC134137D}"/>
              </a:ext>
            </a:extLst>
          </p:cNvPr>
          <p:cNvSpPr>
            <a:spLocks noGrp="1"/>
          </p:cNvSpPr>
          <p:nvPr>
            <p:ph idx="1"/>
          </p:nvPr>
        </p:nvSpPr>
        <p:spPr>
          <a:xfrm>
            <a:off x="250825" y="774700"/>
            <a:ext cx="8475663" cy="1285875"/>
          </a:xfrm>
        </p:spPr>
        <p:txBody>
          <a:bodyPr/>
          <a:lstStyle/>
          <a:p>
            <a:r>
              <a:rPr lang="zh-CN" altLang="zh-CN"/>
              <a:t>波士顿房价预测的部分数据</a:t>
            </a:r>
            <a:r>
              <a:rPr lang="zh-CN" altLang="en-US"/>
              <a:t>如下表：</a:t>
            </a:r>
          </a:p>
        </p:txBody>
      </p:sp>
      <p:graphicFrame>
        <p:nvGraphicFramePr>
          <p:cNvPr id="5" name="表格 4">
            <a:extLst>
              <a:ext uri="{FF2B5EF4-FFF2-40B4-BE49-F238E27FC236}">
                <a16:creationId xmlns:a16="http://schemas.microsoft.com/office/drawing/2014/main" id="{8FA61A7F-4C84-43C8-A48D-48281CB46390}"/>
              </a:ext>
            </a:extLst>
          </p:cNvPr>
          <p:cNvGraphicFramePr>
            <a:graphicFrameLocks noGrp="1"/>
          </p:cNvGraphicFramePr>
          <p:nvPr/>
        </p:nvGraphicFramePr>
        <p:xfrm>
          <a:off x="703263" y="1484313"/>
          <a:ext cx="6461125" cy="2195512"/>
        </p:xfrm>
        <a:graphic>
          <a:graphicData uri="http://schemas.openxmlformats.org/drawingml/2006/table">
            <a:tbl>
              <a:tblPr firstRow="1" firstCol="1" bandRow="1">
                <a:tableStyleId>{B301B821-A1FF-4177-AEE7-76D212191A09}</a:tableStyleId>
              </a:tblPr>
              <a:tblGrid>
                <a:gridCol w="1413353">
                  <a:extLst>
                    <a:ext uri="{9D8B030D-6E8A-4147-A177-3AD203B41FA5}">
                      <a16:colId xmlns:a16="http://schemas.microsoft.com/office/drawing/2014/main" val="20000"/>
                    </a:ext>
                  </a:extLst>
                </a:gridCol>
                <a:gridCol w="621875">
                  <a:extLst>
                    <a:ext uri="{9D8B030D-6E8A-4147-A177-3AD203B41FA5}">
                      <a16:colId xmlns:a16="http://schemas.microsoft.com/office/drawing/2014/main" val="20001"/>
                    </a:ext>
                  </a:extLst>
                </a:gridCol>
                <a:gridCol w="1413353">
                  <a:extLst>
                    <a:ext uri="{9D8B030D-6E8A-4147-A177-3AD203B41FA5}">
                      <a16:colId xmlns:a16="http://schemas.microsoft.com/office/drawing/2014/main" val="20002"/>
                    </a:ext>
                  </a:extLst>
                </a:gridCol>
                <a:gridCol w="858838">
                  <a:extLst>
                    <a:ext uri="{9D8B030D-6E8A-4147-A177-3AD203B41FA5}">
                      <a16:colId xmlns:a16="http://schemas.microsoft.com/office/drawing/2014/main" val="20003"/>
                    </a:ext>
                  </a:extLst>
                </a:gridCol>
                <a:gridCol w="1076853">
                  <a:extLst>
                    <a:ext uri="{9D8B030D-6E8A-4147-A177-3AD203B41FA5}">
                      <a16:colId xmlns:a16="http://schemas.microsoft.com/office/drawing/2014/main" val="20004"/>
                    </a:ext>
                  </a:extLst>
                </a:gridCol>
                <a:gridCol w="1076853">
                  <a:extLst>
                    <a:ext uri="{9D8B030D-6E8A-4147-A177-3AD203B41FA5}">
                      <a16:colId xmlns:a16="http://schemas.microsoft.com/office/drawing/2014/main" val="20005"/>
                    </a:ext>
                  </a:extLst>
                </a:gridCol>
              </a:tblGrid>
              <a:tr h="823317">
                <a:tc>
                  <a:txBody>
                    <a:bodyPr/>
                    <a:lstStyle/>
                    <a:p>
                      <a:pPr algn="ctr">
                        <a:spcAft>
                          <a:spcPts val="0"/>
                        </a:spcAft>
                      </a:pPr>
                      <a:r>
                        <a:rPr lang="zh-CN" sz="1800" b="0" kern="100" dirty="0">
                          <a:effectLst/>
                          <a:latin typeface="微软雅黑" pitchFamily="34" charset="-122"/>
                          <a:ea typeface="微软雅黑" pitchFamily="34" charset="-122"/>
                        </a:rPr>
                        <a:t>城镇人均犯罪率</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住宅平均房间数</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与五大就业中心的距离</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0"/>
                  </a:ext>
                </a:extLst>
              </a:tr>
              <a:tr h="274439">
                <a:tc>
                  <a:txBody>
                    <a:bodyPr/>
                    <a:lstStyle/>
                    <a:p>
                      <a:pPr algn="ctr">
                        <a:spcAft>
                          <a:spcPts val="0"/>
                        </a:spcAft>
                      </a:pPr>
                      <a:r>
                        <a:rPr lang="en-US" sz="1800" b="0" kern="100">
                          <a:effectLst/>
                          <a:latin typeface="微软雅黑" pitchFamily="34" charset="-122"/>
                          <a:ea typeface="微软雅黑" pitchFamily="34" charset="-122"/>
                        </a:rPr>
                        <a:t>0.00632</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6.575</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4.09</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1"/>
                  </a:ext>
                </a:extLst>
              </a:tr>
              <a:tr h="274439">
                <a:tc>
                  <a:txBody>
                    <a:bodyPr/>
                    <a:lstStyle/>
                    <a:p>
                      <a:pPr algn="ctr">
                        <a:spcAft>
                          <a:spcPts val="0"/>
                        </a:spcAft>
                      </a:pPr>
                      <a:r>
                        <a:rPr lang="en-US" sz="1800" b="0" kern="100">
                          <a:effectLst/>
                          <a:latin typeface="微软雅黑" pitchFamily="34" charset="-122"/>
                          <a:ea typeface="微软雅黑" pitchFamily="34" charset="-122"/>
                        </a:rPr>
                        <a:t>0.02731</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6.421</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a:effectLst/>
                          <a:latin typeface="微软雅黑" pitchFamily="34" charset="-122"/>
                          <a:ea typeface="微软雅黑" pitchFamily="34" charset="-122"/>
                        </a:rPr>
                        <a:t>4.9671</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2"/>
                  </a:ext>
                </a:extLst>
              </a:tr>
              <a:tr h="274439">
                <a:tc>
                  <a:txBody>
                    <a:bodyPr/>
                    <a:lstStyle/>
                    <a:p>
                      <a:pPr algn="ctr">
                        <a:spcAft>
                          <a:spcPts val="0"/>
                        </a:spcAft>
                      </a:pPr>
                      <a:r>
                        <a:rPr lang="en-US" sz="1800" b="0" kern="100">
                          <a:effectLst/>
                          <a:latin typeface="微软雅黑" pitchFamily="34" charset="-122"/>
                          <a:ea typeface="微软雅黑" pitchFamily="34" charset="-122"/>
                        </a:rPr>
                        <a:t>0.02729</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7.185</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4.9671</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3"/>
                  </a:ext>
                </a:extLst>
              </a:tr>
              <a:tr h="274439">
                <a:tc>
                  <a:txBody>
                    <a:bodyPr/>
                    <a:lstStyle/>
                    <a:p>
                      <a:pPr algn="ctr">
                        <a:spcAft>
                          <a:spcPts val="0"/>
                        </a:spcAft>
                      </a:pPr>
                      <a:r>
                        <a:rPr lang="en-US" sz="1800" b="0" kern="100">
                          <a:effectLst/>
                          <a:latin typeface="微软雅黑" pitchFamily="34" charset="-122"/>
                          <a:ea typeface="微软雅黑" pitchFamily="34" charset="-122"/>
                        </a:rPr>
                        <a:t>0.03237</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6.998</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6.0622</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4"/>
                  </a:ext>
                </a:extLst>
              </a:tr>
              <a:tr h="274439">
                <a:tc>
                  <a:txBody>
                    <a:bodyPr/>
                    <a:lstStyle/>
                    <a:p>
                      <a:pPr algn="ctr">
                        <a:spcAft>
                          <a:spcPts val="0"/>
                        </a:spcAft>
                      </a:pPr>
                      <a:r>
                        <a:rPr lang="en-US" sz="1800" b="0" kern="100">
                          <a:effectLst/>
                          <a:latin typeface="微软雅黑" pitchFamily="34" charset="-122"/>
                          <a:ea typeface="微软雅黑" pitchFamily="34" charset="-122"/>
                        </a:rPr>
                        <a:t>0.06905</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a:effectLst/>
                          <a:latin typeface="微软雅黑" pitchFamily="34" charset="-122"/>
                          <a:ea typeface="微软雅黑" pitchFamily="34" charset="-122"/>
                        </a:rPr>
                        <a:t>……</a:t>
                      </a:r>
                      <a:endParaRPr lang="zh-CN" sz="1800" b="0" kern="10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7.147</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en-US" sz="1800" b="0" kern="100" dirty="0">
                          <a:effectLst/>
                          <a:latin typeface="微软雅黑" pitchFamily="34" charset="-122"/>
                          <a:ea typeface="微软雅黑" pitchFamily="34" charset="-122"/>
                        </a:rPr>
                        <a:t>6.0622</a:t>
                      </a:r>
                      <a:endParaRPr lang="zh-CN" sz="1800" b="0" kern="100" dirty="0">
                        <a:effectLst/>
                        <a:latin typeface="微软雅黑" pitchFamily="34" charset="-122"/>
                        <a:ea typeface="微软雅黑" pitchFamily="34" charset="-122"/>
                        <a:cs typeface="Times New Roman"/>
                      </a:endParaRPr>
                    </a:p>
                  </a:txBody>
                  <a:tcPr marL="68573" marR="68573" marT="0" marB="0"/>
                </a:tc>
                <a:tc>
                  <a:txBody>
                    <a:bodyPr/>
                    <a:lstStyle/>
                    <a:p>
                      <a:pPr algn="ctr">
                        <a:spcAft>
                          <a:spcPts val="0"/>
                        </a:spcAft>
                      </a:pPr>
                      <a:r>
                        <a:rPr lang="zh-CN" sz="1800" b="0" kern="100" dirty="0">
                          <a:effectLst/>
                          <a:latin typeface="微软雅黑" pitchFamily="34" charset="-122"/>
                          <a:ea typeface="微软雅黑" pitchFamily="34" charset="-122"/>
                        </a:rPr>
                        <a:t>……</a:t>
                      </a:r>
                      <a:endParaRPr lang="zh-CN" sz="1800" b="0" kern="100" dirty="0">
                        <a:effectLst/>
                        <a:latin typeface="微软雅黑" pitchFamily="34" charset="-122"/>
                        <a:ea typeface="微软雅黑" pitchFamily="34" charset="-122"/>
                        <a:cs typeface="Times New Roman"/>
                      </a:endParaRPr>
                    </a:p>
                  </a:txBody>
                  <a:tcPr marL="68573" marR="68573" marT="0" marB="0"/>
                </a:tc>
                <a:extLst>
                  <a:ext uri="{0D108BD9-81ED-4DB2-BD59-A6C34878D82A}">
                    <a16:rowId xmlns:a16="http://schemas.microsoft.com/office/drawing/2014/main" val="10005"/>
                  </a:ext>
                </a:extLst>
              </a:tr>
            </a:tbl>
          </a:graphicData>
        </a:graphic>
      </p:graphicFrame>
      <p:sp>
        <p:nvSpPr>
          <p:cNvPr id="22578" name="TextBox 5">
            <a:extLst>
              <a:ext uri="{FF2B5EF4-FFF2-40B4-BE49-F238E27FC236}">
                <a16:creationId xmlns:a16="http://schemas.microsoft.com/office/drawing/2014/main" id="{B44E29D6-9CB7-4AE6-9B1E-08E4AFAA32B3}"/>
              </a:ext>
            </a:extLst>
          </p:cNvPr>
          <p:cNvSpPr txBox="1">
            <a:spLocks noChangeArrowheads="1"/>
          </p:cNvSpPr>
          <p:nvPr/>
        </p:nvSpPr>
        <p:spPr bwMode="auto">
          <a:xfrm>
            <a:off x="250825" y="3789363"/>
            <a:ext cx="82089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lnSpc>
                <a:spcPct val="150000"/>
              </a:lnSpc>
              <a:buClr>
                <a:srgbClr val="002060"/>
              </a:buClr>
              <a:buFont typeface="Wingdings" panose="05000000000000000000" pitchFamily="2" charset="2"/>
              <a:buChar char="l"/>
            </a:pPr>
            <a:r>
              <a:rPr lang="zh-CN" altLang="zh-CN" sz="2000">
                <a:latin typeface="微软雅黑" panose="020B0503020204020204" pitchFamily="34" charset="-122"/>
                <a:ea typeface="微软雅黑" panose="020B0503020204020204" pitchFamily="34" charset="-122"/>
              </a:rPr>
              <a:t>直觉告诉我们：</a:t>
            </a:r>
            <a:r>
              <a:rPr lang="zh-CN" altLang="en-US" sz="2000">
                <a:latin typeface="微软雅黑" panose="020B0503020204020204" pitchFamily="34" charset="-122"/>
                <a:ea typeface="微软雅黑" panose="020B0503020204020204" pitchFamily="34" charset="-122"/>
              </a:rPr>
              <a:t>上面的</a:t>
            </a:r>
            <a:r>
              <a:rPr lang="zh-CN" altLang="zh-CN" sz="2000">
                <a:latin typeface="微软雅黑" panose="020B0503020204020204" pitchFamily="34" charset="-122"/>
                <a:ea typeface="微软雅黑" panose="020B0503020204020204" pitchFamily="34" charset="-122"/>
              </a:rPr>
              <a:t>数据表中第</a:t>
            </a:r>
            <a:r>
              <a:rPr lang="en-US" altLang="zh-CN" sz="2000">
                <a:latin typeface="微软雅黑" panose="020B0503020204020204" pitchFamily="34" charset="-122"/>
                <a:ea typeface="微软雅黑" panose="020B0503020204020204" pitchFamily="34" charset="-122"/>
              </a:rPr>
              <a:t>3</a:t>
            </a:r>
            <a:r>
              <a:rPr lang="zh-CN" altLang="zh-CN" sz="2000">
                <a:latin typeface="微软雅黑" panose="020B0503020204020204" pitchFamily="34" charset="-122"/>
                <a:ea typeface="微软雅黑" panose="020B0503020204020204" pitchFamily="34" charset="-122"/>
              </a:rPr>
              <a:t>列（住宅平均房间数）与最终房价一般是成正比的，具有某种线性关系。</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8CA9D885-0AAD-402C-851D-1F4482367A7D}"/>
              </a:ext>
            </a:extLst>
          </p:cNvPr>
          <p:cNvSpPr>
            <a:spLocks noGrp="1"/>
          </p:cNvSpPr>
          <p:nvPr>
            <p:ph type="title"/>
          </p:nvPr>
        </p:nvSpPr>
        <p:spPr>
          <a:xfrm>
            <a:off x="395288" y="153988"/>
            <a:ext cx="8318500" cy="431800"/>
          </a:xfrm>
        </p:spPr>
        <p:txBody>
          <a:bodyPr/>
          <a:lstStyle/>
          <a:p>
            <a:r>
              <a:rPr lang="zh-CN" altLang="en-US"/>
              <a:t>线性回归例子</a:t>
            </a:r>
          </a:p>
        </p:txBody>
      </p:sp>
      <p:sp>
        <p:nvSpPr>
          <p:cNvPr id="23555" name="内容占位符 2">
            <a:extLst>
              <a:ext uri="{FF2B5EF4-FFF2-40B4-BE49-F238E27FC236}">
                <a16:creationId xmlns:a16="http://schemas.microsoft.com/office/drawing/2014/main" id="{039793D7-6990-43A4-A12E-545683EAD3C3}"/>
              </a:ext>
            </a:extLst>
          </p:cNvPr>
          <p:cNvSpPr>
            <a:spLocks noGrp="1"/>
          </p:cNvSpPr>
          <p:nvPr>
            <p:ph idx="1"/>
          </p:nvPr>
        </p:nvSpPr>
        <p:spPr>
          <a:xfrm>
            <a:off x="250825" y="774700"/>
            <a:ext cx="8281988" cy="1069975"/>
          </a:xfrm>
        </p:spPr>
        <p:txBody>
          <a:bodyPr/>
          <a:lstStyle/>
          <a:p>
            <a:r>
              <a:rPr lang="zh-CN" altLang="zh-CN"/>
              <a:t>我们利用线性回归来验证想法。同时，作为一个二维的例子，可以在平面上绘出图形，进一步观察图形</a:t>
            </a:r>
            <a:r>
              <a:rPr lang="zh-CN" altLang="en-US"/>
              <a:t>，如下</a:t>
            </a:r>
            <a:r>
              <a:rPr lang="zh-CN" altLang="zh-CN"/>
              <a:t>见图 </a:t>
            </a:r>
            <a:r>
              <a:rPr lang="zh-CN" altLang="en-US"/>
              <a:t>：</a:t>
            </a:r>
          </a:p>
        </p:txBody>
      </p:sp>
      <p:pic>
        <p:nvPicPr>
          <p:cNvPr id="23556" name="图片 3">
            <a:extLst>
              <a:ext uri="{FF2B5EF4-FFF2-40B4-BE49-F238E27FC236}">
                <a16:creationId xmlns:a16="http://schemas.microsoft.com/office/drawing/2014/main" id="{C5253064-DB63-4966-BBB2-D067D391BF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8351837"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670FFDBD-0EBA-4DFF-B919-E59B4C2F029D}"/>
              </a:ext>
            </a:extLst>
          </p:cNvPr>
          <p:cNvSpPr>
            <a:spLocks noGrp="1"/>
          </p:cNvSpPr>
          <p:nvPr>
            <p:ph type="title"/>
          </p:nvPr>
        </p:nvSpPr>
        <p:spPr>
          <a:xfrm>
            <a:off x="395288" y="153988"/>
            <a:ext cx="8318500" cy="431800"/>
          </a:xfrm>
        </p:spPr>
        <p:txBody>
          <a:bodyPr/>
          <a:lstStyle/>
          <a:p>
            <a:r>
              <a:rPr lang="zh-CN" altLang="en-US"/>
              <a:t>逻辑回归</a:t>
            </a:r>
          </a:p>
        </p:txBody>
      </p:sp>
      <p:sp>
        <p:nvSpPr>
          <p:cNvPr id="24579" name="内容占位符 2">
            <a:extLst>
              <a:ext uri="{FF2B5EF4-FFF2-40B4-BE49-F238E27FC236}">
                <a16:creationId xmlns:a16="http://schemas.microsoft.com/office/drawing/2014/main" id="{37C789E3-3922-43D9-94E2-767E05A21196}"/>
              </a:ext>
            </a:extLst>
          </p:cNvPr>
          <p:cNvSpPr>
            <a:spLocks noGrp="1"/>
          </p:cNvSpPr>
          <p:nvPr>
            <p:ph idx="1"/>
          </p:nvPr>
        </p:nvSpPr>
        <p:spPr>
          <a:xfrm>
            <a:off x="250825" y="774700"/>
            <a:ext cx="8424863" cy="5175250"/>
          </a:xfrm>
        </p:spPr>
        <p:txBody>
          <a:bodyPr/>
          <a:lstStyle/>
          <a:p>
            <a:r>
              <a:rPr lang="zh-CN" altLang="zh-CN"/>
              <a:t>分类和回归二者不存在不可逾越的鸿沟。就波士顿房价预测作为例子：如果将房价按高低分为“高级”、“中级”和“普通”三个档次，那么这个预测问题也属于分类问题。</a:t>
            </a:r>
            <a:endParaRPr lang="en-US" altLang="zh-CN"/>
          </a:p>
          <a:p>
            <a:r>
              <a:rPr lang="zh-CN" altLang="zh-CN"/>
              <a:t>准确地说，逻辑回归（</a:t>
            </a:r>
            <a:r>
              <a:rPr lang="en-US" altLang="zh-CN"/>
              <a:t>Logistic Regression</a:t>
            </a:r>
            <a:r>
              <a:rPr lang="zh-CN" altLang="zh-CN"/>
              <a:t>）是对数几率回归，属于广义线性模型（</a:t>
            </a:r>
            <a:r>
              <a:rPr lang="en-US" altLang="zh-CN"/>
              <a:t>GLM</a:t>
            </a:r>
            <a:r>
              <a:rPr lang="zh-CN" altLang="zh-CN"/>
              <a:t>），它的因变量一般只有</a:t>
            </a:r>
            <a:r>
              <a:rPr lang="en-US" altLang="zh-CN"/>
              <a:t>0</a:t>
            </a:r>
            <a:r>
              <a:rPr lang="zh-CN" altLang="zh-CN"/>
              <a:t>或</a:t>
            </a:r>
            <a:r>
              <a:rPr lang="en-US" altLang="zh-CN"/>
              <a:t>1. </a:t>
            </a:r>
          </a:p>
          <a:p>
            <a:r>
              <a:rPr lang="zh-CN" altLang="zh-CN"/>
              <a:t>需要明确一件事情：线性回归并没有对数据的分布进行任何假设，而逻辑回归隐含了一个基本假设</a:t>
            </a:r>
            <a:r>
              <a:rPr lang="en-US" altLang="zh-CN"/>
              <a:t> </a:t>
            </a:r>
            <a:r>
              <a:rPr lang="zh-CN" altLang="zh-CN"/>
              <a:t>：每个样本均独立服从于伯努利分布（</a:t>
            </a:r>
            <a:r>
              <a:rPr lang="en-US" altLang="zh-CN"/>
              <a:t>0-1</a:t>
            </a:r>
            <a:r>
              <a:rPr lang="zh-CN" altLang="zh-CN"/>
              <a:t>分布）。</a:t>
            </a:r>
            <a:endParaRPr lang="en-US" altLang="zh-CN"/>
          </a:p>
          <a:p>
            <a:r>
              <a:rPr lang="zh-CN" altLang="zh-CN"/>
              <a:t>伯努利分布属于指数分布族，这个大家庭还包括：高斯（正态）分布、多项式分布、泊松分布、伽马分布、</a:t>
            </a:r>
            <a:r>
              <a:rPr lang="en-US" altLang="zh-CN"/>
              <a:t>Dirichlet</a:t>
            </a:r>
            <a:r>
              <a:rPr lang="zh-CN" altLang="zh-CN"/>
              <a:t>分布等。</a:t>
            </a:r>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53220</TotalTime>
  <Words>4455</Words>
  <Application>Microsoft Office PowerPoint</Application>
  <PresentationFormat>全屏显示(4:3)</PresentationFormat>
  <Paragraphs>366</Paragraphs>
  <Slides>49</Slides>
  <Notes>7</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49</vt:i4>
      </vt:variant>
    </vt:vector>
  </HeadingPairs>
  <TitlesOfParts>
    <vt:vector size="61" baseType="lpstr">
      <vt:lpstr>黑体</vt:lpstr>
      <vt:lpstr>华文楷体</vt:lpstr>
      <vt:lpstr>微软雅黑</vt:lpstr>
      <vt:lpstr>Arial</vt:lpstr>
      <vt:lpstr>Calibri</vt:lpstr>
      <vt:lpstr>Times New Roman</vt:lpstr>
      <vt:lpstr>Verdana</vt:lpstr>
      <vt:lpstr>Wingdings</vt:lpstr>
      <vt:lpstr>Office 主题</vt:lpstr>
      <vt:lpstr>2_Office 主题</vt:lpstr>
      <vt:lpstr>think-cell Slide</vt:lpstr>
      <vt:lpstr>Equation</vt:lpstr>
      <vt:lpstr>PowerPoint 演示文稿</vt:lpstr>
      <vt:lpstr>目录</vt:lpstr>
      <vt:lpstr>分类与预测的概述</vt:lpstr>
      <vt:lpstr>回归分析</vt:lpstr>
      <vt:lpstr>线性回归</vt:lpstr>
      <vt:lpstr>线性回归</vt:lpstr>
      <vt:lpstr>线性回归例子</vt:lpstr>
      <vt:lpstr>线性回归例子</vt:lpstr>
      <vt:lpstr>逻辑回归</vt:lpstr>
      <vt:lpstr>逻辑回归</vt:lpstr>
      <vt:lpstr>逻辑回归</vt:lpstr>
      <vt:lpstr>逻辑回归</vt:lpstr>
      <vt:lpstr>算法实现</vt:lpstr>
      <vt:lpstr>目录</vt:lpstr>
      <vt:lpstr>决策树概述</vt:lpstr>
      <vt:lpstr>决策树算法分类</vt:lpstr>
      <vt:lpstr>ID3算法</vt:lpstr>
      <vt:lpstr>ID3基本原理</vt:lpstr>
      <vt:lpstr>ID3基本原理</vt:lpstr>
      <vt:lpstr>ID3算法实现</vt:lpstr>
      <vt:lpstr>ID3算法实现</vt:lpstr>
      <vt:lpstr>ID3算法实现</vt:lpstr>
      <vt:lpstr>ID3算法实现</vt:lpstr>
      <vt:lpstr>其他树算法</vt:lpstr>
      <vt:lpstr>C4.5算法</vt:lpstr>
      <vt:lpstr>C5.0算法</vt:lpstr>
      <vt:lpstr>C5.0算法</vt:lpstr>
      <vt:lpstr>CART算法</vt:lpstr>
      <vt:lpstr>CART算法</vt:lpstr>
      <vt:lpstr>目录</vt:lpstr>
      <vt:lpstr>神经网络的概述</vt:lpstr>
      <vt:lpstr>BP神经网络</vt:lpstr>
      <vt:lpstr>向前传播</vt:lpstr>
      <vt:lpstr>向前传播</vt:lpstr>
      <vt:lpstr>反向传播</vt:lpstr>
      <vt:lpstr>反向传播</vt:lpstr>
      <vt:lpstr>反向传播</vt:lpstr>
      <vt:lpstr>进行试验</vt:lpstr>
      <vt:lpstr>其他神经网络</vt:lpstr>
      <vt:lpstr>目录</vt:lpstr>
      <vt:lpstr>KNN算法概述</vt:lpstr>
      <vt:lpstr>KNN算法实现流程</vt:lpstr>
      <vt:lpstr>算法实现</vt:lpstr>
      <vt:lpstr>目录</vt:lpstr>
      <vt:lpstr>朴素贝叶斯</vt:lpstr>
      <vt:lpstr>高斯朴素贝叶斯</vt:lpstr>
      <vt:lpstr>多项式朴素贝叶斯</vt:lpstr>
      <vt:lpstr>Python实现</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liu xiaoling</cp:lastModifiedBy>
  <cp:revision>6844</cp:revision>
  <cp:lastPrinted>1601-01-01T00:00:00Z</cp:lastPrinted>
  <dcterms:created xsi:type="dcterms:W3CDTF">2009-09-22T14:48:25Z</dcterms:created>
  <dcterms:modified xsi:type="dcterms:W3CDTF">2021-04-30T09:42:15Z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