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18"/>
  </p:notesMasterIdLst>
  <p:sldIdLst>
    <p:sldId id="499" r:id="rId3"/>
    <p:sldId id="500" r:id="rId4"/>
    <p:sldId id="503" r:id="rId5"/>
    <p:sldId id="505" r:id="rId6"/>
    <p:sldId id="501" r:id="rId7"/>
    <p:sldId id="504" r:id="rId8"/>
    <p:sldId id="512" r:id="rId9"/>
    <p:sldId id="513" r:id="rId10"/>
    <p:sldId id="502" r:id="rId11"/>
    <p:sldId id="514" r:id="rId12"/>
    <p:sldId id="506" r:id="rId13"/>
    <p:sldId id="507" r:id="rId14"/>
    <p:sldId id="508" r:id="rId15"/>
    <p:sldId id="509" r:id="rId16"/>
    <p:sldId id="515" r:id="rId17"/>
  </p:sldIdLst>
  <p:sldSz cx="9144000" cy="6858000" type="screen4x3"/>
  <p:notesSz cx="7099300" cy="10234613"/>
  <p:custDataLst>
    <p:tags r:id="rId19"/>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F4E29DA-9C5B-4715-972A-7BBBCC9DE66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59A35AB6-768B-4B68-924D-0489C7032EF2}"/>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1748" name="Rectangle 4">
            <a:extLst>
              <a:ext uri="{FF2B5EF4-FFF2-40B4-BE49-F238E27FC236}">
                <a16:creationId xmlns:a16="http://schemas.microsoft.com/office/drawing/2014/main" id="{129A0845-1D80-427D-8B33-19604AA047CA}"/>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C2751556-7761-45B3-AE73-4899E9903599}"/>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784E8034-8E44-4132-B679-46670E7F6D0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624EE12A-36F9-4120-BFB7-D6E3049B8D13}"/>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24CAE40D-6479-4CF8-A8A2-5C2FCECE84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E78D6922-73DE-41CA-9A35-F089037FF1CC}"/>
              </a:ext>
            </a:extLst>
          </p:cNvPr>
          <p:cNvSpPr>
            <a:spLocks noGrp="1" noRot="1" noChangeAspect="1" noTextEdit="1"/>
          </p:cNvSpPr>
          <p:nvPr>
            <p:ph type="sldImg"/>
          </p:nvPr>
        </p:nvSpPr>
        <p:spPr>
          <a:ln/>
        </p:spPr>
      </p:sp>
      <p:sp>
        <p:nvSpPr>
          <p:cNvPr id="32771" name="备注占位符 2">
            <a:extLst>
              <a:ext uri="{FF2B5EF4-FFF2-40B4-BE49-F238E27FC236}">
                <a16:creationId xmlns:a16="http://schemas.microsoft.com/office/drawing/2014/main" id="{CCC4E648-5318-4AB8-A14E-1FCA2DF1D2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2772" name="灯片编号占位符 3">
            <a:extLst>
              <a:ext uri="{FF2B5EF4-FFF2-40B4-BE49-F238E27FC236}">
                <a16:creationId xmlns:a16="http://schemas.microsoft.com/office/drawing/2014/main" id="{A5A9D919-6EC7-4749-B08F-6D6E8ED537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4D390A54-9E2E-4180-8902-440780EEA5AD}"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942B3ED0-7014-4617-BCD0-424713546BF4}"/>
              </a:ext>
            </a:extLst>
          </p:cNvPr>
          <p:cNvSpPr>
            <a:spLocks noGrp="1" noRot="1" noChangeAspect="1" noTextEdit="1"/>
          </p:cNvSpPr>
          <p:nvPr>
            <p:ph type="sldImg"/>
          </p:nvPr>
        </p:nvSpPr>
        <p:spPr>
          <a:ln/>
        </p:spPr>
      </p:sp>
      <p:sp>
        <p:nvSpPr>
          <p:cNvPr id="33795" name="备注占位符 2">
            <a:extLst>
              <a:ext uri="{FF2B5EF4-FFF2-40B4-BE49-F238E27FC236}">
                <a16:creationId xmlns:a16="http://schemas.microsoft.com/office/drawing/2014/main" id="{1ABAD7C0-CA9C-4358-A6E0-40FD6BC0A6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3796" name="灯片编号占位符 3">
            <a:extLst>
              <a:ext uri="{FF2B5EF4-FFF2-40B4-BE49-F238E27FC236}">
                <a16:creationId xmlns:a16="http://schemas.microsoft.com/office/drawing/2014/main" id="{A3B946F8-0758-41CB-BAB4-612AA6919C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4BA7E61B-4EB7-409B-9ABD-640FC1CA70D3}"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40D97BE-CEF2-4A33-9EFE-E08E89CA3A95}"/>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D53F44FD-46F3-4753-AC2E-CDDD282644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4820" name="灯片编号占位符 3">
            <a:extLst>
              <a:ext uri="{FF2B5EF4-FFF2-40B4-BE49-F238E27FC236}">
                <a16:creationId xmlns:a16="http://schemas.microsoft.com/office/drawing/2014/main" id="{378F47CE-3743-4C30-9B3E-4B64247C29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6726971-3B25-4269-9218-FC848810E40B}" type="slidenum">
              <a:rPr lang="zh-CN" altLang="en-US" sz="1300">
                <a:solidFill>
                  <a:schemeClr val="tx1"/>
                </a:solidFill>
              </a:rPr>
              <a:pPr eaLnBrk="1" hangingPunct="1"/>
              <a:t>5</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56755438-F70D-4BA6-9F98-AD2A04688E7D}"/>
              </a:ext>
            </a:extLst>
          </p:cNvPr>
          <p:cNvSpPr>
            <a:spLocks noGrp="1" noRot="1" noChangeAspect="1" noTextEdit="1"/>
          </p:cNvSpPr>
          <p:nvPr>
            <p:ph type="sldImg"/>
          </p:nvPr>
        </p:nvSpPr>
        <p:spPr>
          <a:ln/>
        </p:spPr>
      </p:sp>
      <p:sp>
        <p:nvSpPr>
          <p:cNvPr id="35843" name="备注占位符 2">
            <a:extLst>
              <a:ext uri="{FF2B5EF4-FFF2-40B4-BE49-F238E27FC236}">
                <a16:creationId xmlns:a16="http://schemas.microsoft.com/office/drawing/2014/main" id="{DF110E25-8995-45D6-A1FF-8B21E58A4B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5844" name="灯片编号占位符 3">
            <a:extLst>
              <a:ext uri="{FF2B5EF4-FFF2-40B4-BE49-F238E27FC236}">
                <a16:creationId xmlns:a16="http://schemas.microsoft.com/office/drawing/2014/main" id="{E934F83E-8C36-47EF-9E54-B1ADF1D431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1017CAD-95BA-4035-9D33-979CA3AF7B68}" type="slidenum">
              <a:rPr lang="zh-CN" altLang="en-US" sz="1300">
                <a:solidFill>
                  <a:schemeClr val="tx1"/>
                </a:solidFill>
              </a:rPr>
              <a:pPr eaLnBrk="1" hangingPunct="1"/>
              <a:t>9</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96DA422-EAB2-428D-910C-F91ED761A052}"/>
              </a:ext>
            </a:extLst>
          </p:cNvPr>
          <p:cNvSpPr>
            <a:spLocks noGrp="1" noRot="1" noChangeAspect="1" noTextEdit="1"/>
          </p:cNvSpPr>
          <p:nvPr>
            <p:ph type="sldImg"/>
          </p:nvPr>
        </p:nvSpPr>
        <p:spPr>
          <a:ln/>
        </p:spPr>
      </p:sp>
      <p:sp>
        <p:nvSpPr>
          <p:cNvPr id="36867" name="Rectangle 3">
            <a:extLst>
              <a:ext uri="{FF2B5EF4-FFF2-40B4-BE49-F238E27FC236}">
                <a16:creationId xmlns:a16="http://schemas.microsoft.com/office/drawing/2014/main" id="{61E0D185-0C90-4CEC-971F-2F58E3204D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54499F-3657-45B5-B47E-A6F4D6A03387}"/>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928041B6-D7EE-426F-AD76-50F96B7A7A8C}"/>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A1F8E01C-FCE8-4702-8C45-1C2E025E8C1D}"/>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24617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0736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1E8BA3EF-7A94-48B0-B944-939A85561D03}"/>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1A4F056B-2B7F-4961-B32F-54A1BB33F4E8}"/>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21165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9270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6648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4746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60DE239D-2EC7-4845-AE79-704FDD8BF026}"/>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35B9B5C2-C639-4623-B07E-CED0D5F0098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9045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485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30777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97563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08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49EB8724-0AF1-412A-B40C-8663A600889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7A72A935-9EFE-4964-ADC6-231467F80105}"/>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4AF94D76-C4AD-4E8B-B7A9-9BB3F542F579}"/>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05F1FC09-79FA-43F4-B3C0-D0B6A8B5E4A7}"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6E6F18DC-B722-4D6E-8080-A63960489F59}"/>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127AD92-76C5-4FA5-9B19-A1270D29D48D}"/>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1E1FF62-0C91-450B-80B3-536C48F29912}"/>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23ED03C-551D-4130-93DF-B1BAD4B7DB9E}"/>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3FC9FFE0-57B0-49D8-9974-117292954E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lnSpc>
                <a:spcPct val="150000"/>
              </a:lnSpc>
              <a:buClr>
                <a:srgbClr val="032089"/>
              </a:buClr>
              <a:buFont typeface="Wingdings" pitchFamily="2" charset="2"/>
              <a:buChar char="l"/>
              <a:defRPr sz="20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56943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7170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F09964C7-44BD-4E16-A64B-BF0C7001BAD3}"/>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502E81D7-3BA2-427E-934A-C2F8DAEE9AF1}"/>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1365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E3CCC-7A4D-44FD-BB4B-3C9C3002E286}"/>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2D7EB9C3-EC43-449B-8E7C-0B5D113ED9CB}"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925A18DE-ED92-4D22-8020-6B031983918B}"/>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1EE7391A-EDED-45C8-B635-A3661496638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E43D64B-B1E4-47AE-8FC8-BE8DA33A465D}" type="slidenum">
              <a:rPr lang="en-US" altLang="zh-CN"/>
              <a:pPr/>
              <a:t>‹#›</a:t>
            </a:fld>
            <a:endParaRPr lang="en-US" altLang="zh-CN"/>
          </a:p>
        </p:txBody>
      </p:sp>
    </p:spTree>
    <p:extLst>
      <p:ext uri="{BB962C8B-B14F-4D97-AF65-F5344CB8AC3E}">
        <p14:creationId xmlns:p14="http://schemas.microsoft.com/office/powerpoint/2010/main" val="42145163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16DEC31-2C32-443D-BECF-1888479156D4}"/>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6D5BBFC6-1205-4525-88E9-2C0DDB0845F5}"/>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ED3AF272-14C4-4ECD-93A9-2E825D1BA181}"/>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C7ACB442-4B91-46DE-B7DF-FE700F22002B}" type="slidenum">
              <a:rPr lang="zh-CN" altLang="en-US"/>
              <a:pPr/>
              <a:t>‹#›</a:t>
            </a:fld>
            <a:endParaRPr lang="zh-CN" altLang="en-US"/>
          </a:p>
        </p:txBody>
      </p:sp>
    </p:spTree>
    <p:extLst>
      <p:ext uri="{BB962C8B-B14F-4D97-AF65-F5344CB8AC3E}">
        <p14:creationId xmlns:p14="http://schemas.microsoft.com/office/powerpoint/2010/main" val="116755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92287821"/>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68155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E969DC7E-C082-44E3-8477-05DCCE17E72C}"/>
              </a:ext>
            </a:extLst>
          </p:cNvPr>
          <p:cNvSpPr>
            <a:spLocks noGrp="1"/>
          </p:cNvSpPr>
          <p:nvPr>
            <p:ph type="dt" sz="half" idx="10"/>
          </p:nvPr>
        </p:nvSpPr>
        <p:spPr/>
        <p:txBody>
          <a:bodyPr/>
          <a:lstStyle>
            <a:lvl1pPr>
              <a:defRPr/>
            </a:lvl1pPr>
            <a:extLst/>
          </a:lstStyle>
          <a:p>
            <a:pPr>
              <a:defRPr/>
            </a:pPr>
            <a:fld id="{A62757B4-505A-434E-99DA-D73081343DC9}"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9FC1EF7B-B044-4CEE-B5FE-31E81B350967}"/>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B56CF81F-125C-4FB1-AD3F-4B24CAAE2D72}"/>
              </a:ext>
            </a:extLst>
          </p:cNvPr>
          <p:cNvSpPr>
            <a:spLocks noGrp="1"/>
          </p:cNvSpPr>
          <p:nvPr>
            <p:ph type="sldNum" sz="quarter" idx="12"/>
          </p:nvPr>
        </p:nvSpPr>
        <p:spPr/>
        <p:txBody>
          <a:bodyPr/>
          <a:lstStyle>
            <a:lvl1pPr>
              <a:defRPr>
                <a:solidFill>
                  <a:srgbClr val="FFFFFF"/>
                </a:solidFill>
              </a:defRPr>
            </a:lvl1pPr>
          </a:lstStyle>
          <a:p>
            <a:fld id="{C04361A4-A272-40E2-892B-75490187852E}" type="slidenum">
              <a:rPr lang="zh-CN" altLang="en-US"/>
              <a:pPr/>
              <a:t>‹#›</a:t>
            </a:fld>
            <a:endParaRPr lang="zh-CN" altLang="en-US"/>
          </a:p>
        </p:txBody>
      </p:sp>
    </p:spTree>
    <p:extLst>
      <p:ext uri="{BB962C8B-B14F-4D97-AF65-F5344CB8AC3E}">
        <p14:creationId xmlns:p14="http://schemas.microsoft.com/office/powerpoint/2010/main" val="18972113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AD0FE7DD-11F3-4078-9517-35B1506B1AF8}"/>
              </a:ext>
            </a:extLst>
          </p:cNvPr>
          <p:cNvSpPr>
            <a:spLocks noGrp="1"/>
          </p:cNvSpPr>
          <p:nvPr>
            <p:ph type="dt" sz="half" idx="10"/>
          </p:nvPr>
        </p:nvSpPr>
        <p:spPr/>
        <p:txBody>
          <a:bodyPr/>
          <a:lstStyle>
            <a:lvl1pPr>
              <a:defRPr/>
            </a:lvl1pPr>
          </a:lstStyle>
          <a:p>
            <a:pPr>
              <a:defRPr/>
            </a:pPr>
            <a:fld id="{ACB0A16C-A07A-41D1-9135-889ABC7ACB9B}"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0B5CC638-BDB8-4121-84C0-9E33CB1C0EB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084A9BE-A8E6-4415-B0EF-8D2C0125FE48}"/>
              </a:ext>
            </a:extLst>
          </p:cNvPr>
          <p:cNvSpPr>
            <a:spLocks noGrp="1"/>
          </p:cNvSpPr>
          <p:nvPr>
            <p:ph type="sldNum" sz="quarter" idx="12"/>
          </p:nvPr>
        </p:nvSpPr>
        <p:spPr/>
        <p:txBody>
          <a:bodyPr/>
          <a:lstStyle>
            <a:lvl1pPr>
              <a:defRPr/>
            </a:lvl1pPr>
          </a:lstStyle>
          <a:p>
            <a:fld id="{08582207-AB7C-4D22-A6E5-D95EAD9BD611}" type="slidenum">
              <a:rPr lang="zh-CN" altLang="en-US"/>
              <a:pPr/>
              <a:t>‹#›</a:t>
            </a:fld>
            <a:endParaRPr lang="zh-CN" altLang="en-US"/>
          </a:p>
        </p:txBody>
      </p:sp>
    </p:spTree>
    <p:extLst>
      <p:ext uri="{BB962C8B-B14F-4D97-AF65-F5344CB8AC3E}">
        <p14:creationId xmlns:p14="http://schemas.microsoft.com/office/powerpoint/2010/main" val="3279691892"/>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09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F66D3D6-967A-4754-89AD-7A07783F78D2}"/>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9C781510-1061-4766-A2F5-9F720D424628}"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4CC486A4-F152-486E-8718-0E3866F55255}"/>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9A5115E8-C166-4AD5-AEC1-B1F885FFBDCD}"/>
              </a:ext>
            </a:extLst>
          </p:cNvPr>
          <p:cNvSpPr>
            <a:spLocks noGrp="1"/>
          </p:cNvSpPr>
          <p:nvPr>
            <p:ph type="sldNum" sz="quarter" idx="12"/>
          </p:nvPr>
        </p:nvSpPr>
        <p:spPr/>
        <p:txBody>
          <a:bodyPr/>
          <a:lstStyle>
            <a:lvl1pPr eaLnBrk="0" hangingPunct="0">
              <a:defRPr/>
            </a:lvl1pPr>
          </a:lstStyle>
          <a:p>
            <a:fld id="{B4C46FD4-591F-42D2-A6EE-762AA83D28E4}" type="slidenum">
              <a:rPr lang="zh-CN" altLang="en-US"/>
              <a:pPr/>
              <a:t>‹#›</a:t>
            </a:fld>
            <a:endParaRPr lang="zh-CN" altLang="en-US"/>
          </a:p>
        </p:txBody>
      </p:sp>
    </p:spTree>
    <p:extLst>
      <p:ext uri="{BB962C8B-B14F-4D97-AF65-F5344CB8AC3E}">
        <p14:creationId xmlns:p14="http://schemas.microsoft.com/office/powerpoint/2010/main" val="893978140"/>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88D76DE-E7CC-49B7-89C5-99B020F2FD1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76C7CF69-CF15-4190-A2C8-DBC886409A2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BE00EB-4DF0-455F-B5FA-38B1A35B172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1963CBE5-EDB1-4DCB-A5BC-0AB026923AA4}"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BA7659FA-2D1A-4B6D-A130-107124DBD44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C64B7B7-ACE0-4240-B270-52639543E2E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6D1ACBC-8B80-495F-BBDA-BDD58D8A659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1" r:id="rId3"/>
    <p:sldLayoutId id="2147485852" r:id="rId4"/>
    <p:sldLayoutId id="2147485853" r:id="rId5"/>
    <p:sldLayoutId id="2147485854" r:id="rId6"/>
    <p:sldLayoutId id="2147485855" r:id="rId7"/>
    <p:sldLayoutId id="2147485856" r:id="rId8"/>
    <p:sldLayoutId id="214748585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BA392B4F-90A7-4BBD-8F17-DE3D361DFD99}"/>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C1BA4F49-645D-447E-A023-D93FA60401C7}"/>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83AED5E7-73B0-480C-A423-027376EEB488}"/>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F929AF46-7A51-4CFF-A3EF-8EA97D8FC97B}"/>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F699D49A-9A10-4815-8F54-4F4328D031AF}"/>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507C15B6-F1FF-4439-B8FD-488EFCC259C5}"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FB6AB8FE-1A67-464E-9805-0C05C19DB043}"/>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1978C2AE-4555-43E6-A25D-30BA40C2ED0E}"/>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82614BA-1077-4A7B-8FD3-16ADF546FF61}"/>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53369118-5C12-4079-9411-C19937DF55A1}"/>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5E572029-731E-4281-A9E3-BCF9C852DE63}"/>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40" r:id="rId1"/>
    <p:sldLayoutId id="2147485858" r:id="rId2"/>
    <p:sldLayoutId id="2147485841" r:id="rId3"/>
    <p:sldLayoutId id="2147485842" r:id="rId4"/>
    <p:sldLayoutId id="2147485843" r:id="rId5"/>
    <p:sldLayoutId id="2147485859" r:id="rId6"/>
    <p:sldLayoutId id="2147485844" r:id="rId7"/>
    <p:sldLayoutId id="2147485845" r:id="rId8"/>
    <p:sldLayoutId id="2147485846" r:id="rId9"/>
    <p:sldLayoutId id="2147485847" r:id="rId10"/>
    <p:sldLayoutId id="2147485848" r:id="rId11"/>
    <p:sldLayoutId id="2147485860" r:id="rId12"/>
    <p:sldLayoutId id="2147485861"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hyperlink" Target="http://www.tipdm.com/pxdt/index.jhtml" TargetMode="External"/><Relationship Id="rId5" Type="http://schemas.openxmlformats.org/officeDocument/2006/relationships/image" Target="../media/image12.png"/><Relationship Id="rId10" Type="http://schemas.openxmlformats.org/officeDocument/2006/relationships/hyperlink" Target="https://edu.tipdm.or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1750CC02-A851-47F6-8059-D48549E9E89C}"/>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28000E7A-98A0-4C18-9CE6-3B567B58AD78}"/>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4012B94B-F47D-4FDB-85BC-396A0C03FCF9}"/>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889874E7-8766-450A-BA64-15B0B177DA39}"/>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AFC06968-5F61-4EB6-8396-940EE3235AD8}"/>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793BDB40-0552-47B4-9FBF-4F8133BB7D6D}"/>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FF459AC6-C9A0-49BA-9E14-292D8D5BEFD8}"/>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197142EA-DEE0-42EC-96E9-DEF30B1D1F5C}"/>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9D2EA7D9-4BB3-4115-95CA-3195B5D81A3C}"/>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关联规则分析</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72D3CDF1-7CF0-4C13-9FE0-F28F85ED9DA0}"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E76E143-380C-4456-ACAC-CE2E793BB75C}"/>
              </a:ext>
            </a:extLst>
          </p:cNvPr>
          <p:cNvSpPr>
            <a:spLocks noGrp="1"/>
          </p:cNvSpPr>
          <p:nvPr>
            <p:ph type="title"/>
          </p:nvPr>
        </p:nvSpPr>
        <p:spPr>
          <a:xfrm>
            <a:off x="395288" y="153988"/>
            <a:ext cx="8318500" cy="431800"/>
          </a:xfrm>
        </p:spPr>
        <p:txBody>
          <a:bodyPr/>
          <a:lstStyle/>
          <a:p>
            <a:r>
              <a:rPr lang="zh-CN" altLang="en-US"/>
              <a:t>关联规则的实现</a:t>
            </a:r>
          </a:p>
        </p:txBody>
      </p:sp>
      <p:sp>
        <p:nvSpPr>
          <p:cNvPr id="25603" name="内容占位符 2">
            <a:extLst>
              <a:ext uri="{FF2B5EF4-FFF2-40B4-BE49-F238E27FC236}">
                <a16:creationId xmlns:a16="http://schemas.microsoft.com/office/drawing/2014/main" id="{96AD7E75-AB3E-4696-BAA8-4B88D7133753}"/>
              </a:ext>
            </a:extLst>
          </p:cNvPr>
          <p:cNvSpPr>
            <a:spLocks noGrp="1"/>
          </p:cNvSpPr>
          <p:nvPr>
            <p:ph idx="1"/>
          </p:nvPr>
        </p:nvSpPr>
        <p:spPr>
          <a:xfrm>
            <a:off x="250825" y="774700"/>
            <a:ext cx="8497888" cy="4957763"/>
          </a:xfrm>
        </p:spPr>
        <p:txBody>
          <a:bodyPr/>
          <a:lstStyle/>
          <a:p>
            <a:r>
              <a:rPr lang="zh-CN" altLang="zh-CN"/>
              <a:t>下面通过餐饮企业中的例子演示</a:t>
            </a:r>
            <a:r>
              <a:rPr lang="en-US" altLang="zh-CN"/>
              <a:t>Apriori</a:t>
            </a:r>
            <a:r>
              <a:rPr lang="zh-CN" altLang="zh-CN"/>
              <a:t>在</a:t>
            </a:r>
            <a:r>
              <a:rPr lang="en-US" altLang="zh-CN"/>
              <a:t>Python</a:t>
            </a:r>
            <a:r>
              <a:rPr lang="zh-CN" altLang="zh-CN"/>
              <a:t>中的实现。</a:t>
            </a:r>
            <a:endParaRPr lang="en-US" altLang="zh-CN"/>
          </a:p>
          <a:p>
            <a:r>
              <a:rPr lang="zh-CN" altLang="zh-CN"/>
              <a:t>客户在餐厅点餐时，面对菜单中大量的菜品信息，往往无法迅速找到满意的菜品，既增加了点菜的时间，也降低了客户的就餐体验。</a:t>
            </a:r>
            <a:endParaRPr lang="en-US" altLang="zh-CN"/>
          </a:p>
          <a:p>
            <a:r>
              <a:rPr lang="zh-CN" altLang="zh-CN"/>
              <a:t>实际上，菜品的合理搭配是有规律可循的：顾客的饮食习惯、菜品的荤素和口味，有些菜品之间是相互关联的，而有些菜品之间是对立或竞争关系（负关联），这些规律都隐藏在大量的历史菜单数据中</a:t>
            </a:r>
            <a:r>
              <a:rPr lang="zh-CN" altLang="en-US"/>
              <a:t>。</a:t>
            </a:r>
            <a:endParaRPr lang="en-US" altLang="zh-CN"/>
          </a:p>
          <a:p>
            <a:r>
              <a:rPr lang="zh-CN" altLang="zh-CN"/>
              <a:t>如果能够通过数据挖掘发现客户点餐的规则，就可以快速识别客户的口味，当他下了某个菜品的订单时推荐相关联的菜品，引导客户消费，提高顾客的就餐体验和餐饮企业的业绩水平。</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23FEC14B-EE2C-4A04-9776-00346E387B8B}"/>
              </a:ext>
            </a:extLst>
          </p:cNvPr>
          <p:cNvSpPr>
            <a:spLocks noGrp="1"/>
          </p:cNvSpPr>
          <p:nvPr>
            <p:ph type="title"/>
          </p:nvPr>
        </p:nvSpPr>
        <p:spPr>
          <a:xfrm>
            <a:off x="395288" y="153988"/>
            <a:ext cx="8318500" cy="431800"/>
          </a:xfrm>
        </p:spPr>
        <p:txBody>
          <a:bodyPr/>
          <a:lstStyle/>
          <a:p>
            <a:r>
              <a:rPr lang="zh-CN" altLang="en-US"/>
              <a:t>关联规则的实现</a:t>
            </a:r>
          </a:p>
        </p:txBody>
      </p:sp>
      <p:sp>
        <p:nvSpPr>
          <p:cNvPr id="26627" name="内容占位符 2">
            <a:extLst>
              <a:ext uri="{FF2B5EF4-FFF2-40B4-BE49-F238E27FC236}">
                <a16:creationId xmlns:a16="http://schemas.microsoft.com/office/drawing/2014/main" id="{64BA1DD6-212D-4A26-BBA2-18E82FB280AD}"/>
              </a:ext>
            </a:extLst>
          </p:cNvPr>
          <p:cNvSpPr>
            <a:spLocks noGrp="1"/>
          </p:cNvSpPr>
          <p:nvPr>
            <p:ph idx="1"/>
          </p:nvPr>
        </p:nvSpPr>
        <p:spPr>
          <a:xfrm>
            <a:off x="250825" y="631825"/>
            <a:ext cx="8353425" cy="493713"/>
          </a:xfrm>
        </p:spPr>
        <p:txBody>
          <a:bodyPr/>
          <a:lstStyle/>
          <a:p>
            <a:r>
              <a:rPr lang="zh-CN" altLang="zh-CN"/>
              <a:t>数据库中部分点餐数据如</a:t>
            </a:r>
            <a:r>
              <a:rPr lang="zh-CN" altLang="en-US"/>
              <a:t>下</a:t>
            </a:r>
            <a:r>
              <a:rPr lang="zh-CN" altLang="zh-CN"/>
              <a:t>表：</a:t>
            </a:r>
          </a:p>
          <a:p>
            <a:endParaRPr lang="zh-CN" altLang="en-US"/>
          </a:p>
        </p:txBody>
      </p:sp>
      <p:graphicFrame>
        <p:nvGraphicFramePr>
          <p:cNvPr id="4" name="表格 3">
            <a:extLst>
              <a:ext uri="{FF2B5EF4-FFF2-40B4-BE49-F238E27FC236}">
                <a16:creationId xmlns:a16="http://schemas.microsoft.com/office/drawing/2014/main" id="{7325C6F2-26D5-466A-AB7D-47BD15D30211}"/>
              </a:ext>
            </a:extLst>
          </p:cNvPr>
          <p:cNvGraphicFramePr>
            <a:graphicFrameLocks noGrp="1"/>
          </p:cNvGraphicFramePr>
          <p:nvPr/>
        </p:nvGraphicFramePr>
        <p:xfrm>
          <a:off x="684213" y="1377950"/>
          <a:ext cx="7272337" cy="2195513"/>
        </p:xfrm>
        <a:graphic>
          <a:graphicData uri="http://schemas.openxmlformats.org/drawingml/2006/table">
            <a:tbl>
              <a:tblPr>
                <a:tableStyleId>{5C22544A-7EE6-4342-B048-85BDC9FD1C3A}</a:tableStyleId>
              </a:tblPr>
              <a:tblGrid>
                <a:gridCol w="690170">
                  <a:extLst>
                    <a:ext uri="{9D8B030D-6E8A-4147-A177-3AD203B41FA5}">
                      <a16:colId xmlns:a16="http://schemas.microsoft.com/office/drawing/2014/main" val="20000"/>
                    </a:ext>
                  </a:extLst>
                </a:gridCol>
                <a:gridCol w="1560791">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gridCol w="1212056">
                  <a:extLst>
                    <a:ext uri="{9D8B030D-6E8A-4147-A177-3AD203B41FA5}">
                      <a16:colId xmlns:a16="http://schemas.microsoft.com/office/drawing/2014/main" val="20003"/>
                    </a:ext>
                  </a:extLst>
                </a:gridCol>
                <a:gridCol w="2597263">
                  <a:extLst>
                    <a:ext uri="{9D8B030D-6E8A-4147-A177-3AD203B41FA5}">
                      <a16:colId xmlns:a16="http://schemas.microsoft.com/office/drawing/2014/main" val="20004"/>
                    </a:ext>
                  </a:extLst>
                </a:gridCol>
              </a:tblGrid>
              <a:tr h="243946">
                <a:tc>
                  <a:txBody>
                    <a:bodyPr/>
                    <a:lstStyle/>
                    <a:p>
                      <a:pPr algn="ctr">
                        <a:spcAft>
                          <a:spcPts val="0"/>
                        </a:spcAft>
                      </a:pPr>
                      <a:r>
                        <a:rPr lang="zh-CN" sz="1600" b="0" kern="0" dirty="0">
                          <a:effectLst/>
                          <a:latin typeface="微软雅黑" pitchFamily="34" charset="-122"/>
                          <a:ea typeface="微软雅黑" pitchFamily="34" charset="-122"/>
                        </a:rPr>
                        <a:t>序列</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0" dirty="0">
                          <a:effectLst/>
                          <a:latin typeface="微软雅黑" pitchFamily="34" charset="-122"/>
                          <a:ea typeface="微软雅黑" pitchFamily="34" charset="-122"/>
                        </a:rPr>
                        <a:t>时间</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订单号</a:t>
                      </a:r>
                    </a:p>
                  </a:txBody>
                  <a:tcPr marL="68576" marR="68576" marT="0" marB="0" anchor="ctr"/>
                </a:tc>
                <a:tc>
                  <a:txBody>
                    <a:bodyPr/>
                    <a:lstStyle/>
                    <a:p>
                      <a:pPr algn="ctr">
                        <a:spcAft>
                          <a:spcPts val="0"/>
                        </a:spcAft>
                      </a:pPr>
                      <a:r>
                        <a:rPr lang="zh-CN" sz="1600" b="0" kern="0" dirty="0">
                          <a:effectLst/>
                          <a:latin typeface="微软雅黑" pitchFamily="34" charset="-122"/>
                          <a:ea typeface="微软雅黑" pitchFamily="34" charset="-122"/>
                        </a:rPr>
                        <a:t>菜品</a:t>
                      </a:r>
                      <a:r>
                        <a:rPr lang="en-US" sz="1600" b="0" kern="0" dirty="0">
                          <a:effectLst/>
                          <a:latin typeface="微软雅黑" pitchFamily="34" charset="-122"/>
                          <a:ea typeface="微软雅黑" pitchFamily="34" charset="-122"/>
                        </a:rPr>
                        <a:t>id</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0">
                          <a:effectLst/>
                          <a:latin typeface="微软雅黑" pitchFamily="34" charset="-122"/>
                          <a:ea typeface="微软雅黑" pitchFamily="34" charset="-122"/>
                        </a:rPr>
                        <a:t>菜品名称</a:t>
                      </a:r>
                      <a:endParaRPr lang="zh-CN" sz="1600" b="0" kern="100">
                        <a:effectLst/>
                        <a:latin typeface="微软雅黑" pitchFamily="34" charset="-122"/>
                        <a:ea typeface="微软雅黑" pitchFamily="34" charset="-122"/>
                      </a:endParaRPr>
                    </a:p>
                  </a:txBody>
                  <a:tcPr marL="68576" marR="68576" marT="0" marB="0" anchor="ctr"/>
                </a:tc>
                <a:extLst>
                  <a:ext uri="{0D108BD9-81ED-4DB2-BD59-A6C34878D82A}">
                    <a16:rowId xmlns:a16="http://schemas.microsoft.com/office/drawing/2014/main" val="10000"/>
                  </a:ext>
                </a:extLst>
              </a:tr>
              <a:tr h="243946">
                <a:tc>
                  <a:txBody>
                    <a:bodyPr/>
                    <a:lstStyle/>
                    <a:p>
                      <a:pPr algn="ctr">
                        <a:spcAft>
                          <a:spcPts val="0"/>
                        </a:spcAft>
                      </a:pPr>
                      <a:r>
                        <a:rPr lang="en-US" sz="1600" b="0" kern="100">
                          <a:effectLst/>
                          <a:latin typeface="微软雅黑" pitchFamily="34" charset="-122"/>
                          <a:ea typeface="微软雅黑" pitchFamily="34" charset="-122"/>
                        </a:rPr>
                        <a:t>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18491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健康麦香包</a:t>
                      </a:r>
                    </a:p>
                  </a:txBody>
                  <a:tcPr marL="68576" marR="68576" marT="0" marB="0" anchor="ctr"/>
                </a:tc>
                <a:extLst>
                  <a:ext uri="{0D108BD9-81ED-4DB2-BD59-A6C34878D82A}">
                    <a16:rowId xmlns:a16="http://schemas.microsoft.com/office/drawing/2014/main" val="10001"/>
                  </a:ext>
                </a:extLst>
              </a:tr>
              <a:tr h="243946">
                <a:tc>
                  <a:txBody>
                    <a:bodyPr/>
                    <a:lstStyle/>
                    <a:p>
                      <a:pPr algn="ctr">
                        <a:spcAft>
                          <a:spcPts val="0"/>
                        </a:spcAft>
                      </a:pPr>
                      <a:r>
                        <a:rPr lang="en-US" sz="1600" b="0" kern="100">
                          <a:effectLst/>
                          <a:latin typeface="微软雅黑" pitchFamily="34" charset="-122"/>
                          <a:ea typeface="微软雅黑" pitchFamily="34" charset="-122"/>
                        </a:rPr>
                        <a:t>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8693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香煎葱油饼</a:t>
                      </a:r>
                    </a:p>
                  </a:txBody>
                  <a:tcPr marL="68576" marR="68576" marT="0" marB="0" anchor="ctr"/>
                </a:tc>
                <a:extLst>
                  <a:ext uri="{0D108BD9-81ED-4DB2-BD59-A6C34878D82A}">
                    <a16:rowId xmlns:a16="http://schemas.microsoft.com/office/drawing/2014/main" val="10002"/>
                  </a:ext>
                </a:extLst>
              </a:tr>
              <a:tr h="243946">
                <a:tc>
                  <a:txBody>
                    <a:bodyPr/>
                    <a:lstStyle/>
                    <a:p>
                      <a:pPr algn="ctr">
                        <a:spcAft>
                          <a:spcPts val="0"/>
                        </a:spcAft>
                      </a:pPr>
                      <a:r>
                        <a:rPr lang="en-US" sz="1600" b="0" kern="100">
                          <a:effectLst/>
                          <a:latin typeface="微软雅黑" pitchFamily="34" charset="-122"/>
                          <a:ea typeface="微软雅黑" pitchFamily="34" charset="-122"/>
                        </a:rPr>
                        <a:t>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2014/8/21</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8705</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dirty="0">
                          <a:effectLst/>
                          <a:latin typeface="微软雅黑" pitchFamily="34" charset="-122"/>
                          <a:ea typeface="微软雅黑" pitchFamily="34" charset="-122"/>
                        </a:rPr>
                        <a:t>翡翠蒸香茜饺</a:t>
                      </a:r>
                    </a:p>
                  </a:txBody>
                  <a:tcPr marL="68576" marR="68576" marT="0" marB="0" anchor="ctr"/>
                </a:tc>
                <a:extLst>
                  <a:ext uri="{0D108BD9-81ED-4DB2-BD59-A6C34878D82A}">
                    <a16:rowId xmlns:a16="http://schemas.microsoft.com/office/drawing/2014/main" val="10003"/>
                  </a:ext>
                </a:extLst>
              </a:tr>
              <a:tr h="243946">
                <a:tc>
                  <a:txBody>
                    <a:bodyPr/>
                    <a:lstStyle/>
                    <a:p>
                      <a:pPr algn="ctr">
                        <a:spcAft>
                          <a:spcPts val="0"/>
                        </a:spcAft>
                      </a:pPr>
                      <a:r>
                        <a:rPr lang="en-US" sz="1600" b="0" kern="100">
                          <a:effectLst/>
                          <a:latin typeface="微软雅黑" pitchFamily="34" charset="-122"/>
                          <a:ea typeface="微软雅黑" pitchFamily="34" charset="-122"/>
                        </a:rPr>
                        <a:t>4</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102</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8842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菜心粒咸骨粥</a:t>
                      </a:r>
                    </a:p>
                  </a:txBody>
                  <a:tcPr marL="68576" marR="68576" marT="0" marB="0" anchor="ctr"/>
                </a:tc>
                <a:extLst>
                  <a:ext uri="{0D108BD9-81ED-4DB2-BD59-A6C34878D82A}">
                    <a16:rowId xmlns:a16="http://schemas.microsoft.com/office/drawing/2014/main" val="10004"/>
                  </a:ext>
                </a:extLst>
              </a:tr>
              <a:tr h="243946">
                <a:tc>
                  <a:txBody>
                    <a:bodyPr/>
                    <a:lstStyle/>
                    <a:p>
                      <a:pPr algn="ctr">
                        <a:spcAft>
                          <a:spcPts val="0"/>
                        </a:spcAft>
                      </a:pPr>
                      <a:r>
                        <a:rPr lang="en-US" sz="1600" b="0" kern="100">
                          <a:effectLst/>
                          <a:latin typeface="微软雅黑" pitchFamily="34" charset="-122"/>
                          <a:ea typeface="微软雅黑" pitchFamily="34" charset="-122"/>
                        </a:rPr>
                        <a:t>5</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7794</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dirty="0">
                          <a:effectLst/>
                          <a:latin typeface="微软雅黑" pitchFamily="34" charset="-122"/>
                          <a:ea typeface="微软雅黑" pitchFamily="34" charset="-122"/>
                        </a:rPr>
                        <a:t>养颜红枣糕</a:t>
                      </a:r>
                    </a:p>
                  </a:txBody>
                  <a:tcPr marL="68576" marR="68576" marT="0" marB="0" anchor="ctr"/>
                </a:tc>
                <a:extLst>
                  <a:ext uri="{0D108BD9-81ED-4DB2-BD59-A6C34878D82A}">
                    <a16:rowId xmlns:a16="http://schemas.microsoft.com/office/drawing/2014/main" val="10005"/>
                  </a:ext>
                </a:extLst>
              </a:tr>
              <a:tr h="243946">
                <a:tc>
                  <a:txBody>
                    <a:bodyPr/>
                    <a:lstStyle/>
                    <a:p>
                      <a:pPr algn="ctr">
                        <a:spcAft>
                          <a:spcPts val="0"/>
                        </a:spcAft>
                      </a:pPr>
                      <a:r>
                        <a:rPr lang="en-US" sz="1600" b="0" kern="100">
                          <a:effectLst/>
                          <a:latin typeface="微软雅黑" pitchFamily="34" charset="-122"/>
                          <a:ea typeface="微软雅黑" pitchFamily="34" charset="-122"/>
                        </a:rPr>
                        <a:t>6</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8842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金丝燕麦包</a:t>
                      </a:r>
                    </a:p>
                  </a:txBody>
                  <a:tcPr marL="68576" marR="68576" marT="0" marB="0" anchor="ctr"/>
                </a:tc>
                <a:extLst>
                  <a:ext uri="{0D108BD9-81ED-4DB2-BD59-A6C34878D82A}">
                    <a16:rowId xmlns:a16="http://schemas.microsoft.com/office/drawing/2014/main" val="10006"/>
                  </a:ext>
                </a:extLst>
              </a:tr>
              <a:tr h="243946">
                <a:tc>
                  <a:txBody>
                    <a:bodyPr/>
                    <a:lstStyle/>
                    <a:p>
                      <a:pPr algn="ctr">
                        <a:spcAft>
                          <a:spcPts val="0"/>
                        </a:spcAft>
                      </a:pPr>
                      <a:r>
                        <a:rPr lang="en-US" sz="1600" b="0" kern="100">
                          <a:effectLst/>
                          <a:latin typeface="微软雅黑" pitchFamily="34" charset="-122"/>
                          <a:ea typeface="微软雅黑" pitchFamily="34" charset="-122"/>
                        </a:rPr>
                        <a:t>7</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8693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三丝炒河粉</a:t>
                      </a:r>
                    </a:p>
                  </a:txBody>
                  <a:tcPr marL="68576" marR="68576" marT="0" marB="0" anchor="ctr"/>
                </a:tc>
                <a:extLst>
                  <a:ext uri="{0D108BD9-81ED-4DB2-BD59-A6C34878D82A}">
                    <a16:rowId xmlns:a16="http://schemas.microsoft.com/office/drawing/2014/main" val="10007"/>
                  </a:ext>
                </a:extLst>
              </a:tr>
              <a:tr h="243946">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endParaRPr>
                    </a:p>
                  </a:txBody>
                  <a:tcPr marL="68576" marR="68576" marT="0" marB="0" anchor="ctr"/>
                </a:tc>
                <a:extLst>
                  <a:ext uri="{0D108BD9-81ED-4DB2-BD59-A6C34878D82A}">
                    <a16:rowId xmlns:a16="http://schemas.microsoft.com/office/drawing/2014/main" val="10008"/>
                  </a:ext>
                </a:extLst>
              </a:tr>
            </a:tbl>
          </a:graphicData>
        </a:graphic>
      </p:graphicFrame>
      <p:sp>
        <p:nvSpPr>
          <p:cNvPr id="26690" name="TextBox 4">
            <a:extLst>
              <a:ext uri="{FF2B5EF4-FFF2-40B4-BE49-F238E27FC236}">
                <a16:creationId xmlns:a16="http://schemas.microsoft.com/office/drawing/2014/main" id="{476C961F-833E-44B7-BB11-7F7E07EAF117}"/>
              </a:ext>
            </a:extLst>
          </p:cNvPr>
          <p:cNvSpPr txBox="1">
            <a:spLocks noChangeArrowheads="1"/>
          </p:cNvSpPr>
          <p:nvPr/>
        </p:nvSpPr>
        <p:spPr bwMode="auto">
          <a:xfrm>
            <a:off x="250825" y="3716338"/>
            <a:ext cx="80660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首先将</a:t>
            </a:r>
            <a:r>
              <a:rPr lang="zh-CN" altLang="en-US" sz="2000">
                <a:latin typeface="微软雅黑" panose="020B0503020204020204" pitchFamily="34" charset="-122"/>
                <a:ea typeface="微软雅黑" panose="020B0503020204020204" pitchFamily="34" charset="-122"/>
              </a:rPr>
              <a:t>上</a:t>
            </a:r>
            <a:r>
              <a:rPr lang="zh-CN" altLang="zh-CN" sz="2000">
                <a:latin typeface="微软雅黑" panose="020B0503020204020204" pitchFamily="34" charset="-122"/>
                <a:ea typeface="微软雅黑" panose="020B0503020204020204" pitchFamily="34" charset="-122"/>
              </a:rPr>
              <a:t>表中的事务数据（一种特殊类型的记录数据）整理成关联规则模型所需的数据结构，从中抽取</a:t>
            </a:r>
            <a:r>
              <a:rPr lang="en-US" altLang="zh-CN" sz="2000">
                <a:latin typeface="微软雅黑" panose="020B0503020204020204" pitchFamily="34" charset="-122"/>
                <a:ea typeface="微软雅黑" panose="020B0503020204020204" pitchFamily="34" charset="-122"/>
              </a:rPr>
              <a:t>10</a:t>
            </a:r>
            <a:r>
              <a:rPr lang="zh-CN" altLang="zh-CN" sz="2000">
                <a:latin typeface="微软雅黑" panose="020B0503020204020204" pitchFamily="34" charset="-122"/>
                <a:ea typeface="微软雅黑" panose="020B0503020204020204" pitchFamily="34" charset="-122"/>
              </a:rPr>
              <a:t>个点餐订单作为事务数据集，为方便起见将菜品</a:t>
            </a:r>
            <a:r>
              <a:rPr lang="en-US" altLang="zh-CN" sz="2000">
                <a:latin typeface="微软雅黑" panose="020B0503020204020204" pitchFamily="34" charset="-122"/>
                <a:ea typeface="微软雅黑" panose="020B0503020204020204" pitchFamily="34" charset="-122"/>
              </a:rPr>
              <a:t>{18491</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8842</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8693</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7794</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8705}</a:t>
            </a:r>
            <a:r>
              <a:rPr lang="zh-CN" altLang="zh-CN" sz="2000">
                <a:latin typeface="微软雅黑" panose="020B0503020204020204" pitchFamily="34" charset="-122"/>
                <a:ea typeface="微软雅黑" panose="020B0503020204020204" pitchFamily="34" charset="-122"/>
              </a:rPr>
              <a:t>分别简记为</a:t>
            </a:r>
            <a:r>
              <a:rPr lang="en-US" altLang="zh-CN" sz="2000">
                <a:latin typeface="微软雅黑" panose="020B0503020204020204" pitchFamily="34" charset="-122"/>
                <a:ea typeface="微软雅黑" panose="020B0503020204020204" pitchFamily="34" charset="-122"/>
              </a:rPr>
              <a:t>{a</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a:t>
            </a:r>
            <a:r>
              <a:rPr lang="zh-CN"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BF39166-C3C3-4B43-A9A4-659887A0B1BC}"/>
              </a:ext>
            </a:extLst>
          </p:cNvPr>
          <p:cNvSpPr>
            <a:spLocks noGrp="1"/>
          </p:cNvSpPr>
          <p:nvPr>
            <p:ph type="title"/>
          </p:nvPr>
        </p:nvSpPr>
        <p:spPr>
          <a:xfrm>
            <a:off x="395288" y="153988"/>
            <a:ext cx="8318500" cy="431800"/>
          </a:xfrm>
        </p:spPr>
        <p:txBody>
          <a:bodyPr/>
          <a:lstStyle/>
          <a:p>
            <a:r>
              <a:rPr lang="zh-CN" altLang="en-US"/>
              <a:t>关联规则的实现</a:t>
            </a:r>
          </a:p>
        </p:txBody>
      </p:sp>
      <p:sp>
        <p:nvSpPr>
          <p:cNvPr id="27651" name="内容占位符 2">
            <a:extLst>
              <a:ext uri="{FF2B5EF4-FFF2-40B4-BE49-F238E27FC236}">
                <a16:creationId xmlns:a16="http://schemas.microsoft.com/office/drawing/2014/main" id="{D78B913B-2090-4196-9652-6AA86079F4E3}"/>
              </a:ext>
            </a:extLst>
          </p:cNvPr>
          <p:cNvSpPr>
            <a:spLocks noGrp="1"/>
          </p:cNvSpPr>
          <p:nvPr>
            <p:ph idx="1"/>
          </p:nvPr>
        </p:nvSpPr>
        <p:spPr>
          <a:xfrm>
            <a:off x="250825" y="620713"/>
            <a:ext cx="8137525" cy="504825"/>
          </a:xfrm>
        </p:spPr>
        <p:txBody>
          <a:bodyPr/>
          <a:lstStyle/>
          <a:p>
            <a:r>
              <a:rPr lang="zh-CN" altLang="en-US"/>
              <a:t>某餐厅的业事务数据如下：</a:t>
            </a:r>
          </a:p>
        </p:txBody>
      </p:sp>
      <p:graphicFrame>
        <p:nvGraphicFramePr>
          <p:cNvPr id="4" name="表格 3">
            <a:extLst>
              <a:ext uri="{FF2B5EF4-FFF2-40B4-BE49-F238E27FC236}">
                <a16:creationId xmlns:a16="http://schemas.microsoft.com/office/drawing/2014/main" id="{464750D7-72BE-4136-8E37-6A5C4A37D562}"/>
              </a:ext>
            </a:extLst>
          </p:cNvPr>
          <p:cNvGraphicFramePr>
            <a:graphicFrameLocks noGrp="1"/>
          </p:cNvGraphicFramePr>
          <p:nvPr/>
        </p:nvGraphicFramePr>
        <p:xfrm>
          <a:off x="755650" y="1257300"/>
          <a:ext cx="7272338" cy="2892425"/>
        </p:xfrm>
        <a:graphic>
          <a:graphicData uri="http://schemas.openxmlformats.org/drawingml/2006/table">
            <a:tbl>
              <a:tblPr>
                <a:tableStyleId>{5C22544A-7EE6-4342-B048-85BDC9FD1C3A}</a:tableStyleId>
              </a:tblPr>
              <a:tblGrid>
                <a:gridCol w="1494317">
                  <a:extLst>
                    <a:ext uri="{9D8B030D-6E8A-4147-A177-3AD203B41FA5}">
                      <a16:colId xmlns:a16="http://schemas.microsoft.com/office/drawing/2014/main" val="20000"/>
                    </a:ext>
                  </a:extLst>
                </a:gridCol>
                <a:gridCol w="3885221">
                  <a:extLst>
                    <a:ext uri="{9D8B030D-6E8A-4147-A177-3AD203B41FA5}">
                      <a16:colId xmlns:a16="http://schemas.microsoft.com/office/drawing/2014/main" val="20001"/>
                    </a:ext>
                  </a:extLst>
                </a:gridCol>
                <a:gridCol w="1892800">
                  <a:extLst>
                    <a:ext uri="{9D8B030D-6E8A-4147-A177-3AD203B41FA5}">
                      <a16:colId xmlns:a16="http://schemas.microsoft.com/office/drawing/2014/main" val="20002"/>
                    </a:ext>
                  </a:extLst>
                </a:gridCol>
              </a:tblGrid>
              <a:tr h="262948">
                <a:tc>
                  <a:txBody>
                    <a:bodyPr/>
                    <a:lstStyle/>
                    <a:p>
                      <a:pPr algn="ctr">
                        <a:spcAft>
                          <a:spcPts val="0"/>
                        </a:spcAft>
                      </a:pPr>
                      <a:r>
                        <a:rPr lang="zh-CN" sz="1600" kern="0" dirty="0">
                          <a:effectLst/>
                          <a:latin typeface="微软雅黑" pitchFamily="34" charset="-122"/>
                          <a:ea typeface="微软雅黑" pitchFamily="34" charset="-122"/>
                        </a:rPr>
                        <a:t>订单号</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ctr">
                        <a:spcAft>
                          <a:spcPts val="0"/>
                        </a:spcAft>
                      </a:pPr>
                      <a:r>
                        <a:rPr lang="zh-CN" sz="1600" kern="0" dirty="0">
                          <a:effectLst/>
                          <a:latin typeface="微软雅黑" pitchFamily="34" charset="-122"/>
                          <a:ea typeface="微软雅黑" pitchFamily="34" charset="-122"/>
                        </a:rPr>
                        <a:t>菜品</a:t>
                      </a:r>
                      <a:r>
                        <a:rPr lang="en-US" sz="1600" kern="100" dirty="0">
                          <a:effectLst/>
                          <a:latin typeface="微软雅黑" pitchFamily="34" charset="-122"/>
                          <a:ea typeface="微软雅黑" pitchFamily="34" charset="-122"/>
                        </a:rPr>
                        <a:t>id</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ctr">
                        <a:spcAft>
                          <a:spcPts val="0"/>
                        </a:spcAft>
                      </a:pPr>
                      <a:r>
                        <a:rPr lang="zh-CN" sz="1600" kern="0">
                          <a:effectLst/>
                          <a:latin typeface="微软雅黑" pitchFamily="34" charset="-122"/>
                          <a:ea typeface="微软雅黑" pitchFamily="34" charset="-122"/>
                        </a:rPr>
                        <a:t>菜品</a:t>
                      </a:r>
                      <a:r>
                        <a:rPr lang="en-US" sz="1600" kern="100">
                          <a:effectLst/>
                          <a:latin typeface="微软雅黑" pitchFamily="34" charset="-122"/>
                          <a:ea typeface="微软雅黑" pitchFamily="34" charset="-122"/>
                        </a:rPr>
                        <a:t>id</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0"/>
                  </a:ext>
                </a:extLst>
              </a:tr>
              <a:tr h="262948">
                <a:tc>
                  <a:txBody>
                    <a:bodyPr/>
                    <a:lstStyle/>
                    <a:p>
                      <a:pPr algn="ctr">
                        <a:spcAft>
                          <a:spcPts val="0"/>
                        </a:spcAft>
                      </a:pPr>
                      <a:r>
                        <a:rPr lang="en-US" sz="1600" kern="100" dirty="0">
                          <a:effectLst/>
                          <a:latin typeface="微软雅黑" pitchFamily="34" charset="-122"/>
                          <a:ea typeface="微软雅黑" pitchFamily="34" charset="-122"/>
                        </a:rPr>
                        <a:t>1</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18491, 8693</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8705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e</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1"/>
                  </a:ext>
                </a:extLst>
              </a:tr>
              <a:tr h="262948">
                <a:tc>
                  <a:txBody>
                    <a:bodyPr/>
                    <a:lstStyle/>
                    <a:p>
                      <a:pPr algn="ctr">
                        <a:spcAft>
                          <a:spcPts val="0"/>
                        </a:spcAft>
                      </a:pPr>
                      <a:r>
                        <a:rPr lang="en-US" sz="1600" kern="100">
                          <a:effectLst/>
                          <a:latin typeface="微软雅黑" pitchFamily="34" charset="-122"/>
                          <a:ea typeface="微软雅黑" pitchFamily="34" charset="-122"/>
                        </a:rPr>
                        <a:t>2</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8842,7794</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d</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2"/>
                  </a:ext>
                </a:extLst>
              </a:tr>
              <a:tr h="262948">
                <a:tc>
                  <a:txBody>
                    <a:bodyPr/>
                    <a:lstStyle/>
                    <a:p>
                      <a:pPr algn="ctr">
                        <a:spcAft>
                          <a:spcPts val="0"/>
                        </a:spcAft>
                      </a:pPr>
                      <a:r>
                        <a:rPr lang="en-US" sz="1600" kern="100">
                          <a:effectLst/>
                          <a:latin typeface="微软雅黑" pitchFamily="34" charset="-122"/>
                          <a:ea typeface="微软雅黑" pitchFamily="34" charset="-122"/>
                        </a:rPr>
                        <a:t>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3"/>
                  </a:ext>
                </a:extLst>
              </a:tr>
              <a:tr h="262948">
                <a:tc>
                  <a:txBody>
                    <a:bodyPr/>
                    <a:lstStyle/>
                    <a:p>
                      <a:pPr algn="ctr">
                        <a:spcAft>
                          <a:spcPts val="0"/>
                        </a:spcAft>
                      </a:pPr>
                      <a:r>
                        <a:rPr lang="en-US" sz="1600" kern="100">
                          <a:effectLst/>
                          <a:latin typeface="微软雅黑" pitchFamily="34" charset="-122"/>
                          <a:ea typeface="微软雅黑" pitchFamily="34" charset="-122"/>
                        </a:rPr>
                        <a:t>4</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18491</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8842</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8693</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7794</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b</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c</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d</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4"/>
                  </a:ext>
                </a:extLst>
              </a:tr>
              <a:tr h="262948">
                <a:tc>
                  <a:txBody>
                    <a:bodyPr/>
                    <a:lstStyle/>
                    <a:p>
                      <a:pPr algn="ctr">
                        <a:spcAft>
                          <a:spcPts val="0"/>
                        </a:spcAft>
                      </a:pPr>
                      <a:r>
                        <a:rPr lang="en-US" sz="1600" kern="100">
                          <a:effectLst/>
                          <a:latin typeface="微软雅黑" pitchFamily="34" charset="-122"/>
                          <a:ea typeface="微软雅黑" pitchFamily="34" charset="-122"/>
                        </a:rPr>
                        <a:t>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18491</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8842</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5"/>
                  </a:ext>
                </a:extLst>
              </a:tr>
              <a:tr h="262948">
                <a:tc>
                  <a:txBody>
                    <a:bodyPr/>
                    <a:lstStyle/>
                    <a:p>
                      <a:pPr algn="ctr">
                        <a:spcAft>
                          <a:spcPts val="0"/>
                        </a:spcAft>
                      </a:pPr>
                      <a:r>
                        <a:rPr lang="en-US" sz="1600" kern="100">
                          <a:effectLst/>
                          <a:latin typeface="微软雅黑" pitchFamily="34" charset="-122"/>
                          <a:ea typeface="微软雅黑" pitchFamily="34" charset="-122"/>
                        </a:rPr>
                        <a:t>6</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6"/>
                  </a:ext>
                </a:extLst>
              </a:tr>
              <a:tr h="262948">
                <a:tc>
                  <a:txBody>
                    <a:bodyPr/>
                    <a:lstStyle/>
                    <a:p>
                      <a:pPr algn="ctr">
                        <a:spcAft>
                          <a:spcPts val="0"/>
                        </a:spcAft>
                      </a:pPr>
                      <a:r>
                        <a:rPr lang="en-US" sz="1600" kern="100">
                          <a:effectLst/>
                          <a:latin typeface="微软雅黑" pitchFamily="34" charset="-122"/>
                          <a:ea typeface="微软雅黑" pitchFamily="34" charset="-122"/>
                        </a:rPr>
                        <a:t>7</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b</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7"/>
                  </a:ext>
                </a:extLst>
              </a:tr>
              <a:tr h="262948">
                <a:tc>
                  <a:txBody>
                    <a:bodyPr/>
                    <a:lstStyle/>
                    <a:p>
                      <a:pPr algn="ctr">
                        <a:spcAft>
                          <a:spcPts val="0"/>
                        </a:spcAft>
                      </a:pPr>
                      <a:r>
                        <a:rPr lang="en-US" sz="1600" kern="100">
                          <a:effectLst/>
                          <a:latin typeface="微软雅黑" pitchFamily="34" charset="-122"/>
                          <a:ea typeface="微软雅黑" pitchFamily="34" charset="-122"/>
                        </a:rPr>
                        <a:t>8</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8842,8693,8705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e</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8"/>
                  </a:ext>
                </a:extLst>
              </a:tr>
              <a:tr h="262948">
                <a:tc>
                  <a:txBody>
                    <a:bodyPr/>
                    <a:lstStyle/>
                    <a:p>
                      <a:pPr algn="ctr">
                        <a:spcAft>
                          <a:spcPts val="0"/>
                        </a:spcAft>
                      </a:pPr>
                      <a:r>
                        <a:rPr lang="en-US" sz="1600" kern="100">
                          <a:effectLst/>
                          <a:latin typeface="微软雅黑" pitchFamily="34" charset="-122"/>
                          <a:ea typeface="微软雅黑" pitchFamily="34" charset="-122"/>
                        </a:rPr>
                        <a:t>9</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9"/>
                  </a:ext>
                </a:extLst>
              </a:tr>
              <a:tr h="262948">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c</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e</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10"/>
                  </a:ext>
                </a:extLst>
              </a:tr>
            </a:tbl>
          </a:graphicData>
        </a:graphic>
      </p:graphicFrame>
      <p:sp>
        <p:nvSpPr>
          <p:cNvPr id="27702" name="内容占位符 2">
            <a:extLst>
              <a:ext uri="{FF2B5EF4-FFF2-40B4-BE49-F238E27FC236}">
                <a16:creationId xmlns:a16="http://schemas.microsoft.com/office/drawing/2014/main" id="{CD31C12D-2C7B-4073-9263-BAA66B45373C}"/>
              </a:ext>
            </a:extLst>
          </p:cNvPr>
          <p:cNvSpPr txBox="1">
            <a:spLocks/>
          </p:cNvSpPr>
          <p:nvPr/>
        </p:nvSpPr>
        <p:spPr bwMode="auto">
          <a:xfrm>
            <a:off x="250825" y="4221163"/>
            <a:ext cx="81375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使用</a:t>
            </a:r>
            <a:r>
              <a:rPr lang="en-US" altLang="zh-CN" sz="2000">
                <a:solidFill>
                  <a:schemeClr val="tx1"/>
                </a:solidFill>
                <a:latin typeface="微软雅黑" panose="020B0503020204020204" pitchFamily="34" charset="-122"/>
                <a:ea typeface="微软雅黑" panose="020B0503020204020204" pitchFamily="34" charset="-122"/>
              </a:rPr>
              <a:t>Apriori</a:t>
            </a:r>
            <a:r>
              <a:rPr lang="zh-CN" altLang="zh-CN" sz="2000">
                <a:solidFill>
                  <a:schemeClr val="tx1"/>
                </a:solidFill>
                <a:latin typeface="微软雅黑" panose="020B0503020204020204" pitchFamily="34" charset="-122"/>
                <a:ea typeface="微软雅黑" panose="020B0503020204020204" pitchFamily="34" charset="-122"/>
              </a:rPr>
              <a:t>函数前需要将原始数据转换为</a:t>
            </a:r>
            <a:r>
              <a:rPr lang="en-US" altLang="zh-CN" sz="2000">
                <a:solidFill>
                  <a:schemeClr val="tx1"/>
                </a:solidFill>
                <a:latin typeface="微软雅黑" panose="020B0503020204020204" pitchFamily="34" charset="-122"/>
                <a:ea typeface="微软雅黑" panose="020B0503020204020204" pitchFamily="34" charset="-122"/>
              </a:rPr>
              <a:t>0-1</a:t>
            </a:r>
            <a:r>
              <a:rPr lang="zh-CN" altLang="zh-CN" sz="2000">
                <a:solidFill>
                  <a:schemeClr val="tx1"/>
                </a:solidFill>
                <a:latin typeface="微软雅黑" panose="020B0503020204020204" pitchFamily="34" charset="-122"/>
                <a:ea typeface="微软雅黑" panose="020B0503020204020204" pitchFamily="34" charset="-122"/>
              </a:rPr>
              <a:t>矩阵，之后设置参数，</a:t>
            </a:r>
            <a:r>
              <a:rPr lang="en-US" altLang="zh-CN" sz="2000">
                <a:solidFill>
                  <a:schemeClr val="tx1"/>
                </a:solidFill>
                <a:latin typeface="微软雅黑" panose="020B0503020204020204" pitchFamily="34" charset="-122"/>
                <a:ea typeface="微软雅黑" panose="020B0503020204020204" pitchFamily="34" charset="-122"/>
              </a:rPr>
              <a:t>data</a:t>
            </a:r>
            <a:r>
              <a:rPr lang="zh-CN" altLang="zh-CN" sz="2000">
                <a:solidFill>
                  <a:schemeClr val="tx1"/>
                </a:solidFill>
                <a:latin typeface="微软雅黑" panose="020B0503020204020204" pitchFamily="34" charset="-122"/>
                <a:ea typeface="微软雅黑" panose="020B0503020204020204" pitchFamily="34" charset="-122"/>
              </a:rPr>
              <a:t>为转换好的</a:t>
            </a:r>
            <a:r>
              <a:rPr lang="en-US" altLang="zh-CN" sz="2000">
                <a:solidFill>
                  <a:schemeClr val="tx1"/>
                </a:solidFill>
                <a:latin typeface="微软雅黑" panose="020B0503020204020204" pitchFamily="34" charset="-122"/>
                <a:ea typeface="微软雅黑" panose="020B0503020204020204" pitchFamily="34" charset="-122"/>
              </a:rPr>
              <a:t>0-1</a:t>
            </a:r>
            <a:r>
              <a:rPr lang="zh-CN" altLang="zh-CN" sz="2000">
                <a:solidFill>
                  <a:schemeClr val="tx1"/>
                </a:solidFill>
                <a:latin typeface="微软雅黑" panose="020B0503020204020204" pitchFamily="34" charset="-122"/>
                <a:ea typeface="微软雅黑" panose="020B0503020204020204" pitchFamily="34" charset="-122"/>
              </a:rPr>
              <a:t>矩阵，</a:t>
            </a:r>
            <a:r>
              <a:rPr lang="en-US" altLang="zh-CN" sz="2000">
                <a:solidFill>
                  <a:schemeClr val="tx1"/>
                </a:solidFill>
                <a:latin typeface="微软雅黑" panose="020B0503020204020204" pitchFamily="34" charset="-122"/>
                <a:ea typeface="微软雅黑" panose="020B0503020204020204" pitchFamily="34" charset="-122"/>
              </a:rPr>
              <a:t>support</a:t>
            </a:r>
            <a:r>
              <a:rPr lang="zh-CN" altLang="zh-CN" sz="2000">
                <a:solidFill>
                  <a:schemeClr val="tx1"/>
                </a:solidFill>
                <a:latin typeface="微软雅黑" panose="020B0503020204020204" pitchFamily="34" charset="-122"/>
                <a:ea typeface="微软雅黑" panose="020B0503020204020204" pitchFamily="34" charset="-122"/>
              </a:rPr>
              <a:t>为最小支持度，</a:t>
            </a:r>
            <a:r>
              <a:rPr lang="en-US" altLang="zh-CN" sz="2000">
                <a:solidFill>
                  <a:schemeClr val="tx1"/>
                </a:solidFill>
                <a:latin typeface="微软雅黑" panose="020B0503020204020204" pitchFamily="34" charset="-122"/>
                <a:ea typeface="微软雅黑" panose="020B0503020204020204" pitchFamily="34" charset="-122"/>
              </a:rPr>
              <a:t>confidence</a:t>
            </a:r>
            <a:r>
              <a:rPr lang="zh-CN" altLang="zh-CN" sz="2000">
                <a:solidFill>
                  <a:schemeClr val="tx1"/>
                </a:solidFill>
                <a:latin typeface="微软雅黑" panose="020B0503020204020204" pitchFamily="34" charset="-122"/>
                <a:ea typeface="微软雅黑" panose="020B0503020204020204" pitchFamily="34" charset="-122"/>
              </a:rPr>
              <a:t>为最小置信度，</a:t>
            </a:r>
            <a:r>
              <a:rPr lang="en-US" altLang="zh-CN" sz="2000">
                <a:solidFill>
                  <a:schemeClr val="tx1"/>
                </a:solidFill>
                <a:latin typeface="微软雅黑" panose="020B0503020204020204" pitchFamily="34" charset="-122"/>
                <a:ea typeface="微软雅黑" panose="020B0503020204020204" pitchFamily="34" charset="-122"/>
              </a:rPr>
              <a:t>ms</a:t>
            </a:r>
            <a:r>
              <a:rPr lang="zh-CN" altLang="zh-CN" sz="2000">
                <a:solidFill>
                  <a:schemeClr val="tx1"/>
                </a:solidFill>
                <a:latin typeface="微软雅黑" panose="020B0503020204020204" pitchFamily="34" charset="-122"/>
                <a:ea typeface="微软雅黑" panose="020B0503020204020204" pitchFamily="34" charset="-122"/>
              </a:rPr>
              <a:t>为连接符</a:t>
            </a:r>
            <a:r>
              <a:rPr lang="zh-CN" altLang="en-US" sz="2000">
                <a:solidFill>
                  <a:schemeClr val="tx1"/>
                </a:solidFill>
                <a:latin typeface="微软雅黑" panose="020B0503020204020204" pitchFamily="34" charset="-122"/>
                <a:ea typeface="微软雅黑" panose="020B0503020204020204" pitchFamily="34" charset="-122"/>
              </a:rPr>
              <a:t>。</a:t>
            </a:r>
            <a:endParaRPr lang="zh-CN" altLang="zh-CN" sz="200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buClr>
                <a:srgbClr val="032089"/>
              </a:buClr>
              <a:buFont typeface="Wingdings" panose="05000000000000000000" pitchFamily="2" charset="2"/>
              <a:buChar char="l"/>
            </a:pP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6DB50530-E3BC-44B1-858C-C97F92389BE3}"/>
              </a:ext>
            </a:extLst>
          </p:cNvPr>
          <p:cNvSpPr>
            <a:spLocks noGrp="1"/>
          </p:cNvSpPr>
          <p:nvPr>
            <p:ph type="title"/>
          </p:nvPr>
        </p:nvSpPr>
        <p:spPr>
          <a:xfrm>
            <a:off x="395288" y="153988"/>
            <a:ext cx="8318500" cy="431800"/>
          </a:xfrm>
        </p:spPr>
        <p:txBody>
          <a:bodyPr/>
          <a:lstStyle/>
          <a:p>
            <a:r>
              <a:rPr lang="zh-CN" altLang="en-US"/>
              <a:t>关联规则实现代码</a:t>
            </a:r>
          </a:p>
        </p:txBody>
      </p:sp>
      <p:sp>
        <p:nvSpPr>
          <p:cNvPr id="28675" name="内容占位符 2">
            <a:extLst>
              <a:ext uri="{FF2B5EF4-FFF2-40B4-BE49-F238E27FC236}">
                <a16:creationId xmlns:a16="http://schemas.microsoft.com/office/drawing/2014/main" id="{5AEF910D-4E94-432D-A348-F2E053B9C8E4}"/>
              </a:ext>
            </a:extLst>
          </p:cNvPr>
          <p:cNvSpPr>
            <a:spLocks noGrp="1"/>
          </p:cNvSpPr>
          <p:nvPr>
            <p:ph idx="1"/>
          </p:nvPr>
        </p:nvSpPr>
        <p:spPr>
          <a:xfrm>
            <a:off x="395288" y="620713"/>
            <a:ext cx="8280400" cy="5749925"/>
          </a:xfrm>
        </p:spPr>
        <p:txBody>
          <a:bodyPr/>
          <a:lstStyle/>
          <a:p>
            <a:pPr marL="0" indent="0">
              <a:buFont typeface="Wingdings" pitchFamily="2" charset="2"/>
              <a:buNone/>
            </a:pPr>
            <a:r>
              <a:rPr lang="en-US" altLang="zh-CN" sz="1400"/>
              <a:t>from __future__ import print_function</a:t>
            </a:r>
            <a:endParaRPr lang="zh-CN" altLang="zh-CN" sz="1400"/>
          </a:p>
          <a:p>
            <a:pPr marL="0" indent="0">
              <a:buFont typeface="Wingdings" pitchFamily="2" charset="2"/>
              <a:buNone/>
            </a:pPr>
            <a:r>
              <a:rPr lang="en-US" altLang="zh-CN" sz="1400"/>
              <a:t>import pandas as pd</a:t>
            </a:r>
            <a:endParaRPr lang="zh-CN" altLang="zh-CN" sz="1400"/>
          </a:p>
          <a:p>
            <a:pPr marL="0" indent="0">
              <a:buFont typeface="Wingdings" pitchFamily="2" charset="2"/>
              <a:buNone/>
            </a:pPr>
            <a:r>
              <a:rPr lang="en-US" altLang="zh-CN" sz="1400"/>
              <a:t>from apriori import * #</a:t>
            </a:r>
            <a:r>
              <a:rPr lang="zh-CN" altLang="zh-CN" sz="1400"/>
              <a:t>导入自行编写的</a:t>
            </a:r>
            <a:r>
              <a:rPr lang="en-US" altLang="zh-CN" sz="1400"/>
              <a:t>apriori</a:t>
            </a:r>
            <a:r>
              <a:rPr lang="zh-CN" altLang="zh-CN" sz="1400"/>
              <a:t>函数</a:t>
            </a:r>
          </a:p>
          <a:p>
            <a:pPr marL="0" indent="0">
              <a:buFont typeface="Wingdings" pitchFamily="2" charset="2"/>
              <a:buNone/>
            </a:pPr>
            <a:r>
              <a:rPr lang="en-US" altLang="zh-CN" sz="1400"/>
              <a:t>inputfile = '../data/menu_orders.xls'</a:t>
            </a:r>
            <a:endParaRPr lang="zh-CN" altLang="zh-CN" sz="1400"/>
          </a:p>
          <a:p>
            <a:pPr marL="0" indent="0">
              <a:buFont typeface="Wingdings" pitchFamily="2" charset="2"/>
              <a:buNone/>
            </a:pPr>
            <a:r>
              <a:rPr lang="en-US" altLang="zh-CN" sz="1400"/>
              <a:t>outputfile = '../tmp/apriori_rules.xls' #</a:t>
            </a:r>
            <a:r>
              <a:rPr lang="zh-CN" altLang="zh-CN" sz="1400"/>
              <a:t>结果文件</a:t>
            </a:r>
          </a:p>
          <a:p>
            <a:pPr marL="0" indent="0">
              <a:buFont typeface="Wingdings" pitchFamily="2" charset="2"/>
              <a:buNone/>
            </a:pPr>
            <a:r>
              <a:rPr lang="en-US" altLang="zh-CN" sz="1400"/>
              <a:t>data = pd.read_excel(inputfile, header = None)</a:t>
            </a:r>
            <a:endParaRPr lang="zh-CN" altLang="zh-CN" sz="1400"/>
          </a:p>
          <a:p>
            <a:pPr marL="0" indent="0">
              <a:buFont typeface="Wingdings" pitchFamily="2" charset="2"/>
              <a:buNone/>
            </a:pPr>
            <a:r>
              <a:rPr lang="en-US" altLang="zh-CN" sz="1400"/>
              <a:t>print(u'\n</a:t>
            </a:r>
            <a:r>
              <a:rPr lang="zh-CN" altLang="zh-CN" sz="1400"/>
              <a:t>转换原始数据至</a:t>
            </a:r>
            <a:r>
              <a:rPr lang="en-US" altLang="zh-CN" sz="1400"/>
              <a:t>0-1</a:t>
            </a:r>
            <a:r>
              <a:rPr lang="zh-CN" altLang="zh-CN" sz="1400"/>
              <a:t>矩阵</a:t>
            </a:r>
            <a:r>
              <a:rPr lang="en-US" altLang="zh-CN" sz="1400"/>
              <a:t>...')</a:t>
            </a:r>
            <a:endParaRPr lang="zh-CN" altLang="zh-CN" sz="1400"/>
          </a:p>
          <a:p>
            <a:pPr marL="0" indent="0">
              <a:buFont typeface="Wingdings" pitchFamily="2" charset="2"/>
              <a:buNone/>
            </a:pPr>
            <a:r>
              <a:rPr lang="en-US" altLang="zh-CN" sz="1400"/>
              <a:t>ct = lambda x : pd.Series(1, index = x[pd.notnull(x)]) #</a:t>
            </a:r>
            <a:r>
              <a:rPr lang="zh-CN" altLang="zh-CN" sz="1400"/>
              <a:t>转换</a:t>
            </a:r>
            <a:r>
              <a:rPr lang="en-US" altLang="zh-CN" sz="1400"/>
              <a:t>0-1</a:t>
            </a:r>
            <a:r>
              <a:rPr lang="zh-CN" altLang="zh-CN" sz="1400"/>
              <a:t>矩阵的过渡函数</a:t>
            </a:r>
          </a:p>
          <a:p>
            <a:pPr marL="0" indent="0">
              <a:buFont typeface="Wingdings" pitchFamily="2" charset="2"/>
              <a:buNone/>
            </a:pPr>
            <a:r>
              <a:rPr lang="en-US" altLang="zh-CN" sz="1400"/>
              <a:t>b = map(ct, data.as_matrix()) #</a:t>
            </a:r>
            <a:r>
              <a:rPr lang="zh-CN" altLang="zh-CN" sz="1400"/>
              <a:t>用</a:t>
            </a:r>
            <a:r>
              <a:rPr lang="en-US" altLang="zh-CN" sz="1400"/>
              <a:t>map</a:t>
            </a:r>
            <a:r>
              <a:rPr lang="zh-CN" altLang="zh-CN" sz="1400"/>
              <a:t>方式执行</a:t>
            </a:r>
          </a:p>
          <a:p>
            <a:pPr marL="0" indent="0">
              <a:buFont typeface="Wingdings" pitchFamily="2" charset="2"/>
              <a:buNone/>
            </a:pPr>
            <a:r>
              <a:rPr lang="en-US" altLang="zh-CN" sz="1400"/>
              <a:t>data = pd.DataFrame(list(b)).fillna(0) #</a:t>
            </a:r>
            <a:r>
              <a:rPr lang="zh-CN" altLang="zh-CN" sz="1400"/>
              <a:t>实现矩阵转换，空值用</a:t>
            </a:r>
            <a:r>
              <a:rPr lang="en-US" altLang="zh-CN" sz="1400"/>
              <a:t>0</a:t>
            </a:r>
            <a:r>
              <a:rPr lang="zh-CN" altLang="zh-CN" sz="1400"/>
              <a:t>填充</a:t>
            </a:r>
          </a:p>
          <a:p>
            <a:pPr marL="0" indent="0">
              <a:buFont typeface="Wingdings" pitchFamily="2" charset="2"/>
              <a:buNone/>
            </a:pPr>
            <a:r>
              <a:rPr lang="en-US" altLang="zh-CN" sz="1400"/>
              <a:t>print(u'\n</a:t>
            </a:r>
            <a:r>
              <a:rPr lang="zh-CN" altLang="zh-CN" sz="1400"/>
              <a:t>转换完毕。</a:t>
            </a:r>
            <a:r>
              <a:rPr lang="en-US" altLang="zh-CN" sz="1400"/>
              <a:t>')</a:t>
            </a:r>
            <a:endParaRPr lang="zh-CN" altLang="zh-CN" sz="1400"/>
          </a:p>
          <a:p>
            <a:pPr marL="0" indent="0">
              <a:buFont typeface="Wingdings" pitchFamily="2" charset="2"/>
              <a:buNone/>
            </a:pPr>
            <a:r>
              <a:rPr lang="en-US" altLang="zh-CN" sz="1400"/>
              <a:t>del b #</a:t>
            </a:r>
            <a:r>
              <a:rPr lang="zh-CN" altLang="zh-CN" sz="1400"/>
              <a:t>删除中间变量</a:t>
            </a:r>
            <a:r>
              <a:rPr lang="en-US" altLang="zh-CN" sz="1400"/>
              <a:t>b</a:t>
            </a:r>
            <a:r>
              <a:rPr lang="zh-CN" altLang="zh-CN" sz="1400"/>
              <a:t>，节省内存</a:t>
            </a:r>
          </a:p>
          <a:p>
            <a:pPr marL="0" indent="0">
              <a:buFont typeface="Wingdings" pitchFamily="2" charset="2"/>
              <a:buNone/>
            </a:pPr>
            <a:r>
              <a:rPr lang="en-US" altLang="zh-CN" sz="1400"/>
              <a:t>support = 0.2 #</a:t>
            </a:r>
            <a:r>
              <a:rPr lang="zh-CN" altLang="zh-CN" sz="1400"/>
              <a:t>最小支持度</a:t>
            </a:r>
          </a:p>
          <a:p>
            <a:pPr marL="0" indent="0">
              <a:buFont typeface="Wingdings" pitchFamily="2" charset="2"/>
              <a:buNone/>
            </a:pPr>
            <a:r>
              <a:rPr lang="en-US" altLang="zh-CN" sz="1400"/>
              <a:t>confidence = 0.5 #</a:t>
            </a:r>
            <a:r>
              <a:rPr lang="zh-CN" altLang="zh-CN" sz="1400"/>
              <a:t>最小置信度</a:t>
            </a:r>
          </a:p>
          <a:p>
            <a:pPr marL="0" indent="0">
              <a:buFont typeface="Wingdings" pitchFamily="2" charset="2"/>
              <a:buNone/>
            </a:pPr>
            <a:r>
              <a:rPr lang="en-US" altLang="zh-CN" sz="1400"/>
              <a:t>ms = '---' #</a:t>
            </a:r>
            <a:r>
              <a:rPr lang="zh-CN" altLang="zh-CN" sz="1400"/>
              <a:t>连接符，默认</a:t>
            </a:r>
            <a:r>
              <a:rPr lang="en-US" altLang="zh-CN" sz="1400"/>
              <a:t>'--'</a:t>
            </a:r>
            <a:r>
              <a:rPr lang="zh-CN" altLang="zh-CN" sz="1400"/>
              <a:t>，用来区分不同元素，如</a:t>
            </a:r>
            <a:r>
              <a:rPr lang="en-US" altLang="zh-CN" sz="1400"/>
              <a:t>A--B</a:t>
            </a:r>
            <a:r>
              <a:rPr lang="zh-CN" altLang="zh-CN" sz="1400"/>
              <a:t>。需要保证原始表格中不含有该字符</a:t>
            </a:r>
            <a:r>
              <a:rPr lang="en-US" altLang="zh-CN" sz="1400"/>
              <a:t> </a:t>
            </a:r>
            <a:endParaRPr lang="zh-CN" altLang="zh-CN" sz="1400"/>
          </a:p>
          <a:p>
            <a:pPr marL="0" indent="0">
              <a:buFont typeface="Wingdings" pitchFamily="2" charset="2"/>
              <a:buNone/>
            </a:pPr>
            <a:r>
              <a:rPr lang="en-US" altLang="zh-CN" sz="1400"/>
              <a:t>find_rule(data, support, confidence, ms).to_excel(outputfile) #</a:t>
            </a:r>
            <a:r>
              <a:rPr lang="zh-CN" altLang="zh-CN" sz="1400"/>
              <a:t>保存结果</a:t>
            </a: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8B8DF86-E8B4-4055-A247-0FF3D16DE2ED}"/>
              </a:ext>
            </a:extLst>
          </p:cNvPr>
          <p:cNvSpPr>
            <a:spLocks noGrp="1"/>
          </p:cNvSpPr>
          <p:nvPr>
            <p:ph type="title"/>
          </p:nvPr>
        </p:nvSpPr>
        <p:spPr>
          <a:xfrm>
            <a:off x="395288" y="153988"/>
            <a:ext cx="8318500" cy="431800"/>
          </a:xfrm>
        </p:spPr>
        <p:txBody>
          <a:bodyPr/>
          <a:lstStyle/>
          <a:p>
            <a:r>
              <a:rPr lang="zh-CN" altLang="en-US"/>
              <a:t>关联规则运行结果分析</a:t>
            </a:r>
          </a:p>
        </p:txBody>
      </p:sp>
      <p:sp>
        <p:nvSpPr>
          <p:cNvPr id="29699" name="内容占位符 2">
            <a:extLst>
              <a:ext uri="{FF2B5EF4-FFF2-40B4-BE49-F238E27FC236}">
                <a16:creationId xmlns:a16="http://schemas.microsoft.com/office/drawing/2014/main" id="{0D6E23E8-8AEC-48F0-9BD8-5726132F6260}"/>
              </a:ext>
            </a:extLst>
          </p:cNvPr>
          <p:cNvSpPr>
            <a:spLocks noGrp="1"/>
          </p:cNvSpPr>
          <p:nvPr>
            <p:ph idx="1"/>
          </p:nvPr>
        </p:nvSpPr>
        <p:spPr>
          <a:xfrm>
            <a:off x="250825" y="692150"/>
            <a:ext cx="3025775" cy="566738"/>
          </a:xfrm>
        </p:spPr>
        <p:txBody>
          <a:bodyPr/>
          <a:lstStyle/>
          <a:p>
            <a:r>
              <a:rPr lang="zh-CN" altLang="en-US"/>
              <a:t>转换出的矩阵如下：</a:t>
            </a:r>
          </a:p>
        </p:txBody>
      </p:sp>
      <p:sp>
        <p:nvSpPr>
          <p:cNvPr id="29700" name="矩形 3">
            <a:extLst>
              <a:ext uri="{FF2B5EF4-FFF2-40B4-BE49-F238E27FC236}">
                <a16:creationId xmlns:a16="http://schemas.microsoft.com/office/drawing/2014/main" id="{9DDD59C2-C9EB-4C7B-B7AE-EBA4E2AA3CD8}"/>
              </a:ext>
            </a:extLst>
          </p:cNvPr>
          <p:cNvSpPr>
            <a:spLocks noChangeArrowheads="1"/>
          </p:cNvSpPr>
          <p:nvPr/>
        </p:nvSpPr>
        <p:spPr bwMode="auto">
          <a:xfrm>
            <a:off x="611188" y="1268413"/>
            <a:ext cx="259238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 a    b    c    d    e</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0  1.0  0.0  1.0  0.0  1.0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1  0.0  1.0  0.0  1.0  0.0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2  0.0  1.0  1.0  0.0  0.0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3  1.0  1.0  1.0  1.0  0.0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4  1.0  1.0  0.0  0.0  0.0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5  0.0  1.0  1.0  0.0  0.0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6  1.0  1.0  0.0  0.0  0.0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7  1.0  1.0  1.0  0.0  1.0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8  1.0  1.0  1.0  0.0  0.0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9  1.0  0.0  1.0  0.0  1.0</a:t>
            </a:r>
            <a:endParaRPr lang="zh-CN" altLang="en-US" sz="1600">
              <a:latin typeface="微软雅黑" panose="020B0503020204020204" pitchFamily="34" charset="-122"/>
              <a:ea typeface="微软雅黑" panose="020B0503020204020204" pitchFamily="34" charset="-122"/>
            </a:endParaRPr>
          </a:p>
        </p:txBody>
      </p:sp>
      <p:sp>
        <p:nvSpPr>
          <p:cNvPr id="29701" name="矩形 5">
            <a:extLst>
              <a:ext uri="{FF2B5EF4-FFF2-40B4-BE49-F238E27FC236}">
                <a16:creationId xmlns:a16="http://schemas.microsoft.com/office/drawing/2014/main" id="{88F53B59-28E7-4791-AA96-624A79A83A09}"/>
              </a:ext>
            </a:extLst>
          </p:cNvPr>
          <p:cNvSpPr>
            <a:spLocks noChangeArrowheads="1"/>
          </p:cNvSpPr>
          <p:nvPr/>
        </p:nvSpPr>
        <p:spPr bwMode="auto">
          <a:xfrm>
            <a:off x="5219700" y="1274763"/>
            <a:ext cx="25209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200">
                <a:latin typeface="微软雅黑" panose="020B0503020204020204" pitchFamily="34" charset="-122"/>
                <a:ea typeface="微软雅黑" panose="020B0503020204020204" pitchFamily="34" charset="-122"/>
              </a:rPr>
              <a:t>               support   confidence</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e---a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e---c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c---e---a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a---e---c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a---b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c---a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c---b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b---a             0.5        0.625000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b---c             0.5        0.625000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b---c---a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a---c---b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a---b---c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a---c---e       0.3        0.600000</a:t>
            </a:r>
            <a:endParaRPr lang="zh-CN" altLang="en-US" sz="1200">
              <a:latin typeface="微软雅黑" panose="020B0503020204020204" pitchFamily="34" charset="-122"/>
              <a:ea typeface="微软雅黑" panose="020B0503020204020204" pitchFamily="34" charset="-122"/>
            </a:endParaRPr>
          </a:p>
        </p:txBody>
      </p:sp>
      <p:sp>
        <p:nvSpPr>
          <p:cNvPr id="29702" name="内容占位符 2">
            <a:extLst>
              <a:ext uri="{FF2B5EF4-FFF2-40B4-BE49-F238E27FC236}">
                <a16:creationId xmlns:a16="http://schemas.microsoft.com/office/drawing/2014/main" id="{935C0FE4-E12E-477A-88BB-6A6170A90A6F}"/>
              </a:ext>
            </a:extLst>
          </p:cNvPr>
          <p:cNvSpPr txBox="1">
            <a:spLocks/>
          </p:cNvSpPr>
          <p:nvPr/>
        </p:nvSpPr>
        <p:spPr bwMode="auto">
          <a:xfrm>
            <a:off x="4786313" y="703263"/>
            <a:ext cx="38544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en-US" sz="2000">
                <a:solidFill>
                  <a:schemeClr val="tx1"/>
                </a:solidFill>
                <a:latin typeface="微软雅黑" panose="020B0503020204020204" pitchFamily="34" charset="-122"/>
                <a:ea typeface="微软雅黑" panose="020B0503020204020204" pitchFamily="34" charset="-122"/>
              </a:rPr>
              <a:t>运行程序的结果如下：</a:t>
            </a:r>
          </a:p>
        </p:txBody>
      </p:sp>
      <p:sp>
        <p:nvSpPr>
          <p:cNvPr id="8" name="TextBox 7">
            <a:extLst>
              <a:ext uri="{FF2B5EF4-FFF2-40B4-BE49-F238E27FC236}">
                <a16:creationId xmlns:a16="http://schemas.microsoft.com/office/drawing/2014/main" id="{9C688858-1469-49CB-84A2-AD4F638EB791}"/>
              </a:ext>
            </a:extLst>
          </p:cNvPr>
          <p:cNvSpPr txBox="1"/>
          <p:nvPr/>
        </p:nvSpPr>
        <p:spPr>
          <a:xfrm>
            <a:off x="250825" y="4076700"/>
            <a:ext cx="8569325" cy="27082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对输出结果进行解释：如关联规则“</a:t>
            </a:r>
            <a:r>
              <a:rPr lang="en-US" altLang="zh-CN" sz="2000" dirty="0">
                <a:latin typeface="微软雅黑" pitchFamily="34" charset="-122"/>
                <a:ea typeface="微软雅黑" pitchFamily="34" charset="-122"/>
              </a:rPr>
              <a:t>a---b      0.5    0.714286</a:t>
            </a:r>
            <a:r>
              <a:rPr lang="zh-CN" altLang="zh-CN" sz="2000" dirty="0">
                <a:latin typeface="微软雅黑" pitchFamily="34" charset="-122"/>
                <a:ea typeface="微软雅黑" pitchFamily="34" charset="-122"/>
              </a:rPr>
              <a:t>”这条，关联规则</a:t>
            </a:r>
            <a:r>
              <a:rPr lang="en-US" altLang="zh-CN" sz="2000" dirty="0">
                <a:latin typeface="微软雅黑" pitchFamily="34" charset="-122"/>
                <a:ea typeface="微软雅黑" pitchFamily="34" charset="-122"/>
              </a:rPr>
              <a:t>a---b</a:t>
            </a:r>
            <a:r>
              <a:rPr lang="zh-CN" altLang="zh-CN" sz="2000" dirty="0">
                <a:latin typeface="微软雅黑" pitchFamily="34" charset="-122"/>
                <a:ea typeface="微软雅黑" pitchFamily="34" charset="-122"/>
              </a:rPr>
              <a:t>的支持度</a:t>
            </a:r>
            <a:r>
              <a:rPr lang="en-US" altLang="zh-CN" sz="2000" dirty="0">
                <a:latin typeface="微软雅黑" pitchFamily="34" charset="-122"/>
                <a:ea typeface="微软雅黑" pitchFamily="34" charset="-122"/>
              </a:rPr>
              <a:t>support=0.5</a:t>
            </a:r>
            <a:r>
              <a:rPr lang="zh-CN" altLang="zh-CN" sz="2000" dirty="0">
                <a:latin typeface="微软雅黑" pitchFamily="34" charset="-122"/>
                <a:ea typeface="微软雅黑" pitchFamily="34" charset="-122"/>
              </a:rPr>
              <a:t>，置信度</a:t>
            </a:r>
            <a:r>
              <a:rPr lang="en-US" altLang="zh-CN" sz="2000" dirty="0">
                <a:latin typeface="微软雅黑" pitchFamily="34" charset="-122"/>
                <a:ea typeface="微软雅黑" pitchFamily="34" charset="-122"/>
              </a:rPr>
              <a:t>confidence=0.714286</a:t>
            </a:r>
            <a:r>
              <a:rPr lang="zh-CN" altLang="zh-CN" sz="2000" dirty="0">
                <a:latin typeface="微软雅黑" pitchFamily="34" charset="-122"/>
                <a:ea typeface="微软雅黑" pitchFamily="34" charset="-122"/>
              </a:rPr>
              <a:t>。对于餐饮业来说，这条规则意味着客户同时点菜品</a:t>
            </a:r>
            <a:r>
              <a:rPr lang="en-US" altLang="zh-CN" sz="2000" dirty="0">
                <a:latin typeface="微软雅黑" pitchFamily="34" charset="-122"/>
                <a:ea typeface="微软雅黑" pitchFamily="34" charset="-122"/>
              </a:rPr>
              <a:t>a</a:t>
            </a:r>
            <a:r>
              <a:rPr lang="zh-CN" altLang="zh-CN"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b</a:t>
            </a:r>
            <a:r>
              <a:rPr lang="zh-CN" altLang="zh-CN" sz="2000" dirty="0">
                <a:latin typeface="微软雅黑" pitchFamily="34" charset="-122"/>
                <a:ea typeface="微软雅黑" pitchFamily="34" charset="-122"/>
              </a:rPr>
              <a:t>的概率是</a:t>
            </a:r>
            <a:r>
              <a:rPr lang="en-US" altLang="zh-CN" sz="2000" dirty="0">
                <a:latin typeface="微软雅黑" pitchFamily="34" charset="-122"/>
                <a:ea typeface="微软雅黑" pitchFamily="34" charset="-122"/>
              </a:rPr>
              <a:t>50%</a:t>
            </a:r>
            <a:r>
              <a:rPr lang="zh-CN" altLang="zh-CN" sz="2000" dirty="0">
                <a:latin typeface="微软雅黑" pitchFamily="34" charset="-122"/>
                <a:ea typeface="微软雅黑" pitchFamily="34" charset="-122"/>
              </a:rPr>
              <a:t>，点了菜品</a:t>
            </a:r>
            <a:r>
              <a:rPr lang="en-US" altLang="zh-CN" sz="2000" dirty="0">
                <a:latin typeface="微软雅黑" pitchFamily="34" charset="-122"/>
                <a:ea typeface="微软雅黑" pitchFamily="34" charset="-122"/>
              </a:rPr>
              <a:t>a</a:t>
            </a:r>
            <a:r>
              <a:rPr lang="zh-CN" altLang="zh-CN" sz="2000" dirty="0">
                <a:latin typeface="微软雅黑" pitchFamily="34" charset="-122"/>
                <a:ea typeface="微软雅黑" pitchFamily="34" charset="-122"/>
              </a:rPr>
              <a:t>，再点菜品</a:t>
            </a:r>
            <a:r>
              <a:rPr lang="en-US" altLang="zh-CN" sz="2000" dirty="0">
                <a:latin typeface="微软雅黑" pitchFamily="34" charset="-122"/>
                <a:ea typeface="微软雅黑" pitchFamily="34" charset="-122"/>
              </a:rPr>
              <a:t>b</a:t>
            </a:r>
            <a:r>
              <a:rPr lang="zh-CN" altLang="zh-CN" sz="2000" dirty="0">
                <a:latin typeface="微软雅黑" pitchFamily="34" charset="-122"/>
                <a:ea typeface="微软雅黑" pitchFamily="34" charset="-122"/>
              </a:rPr>
              <a:t>的概率是</a:t>
            </a:r>
            <a:r>
              <a:rPr lang="en-US" altLang="zh-CN" sz="2000" dirty="0">
                <a:latin typeface="微软雅黑" pitchFamily="34" charset="-122"/>
                <a:ea typeface="微软雅黑" pitchFamily="34" charset="-122"/>
              </a:rPr>
              <a:t>71.4286%</a:t>
            </a:r>
            <a:r>
              <a:rPr lang="zh-CN" altLang="zh-CN" sz="2000" dirty="0">
                <a:latin typeface="微软雅黑" pitchFamily="34" charset="-122"/>
                <a:ea typeface="微软雅黑" pitchFamily="34" charset="-122"/>
              </a:rPr>
              <a:t>。知道了这些，就可以对顾客进行智能推荐，增加销量同时满足客户需求。</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C427ECBE-0598-4A87-85EA-9C023AEA6973}"/>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30723" name="Rectangle 2">
            <a:extLst>
              <a:ext uri="{FF2B5EF4-FFF2-40B4-BE49-F238E27FC236}">
                <a16:creationId xmlns:a16="http://schemas.microsoft.com/office/drawing/2014/main" id="{51644ABC-7F9B-4DA6-A310-AFEB532AB481}"/>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4991F1B2-0148-4980-9822-8C7AD8465722}"/>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30726" name="WordArt 2">
            <a:extLst>
              <a:ext uri="{FF2B5EF4-FFF2-40B4-BE49-F238E27FC236}">
                <a16:creationId xmlns:a16="http://schemas.microsoft.com/office/drawing/2014/main" id="{EE2D2CE6-977F-435A-9998-B341ECA0DF30}"/>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30727" name="组合 17">
            <a:extLst>
              <a:ext uri="{FF2B5EF4-FFF2-40B4-BE49-F238E27FC236}">
                <a16:creationId xmlns:a16="http://schemas.microsoft.com/office/drawing/2014/main" id="{6E99D2B8-9409-4E81-A8F0-126A0803D34C}"/>
              </a:ext>
            </a:extLst>
          </p:cNvPr>
          <p:cNvGrpSpPr>
            <a:grpSpLocks/>
          </p:cNvGrpSpPr>
          <p:nvPr/>
        </p:nvGrpSpPr>
        <p:grpSpPr bwMode="auto">
          <a:xfrm>
            <a:off x="-322263" y="1214438"/>
            <a:ext cx="3751263" cy="3751262"/>
            <a:chOff x="-2714676" y="2357430"/>
            <a:chExt cx="3751262" cy="3751262"/>
          </a:xfrm>
        </p:grpSpPr>
        <p:grpSp>
          <p:nvGrpSpPr>
            <p:cNvPr id="30729" name="组合 8">
              <a:extLst>
                <a:ext uri="{FF2B5EF4-FFF2-40B4-BE49-F238E27FC236}">
                  <a16:creationId xmlns:a16="http://schemas.microsoft.com/office/drawing/2014/main" id="{AB383AAF-9BE5-4EB9-BB95-9CF22DAF853C}"/>
                </a:ext>
              </a:extLst>
            </p:cNvPr>
            <p:cNvGrpSpPr>
              <a:grpSpLocks/>
            </p:cNvGrpSpPr>
            <p:nvPr/>
          </p:nvGrpSpPr>
          <p:grpSpPr bwMode="auto">
            <a:xfrm>
              <a:off x="-2714676" y="2357430"/>
              <a:ext cx="3751262" cy="3751262"/>
              <a:chOff x="244442" y="902804"/>
              <a:chExt cx="3752056" cy="3752056"/>
            </a:xfrm>
          </p:grpSpPr>
          <p:grpSp>
            <p:nvGrpSpPr>
              <p:cNvPr id="30731" name="组合 13">
                <a:extLst>
                  <a:ext uri="{FF2B5EF4-FFF2-40B4-BE49-F238E27FC236}">
                    <a16:creationId xmlns:a16="http://schemas.microsoft.com/office/drawing/2014/main" id="{71290587-D4C0-422A-A718-45A59A323DFC}"/>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85C6003A-A63D-44B0-A9C5-C78B53653C51}"/>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30736" name="图片 12">
                  <a:extLst>
                    <a:ext uri="{FF2B5EF4-FFF2-40B4-BE49-F238E27FC236}">
                      <a16:creationId xmlns:a16="http://schemas.microsoft.com/office/drawing/2014/main" id="{5B5337EF-CCBF-4E79-8D09-C871D882F4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图片 13">
                  <a:extLst>
                    <a:ext uri="{FF2B5EF4-FFF2-40B4-BE49-F238E27FC236}">
                      <a16:creationId xmlns:a16="http://schemas.microsoft.com/office/drawing/2014/main" id="{F57FE407-BE00-478E-926F-95A1C6C04C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图片 14">
                  <a:extLst>
                    <a:ext uri="{FF2B5EF4-FFF2-40B4-BE49-F238E27FC236}">
                      <a16:creationId xmlns:a16="http://schemas.microsoft.com/office/drawing/2014/main" id="{C917E415-C601-4437-A18A-EE7887362A0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图片 15">
                  <a:extLst>
                    <a:ext uri="{FF2B5EF4-FFF2-40B4-BE49-F238E27FC236}">
                      <a16:creationId xmlns:a16="http://schemas.microsoft.com/office/drawing/2014/main" id="{012380F3-A420-476F-B78C-6F780D6A1D7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2" name="图片 10">
                <a:extLst>
                  <a:ext uri="{FF2B5EF4-FFF2-40B4-BE49-F238E27FC236}">
                    <a16:creationId xmlns:a16="http://schemas.microsoft.com/office/drawing/2014/main" id="{E558BAB8-33FB-49E3-A3E9-199F2D9D699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0" name="图片 16" descr="LOGO1.png">
              <a:extLst>
                <a:ext uri="{FF2B5EF4-FFF2-40B4-BE49-F238E27FC236}">
                  <a16:creationId xmlns:a16="http://schemas.microsoft.com/office/drawing/2014/main" id="{82C6EFE6-F168-4C5F-83C8-8DA5885AAA7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28" name="Picture 20" descr="E:\LXL\T-微信平台\二维码（PPT）.png">
            <a:extLst>
              <a:ext uri="{FF2B5EF4-FFF2-40B4-BE49-F238E27FC236}">
                <a16:creationId xmlns:a16="http://schemas.microsoft.com/office/drawing/2014/main" id="{746F7DFB-8AC6-418C-87E7-57139622BF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
            <a:extLst>
              <a:ext uri="{FF2B5EF4-FFF2-40B4-BE49-F238E27FC236}">
                <a16:creationId xmlns:a16="http://schemas.microsoft.com/office/drawing/2014/main" id="{9D65AE77-05A0-4884-B9A7-814E742ED46D}"/>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19" name="Rectangle 5">
            <a:extLst>
              <a:ext uri="{FF2B5EF4-FFF2-40B4-BE49-F238E27FC236}">
                <a16:creationId xmlns:a16="http://schemas.microsoft.com/office/drawing/2014/main" id="{9ECC5BD7-CFA4-4D50-A3E5-E9F8C26F41DD}"/>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84F369D-5E0B-4A23-AD71-A71C2A325CF1}"/>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C38FF94-B264-437F-B244-65BFF976EBB4}"/>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65A0948-BFF7-4898-828B-B924023947AA}"/>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BE1A8EE5-01B5-4B26-8E75-3180662C6779}"/>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t>关联规则</a:t>
            </a:r>
            <a:r>
              <a:rPr lang="zh-CN" altLang="en-US" sz="1800" dirty="0"/>
              <a:t>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289C96B8-5126-4BC8-9633-79C41D2BB1CE}"/>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关联规则算法</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E75757D6-4F1B-4F00-9158-D6B7E600E6FB}"/>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982F5473-3535-488B-AA0E-FEB77939CCBB}"/>
              </a:ext>
            </a:extLst>
          </p:cNvPr>
          <p:cNvSpPr>
            <a:spLocks noGrp="1"/>
          </p:cNvSpPr>
          <p:nvPr>
            <p:ph type="title"/>
          </p:nvPr>
        </p:nvSpPr>
        <p:spPr>
          <a:xfrm>
            <a:off x="395288" y="153988"/>
            <a:ext cx="8064500"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1F96954-FA51-4E10-A81A-20E2846A185D}"/>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关联规则的实现</a:t>
            </a:r>
          </a:p>
        </p:txBody>
      </p:sp>
      <p:sp>
        <p:nvSpPr>
          <p:cNvPr id="16" name="Oval 13">
            <a:hlinkClick r:id="" action="ppaction://noaction" highlightClick="1"/>
            <a:extLst>
              <a:ext uri="{FF2B5EF4-FFF2-40B4-BE49-F238E27FC236}">
                <a16:creationId xmlns:a16="http://schemas.microsoft.com/office/drawing/2014/main" id="{494A424E-E206-4C22-A052-CF85E58946E7}"/>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DFF0617-7D60-4F88-B9B7-23A45F7FB465}"/>
              </a:ext>
            </a:extLst>
          </p:cNvPr>
          <p:cNvSpPr>
            <a:spLocks noGrp="1"/>
          </p:cNvSpPr>
          <p:nvPr>
            <p:ph type="title"/>
          </p:nvPr>
        </p:nvSpPr>
        <p:spPr>
          <a:xfrm>
            <a:off x="395288" y="153988"/>
            <a:ext cx="8318500" cy="431800"/>
          </a:xfrm>
        </p:spPr>
        <p:txBody>
          <a:bodyPr/>
          <a:lstStyle/>
          <a:p>
            <a:r>
              <a:rPr lang="zh-CN" altLang="en-US"/>
              <a:t>关联规则概述</a:t>
            </a:r>
          </a:p>
        </p:txBody>
      </p:sp>
      <p:sp>
        <p:nvSpPr>
          <p:cNvPr id="18435" name="内容占位符 2">
            <a:extLst>
              <a:ext uri="{FF2B5EF4-FFF2-40B4-BE49-F238E27FC236}">
                <a16:creationId xmlns:a16="http://schemas.microsoft.com/office/drawing/2014/main" id="{11E694D0-D003-4ED5-A6F9-EFF7D4E79B2F}"/>
              </a:ext>
            </a:extLst>
          </p:cNvPr>
          <p:cNvSpPr>
            <a:spLocks noGrp="1"/>
          </p:cNvSpPr>
          <p:nvPr>
            <p:ph idx="1"/>
          </p:nvPr>
        </p:nvSpPr>
        <p:spPr>
          <a:xfrm>
            <a:off x="250825" y="765175"/>
            <a:ext cx="8642350" cy="4813300"/>
          </a:xfrm>
        </p:spPr>
        <p:txBody>
          <a:bodyPr/>
          <a:lstStyle/>
          <a:p>
            <a:r>
              <a:rPr lang="zh-CN" altLang="zh-CN"/>
              <a:t>关联规则反映了不同事物之间的关联性，其关系通常表现为一对一或者一对多，关联规则分析是从事务数据库，关系数据库和其他信息存储中的大量数据的项集之间发现有趣的、频繁出现的模式、关联和相关性。</a:t>
            </a:r>
          </a:p>
          <a:p>
            <a:r>
              <a:rPr lang="zh-CN" altLang="zh-CN"/>
              <a:t>更确切的说，关联规则通过量化的数字描述物品甲的出现对物品乙的出现有多大的影响。它的模式属于描述型模式，发现关联规则的算法属于无监督学习的方法。</a:t>
            </a:r>
          </a:p>
          <a:p>
            <a:r>
              <a:rPr lang="zh-CN" altLang="zh-CN"/>
              <a:t>关联规则分析是数据挖掘中最活跃的研究方法之一，目的是</a:t>
            </a:r>
            <a:r>
              <a:rPr lang="zh-CN" altLang="zh-CN">
                <a:solidFill>
                  <a:srgbClr val="FF0000"/>
                </a:solidFill>
              </a:rPr>
              <a:t>在一个数据集中找出各项之间的关联关系，而这种关系并没有在数据中直接表示出来。</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99798B5-9D0A-4F77-AB6F-8FE541FA5C0B}"/>
              </a:ext>
            </a:extLst>
          </p:cNvPr>
          <p:cNvSpPr>
            <a:spLocks noGrp="1"/>
          </p:cNvSpPr>
          <p:nvPr>
            <p:ph type="title"/>
          </p:nvPr>
        </p:nvSpPr>
        <p:spPr>
          <a:xfrm>
            <a:off x="395288" y="153988"/>
            <a:ext cx="8318500" cy="431800"/>
          </a:xfrm>
        </p:spPr>
        <p:txBody>
          <a:bodyPr/>
          <a:lstStyle/>
          <a:p>
            <a:r>
              <a:rPr lang="zh-CN" altLang="en-US"/>
              <a:t>关联规则</a:t>
            </a:r>
          </a:p>
        </p:txBody>
      </p:sp>
      <p:sp>
        <p:nvSpPr>
          <p:cNvPr id="19459" name="内容占位符 2">
            <a:extLst>
              <a:ext uri="{FF2B5EF4-FFF2-40B4-BE49-F238E27FC236}">
                <a16:creationId xmlns:a16="http://schemas.microsoft.com/office/drawing/2014/main" id="{4C84AB44-9A0B-44A4-A7C2-DC06A57B1A8E}"/>
              </a:ext>
            </a:extLst>
          </p:cNvPr>
          <p:cNvSpPr>
            <a:spLocks noGrp="1"/>
          </p:cNvSpPr>
          <p:nvPr>
            <p:ph idx="1"/>
          </p:nvPr>
        </p:nvSpPr>
        <p:spPr>
          <a:xfrm>
            <a:off x="250825" y="774700"/>
            <a:ext cx="8281988" cy="638175"/>
          </a:xfrm>
        </p:spPr>
        <p:txBody>
          <a:bodyPr/>
          <a:lstStyle/>
          <a:p>
            <a:r>
              <a:rPr lang="zh-CN" altLang="zh-CN"/>
              <a:t>常用的关联规则分析算法如</a:t>
            </a:r>
            <a:r>
              <a:rPr lang="zh-CN" altLang="en-US"/>
              <a:t>下</a:t>
            </a:r>
            <a:r>
              <a:rPr lang="zh-CN" altLang="zh-CN"/>
              <a:t>表所示</a:t>
            </a:r>
            <a:r>
              <a:rPr lang="zh-CN" altLang="en-US"/>
              <a:t>：</a:t>
            </a:r>
          </a:p>
        </p:txBody>
      </p:sp>
      <p:graphicFrame>
        <p:nvGraphicFramePr>
          <p:cNvPr id="4" name="表格 3">
            <a:extLst>
              <a:ext uri="{FF2B5EF4-FFF2-40B4-BE49-F238E27FC236}">
                <a16:creationId xmlns:a16="http://schemas.microsoft.com/office/drawing/2014/main" id="{EDFDB50D-4AC3-481E-9FD3-431F70F84BEF}"/>
              </a:ext>
            </a:extLst>
          </p:cNvPr>
          <p:cNvGraphicFramePr>
            <a:graphicFrameLocks noGrp="1"/>
          </p:cNvGraphicFramePr>
          <p:nvPr/>
        </p:nvGraphicFramePr>
        <p:xfrm>
          <a:off x="684213" y="1504950"/>
          <a:ext cx="7343775" cy="3292475"/>
        </p:xfrm>
        <a:graphic>
          <a:graphicData uri="http://schemas.openxmlformats.org/drawingml/2006/table">
            <a:tbl>
              <a:tblPr>
                <a:tableStyleId>{69CF1AB2-1976-4502-BF36-3FF5EA218861}</a:tableStyleId>
              </a:tblPr>
              <a:tblGrid>
                <a:gridCol w="1067631">
                  <a:extLst>
                    <a:ext uri="{9D8B030D-6E8A-4147-A177-3AD203B41FA5}">
                      <a16:colId xmlns:a16="http://schemas.microsoft.com/office/drawing/2014/main" val="20000"/>
                    </a:ext>
                  </a:extLst>
                </a:gridCol>
                <a:gridCol w="6276144">
                  <a:extLst>
                    <a:ext uri="{9D8B030D-6E8A-4147-A177-3AD203B41FA5}">
                      <a16:colId xmlns:a16="http://schemas.microsoft.com/office/drawing/2014/main" val="20001"/>
                    </a:ext>
                  </a:extLst>
                </a:gridCol>
              </a:tblGrid>
              <a:tr h="274373">
                <a:tc>
                  <a:txBody>
                    <a:bodyPr/>
                    <a:lstStyle/>
                    <a:p>
                      <a:pPr algn="ctr">
                        <a:spcAft>
                          <a:spcPts val="0"/>
                        </a:spcAft>
                      </a:pPr>
                      <a:r>
                        <a:rPr lang="zh-CN" sz="1800" kern="100" dirty="0">
                          <a:effectLst/>
                        </a:rPr>
                        <a:t>算法名称</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ctr">
                        <a:spcAft>
                          <a:spcPts val="0"/>
                        </a:spcAft>
                      </a:pPr>
                      <a:r>
                        <a:rPr lang="zh-CN" sz="1800" kern="100" dirty="0">
                          <a:effectLst/>
                        </a:rPr>
                        <a:t>算法描述</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0"/>
                  </a:ext>
                </a:extLst>
              </a:tr>
              <a:tr h="823119">
                <a:tc>
                  <a:txBody>
                    <a:bodyPr/>
                    <a:lstStyle/>
                    <a:p>
                      <a:pPr algn="ctr">
                        <a:spcAft>
                          <a:spcPts val="0"/>
                        </a:spcAft>
                      </a:pPr>
                      <a:r>
                        <a:rPr lang="zh-CN" sz="1800" kern="100" dirty="0">
                          <a:effectLst/>
                        </a:rPr>
                        <a:t>Apriori</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关联规则最常用也是最经典的挖掘频繁项集的算法，其核心思想是通过连接产生候选项及其支持度然后通过剪枝生成频繁项集。</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1"/>
                  </a:ext>
                </a:extLst>
              </a:tr>
              <a:tr h="823119">
                <a:tc>
                  <a:txBody>
                    <a:bodyPr/>
                    <a:lstStyle/>
                    <a:p>
                      <a:pPr algn="ctr">
                        <a:spcAft>
                          <a:spcPts val="0"/>
                        </a:spcAft>
                      </a:pPr>
                      <a:r>
                        <a:rPr lang="zh-CN" sz="1800" kern="100" dirty="0">
                          <a:effectLst/>
                        </a:rPr>
                        <a:t>Eclat算法</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Eclat算法是一种深度优先算法，采用垂直数据表示形式，在概念格理论的基础上利用基于前缀的等价关系将搜索空间划分为较小的子空间。</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2"/>
                  </a:ext>
                </a:extLst>
              </a:tr>
              <a:tr h="823119">
                <a:tc>
                  <a:txBody>
                    <a:bodyPr/>
                    <a:lstStyle/>
                    <a:p>
                      <a:pPr algn="ctr">
                        <a:spcAft>
                          <a:spcPts val="0"/>
                        </a:spcAft>
                      </a:pPr>
                      <a:r>
                        <a:rPr lang="zh-CN" sz="1800" kern="100" dirty="0">
                          <a:effectLst/>
                        </a:rPr>
                        <a:t>FP-Tree</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针对Apriori算法的固有的多次扫面事务数据集的缺陷，提出的不产生候选频繁项集的方法。Apriori和FP-Tree都是寻找频繁项集的算法。</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3"/>
                  </a:ext>
                </a:extLst>
              </a:tr>
              <a:tr h="548746">
                <a:tc>
                  <a:txBody>
                    <a:bodyPr/>
                    <a:lstStyle/>
                    <a:p>
                      <a:pPr algn="ctr">
                        <a:spcAft>
                          <a:spcPts val="0"/>
                        </a:spcAft>
                      </a:pPr>
                      <a:r>
                        <a:rPr lang="zh-CN" sz="1800" kern="100" dirty="0">
                          <a:effectLst/>
                        </a:rPr>
                        <a:t>灰色关联法</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分析和确定各因素之间的影响程度或是若干个子因素（子序列）对主因素（母序列）的贡献度而进行的一种分析方法。</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8A8F3692-5E52-4CE8-AA25-AB5276E75F0C}"/>
              </a:ext>
            </a:extLst>
          </p:cNvPr>
          <p:cNvSpPr txBox="1"/>
          <p:nvPr/>
        </p:nvSpPr>
        <p:spPr>
          <a:xfrm>
            <a:off x="250825" y="5013325"/>
            <a:ext cx="7921625" cy="13239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这几种方法里，目前在</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中实现的效果较好的为</a:t>
            </a:r>
            <a:r>
              <a:rPr lang="en-US" altLang="zh-CN" sz="2000" dirty="0" err="1">
                <a:latin typeface="微软雅黑" pitchFamily="34" charset="-122"/>
                <a:ea typeface="微软雅黑" pitchFamily="34" charset="-122"/>
              </a:rPr>
              <a:t>Apriori</a:t>
            </a:r>
            <a:r>
              <a:rPr lang="zh-CN" altLang="zh-CN" sz="2000" dirty="0">
                <a:latin typeface="微软雅黑" pitchFamily="34" charset="-122"/>
                <a:ea typeface="微软雅黑" pitchFamily="34" charset="-122"/>
              </a:rPr>
              <a:t>算法。本章主要重点介绍</a:t>
            </a:r>
            <a:r>
              <a:rPr lang="en-US" altLang="zh-CN" sz="2000" dirty="0" err="1">
                <a:latin typeface="微软雅黑" pitchFamily="34" charset="-122"/>
                <a:ea typeface="微软雅黑" pitchFamily="34" charset="-122"/>
              </a:rPr>
              <a:t>Apriori</a:t>
            </a:r>
            <a:r>
              <a:rPr lang="zh-CN" altLang="zh-CN" sz="2000" dirty="0">
                <a:latin typeface="微软雅黑" pitchFamily="34" charset="-122"/>
                <a:ea typeface="微软雅黑" pitchFamily="34" charset="-122"/>
              </a:rPr>
              <a:t>算法及其在</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中的实现。</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792DF00-61AA-4916-B45C-4AE4CC9B48F1}"/>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99A6B2F-8AA4-4555-BE1D-957B3C54DBC2}"/>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A107DEC-F635-4AA1-A01B-CA4C7ED5DC74}"/>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39565EED-6059-4B07-9193-1C15C13312FF}"/>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关联规则</a:t>
            </a:r>
            <a:r>
              <a:rPr lang="zh-CN" altLang="en-US" sz="1800" dirty="0">
                <a:latin typeface="微软雅黑" pitchFamily="34" charset="-122"/>
                <a:ea typeface="微软雅黑" pitchFamily="34" charset="-122"/>
              </a:rPr>
              <a:t>概述</a:t>
            </a:r>
          </a:p>
        </p:txBody>
      </p:sp>
      <p:sp>
        <p:nvSpPr>
          <p:cNvPr id="11" name="AutoShape 12">
            <a:hlinkClick r:id="" action="ppaction://noaction" highlightClick="1"/>
            <a:extLst>
              <a:ext uri="{FF2B5EF4-FFF2-40B4-BE49-F238E27FC236}">
                <a16:creationId xmlns:a16="http://schemas.microsoft.com/office/drawing/2014/main" id="{CC5BF29F-665C-4E64-A7DB-1D0BBB5D38F2}"/>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t>关联规则算法</a:t>
            </a:r>
            <a:endParaRPr lang="zh-CN" altLang="en-US" sz="1800" dirty="0"/>
          </a:p>
        </p:txBody>
      </p:sp>
      <p:sp>
        <p:nvSpPr>
          <p:cNvPr id="12" name="Oval 13">
            <a:hlinkClick r:id="" action="ppaction://noaction" highlightClick="1"/>
            <a:extLst>
              <a:ext uri="{FF2B5EF4-FFF2-40B4-BE49-F238E27FC236}">
                <a16:creationId xmlns:a16="http://schemas.microsoft.com/office/drawing/2014/main" id="{B61A627F-58C2-4E22-96D9-C84675582104}"/>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t>2</a:t>
            </a:r>
          </a:p>
        </p:txBody>
      </p:sp>
      <p:sp>
        <p:nvSpPr>
          <p:cNvPr id="20492" name="标题 13">
            <a:extLst>
              <a:ext uri="{FF2B5EF4-FFF2-40B4-BE49-F238E27FC236}">
                <a16:creationId xmlns:a16="http://schemas.microsoft.com/office/drawing/2014/main" id="{6113C32D-A05C-4DA8-8575-E39285959C96}"/>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1A2704D-353A-40F5-B55E-13C002E00F5C}"/>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关联规则的实现</a:t>
            </a:r>
          </a:p>
        </p:txBody>
      </p:sp>
      <p:sp>
        <p:nvSpPr>
          <p:cNvPr id="16" name="Oval 13">
            <a:hlinkClick r:id="" action="ppaction://noaction" highlightClick="1"/>
            <a:extLst>
              <a:ext uri="{FF2B5EF4-FFF2-40B4-BE49-F238E27FC236}">
                <a16:creationId xmlns:a16="http://schemas.microsoft.com/office/drawing/2014/main" id="{DDEF60D6-4A40-4FFB-A35E-C7926528287F}"/>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45810A80-6490-40E7-A7E9-61B59480BD7A}"/>
              </a:ext>
            </a:extLst>
          </p:cNvPr>
          <p:cNvSpPr>
            <a:spLocks noGrp="1"/>
          </p:cNvSpPr>
          <p:nvPr>
            <p:ph type="title"/>
          </p:nvPr>
        </p:nvSpPr>
        <p:spPr>
          <a:xfrm>
            <a:off x="395288" y="153988"/>
            <a:ext cx="8318500" cy="431800"/>
          </a:xfrm>
        </p:spPr>
        <p:txBody>
          <a:bodyPr/>
          <a:lstStyle/>
          <a:p>
            <a:r>
              <a:rPr lang="en-US" altLang="zh-CN"/>
              <a:t>Apriori</a:t>
            </a:r>
            <a:r>
              <a:rPr lang="zh-CN" altLang="zh-CN"/>
              <a:t>算法</a:t>
            </a:r>
            <a:endParaRPr lang="zh-CN" altLang="en-US"/>
          </a:p>
        </p:txBody>
      </p:sp>
      <p:sp>
        <p:nvSpPr>
          <p:cNvPr id="3" name="内容占位符 2">
            <a:extLst>
              <a:ext uri="{FF2B5EF4-FFF2-40B4-BE49-F238E27FC236}">
                <a16:creationId xmlns:a16="http://schemas.microsoft.com/office/drawing/2014/main" id="{D7734C4D-8B92-4974-885E-CAE8CCB20260}"/>
              </a:ext>
            </a:extLst>
          </p:cNvPr>
          <p:cNvSpPr>
            <a:spLocks noGrp="1"/>
          </p:cNvSpPr>
          <p:nvPr>
            <p:ph idx="1"/>
          </p:nvPr>
        </p:nvSpPr>
        <p:spPr>
          <a:xfrm>
            <a:off x="250825" y="765175"/>
            <a:ext cx="8497888" cy="4464050"/>
          </a:xfrm>
        </p:spPr>
        <p:txBody>
          <a:bodyPr/>
          <a:lstStyle/>
          <a:p>
            <a:pPr>
              <a:defRPr/>
            </a:pPr>
            <a:r>
              <a:rPr lang="en-US" altLang="zh-CN" dirty="0" err="1"/>
              <a:t>Apriori</a:t>
            </a:r>
            <a:r>
              <a:rPr lang="zh-CN" altLang="zh-CN" dirty="0"/>
              <a:t>算法是最经典的挖掘频繁项集的算法，第一次实现了在大数据集上可行的关联规则提取，其核心思想是通过连接产生候选项与其支持度然后通过剪枝生成频繁项集。</a:t>
            </a:r>
            <a:endParaRPr lang="en-US" altLang="zh-CN" dirty="0"/>
          </a:p>
          <a:p>
            <a:pPr marL="457200" indent="-457200">
              <a:buFont typeface="Wingdings" pitchFamily="2" charset="2"/>
              <a:buAutoNum type="alphaLcParenR"/>
              <a:defRPr/>
            </a:pPr>
            <a:r>
              <a:rPr lang="zh-CN" altLang="zh-CN" dirty="0"/>
              <a:t>关联规则的一般形式</a:t>
            </a:r>
            <a:r>
              <a:rPr lang="en-US" altLang="zh-CN" dirty="0"/>
              <a:t>:</a:t>
            </a:r>
          </a:p>
          <a:p>
            <a:pPr marL="0" indent="0">
              <a:buFont typeface="Wingdings" pitchFamily="2" charset="2"/>
              <a:buNone/>
              <a:defRPr/>
            </a:pPr>
            <a:r>
              <a:rPr lang="en-US" altLang="zh-CN" dirty="0"/>
              <a:t> </a:t>
            </a:r>
            <a:r>
              <a:rPr lang="zh-CN" altLang="zh-CN" dirty="0"/>
              <a:t>项集</a:t>
            </a:r>
            <a:r>
              <a:rPr lang="en-US" altLang="zh-CN" dirty="0"/>
              <a:t>A</a:t>
            </a:r>
            <a:r>
              <a:rPr lang="zh-CN" altLang="zh-CN" dirty="0"/>
              <a:t>、</a:t>
            </a:r>
            <a:r>
              <a:rPr lang="en-US" altLang="zh-CN" dirty="0"/>
              <a:t>B</a:t>
            </a:r>
            <a:r>
              <a:rPr lang="zh-CN" altLang="zh-CN" dirty="0"/>
              <a:t>同时发生的概率称为关联规则的支持度（也称相对支持度）：</a:t>
            </a:r>
          </a:p>
          <a:p>
            <a:pPr marL="0" indent="0">
              <a:buFont typeface="Wingdings" pitchFamily="2" charset="2"/>
              <a:buNone/>
              <a:defRPr/>
            </a:pPr>
            <a:endParaRPr lang="zh-CN" altLang="zh-CN" dirty="0"/>
          </a:p>
          <a:p>
            <a:pPr marL="0" indent="0">
              <a:buFont typeface="Wingdings" pitchFamily="2" charset="2"/>
              <a:buNone/>
              <a:defRPr/>
            </a:pPr>
            <a:r>
              <a:rPr lang="en-US" altLang="zh-CN" dirty="0"/>
              <a:t>   </a:t>
            </a:r>
            <a:r>
              <a:rPr lang="zh-CN" altLang="zh-CN" dirty="0"/>
              <a:t>项集</a:t>
            </a:r>
            <a:r>
              <a:rPr lang="en-US" altLang="zh-CN" dirty="0"/>
              <a:t>A</a:t>
            </a:r>
            <a:r>
              <a:rPr lang="zh-CN" altLang="zh-CN" dirty="0"/>
              <a:t>发生，则项集</a:t>
            </a:r>
            <a:r>
              <a:rPr lang="en-US" altLang="zh-CN" dirty="0"/>
              <a:t>B</a:t>
            </a:r>
            <a:r>
              <a:rPr lang="zh-CN" altLang="zh-CN" dirty="0"/>
              <a:t>发生的概率为关联规则的置信度：</a:t>
            </a:r>
          </a:p>
          <a:p>
            <a:pPr>
              <a:defRPr/>
            </a:pPr>
            <a:endParaRPr lang="zh-CN" altLang="zh-CN" dirty="0"/>
          </a:p>
          <a:p>
            <a:pPr>
              <a:defRPr/>
            </a:pPr>
            <a:endParaRPr lang="zh-CN" altLang="en-US" dirty="0"/>
          </a:p>
        </p:txBody>
      </p:sp>
      <p:pic>
        <p:nvPicPr>
          <p:cNvPr id="21508" name="Picture 2">
            <a:extLst>
              <a:ext uri="{FF2B5EF4-FFF2-40B4-BE49-F238E27FC236}">
                <a16:creationId xmlns:a16="http://schemas.microsoft.com/office/drawing/2014/main" id="{D8E63685-D96D-44D4-B95B-A20FDAC7E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476625"/>
            <a:ext cx="34909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4">
            <a:extLst>
              <a:ext uri="{FF2B5EF4-FFF2-40B4-BE49-F238E27FC236}">
                <a16:creationId xmlns:a16="http://schemas.microsoft.com/office/drawing/2014/main" id="{88091A6D-0E84-4D90-B9D8-87710CA05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567238"/>
            <a:ext cx="33131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5CF69D34-3FA5-402D-A5DC-F5D84D4F4884}"/>
              </a:ext>
            </a:extLst>
          </p:cNvPr>
          <p:cNvSpPr>
            <a:spLocks noGrp="1"/>
          </p:cNvSpPr>
          <p:nvPr>
            <p:ph type="title"/>
          </p:nvPr>
        </p:nvSpPr>
        <p:spPr>
          <a:xfrm>
            <a:off x="395288" y="153988"/>
            <a:ext cx="8318500" cy="431800"/>
          </a:xfrm>
        </p:spPr>
        <p:txBody>
          <a:bodyPr/>
          <a:lstStyle/>
          <a:p>
            <a:r>
              <a:rPr lang="en-US" altLang="zh-CN"/>
              <a:t>Apriori</a:t>
            </a:r>
            <a:r>
              <a:rPr lang="zh-CN" altLang="zh-CN"/>
              <a:t>算法</a:t>
            </a:r>
            <a:endParaRPr lang="zh-CN" altLang="en-US"/>
          </a:p>
        </p:txBody>
      </p:sp>
      <p:sp>
        <p:nvSpPr>
          <p:cNvPr id="3" name="内容占位符 2">
            <a:extLst>
              <a:ext uri="{FF2B5EF4-FFF2-40B4-BE49-F238E27FC236}">
                <a16:creationId xmlns:a16="http://schemas.microsoft.com/office/drawing/2014/main" id="{EA0E2107-D3E9-458D-8B37-500002567E13}"/>
              </a:ext>
            </a:extLst>
          </p:cNvPr>
          <p:cNvSpPr>
            <a:spLocks noGrp="1" noRot="1" noChangeAspect="1" noMove="1" noResize="1" noEditPoints="1" noAdjustHandles="1" noChangeArrowheads="1" noChangeShapeType="1" noTextEdit="1"/>
          </p:cNvSpPr>
          <p:nvPr>
            <p:ph idx="1"/>
          </p:nvPr>
        </p:nvSpPr>
        <p:spPr>
          <a:xfrm>
            <a:off x="251520" y="692696"/>
            <a:ext cx="8497191" cy="5760640"/>
          </a:xfrm>
          <a:blipFill rotWithShape="1">
            <a:blip r:embed="rId2"/>
            <a:stretch>
              <a:fillRect l="-861" b="-3069"/>
            </a:stretch>
          </a:blipFill>
        </p:spPr>
        <p:txBody>
          <a:bodyPr/>
          <a:lstStyle/>
          <a:p>
            <a:r>
              <a:rPr lang="zh-CN" altLang="en-US">
                <a:no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4C5E133-5F06-4D32-8F6D-65B4BD6EB317}"/>
              </a:ext>
            </a:extLst>
          </p:cNvPr>
          <p:cNvSpPr>
            <a:spLocks noGrp="1"/>
          </p:cNvSpPr>
          <p:nvPr>
            <p:ph type="title"/>
          </p:nvPr>
        </p:nvSpPr>
        <p:spPr>
          <a:xfrm>
            <a:off x="395288" y="153988"/>
            <a:ext cx="8318500" cy="431800"/>
          </a:xfrm>
        </p:spPr>
        <p:txBody>
          <a:bodyPr/>
          <a:lstStyle/>
          <a:p>
            <a:r>
              <a:rPr lang="en-US" altLang="zh-CN"/>
              <a:t>Apriori</a:t>
            </a:r>
            <a:r>
              <a:rPr lang="zh-CN" altLang="zh-CN"/>
              <a:t>算法</a:t>
            </a:r>
            <a:endParaRPr lang="zh-CN" altLang="en-US"/>
          </a:p>
        </p:txBody>
      </p:sp>
      <p:sp>
        <p:nvSpPr>
          <p:cNvPr id="3" name="内容占位符 2">
            <a:extLst>
              <a:ext uri="{FF2B5EF4-FFF2-40B4-BE49-F238E27FC236}">
                <a16:creationId xmlns:a16="http://schemas.microsoft.com/office/drawing/2014/main" id="{9F96B448-5E24-4622-B870-82DAAB669609}"/>
              </a:ext>
            </a:extLst>
          </p:cNvPr>
          <p:cNvSpPr>
            <a:spLocks noGrp="1" noRot="1" noChangeAspect="1" noMove="1" noResize="1" noEditPoints="1" noAdjustHandles="1" noChangeArrowheads="1" noChangeShapeType="1" noTextEdit="1"/>
          </p:cNvSpPr>
          <p:nvPr>
            <p:ph idx="1"/>
          </p:nvPr>
        </p:nvSpPr>
        <p:spPr>
          <a:xfrm>
            <a:off x="251521" y="692697"/>
            <a:ext cx="8496944" cy="5616624"/>
          </a:xfrm>
          <a:blipFill rotWithShape="1">
            <a:blip r:embed="rId2"/>
            <a:stretch>
              <a:fillRect l="-861" r="-789"/>
            </a:stretch>
          </a:blipFill>
        </p:spPr>
        <p:txBody>
          <a:bodyPr/>
          <a:lstStyle/>
          <a:p>
            <a:r>
              <a:rPr lang="zh-CN" altLang="en-US">
                <a:noFill/>
              </a:rPr>
              <a:t> </a:t>
            </a:r>
          </a:p>
        </p:txBody>
      </p:sp>
      <p:pic>
        <p:nvPicPr>
          <p:cNvPr id="23556" name="Picture 4">
            <a:extLst>
              <a:ext uri="{FF2B5EF4-FFF2-40B4-BE49-F238E27FC236}">
                <a16:creationId xmlns:a16="http://schemas.microsoft.com/office/drawing/2014/main" id="{C34463E6-131A-46F0-8694-F6610DAD6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259138"/>
            <a:ext cx="6992937"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7">
            <a:extLst>
              <a:ext uri="{FF2B5EF4-FFF2-40B4-BE49-F238E27FC236}">
                <a16:creationId xmlns:a16="http://schemas.microsoft.com/office/drawing/2014/main" id="{9F592882-4572-4258-85F4-5BA24ECB8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76700"/>
            <a:ext cx="6992937"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73F11EF-3AAE-4215-97BF-A225EEAC93D2}"/>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DEA4F4F1-E8FC-477B-A937-72E0579BD1E0}"/>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2D6282B-3299-4E1C-AA09-7BCFB14A7158}"/>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t>1</a:t>
            </a:r>
          </a:p>
        </p:txBody>
      </p:sp>
      <p:sp>
        <p:nvSpPr>
          <p:cNvPr id="9" name="AutoShape 17">
            <a:hlinkClick r:id="" action="ppaction://noaction" highlightClick="1"/>
            <a:extLst>
              <a:ext uri="{FF2B5EF4-FFF2-40B4-BE49-F238E27FC236}">
                <a16:creationId xmlns:a16="http://schemas.microsoft.com/office/drawing/2014/main" id="{FA6E7E8C-CF43-4828-A2BF-F627EF2B6120}"/>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a:t>
            </a:r>
            <a:r>
              <a:rPr lang="zh-CN" altLang="en-US" sz="1800" dirty="0"/>
              <a:t>概述</a:t>
            </a:r>
          </a:p>
        </p:txBody>
      </p:sp>
      <p:sp>
        <p:nvSpPr>
          <p:cNvPr id="11" name="AutoShape 12">
            <a:hlinkClick r:id="" action="ppaction://noaction" highlightClick="1"/>
            <a:extLst>
              <a:ext uri="{FF2B5EF4-FFF2-40B4-BE49-F238E27FC236}">
                <a16:creationId xmlns:a16="http://schemas.microsoft.com/office/drawing/2014/main" id="{93AE1116-8DC3-42EE-977C-D6A966584C98}"/>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关联规则算法</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F3860516-7F9B-4A72-9C03-A8115FC1CF31}"/>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4584" name="标题 13">
            <a:extLst>
              <a:ext uri="{FF2B5EF4-FFF2-40B4-BE49-F238E27FC236}">
                <a16:creationId xmlns:a16="http://schemas.microsoft.com/office/drawing/2014/main" id="{4B35BF75-F1B0-4346-8356-B0781ACDB90F}"/>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3AA4C7D-5181-411D-BF3D-4065AE71E8A8}"/>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t>关联规则的实现</a:t>
            </a:r>
          </a:p>
        </p:txBody>
      </p:sp>
      <p:sp>
        <p:nvSpPr>
          <p:cNvPr id="16" name="Oval 13">
            <a:hlinkClick r:id="" action="ppaction://noaction" highlightClick="1"/>
            <a:extLst>
              <a:ext uri="{FF2B5EF4-FFF2-40B4-BE49-F238E27FC236}">
                <a16:creationId xmlns:a16="http://schemas.microsoft.com/office/drawing/2014/main" id="{CC69E784-E7EE-4709-A489-3EAD39E81596}"/>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t>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53401</TotalTime>
  <Words>1495</Words>
  <Application>Microsoft Office PowerPoint</Application>
  <PresentationFormat>全屏显示(4:3)</PresentationFormat>
  <Paragraphs>195</Paragraphs>
  <Slides>15</Slides>
  <Notes>5</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15</vt:i4>
      </vt:variant>
    </vt:vector>
  </HeadingPairs>
  <TitlesOfParts>
    <vt:vector size="25" baseType="lpstr">
      <vt:lpstr>黑体</vt:lpstr>
      <vt:lpstr>华文楷体</vt:lpstr>
      <vt:lpstr>微软雅黑</vt:lpstr>
      <vt:lpstr>Arial</vt:lpstr>
      <vt:lpstr>Calibri</vt:lpstr>
      <vt:lpstr>Verdana</vt:lpstr>
      <vt:lpstr>Wingdings</vt:lpstr>
      <vt:lpstr>Office 主题</vt:lpstr>
      <vt:lpstr>2_Office 主题</vt:lpstr>
      <vt:lpstr>think-cell Slide</vt:lpstr>
      <vt:lpstr>PowerPoint 演示文稿</vt:lpstr>
      <vt:lpstr>目录</vt:lpstr>
      <vt:lpstr>关联规则概述</vt:lpstr>
      <vt:lpstr>关联规则</vt:lpstr>
      <vt:lpstr>目录</vt:lpstr>
      <vt:lpstr>Apriori算法</vt:lpstr>
      <vt:lpstr>Apriori算法</vt:lpstr>
      <vt:lpstr>Apriori算法</vt:lpstr>
      <vt:lpstr>目录</vt:lpstr>
      <vt:lpstr>关联规则的实现</vt:lpstr>
      <vt:lpstr>关联规则的实现</vt:lpstr>
      <vt:lpstr>关联规则的实现</vt:lpstr>
      <vt:lpstr>关联规则实现代码</vt:lpstr>
      <vt:lpstr>关联规则运行结果分析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6862</cp:revision>
  <cp:lastPrinted>1601-01-01T00:00:00Z</cp:lastPrinted>
  <dcterms:created xsi:type="dcterms:W3CDTF">2009-09-22T14:48:25Z</dcterms:created>
  <dcterms:modified xsi:type="dcterms:W3CDTF">2021-04-30T09:42:06Z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