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b42f117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b42f117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42f1172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b42f1172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b42f1172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b42f1172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520">
                <a:latin typeface="Arial"/>
                <a:ea typeface="Arial"/>
                <a:cs typeface="Arial"/>
                <a:sym typeface="Arial"/>
              </a:rPr>
              <a:t>Flowchart for Simple interest, Compound interest and Annuity plan.</a:t>
            </a:r>
            <a:endParaRPr sz="29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49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Tobechukwu Fredrick Ofili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7950" y="3690700"/>
            <a:ext cx="4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Computer Science ; Stream 2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7000" y="49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Interest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412076" y="2642602"/>
            <a:ext cx="2153175" cy="670925"/>
          </a:xfrm>
          <a:prstGeom prst="flowChart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Calculate Amount = principal *                        (1 + ((rate/100) * time))</a:t>
            </a:r>
            <a:endParaRPr b="1" sz="1000"/>
          </a:p>
        </p:txBody>
      </p:sp>
      <p:sp>
        <p:nvSpPr>
          <p:cNvPr id="95" name="Google Shape;95;p14"/>
          <p:cNvSpPr/>
          <p:nvPr/>
        </p:nvSpPr>
        <p:spPr>
          <a:xfrm>
            <a:off x="2134925" y="1114425"/>
            <a:ext cx="1245132" cy="5971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</a:t>
            </a:r>
            <a:endParaRPr b="1"/>
          </a:p>
        </p:txBody>
      </p:sp>
      <p:sp>
        <p:nvSpPr>
          <p:cNvPr id="96" name="Google Shape;96;p14"/>
          <p:cNvSpPr/>
          <p:nvPr/>
        </p:nvSpPr>
        <p:spPr>
          <a:xfrm>
            <a:off x="2016563" y="4170688"/>
            <a:ext cx="1245132" cy="5971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</a:t>
            </a:r>
            <a:endParaRPr b="1"/>
          </a:p>
        </p:txBody>
      </p:sp>
      <p:sp>
        <p:nvSpPr>
          <p:cNvPr id="97" name="Google Shape;97;p14"/>
          <p:cNvSpPr/>
          <p:nvPr/>
        </p:nvSpPr>
        <p:spPr>
          <a:xfrm>
            <a:off x="5352200" y="1145425"/>
            <a:ext cx="2153175" cy="670925"/>
          </a:xfrm>
          <a:prstGeom prst="flowChartInputOutpu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Input principal rate and time</a:t>
            </a:r>
            <a:endParaRPr b="1" sz="1200"/>
          </a:p>
        </p:txBody>
      </p:sp>
      <p:sp>
        <p:nvSpPr>
          <p:cNvPr id="98" name="Google Shape;98;p14"/>
          <p:cNvSpPr/>
          <p:nvPr/>
        </p:nvSpPr>
        <p:spPr>
          <a:xfrm rot="5390845">
            <a:off x="6203490" y="2100625"/>
            <a:ext cx="4506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9" name="Google Shape;99;p14"/>
          <p:cNvSpPr/>
          <p:nvPr/>
        </p:nvSpPr>
        <p:spPr>
          <a:xfrm rot="-9772">
            <a:off x="4164548" y="1352030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0" name="Google Shape;100;p14"/>
          <p:cNvSpPr/>
          <p:nvPr/>
        </p:nvSpPr>
        <p:spPr>
          <a:xfrm rot="5390228">
            <a:off x="2375286" y="3560868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1" name="Google Shape;101;p14"/>
          <p:cNvSpPr/>
          <p:nvPr/>
        </p:nvSpPr>
        <p:spPr>
          <a:xfrm rot="10790228">
            <a:off x="4164573" y="2812305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2" name="Google Shape;102;p14"/>
          <p:cNvSpPr/>
          <p:nvPr/>
        </p:nvSpPr>
        <p:spPr>
          <a:xfrm>
            <a:off x="1562538" y="2642600"/>
            <a:ext cx="2153175" cy="670925"/>
          </a:xfrm>
          <a:prstGeom prst="flowChartInputOutpu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Print Amount</a:t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7000" y="49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</a:t>
            </a:r>
            <a:r>
              <a:rPr lang="en"/>
              <a:t>Interest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5412076" y="2642602"/>
            <a:ext cx="2153175" cy="670925"/>
          </a:xfrm>
          <a:prstGeom prst="flowChart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Calculate  R = rate / 100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9" name="Google Shape;109;p15"/>
          <p:cNvSpPr/>
          <p:nvPr/>
        </p:nvSpPr>
        <p:spPr>
          <a:xfrm>
            <a:off x="2134925" y="1114425"/>
            <a:ext cx="1245132" cy="5971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</a:t>
            </a:r>
            <a:endParaRPr b="1"/>
          </a:p>
        </p:txBody>
      </p:sp>
      <p:sp>
        <p:nvSpPr>
          <p:cNvPr id="110" name="Google Shape;110;p15"/>
          <p:cNvSpPr/>
          <p:nvPr/>
        </p:nvSpPr>
        <p:spPr>
          <a:xfrm>
            <a:off x="5866088" y="4235938"/>
            <a:ext cx="1245132" cy="5971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</a:t>
            </a:r>
            <a:endParaRPr b="1"/>
          </a:p>
        </p:txBody>
      </p:sp>
      <p:sp>
        <p:nvSpPr>
          <p:cNvPr id="111" name="Google Shape;111;p15"/>
          <p:cNvSpPr/>
          <p:nvPr/>
        </p:nvSpPr>
        <p:spPr>
          <a:xfrm>
            <a:off x="5352200" y="1145425"/>
            <a:ext cx="2153175" cy="670925"/>
          </a:xfrm>
          <a:prstGeom prst="flowChartInputOutpu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Input principal rate periods and time</a:t>
            </a:r>
            <a:endParaRPr b="1" sz="1200"/>
          </a:p>
        </p:txBody>
      </p:sp>
      <p:sp>
        <p:nvSpPr>
          <p:cNvPr id="112" name="Google Shape;112;p15"/>
          <p:cNvSpPr/>
          <p:nvPr/>
        </p:nvSpPr>
        <p:spPr>
          <a:xfrm rot="5390845">
            <a:off x="6203490" y="2100625"/>
            <a:ext cx="4506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" name="Google Shape;113;p15"/>
          <p:cNvSpPr/>
          <p:nvPr/>
        </p:nvSpPr>
        <p:spPr>
          <a:xfrm rot="-9772">
            <a:off x="4164548" y="1352030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4" name="Google Shape;114;p15"/>
          <p:cNvSpPr/>
          <p:nvPr/>
        </p:nvSpPr>
        <p:spPr>
          <a:xfrm rot="10790228">
            <a:off x="4164573" y="2812305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5" name="Google Shape;115;p15"/>
          <p:cNvSpPr/>
          <p:nvPr/>
        </p:nvSpPr>
        <p:spPr>
          <a:xfrm>
            <a:off x="1562538" y="4199075"/>
            <a:ext cx="2153175" cy="670925"/>
          </a:xfrm>
          <a:prstGeom prst="flowChartInputOutpu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Print Amount</a:t>
            </a:r>
            <a:endParaRPr b="1" sz="1200"/>
          </a:p>
        </p:txBody>
      </p:sp>
      <p:sp>
        <p:nvSpPr>
          <p:cNvPr id="116" name="Google Shape;116;p15"/>
          <p:cNvSpPr/>
          <p:nvPr/>
        </p:nvSpPr>
        <p:spPr>
          <a:xfrm>
            <a:off x="1562551" y="2642602"/>
            <a:ext cx="2153175" cy="670925"/>
          </a:xfrm>
          <a:prstGeom prst="flowChart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Calculate  Amount = principal *      ((1 + R/periods) ^  (periods * time))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7" name="Google Shape;117;p15"/>
          <p:cNvSpPr/>
          <p:nvPr/>
        </p:nvSpPr>
        <p:spPr>
          <a:xfrm rot="-9772">
            <a:off x="4308148" y="4473105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p15"/>
          <p:cNvSpPr/>
          <p:nvPr/>
        </p:nvSpPr>
        <p:spPr>
          <a:xfrm rot="5390845">
            <a:off x="2532178" y="3627450"/>
            <a:ext cx="4506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7000" y="49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Annuity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412076" y="2642602"/>
            <a:ext cx="2153175" cy="670925"/>
          </a:xfrm>
          <a:prstGeom prst="flowChart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Calculate  R = rate / 100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5" name="Google Shape;125;p16"/>
          <p:cNvSpPr/>
          <p:nvPr/>
        </p:nvSpPr>
        <p:spPr>
          <a:xfrm>
            <a:off x="2134925" y="1114425"/>
            <a:ext cx="1245132" cy="5971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</a:t>
            </a:r>
            <a:endParaRPr b="1"/>
          </a:p>
        </p:txBody>
      </p:sp>
      <p:sp>
        <p:nvSpPr>
          <p:cNvPr id="126" name="Google Shape;126;p16"/>
          <p:cNvSpPr/>
          <p:nvPr/>
        </p:nvSpPr>
        <p:spPr>
          <a:xfrm>
            <a:off x="5866088" y="4235938"/>
            <a:ext cx="1245132" cy="5971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</a:t>
            </a:r>
            <a:endParaRPr b="1"/>
          </a:p>
        </p:txBody>
      </p:sp>
      <p:sp>
        <p:nvSpPr>
          <p:cNvPr id="127" name="Google Shape;127;p16"/>
          <p:cNvSpPr/>
          <p:nvPr/>
        </p:nvSpPr>
        <p:spPr>
          <a:xfrm>
            <a:off x="5352200" y="1145425"/>
            <a:ext cx="2153175" cy="670925"/>
          </a:xfrm>
          <a:prstGeom prst="flowChartInputOutpu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Input payment rate periods and time</a:t>
            </a:r>
            <a:endParaRPr b="1" sz="1200"/>
          </a:p>
        </p:txBody>
      </p:sp>
      <p:sp>
        <p:nvSpPr>
          <p:cNvPr id="128" name="Google Shape;128;p16"/>
          <p:cNvSpPr/>
          <p:nvPr/>
        </p:nvSpPr>
        <p:spPr>
          <a:xfrm rot="5390845">
            <a:off x="6203490" y="2100625"/>
            <a:ext cx="4506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16"/>
          <p:cNvSpPr/>
          <p:nvPr/>
        </p:nvSpPr>
        <p:spPr>
          <a:xfrm rot="-9772">
            <a:off x="4164548" y="1352030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" name="Google Shape;130;p16"/>
          <p:cNvSpPr/>
          <p:nvPr/>
        </p:nvSpPr>
        <p:spPr>
          <a:xfrm rot="10790228">
            <a:off x="4164573" y="2812305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16"/>
          <p:cNvSpPr/>
          <p:nvPr/>
        </p:nvSpPr>
        <p:spPr>
          <a:xfrm>
            <a:off x="1562538" y="4199075"/>
            <a:ext cx="2153175" cy="670925"/>
          </a:xfrm>
          <a:prstGeom prst="flowChartInputOutpu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Print Amount</a:t>
            </a:r>
            <a:endParaRPr b="1" sz="1200"/>
          </a:p>
        </p:txBody>
      </p:sp>
      <p:sp>
        <p:nvSpPr>
          <p:cNvPr id="132" name="Google Shape;132;p16"/>
          <p:cNvSpPr/>
          <p:nvPr/>
        </p:nvSpPr>
        <p:spPr>
          <a:xfrm>
            <a:off x="1562551" y="2642602"/>
            <a:ext cx="2153175" cy="670925"/>
          </a:xfrm>
          <a:prstGeom prst="flowChart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Calculate </a:t>
            </a:r>
            <a:r>
              <a:rPr b="1" lang="en" sz="1000"/>
              <a:t>Amount = payment * (( ((1 + R/periods) ^ (periods * time)) - 1 )/(R/periods))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3" name="Google Shape;133;p16"/>
          <p:cNvSpPr/>
          <p:nvPr/>
        </p:nvSpPr>
        <p:spPr>
          <a:xfrm rot="-9772">
            <a:off x="4308148" y="4473105"/>
            <a:ext cx="5277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" name="Google Shape;134;p16"/>
          <p:cNvSpPr/>
          <p:nvPr/>
        </p:nvSpPr>
        <p:spPr>
          <a:xfrm rot="5390845">
            <a:off x="2532178" y="3627450"/>
            <a:ext cx="450602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