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84B-B75C-62AF-4CEE-7263953B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2AEA-B7CF-62D3-76E4-4FFD7E05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8E35-F583-6092-8B69-97AE0C1D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8FCB-1AFD-FFE4-AC97-99A6770B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CD40-0C5E-DA25-5E52-4FEB00A1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F705-403A-5F3E-E54E-AD836F7E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89C5-8462-EA3C-741B-50D349136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81B5-221E-6731-D2C5-C3992339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0108-F082-4111-ED8F-41A1E91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402B-C6AA-4458-B9F6-30302993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D2B77-B28C-37F5-B101-D29E2FD68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44562-5973-5A41-5464-CA14C0AE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7510-1075-DFB1-6B61-9B27644A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893C-A5FC-74FD-A796-CF12357F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7CA5-254D-F79B-3D47-3E12BCD9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7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C39F-9C49-1011-CEDB-2850CCC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7FC7-30BE-9282-F738-7779A7B3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2A45-8CC9-1679-710A-5038F77C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86F-5860-AED8-03CE-424B611F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07BA-2A46-E20E-15BB-0CA122A0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5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6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7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A319-806C-3495-4C18-0BD4B09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7CF9-676A-7FEC-B4A0-45ABD0B4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4DF7-7B28-F3F7-995D-BC31CE47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F0BE-E5D9-9D82-69CB-A45C7895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9DF1-58C0-4187-02B7-D8D0CE01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0E39-252F-E954-9394-FE5F35E6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1B78-B6EC-3B67-EF95-5F524B820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CA7AA-FA15-1F7D-8FDC-30D35C4F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AB86-0E47-38F0-4E3D-E9A149DB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9D430-CC59-ABF6-5DC2-5ACCE815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176A7-8172-8F17-7D10-4949C85D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45E5-676E-CBC8-ABCA-AA51AD3A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0B2-0411-C4BE-17A6-517B5B54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4FF8-CDF7-1B80-EC6E-BD4DB0E6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3F04C-AFF9-554C-50E5-6F05C0586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1D128-4EA7-34EB-E05F-DFFC4FB18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88769-7602-8676-B336-4024D5F6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904C-DF9F-04C4-3F15-E4528843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B2349-9C14-C620-6914-CE76715C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267-18BF-2321-63F1-08686ED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D4438-5588-A69B-44F0-FC303623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60F0-0A51-516E-5A45-DD4980C7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BD5C4-04BB-F89B-17EC-4FEE4971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B2A9-3B4F-531C-64FD-120D173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82993-3773-8447-4B6E-D39E836C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1678-34F4-E2A4-CE66-C1719CE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0E7F-153A-06F5-0AD3-202B2037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9139-6E80-4890-DE73-B58AF3D4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D5B3-3D95-4BF8-3DC6-712F97D65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893C-B8D9-B5ED-9300-3C14D96F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7E67-0107-C6EC-DA2F-5AD4F50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8CF8-057A-ABBA-AB1B-F41A2E5C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FE00-A49A-3414-69C9-FCBC79E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32F46-DD1C-5CF8-1180-42032116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CC8E-69FA-9621-C0DE-1FB6F2C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34E1-560B-F89F-0AA4-2272FF6C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61977-E984-969C-3726-C9A810C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E9B9-86AA-6AAF-168E-F3A140F0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C99B4-E534-C6C0-EB4E-B2A77F3A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09E5-FB1D-53B0-49D2-B59B05E9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7358-79E6-71DC-DB37-EDBDEA12E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6D9E-0336-4FA9-A950-AB986E5317D8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9C89-A6F9-ACA0-7E50-20C6FE92D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B99D-C812-5E88-6DD9-A09296E6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76F0-6FED-4729-878B-82AB5A9F6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A885D2-A312-6D76-5C3E-11A476A6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60B0BE-8FDC-F9B4-DB82-B4884819B5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AC6-EC66-BBF3-82BC-1AB5813DDA11}"/>
              </a:ext>
            </a:extLst>
          </p:cNvPr>
          <p:cNvSpPr txBox="1"/>
          <p:nvPr/>
        </p:nvSpPr>
        <p:spPr>
          <a:xfrm>
            <a:off x="1866900" y="289679"/>
            <a:ext cx="8734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EMPLOYEE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A6E69-419C-62AA-4C88-4526F53BAF10}"/>
              </a:ext>
            </a:extLst>
          </p:cNvPr>
          <p:cNvSpPr txBox="1"/>
          <p:nvPr/>
        </p:nvSpPr>
        <p:spPr>
          <a:xfrm>
            <a:off x="171450" y="4743450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Presented by: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Gabriel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B3EBF6-F434-1686-51A1-BD91044471C3}"/>
              </a:ext>
            </a:extLst>
          </p:cNvPr>
          <p:cNvSpPr/>
          <p:nvPr/>
        </p:nvSpPr>
        <p:spPr>
          <a:xfrm>
            <a:off x="0" y="3429000"/>
            <a:ext cx="171450" cy="28479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ED929-4BF7-3974-6CB2-0553A239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12202"/>
            <a:ext cx="12192000" cy="24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0AC16-3659-801D-F931-B5D50FDD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1252539"/>
            <a:ext cx="10516511" cy="210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BE494-8EB0-F5D8-76A7-14BB5A99B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12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8AE44-AA2B-9E55-20F3-AE16D276210C}"/>
              </a:ext>
            </a:extLst>
          </p:cNvPr>
          <p:cNvSpPr txBox="1"/>
          <p:nvPr/>
        </p:nvSpPr>
        <p:spPr>
          <a:xfrm>
            <a:off x="90996" y="4787243"/>
            <a:ext cx="50136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monthly income of employees who attrited is significantly lower than those who didn’t.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Very few people earning above 12000 left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Gender does not affect attrition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Most of the employees that attrited were earning below 7500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90B9F-57F4-4FE8-9E1C-AE75369186CA}"/>
              </a:ext>
            </a:extLst>
          </p:cNvPr>
          <p:cNvSpPr txBox="1"/>
          <p:nvPr/>
        </p:nvSpPr>
        <p:spPr>
          <a:xfrm>
            <a:off x="6340591" y="4779106"/>
            <a:ext cx="53069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Only two employees with Job Level above 3.0 have attrited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Most of the people who left the firm have a low job level between 1.0 - 2.0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Once an employee gets beyond Job Level 3.0, there is very slim chance of attrition</a:t>
            </a:r>
          </a:p>
        </p:txBody>
      </p:sp>
    </p:spTree>
    <p:extLst>
      <p:ext uri="{BB962C8B-B14F-4D97-AF65-F5344CB8AC3E}">
        <p14:creationId xmlns:p14="http://schemas.microsoft.com/office/powerpoint/2010/main" val="37455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7274-28E3-CB85-93C0-C4315438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slide2" descr="Dashboard 8">
            <a:extLst>
              <a:ext uri="{FF2B5EF4-FFF2-40B4-BE49-F238E27FC236}">
                <a16:creationId xmlns:a16="http://schemas.microsoft.com/office/drawing/2014/main" id="{BE1E44D1-2E83-4667-A953-FD66C74C5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C51D5-BA7F-020A-8266-6D8F8E2B248D}"/>
              </a:ext>
            </a:extLst>
          </p:cNvPr>
          <p:cNvSpPr txBox="1"/>
          <p:nvPr/>
        </p:nvSpPr>
        <p:spPr>
          <a:xfrm>
            <a:off x="3013230" y="5334143"/>
            <a:ext cx="61655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Almost half of the employees have a good Satisfaction Rate of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Just 0.5 percent of employees have a Satisfaction Rate of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10 percent of employees have a very high Satisfaction Rate</a:t>
            </a:r>
          </a:p>
        </p:txBody>
      </p:sp>
    </p:spTree>
    <p:extLst>
      <p:ext uri="{BB962C8B-B14F-4D97-AF65-F5344CB8AC3E}">
        <p14:creationId xmlns:p14="http://schemas.microsoft.com/office/powerpoint/2010/main" val="407217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5009B-34C8-FB16-784C-599B35CD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09C67C-B34B-8D91-F0FD-EDF6EAF759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41C3E-6A8F-9C9F-0208-2203899A1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t="11726" r="18010"/>
          <a:stretch/>
        </p:blipFill>
        <p:spPr>
          <a:xfrm>
            <a:off x="295654" y="896645"/>
            <a:ext cx="11600692" cy="5316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AF6B7-7EB7-EDFE-C862-39F305BB2412}"/>
              </a:ext>
            </a:extLst>
          </p:cNvPr>
          <p:cNvSpPr txBox="1"/>
          <p:nvPr/>
        </p:nvSpPr>
        <p:spPr>
          <a:xfrm>
            <a:off x="3595456" y="319596"/>
            <a:ext cx="5291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101882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A885D2-A312-6D76-5C3E-11A476A6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60B0BE-8FDC-F9B4-DB82-B4884819B5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AC6-EC66-BBF3-82BC-1AB5813DDA11}"/>
              </a:ext>
            </a:extLst>
          </p:cNvPr>
          <p:cNvSpPr txBox="1"/>
          <p:nvPr/>
        </p:nvSpPr>
        <p:spPr>
          <a:xfrm>
            <a:off x="1875778" y="2298441"/>
            <a:ext cx="8734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THANK</a:t>
            </a:r>
          </a:p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YOU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B3EBF6-F434-1686-51A1-BD91044471C3}"/>
              </a:ext>
            </a:extLst>
          </p:cNvPr>
          <p:cNvSpPr/>
          <p:nvPr/>
        </p:nvSpPr>
        <p:spPr>
          <a:xfrm>
            <a:off x="0" y="3429000"/>
            <a:ext cx="171450" cy="28479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08F9B3-4088-5AA5-5FB1-E5DBE770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D26B6-38D9-4A68-7137-71762E354181}"/>
              </a:ext>
            </a:extLst>
          </p:cNvPr>
          <p:cNvSpPr txBox="1"/>
          <p:nvPr/>
        </p:nvSpPr>
        <p:spPr>
          <a:xfrm>
            <a:off x="204788" y="4918282"/>
            <a:ext cx="3971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Age range is between 18 – 60 years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highest age frequency is 35 and most the workers fall between 30 and 40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lowest age frequency is 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Age 57 is the only age with one gender, there are no females aged 57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There are significantly more males than females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0594A-E5D9-7242-4EBD-F33A33BFA12D}"/>
              </a:ext>
            </a:extLst>
          </p:cNvPr>
          <p:cNvSpPr txBox="1"/>
          <p:nvPr/>
        </p:nvSpPr>
        <p:spPr>
          <a:xfrm>
            <a:off x="4395787" y="4918282"/>
            <a:ext cx="3619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60% of the staff are Male, and 40% are Female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From the bar chart, we can see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Research and Development have the highest number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Human Resources have the smallest number of employees</a:t>
            </a:r>
          </a:p>
        </p:txBody>
      </p: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3C31A1D-C9A6-4732-B814-53142DA7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879A8-EE58-1B1E-3F8C-EB645F3B7A23}"/>
              </a:ext>
            </a:extLst>
          </p:cNvPr>
          <p:cNvSpPr txBox="1"/>
          <p:nvPr/>
        </p:nvSpPr>
        <p:spPr>
          <a:xfrm>
            <a:off x="8620125" y="5010615"/>
            <a:ext cx="3190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most frequent educational level is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Very few number of employees have the highest educational level - 5.0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41.2% of the employees studied Life Sciences. It is the highest field of study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Only 1.84% studied Human Resources. It’s the least studied course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74960-1078-E992-A904-C7E3A56F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948A973D-6D1C-4A38-B318-E35564E3B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3EF60-8B5C-F66B-EB9A-041619186342}"/>
              </a:ext>
            </a:extLst>
          </p:cNvPr>
          <p:cNvSpPr txBox="1"/>
          <p:nvPr/>
        </p:nvSpPr>
        <p:spPr>
          <a:xfrm>
            <a:off x="239697" y="5149477"/>
            <a:ext cx="400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Research and Development have the highest number of employees, over 65 percent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Human Resources have the least number of employees, making up just 3.5 percent.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There are more males in every department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FA2E0-E46C-3373-5BC7-0245915E382B}"/>
              </a:ext>
            </a:extLst>
          </p:cNvPr>
          <p:cNvSpPr txBox="1"/>
          <p:nvPr/>
        </p:nvSpPr>
        <p:spPr>
          <a:xfrm>
            <a:off x="4542407" y="5149477"/>
            <a:ext cx="367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Most of the employees rarely travel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Only 18.84 percent of the employees travel frequently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10 percent of the employees have never travelled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AF52B-DAAA-691E-312D-6E6CF3FEA42B}"/>
              </a:ext>
            </a:extLst>
          </p:cNvPr>
          <p:cNvSpPr txBox="1"/>
          <p:nvPr/>
        </p:nvSpPr>
        <p:spPr>
          <a:xfrm>
            <a:off x="8410112" y="5123272"/>
            <a:ext cx="332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Over 300 employees are Sales Executives, the most of any job role with 22 percent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A significant number of employees are either Lab Technicians or Research Scientists with 17.6 and 19.9 percent respectively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 total, there are 9 job roles</a:t>
            </a:r>
          </a:p>
        </p:txBody>
      </p:sp>
    </p:spTree>
    <p:extLst>
      <p:ext uri="{BB962C8B-B14F-4D97-AF65-F5344CB8AC3E}">
        <p14:creationId xmlns:p14="http://schemas.microsoft.com/office/powerpoint/2010/main" val="2959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9FD17-CC7F-F82D-B2C9-2A80C445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FE73E6FC-F5A2-42AE-A154-B2501C632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140C-D77B-CC3B-2ABB-713CAE9AB84E}"/>
              </a:ext>
            </a:extLst>
          </p:cNvPr>
          <p:cNvSpPr txBox="1"/>
          <p:nvPr/>
        </p:nvSpPr>
        <p:spPr>
          <a:xfrm>
            <a:off x="186432" y="5241810"/>
            <a:ext cx="3488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There are more married employees than single or divorced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Around 32 percent of the employees are single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22 percent of the employees are divorced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There are more married men than 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05922-B547-945A-BAC4-5177F179C42C}"/>
              </a:ext>
            </a:extLst>
          </p:cNvPr>
          <p:cNvSpPr txBox="1"/>
          <p:nvPr/>
        </p:nvSpPr>
        <p:spPr>
          <a:xfrm>
            <a:off x="4098524" y="5241810"/>
            <a:ext cx="3835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Over 70 percent of the employees do not work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most number of employees who work overtime are in Research and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This makes sense as we already know around 65 percent of the employees are in R&amp;D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Department does not affect overtime</a:t>
            </a:r>
          </a:p>
        </p:txBody>
      </p:sp>
    </p:spTree>
    <p:extLst>
      <p:ext uri="{BB962C8B-B14F-4D97-AF65-F5344CB8AC3E}">
        <p14:creationId xmlns:p14="http://schemas.microsoft.com/office/powerpoint/2010/main" val="371316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91A4A-1AEF-C185-575A-310C293E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D108CD18-4F93-4F0B-9BEF-2F0A702CA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05667-6E73-6E20-8945-42CC15CF5D4B}"/>
              </a:ext>
            </a:extLst>
          </p:cNvPr>
          <p:cNvSpPr txBox="1"/>
          <p:nvPr/>
        </p:nvSpPr>
        <p:spPr>
          <a:xfrm>
            <a:off x="62144" y="5057144"/>
            <a:ext cx="3604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most frequent Job Involvement level is 3.0 which is good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Very few employees have the highest job involvement rating of 4.0 which makes sense.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Also very few employees have a poor job involvement rating of 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 can conclude that the Job involvement rating is very good as few workers have a poor 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3F8AE-6321-A656-5F3C-09EAED58E7CB}"/>
              </a:ext>
            </a:extLst>
          </p:cNvPr>
          <p:cNvSpPr txBox="1"/>
          <p:nvPr/>
        </p:nvSpPr>
        <p:spPr>
          <a:xfrm>
            <a:off x="3728622" y="5057144"/>
            <a:ext cx="2521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Most of the employees have a Job Satisfaction rating of 3.0 or 4.0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This means a high percentage of employees are satisfied with their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197DA-7C61-CAD5-F0E3-4159AA8726F6}"/>
              </a:ext>
            </a:extLst>
          </p:cNvPr>
          <p:cNvSpPr txBox="1"/>
          <p:nvPr/>
        </p:nvSpPr>
        <p:spPr>
          <a:xfrm>
            <a:off x="6588711" y="5057144"/>
            <a:ext cx="250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employees have a high performance rating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No employee has a performance rating lower than 3.0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0B34A-AF11-1886-4E71-8010A80B99F0}"/>
              </a:ext>
            </a:extLst>
          </p:cNvPr>
          <p:cNvSpPr txBox="1"/>
          <p:nvPr/>
        </p:nvSpPr>
        <p:spPr>
          <a:xfrm>
            <a:off x="9432526" y="5103673"/>
            <a:ext cx="22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Most employees have a work life balance of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Very few employees have a poor work life balance of 1.0-2.0</a:t>
            </a:r>
          </a:p>
        </p:txBody>
      </p:sp>
    </p:spTree>
    <p:extLst>
      <p:ext uri="{BB962C8B-B14F-4D97-AF65-F5344CB8AC3E}">
        <p14:creationId xmlns:p14="http://schemas.microsoft.com/office/powerpoint/2010/main" val="1353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72805-937A-CF44-1B88-A2E67576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BEFFB743-DE39-4995-844B-FEF64877E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8867E-4851-35DF-87B4-B4317732D571}"/>
              </a:ext>
            </a:extLst>
          </p:cNvPr>
          <p:cNvSpPr txBox="1"/>
          <p:nvPr/>
        </p:nvSpPr>
        <p:spPr>
          <a:xfrm>
            <a:off x="62144" y="5057144"/>
            <a:ext cx="360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Interestingly, the employees in R&amp;D have the lowest monthly income even though they have the most workers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Sales employees earn the highest in the firm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There are outliers of monthly income in every department, which is understandable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273CF-F9E9-1054-A523-FF587A664EDB}"/>
              </a:ext>
            </a:extLst>
          </p:cNvPr>
          <p:cNvSpPr txBox="1"/>
          <p:nvPr/>
        </p:nvSpPr>
        <p:spPr>
          <a:xfrm>
            <a:off x="4165107" y="5057144"/>
            <a:ext cx="3604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Human Resources have the highest degree of outliers with earnings above 8000 in some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Looking at the second plot, it makes sense that R&amp;D employees have the least salaries as they have spent less time in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Human Resources employees have been at the company the longest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0623A-05D3-0390-7B68-E985D4D88FE3}"/>
              </a:ext>
            </a:extLst>
          </p:cNvPr>
          <p:cNvSpPr txBox="1"/>
          <p:nvPr/>
        </p:nvSpPr>
        <p:spPr>
          <a:xfrm>
            <a:off x="8268070" y="5057144"/>
            <a:ext cx="3604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Generally, as expected, monthly income tends to increase as years in current role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Interestingly, there is an unexpected hike in salaries for employees in the 6 year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At year 18, salaries are maxed out, and there are very few outliers which makes sense as they are already earning the highest in the company</a:t>
            </a:r>
          </a:p>
        </p:txBody>
      </p:sp>
    </p:spTree>
    <p:extLst>
      <p:ext uri="{BB962C8B-B14F-4D97-AF65-F5344CB8AC3E}">
        <p14:creationId xmlns:p14="http://schemas.microsoft.com/office/powerpoint/2010/main" val="19291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E859E-1607-3F3B-53C0-92F76538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pic>
        <p:nvPicPr>
          <p:cNvPr id="2" name="slide2" descr="Dashboard 6">
            <a:extLst>
              <a:ext uri="{FF2B5EF4-FFF2-40B4-BE49-F238E27FC236}">
                <a16:creationId xmlns:a16="http://schemas.microsoft.com/office/drawing/2014/main" id="{AB13BF89-4771-4D72-ACD9-AE58BB42A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A268C-92AD-5F3B-3DE6-87908BD3F7A6}"/>
              </a:ext>
            </a:extLst>
          </p:cNvPr>
          <p:cNvSpPr txBox="1"/>
          <p:nvPr/>
        </p:nvSpPr>
        <p:spPr>
          <a:xfrm>
            <a:off x="108010" y="4959543"/>
            <a:ext cx="3851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Managers earn the highest monthly income, closely followed by Research Directors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salaries of Managers and Research Directors are far more than any other Job 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Sales Representatives earn the least monthly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Laboratory Technicians and Research scientists earn the same amounts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3754F-2B22-ED1A-D48B-CA47C95C0244}"/>
              </a:ext>
            </a:extLst>
          </p:cNvPr>
          <p:cNvSpPr txBox="1"/>
          <p:nvPr/>
        </p:nvSpPr>
        <p:spPr>
          <a:xfrm>
            <a:off x="4381133" y="5010615"/>
            <a:ext cx="385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As expected, The higher the education level, the higher the monthly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At the highest educational level, there are very significant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This means even though the educational level is the same, there are significant varying income levels based on other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30678-1FD6-0A3A-65FB-0B2CE47C5625}"/>
              </a:ext>
            </a:extLst>
          </p:cNvPr>
          <p:cNvSpPr txBox="1"/>
          <p:nvPr/>
        </p:nvSpPr>
        <p:spPr>
          <a:xfrm>
            <a:off x="8654256" y="5010615"/>
            <a:ext cx="255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As expected, the higher the job level, the higher the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17690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1FA6-51BD-9E7D-E3C5-DDD9606B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slide2" descr="Dashboard 7">
            <a:extLst>
              <a:ext uri="{FF2B5EF4-FFF2-40B4-BE49-F238E27FC236}">
                <a16:creationId xmlns:a16="http://schemas.microsoft.com/office/drawing/2014/main" id="{BE5A0044-E5C6-4E26-8551-64D5A594D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1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F65A4-7E1D-A4DB-AC5C-1BBC421DBC79}"/>
              </a:ext>
            </a:extLst>
          </p:cNvPr>
          <p:cNvSpPr txBox="1"/>
          <p:nvPr/>
        </p:nvSpPr>
        <p:spPr>
          <a:xfrm>
            <a:off x="2737282" y="5241810"/>
            <a:ext cx="671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At the highest education level, attrition is very 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However, Attrition rate is significantly constant across the rest of the educational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Educational level does not play a significant role in attrition except at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287635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D5396-78FB-E472-2D70-FB6272F5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4" y="-1"/>
            <a:ext cx="11744392" cy="473392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CFCBE-10D0-2577-892F-1B608047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0928"/>
            <a:ext cx="12192000" cy="2317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F74F0-B89F-9F07-58CE-D6876995D49A}"/>
              </a:ext>
            </a:extLst>
          </p:cNvPr>
          <p:cNvSpPr txBox="1"/>
          <p:nvPr/>
        </p:nvSpPr>
        <p:spPr>
          <a:xfrm>
            <a:off x="153140" y="5046034"/>
            <a:ext cx="50136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Age distribution of workers who attrited is significantly lower than employees who didn't attrit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The older employees get, the chances that they attrit start to become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CF1AA-FD26-8AF1-9B17-D7EA17688F95}"/>
              </a:ext>
            </a:extLst>
          </p:cNvPr>
          <p:cNvSpPr txBox="1"/>
          <p:nvPr/>
        </p:nvSpPr>
        <p:spPr>
          <a:xfrm>
            <a:off x="5774184" y="5046034"/>
            <a:ext cx="50136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At the highest education level, attrition is very 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However, Attrition rate is significantly constant across the rest of the educational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Educational level does not play a significant role in attrition except at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291696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929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Gabriel Adeleke</cp:lastModifiedBy>
  <cp:revision>12</cp:revision>
  <dcterms:created xsi:type="dcterms:W3CDTF">2022-08-12T19:37:55Z</dcterms:created>
  <dcterms:modified xsi:type="dcterms:W3CDTF">2022-09-29T16:21:58Z</dcterms:modified>
</cp:coreProperties>
</file>