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webextensions/webextension11.xml" ContentType="application/vnd.ms-office.webextension+xml"/>
  <Override PartName="/ppt/webextensions/webextension1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1" r:id="rId6"/>
    <p:sldId id="272" r:id="rId7"/>
    <p:sldId id="273" r:id="rId8"/>
    <p:sldId id="276" r:id="rId9"/>
    <p:sldId id="274" r:id="rId10"/>
    <p:sldId id="275" r:id="rId11"/>
    <p:sldId id="278" r:id="rId12"/>
    <p:sldId id="279" r:id="rId13"/>
    <p:sldId id="280" r:id="rId14"/>
    <p:sldId id="281" r:id="rId15"/>
    <p:sldId id="288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DFF"/>
    <a:srgbClr val="3C6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970C-A965-DCE4-C4DD-09EC4E1AF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61272-F266-4EF9-A471-B7DB574DE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73835-CA7E-736B-D7A9-6CEDD19E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3EB7-E4D4-4F2B-BA48-1BF5AFD9F61D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4A984-F77D-633D-5F09-BE997C65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EC5D6-F102-FAAA-9CB2-E38F471D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2951-63DE-4CF1-84EA-BA2AFE63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5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97AA-4706-7C60-A17D-4091E66C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35C70-300A-9595-404F-6F2C77689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EA142-4079-DA4A-A522-32ED73A8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3EB7-E4D4-4F2B-BA48-1BF5AFD9F61D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88FB6-89FF-5244-435F-CA6E62CA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6900-F54F-9BF6-1DAB-DF962E64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2951-63DE-4CF1-84EA-BA2AFE63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7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7981E-0B58-F9AD-C1F9-9F4E2444F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C39E1-A730-AE8B-6217-090F29670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1371-BFE0-6BD0-57F2-2413D552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3EB7-E4D4-4F2B-BA48-1BF5AFD9F61D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3F68A-BF10-9969-74AD-FA5F50F2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BAA3-8DAA-64A2-1FA5-E6D7A5BE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2951-63DE-4CF1-84EA-BA2AFE63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2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BBEA-C867-6F7E-3D9C-7B11BB55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F529-6ABC-136C-F051-D10DDB50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A1019-AF54-C0C0-BDE3-89179265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3EB7-E4D4-4F2B-BA48-1BF5AFD9F61D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0F646-9007-1F2C-8B51-C7347F9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B5AE1-297C-D89D-78B3-D47B25AF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2951-63DE-4CF1-84EA-BA2AFE63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9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D815-B605-80DC-79BE-EAB08070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2D830-375C-F0E5-A827-B6E2B0A9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A0DD-8D6B-F989-C500-574502DD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3EB7-E4D4-4F2B-BA48-1BF5AFD9F61D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24117-E727-7498-10A9-609E4399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B05AA-D368-EE20-C0ED-331FA837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2951-63DE-4CF1-84EA-BA2AFE63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0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3F57-44FB-D8CA-9DF3-D919AA07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D8568-F328-073B-37AA-332E4F0EA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07D32-ACE2-4C70-249E-5D4785134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2A4B6-8D0B-214C-3251-C0A41EF3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3EB7-E4D4-4F2B-BA48-1BF5AFD9F61D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F5EEF-D56D-03FE-B734-79B2571E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1A93C-4C5C-8E4A-05F5-3356D72D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2951-63DE-4CF1-84EA-BA2AFE63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BB83-26F2-9A92-38D7-AD0A52FA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7E90F-2838-E4C7-528A-E86D72DDB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D1DF-DBD3-93A9-1B9C-A4C172D21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35243-D6DC-857E-DABC-5DFBC5955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B0AFF-4D4F-86C5-A84C-F61DFDE5E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32685-78CC-A686-3EF6-1FF473D6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3EB7-E4D4-4F2B-BA48-1BF5AFD9F61D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45CC5-EFBD-DE36-F7E4-133577D3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E99A3-34F7-D3EF-6180-7FCACEFA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2951-63DE-4CF1-84EA-BA2AFE63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9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92D8-CC21-CC86-A947-1D33909C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338A7-E7E2-F4F4-2452-12D6E03E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3EB7-E4D4-4F2B-BA48-1BF5AFD9F61D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603A8-ED03-B675-B117-0A7A5491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4AF25-08A8-39D2-BEF7-21ABAEF9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2951-63DE-4CF1-84EA-BA2AFE63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7F17A-69AB-F4EA-C639-EDE52F39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3EB7-E4D4-4F2B-BA48-1BF5AFD9F61D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13C4C-EE07-C27A-2CE9-13A79A74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73392-3A99-277A-FAC6-2BBAF4B1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2951-63DE-4CF1-84EA-BA2AFE63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2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9A92-8E9B-5A0C-B6DB-F81742A8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8EC0-6C25-185E-9264-55B2A78F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7BE2F-4618-298E-CA5F-04EC5E0A2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F126C-7A1D-09FB-D01D-68C6CE76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3EB7-E4D4-4F2B-BA48-1BF5AFD9F61D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2DBBB-FE57-55BE-6B85-C83D9B9D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76F41-A50E-7789-4AA0-23F9D0D2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2951-63DE-4CF1-84EA-BA2AFE63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CC16-C61C-4C9D-8608-002F781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2F414-C5B5-82BC-F057-9D73E6F5F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CC3C5-14F2-2596-B3BE-ED31F247A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DABA-B919-5B4A-5E46-FA08D5B0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3EB7-E4D4-4F2B-BA48-1BF5AFD9F61D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EB5EA-6692-C93D-A265-E44F9F36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78D5A-69AC-54AB-C9CC-4C495153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2951-63DE-4CF1-84EA-BA2AFE63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9F081-819D-821A-6C28-6D95E20F8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5B985-9426-20A3-FB4C-64929449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0F163-627B-1C81-A6F5-F3EDE5D1F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3EB7-E4D4-4F2B-BA48-1BF5AFD9F61D}" type="datetimeFigureOut">
              <a:rPr lang="en-US" smtClean="0"/>
              <a:t>18-Feb-23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8B545-431D-D82B-5A1A-967C6AE2D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D59EC-A386-6A38-F54F-84A98B658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2951-63DE-4CF1-84EA-BA2AFE63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0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1.xml"/><Relationship Id="rId2" Type="http://schemas.openxmlformats.org/officeDocument/2006/relationships/hyperlink" Target="https://app.powerbi.com/groups/me/reports/ff701873-d20e-442c-8f87-56b331f08e9f/ReportSectionf9fe4d74a1d82fb21ea9?ctid=94c611e1-0207-4c90-a201-cd8fd3e1e49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2D2D65-D2AD-D915-21BA-3F0E04C4D605}"/>
              </a:ext>
            </a:extLst>
          </p:cNvPr>
          <p:cNvSpPr/>
          <p:nvPr/>
        </p:nvSpPr>
        <p:spPr>
          <a:xfrm>
            <a:off x="0" y="0"/>
            <a:ext cx="123517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DA9A7-D0E6-EFC7-9830-A6B21D96DE9B}"/>
              </a:ext>
            </a:extLst>
          </p:cNvPr>
          <p:cNvSpPr txBox="1"/>
          <p:nvPr/>
        </p:nvSpPr>
        <p:spPr>
          <a:xfrm>
            <a:off x="1899081" y="239697"/>
            <a:ext cx="83938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latin typeface="Georgia" panose="02040502050405020303" pitchFamily="18" charset="0"/>
              </a:rPr>
              <a:t>CONSUMER COMPLAINTS</a:t>
            </a:r>
          </a:p>
          <a:p>
            <a:pPr algn="ctr"/>
            <a:r>
              <a:rPr lang="en-US" sz="7000" b="1" dirty="0">
                <a:latin typeface="Georgia" panose="02040502050405020303" pitchFamily="18" charset="0"/>
              </a:rPr>
              <a:t>ANALYSIS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689C24-D763-566C-CFB7-3F1152DF9CEC}"/>
              </a:ext>
            </a:extLst>
          </p:cNvPr>
          <p:cNvSpPr/>
          <p:nvPr/>
        </p:nvSpPr>
        <p:spPr>
          <a:xfrm>
            <a:off x="0" y="3429000"/>
            <a:ext cx="171450" cy="28479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6812A2-8289-7445-A07D-6E178DFDC777}"/>
              </a:ext>
            </a:extLst>
          </p:cNvPr>
          <p:cNvSpPr txBox="1"/>
          <p:nvPr/>
        </p:nvSpPr>
        <p:spPr>
          <a:xfrm>
            <a:off x="171450" y="4743450"/>
            <a:ext cx="56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Presented by: </a:t>
            </a:r>
            <a:r>
              <a:rPr lang="en-US" sz="2800" b="1" dirty="0">
                <a:latin typeface="Georgia" panose="02040502050405020303" pitchFamily="18" charset="0"/>
              </a:rPr>
              <a:t>Gabriel </a:t>
            </a:r>
          </a:p>
        </p:txBody>
      </p:sp>
    </p:spTree>
    <p:extLst>
      <p:ext uri="{BB962C8B-B14F-4D97-AF65-F5344CB8AC3E}">
        <p14:creationId xmlns:p14="http://schemas.microsoft.com/office/powerpoint/2010/main" val="1846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A050B-AF25-347C-F038-CB96AC0D7CF2}"/>
              </a:ext>
            </a:extLst>
          </p:cNvPr>
          <p:cNvSpPr/>
          <p:nvPr/>
        </p:nvSpPr>
        <p:spPr>
          <a:xfrm>
            <a:off x="0" y="0"/>
            <a:ext cx="123517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" descr="Add-in content for Microsoft Power BI.">
                <a:extLst>
                  <a:ext uri="{FF2B5EF4-FFF2-40B4-BE49-F238E27FC236}">
                    <a16:creationId xmlns:a16="http://schemas.microsoft.com/office/drawing/2014/main" id="{89443EC4-968D-5CB6-7A3D-E0087E834D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811704"/>
                  </p:ext>
                </p:extLst>
              </p:nvPr>
            </p:nvGraphicFramePr>
            <p:xfrm>
              <a:off x="342900" y="133351"/>
              <a:ext cx="11128088" cy="637325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" descr="Add-in content for Microsoft Power BI.">
                <a:extLst>
                  <a:ext uri="{FF2B5EF4-FFF2-40B4-BE49-F238E27FC236}">
                    <a16:creationId xmlns:a16="http://schemas.microsoft.com/office/drawing/2014/main" id="{89443EC4-968D-5CB6-7A3D-E0087E834D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900" y="133351"/>
                <a:ext cx="11128088" cy="63732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70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A050B-AF25-347C-F038-CB96AC0D7CF2}"/>
              </a:ext>
            </a:extLst>
          </p:cNvPr>
          <p:cNvSpPr/>
          <p:nvPr/>
        </p:nvSpPr>
        <p:spPr>
          <a:xfrm>
            <a:off x="0" y="0"/>
            <a:ext cx="123517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" descr="Add-in content for Microsoft Power BI.">
                <a:extLst>
                  <a:ext uri="{FF2B5EF4-FFF2-40B4-BE49-F238E27FC236}">
                    <a16:creationId xmlns:a16="http://schemas.microsoft.com/office/drawing/2014/main" id="{F98A5D82-3CE7-F8B2-D270-83A7777A64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6328283"/>
                  </p:ext>
                </p:extLst>
              </p:nvPr>
            </p:nvGraphicFramePr>
            <p:xfrm>
              <a:off x="0" y="0"/>
              <a:ext cx="12351798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" descr="Add-in content for Microsoft Power BI.">
                <a:extLst>
                  <a:ext uri="{FF2B5EF4-FFF2-40B4-BE49-F238E27FC236}">
                    <a16:creationId xmlns:a16="http://schemas.microsoft.com/office/drawing/2014/main" id="{F98A5D82-3CE7-F8B2-D270-83A7777A64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351798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958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A050B-AF25-347C-F038-CB96AC0D7CF2}"/>
              </a:ext>
            </a:extLst>
          </p:cNvPr>
          <p:cNvSpPr/>
          <p:nvPr/>
        </p:nvSpPr>
        <p:spPr>
          <a:xfrm>
            <a:off x="0" y="0"/>
            <a:ext cx="123517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" descr="Add-in content for Microsoft Power BI.">
                <a:extLst>
                  <a:ext uri="{FF2B5EF4-FFF2-40B4-BE49-F238E27FC236}">
                    <a16:creationId xmlns:a16="http://schemas.microsoft.com/office/drawing/2014/main" id="{63192BE8-03BE-A085-7323-97BEDA182E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2828691"/>
                  </p:ext>
                </p:extLst>
              </p:nvPr>
            </p:nvGraphicFramePr>
            <p:xfrm>
              <a:off x="0" y="0"/>
              <a:ext cx="12351798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" descr="Add-in content for Microsoft Power BI.">
                <a:extLst>
                  <a:ext uri="{FF2B5EF4-FFF2-40B4-BE49-F238E27FC236}">
                    <a16:creationId xmlns:a16="http://schemas.microsoft.com/office/drawing/2014/main" id="{63192BE8-03BE-A085-7323-97BEDA182E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351798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405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A050B-AF25-347C-F038-CB96AC0D7CF2}"/>
              </a:ext>
            </a:extLst>
          </p:cNvPr>
          <p:cNvSpPr/>
          <p:nvPr/>
        </p:nvSpPr>
        <p:spPr>
          <a:xfrm>
            <a:off x="0" y="0"/>
            <a:ext cx="123517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hlinkClick r:id="rId2"/>
              </a:rPr>
              <a:t>complaints viz - Power BI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4DBE47F6-21AF-8821-FFBC-76FECBAF76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5688730"/>
                  </p:ext>
                </p:extLst>
              </p:nvPr>
            </p:nvGraphicFramePr>
            <p:xfrm>
              <a:off x="1524000" y="712469"/>
              <a:ext cx="9296400" cy="606933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4DBE47F6-21AF-8821-FFBC-76FECBAF76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4000" y="712469"/>
                <a:ext cx="9296400" cy="606933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2B4E2C2-CF02-BB52-3680-2D72FF2885D4}"/>
              </a:ext>
            </a:extLst>
          </p:cNvPr>
          <p:cNvSpPr txBox="1"/>
          <p:nvPr/>
        </p:nvSpPr>
        <p:spPr>
          <a:xfrm>
            <a:off x="6096001" y="2876216"/>
            <a:ext cx="32876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The peak year for issues is 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Issues maintain a somewhat steady level from 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C6CF4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C6CF4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4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A050B-AF25-347C-F038-CB96AC0D7CF2}"/>
              </a:ext>
            </a:extLst>
          </p:cNvPr>
          <p:cNvSpPr/>
          <p:nvPr/>
        </p:nvSpPr>
        <p:spPr>
          <a:xfrm>
            <a:off x="0" y="0"/>
            <a:ext cx="123517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" descr="Add-in content for Microsoft Power BI.">
                <a:extLst>
                  <a:ext uri="{FF2B5EF4-FFF2-40B4-BE49-F238E27FC236}">
                    <a16:creationId xmlns:a16="http://schemas.microsoft.com/office/drawing/2014/main" id="{80D4B454-8964-D102-F7A2-3B1D43C040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5250816"/>
                  </p:ext>
                </p:extLst>
              </p:nvPr>
            </p:nvGraphicFramePr>
            <p:xfrm>
              <a:off x="2743200" y="1"/>
              <a:ext cx="9608598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" descr="Add-in content for Microsoft Power BI.">
                <a:extLst>
                  <a:ext uri="{FF2B5EF4-FFF2-40B4-BE49-F238E27FC236}">
                    <a16:creationId xmlns:a16="http://schemas.microsoft.com/office/drawing/2014/main" id="{80D4B454-8964-D102-F7A2-3B1D43C040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3200" y="1"/>
                <a:ext cx="9608598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8AEA836-EA7F-5D52-9808-C2B36302F8FA}"/>
              </a:ext>
            </a:extLst>
          </p:cNvPr>
          <p:cNvSpPr txBox="1"/>
          <p:nvPr/>
        </p:nvSpPr>
        <p:spPr>
          <a:xfrm>
            <a:off x="0" y="949762"/>
            <a:ext cx="3932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Product type plays no significant role in why frequency of issues is stagnant after 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Issues are the same over time for every mode of submission except via web</a:t>
            </a:r>
            <a:endParaRPr lang="en-US" sz="1600" b="1" dirty="0">
              <a:solidFill>
                <a:srgbClr val="3C6CF4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3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A050B-AF25-347C-F038-CB96AC0D7C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26429-C48E-ACE7-D146-E170AD89A1EF}"/>
              </a:ext>
            </a:extLst>
          </p:cNvPr>
          <p:cNvSpPr txBox="1"/>
          <p:nvPr/>
        </p:nvSpPr>
        <p:spPr>
          <a:xfrm>
            <a:off x="2536055" y="284084"/>
            <a:ext cx="73568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latin typeface="Georgia" panose="02040502050405020303" pitchFamily="18" charset="0"/>
              </a:rPr>
              <a:t>CONCLUSIONS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9A809-01DC-DE86-12C6-F715B7C10376}"/>
              </a:ext>
            </a:extLst>
          </p:cNvPr>
          <p:cNvSpPr txBox="1"/>
          <p:nvPr/>
        </p:nvSpPr>
        <p:spPr>
          <a:xfrm>
            <a:off x="244044" y="2526808"/>
            <a:ext cx="3795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Issues submitted via web should be given highest probability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729E-718A-17BB-FD2F-EF3F1FA20A7C}"/>
              </a:ext>
            </a:extLst>
          </p:cNvPr>
          <p:cNvSpPr txBox="1"/>
          <p:nvPr/>
        </p:nvSpPr>
        <p:spPr>
          <a:xfrm>
            <a:off x="6514543" y="4446182"/>
            <a:ext cx="37953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More recent data should be collected to understand latest trends in issues and how they can be tackled.</a:t>
            </a:r>
          </a:p>
          <a:p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6387BE-B3FA-5887-FD40-53ADAE220633}"/>
              </a:ext>
            </a:extLst>
          </p:cNvPr>
          <p:cNvSpPr txBox="1"/>
          <p:nvPr/>
        </p:nvSpPr>
        <p:spPr>
          <a:xfrm>
            <a:off x="4039434" y="2526808"/>
            <a:ext cx="37953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There will be significant reduction in issues if there is timely response at all times 	</a:t>
            </a:r>
          </a:p>
          <a:p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122FC-F549-9510-313C-57CDA62324B0}"/>
              </a:ext>
            </a:extLst>
          </p:cNvPr>
          <p:cNvSpPr txBox="1"/>
          <p:nvPr/>
        </p:nvSpPr>
        <p:spPr>
          <a:xfrm>
            <a:off x="7897520" y="2530605"/>
            <a:ext cx="3795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Banking institutions registered the most issues with Mortgage, Credit reporting, and debt collection having the largest impact. </a:t>
            </a:r>
          </a:p>
          <a:p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DA8F2-D901-6A2F-3B88-41ECD0C8F041}"/>
              </a:ext>
            </a:extLst>
          </p:cNvPr>
          <p:cNvSpPr txBox="1"/>
          <p:nvPr/>
        </p:nvSpPr>
        <p:spPr>
          <a:xfrm>
            <a:off x="1624426" y="4446183"/>
            <a:ext cx="3795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Issues stopped increasing after 2014 and remained at a level frequency</a:t>
            </a:r>
          </a:p>
        </p:txBody>
      </p:sp>
    </p:spTree>
    <p:extLst>
      <p:ext uri="{BB962C8B-B14F-4D97-AF65-F5344CB8AC3E}">
        <p14:creationId xmlns:p14="http://schemas.microsoft.com/office/powerpoint/2010/main" val="397737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A050B-AF25-347C-F038-CB96AC0D7CF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26429-C48E-ACE7-D146-E170AD89A1EF}"/>
              </a:ext>
            </a:extLst>
          </p:cNvPr>
          <p:cNvSpPr txBox="1"/>
          <p:nvPr/>
        </p:nvSpPr>
        <p:spPr>
          <a:xfrm>
            <a:off x="3215936" y="1992574"/>
            <a:ext cx="52517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latin typeface="Georgia" panose="020405020504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29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A050B-AF25-347C-F038-CB96AC0D7C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26429-C48E-ACE7-D146-E170AD89A1EF}"/>
              </a:ext>
            </a:extLst>
          </p:cNvPr>
          <p:cNvSpPr txBox="1"/>
          <p:nvPr/>
        </p:nvSpPr>
        <p:spPr>
          <a:xfrm>
            <a:off x="3139736" y="497149"/>
            <a:ext cx="59125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latin typeface="Georgia" panose="02040502050405020303" pitchFamily="18" charset="0"/>
              </a:rPr>
              <a:t>OBJECTIVE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1CF9D5-2448-CC56-4F24-CD58D1B926F2}"/>
              </a:ext>
            </a:extLst>
          </p:cNvPr>
          <p:cNvSpPr/>
          <p:nvPr/>
        </p:nvSpPr>
        <p:spPr>
          <a:xfrm>
            <a:off x="1791162" y="2278149"/>
            <a:ext cx="9055224" cy="1997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To gain useful insights that can help to mitigate complaints and eventually increase revenue by improving customer satisfaction </a:t>
            </a:r>
          </a:p>
        </p:txBody>
      </p:sp>
    </p:spTree>
    <p:extLst>
      <p:ext uri="{BB962C8B-B14F-4D97-AF65-F5344CB8AC3E}">
        <p14:creationId xmlns:p14="http://schemas.microsoft.com/office/powerpoint/2010/main" val="414293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" descr="Add-in content for Microsoft Power BI.">
                <a:extLst>
                  <a:ext uri="{FF2B5EF4-FFF2-40B4-BE49-F238E27FC236}">
                    <a16:creationId xmlns:a16="http://schemas.microsoft.com/office/drawing/2014/main" id="{B2BA3293-7D30-7BB9-1A19-8C7F88B3F0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417818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" descr="Add-in content for Microsoft Power BI.">
                <a:extLst>
                  <a:ext uri="{FF2B5EF4-FFF2-40B4-BE49-F238E27FC236}">
                    <a16:creationId xmlns:a16="http://schemas.microsoft.com/office/drawing/2014/main" id="{B2BA3293-7D30-7BB9-1A19-8C7F88B3F0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B9ED8C3-C126-AE76-FD2E-6C526B725706}"/>
              </a:ext>
            </a:extLst>
          </p:cNvPr>
          <p:cNvSpPr txBox="1"/>
          <p:nvPr/>
        </p:nvSpPr>
        <p:spPr>
          <a:xfrm>
            <a:off x="8477250" y="1120676"/>
            <a:ext cx="3714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There are 8 companies with over 20k complaints</a:t>
            </a:r>
          </a:p>
          <a:p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All the companies with significant frequency of issues are financial institutions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C6CF4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C6CF4"/>
              </a:solidFill>
              <a:latin typeface="Georgia" panose="02040502050405020303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200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E07B35E-77F9-756D-7D42-621E9702C41F}"/>
              </a:ext>
            </a:extLst>
          </p:cNvPr>
          <p:cNvSpPr txBox="1"/>
          <p:nvPr/>
        </p:nvSpPr>
        <p:spPr>
          <a:xfrm>
            <a:off x="4743450" y="1428750"/>
            <a:ext cx="674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2" name="Add-in" descr="Add-in content for Microsoft Power BI.">
                <a:extLst>
                  <a:ext uri="{FF2B5EF4-FFF2-40B4-BE49-F238E27FC236}">
                    <a16:creationId xmlns:a16="http://schemas.microsoft.com/office/drawing/2014/main" id="{E6BBE4F2-E488-0501-4DBF-244B8D91C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2850880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2" name="Add-in" descr="Add-in content for Microsoft Power BI.">
                <a:extLst>
                  <a:ext uri="{FF2B5EF4-FFF2-40B4-BE49-F238E27FC236}">
                    <a16:creationId xmlns:a16="http://schemas.microsoft.com/office/drawing/2014/main" id="{E6BBE4F2-E488-0501-4DBF-244B8D91C1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F8B99DE-45A9-4D2E-50E0-62EBE07051DC}"/>
              </a:ext>
            </a:extLst>
          </p:cNvPr>
          <p:cNvSpPr txBox="1"/>
          <p:nvPr/>
        </p:nvSpPr>
        <p:spPr>
          <a:xfrm>
            <a:off x="7455186" y="705475"/>
            <a:ext cx="3762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All the services are financial </a:t>
            </a:r>
          </a:p>
          <a:p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There are 12 Products under observation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C6CF4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C6CF4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6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A050B-AF25-347C-F038-CB96AC0D7CF2}"/>
              </a:ext>
            </a:extLst>
          </p:cNvPr>
          <p:cNvSpPr/>
          <p:nvPr/>
        </p:nvSpPr>
        <p:spPr>
          <a:xfrm>
            <a:off x="0" y="0"/>
            <a:ext cx="123517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ACF94DB2-1C5E-3A90-5F29-FCF405EC83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8540176"/>
                  </p:ext>
                </p:extLst>
              </p:nvPr>
            </p:nvGraphicFramePr>
            <p:xfrm>
              <a:off x="0" y="0"/>
              <a:ext cx="12351798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ACF94DB2-1C5E-3A90-5F29-FCF405EC83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351798" cy="6857999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9A18475-ACBF-DECD-2AE6-6748E65A9601}"/>
              </a:ext>
            </a:extLst>
          </p:cNvPr>
          <p:cNvSpPr txBox="1"/>
          <p:nvPr/>
        </p:nvSpPr>
        <p:spPr>
          <a:xfrm>
            <a:off x="8589425" y="467350"/>
            <a:ext cx="37623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There are 97 distinct Issues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Only 6 issues are reported over 20k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Loans and Debt make up a high frequency of the issues</a:t>
            </a:r>
          </a:p>
        </p:txBody>
      </p:sp>
    </p:spTree>
    <p:extLst>
      <p:ext uri="{BB962C8B-B14F-4D97-AF65-F5344CB8AC3E}">
        <p14:creationId xmlns:p14="http://schemas.microsoft.com/office/powerpoint/2010/main" val="167231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A050B-AF25-347C-F038-CB96AC0D7CF2}"/>
              </a:ext>
            </a:extLst>
          </p:cNvPr>
          <p:cNvSpPr/>
          <p:nvPr/>
        </p:nvSpPr>
        <p:spPr>
          <a:xfrm>
            <a:off x="0" y="0"/>
            <a:ext cx="123517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307D7-165F-5D08-9463-BD819DA396B8}"/>
              </a:ext>
            </a:extLst>
          </p:cNvPr>
          <p:cNvSpPr txBox="1"/>
          <p:nvPr/>
        </p:nvSpPr>
        <p:spPr>
          <a:xfrm>
            <a:off x="8347601" y="2105561"/>
            <a:ext cx="3762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C6CF4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C6CF4"/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33A1F483-18E8-B775-2085-A8399CABAB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8667401"/>
                  </p:ext>
                </p:extLst>
              </p:nvPr>
            </p:nvGraphicFramePr>
            <p:xfrm>
              <a:off x="0" y="0"/>
              <a:ext cx="12351798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33A1F483-18E8-B775-2085-A8399CABAB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351798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051F4BB-3719-8A28-EDF6-E021B1D2C61D}"/>
              </a:ext>
            </a:extLst>
          </p:cNvPr>
          <p:cNvSpPr txBox="1"/>
          <p:nvPr/>
        </p:nvSpPr>
        <p:spPr>
          <a:xfrm>
            <a:off x="6027939" y="1366897"/>
            <a:ext cx="60820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Over 60 percent of the complaints are made by internet using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Post and Fax were significantly used more than email.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This could mean there’s a good number of older generation folk among the complaints</a:t>
            </a:r>
          </a:p>
        </p:txBody>
      </p:sp>
    </p:spTree>
    <p:extLst>
      <p:ext uri="{BB962C8B-B14F-4D97-AF65-F5344CB8AC3E}">
        <p14:creationId xmlns:p14="http://schemas.microsoft.com/office/powerpoint/2010/main" val="180711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1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A050B-AF25-347C-F038-CB96AC0D7CF2}"/>
              </a:ext>
            </a:extLst>
          </p:cNvPr>
          <p:cNvSpPr/>
          <p:nvPr/>
        </p:nvSpPr>
        <p:spPr>
          <a:xfrm>
            <a:off x="0" y="0"/>
            <a:ext cx="123517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Microsoft Power BI">
                <a:extLst>
                  <a:ext uri="{FF2B5EF4-FFF2-40B4-BE49-F238E27FC236}">
                    <a16:creationId xmlns:a16="http://schemas.microsoft.com/office/drawing/2014/main" id="{49DB8451-2E7B-6E35-F9F1-1BD9DA1BD6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6321500"/>
                  </p:ext>
                </p:extLst>
              </p:nvPr>
            </p:nvGraphicFramePr>
            <p:xfrm>
              <a:off x="0" y="0"/>
              <a:ext cx="12351798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Microsoft Power BI">
                <a:extLst>
                  <a:ext uri="{FF2B5EF4-FFF2-40B4-BE49-F238E27FC236}">
                    <a16:creationId xmlns:a16="http://schemas.microsoft.com/office/drawing/2014/main" id="{49DB8451-2E7B-6E35-F9F1-1BD9DA1BD6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351798" cy="6857999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E6586FB-C8F5-A780-202E-AC4C11867907}"/>
              </a:ext>
            </a:extLst>
          </p:cNvPr>
          <p:cNvSpPr txBox="1"/>
          <p:nvPr/>
        </p:nvSpPr>
        <p:spPr>
          <a:xfrm>
            <a:off x="8225440" y="1478943"/>
            <a:ext cx="3762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75 percent of the complaints were closed by explanations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Most of the issues stemmed from inadequate information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Only a very small percentage of issues have not been settled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2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A050B-AF25-347C-F038-CB96AC0D7CF2}"/>
              </a:ext>
            </a:extLst>
          </p:cNvPr>
          <p:cNvSpPr/>
          <p:nvPr/>
        </p:nvSpPr>
        <p:spPr>
          <a:xfrm>
            <a:off x="0" y="0"/>
            <a:ext cx="123517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" descr="Add-in content for Microsoft Power BI.">
                <a:extLst>
                  <a:ext uri="{FF2B5EF4-FFF2-40B4-BE49-F238E27FC236}">
                    <a16:creationId xmlns:a16="http://schemas.microsoft.com/office/drawing/2014/main" id="{10C47710-9562-0802-B33A-934A2AB2D7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456952"/>
                  </p:ext>
                </p:extLst>
              </p:nvPr>
            </p:nvGraphicFramePr>
            <p:xfrm>
              <a:off x="0" y="0"/>
              <a:ext cx="12351798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" descr="Add-in content for Microsoft Power BI.">
                <a:extLst>
                  <a:ext uri="{FF2B5EF4-FFF2-40B4-BE49-F238E27FC236}">
                    <a16:creationId xmlns:a16="http://schemas.microsoft.com/office/drawing/2014/main" id="{10C47710-9562-0802-B33A-934A2AB2D7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351798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C808C1B-B866-19C7-1F98-CDF739514969}"/>
              </a:ext>
            </a:extLst>
          </p:cNvPr>
          <p:cNvSpPr txBox="1"/>
          <p:nvPr/>
        </p:nvSpPr>
        <p:spPr>
          <a:xfrm>
            <a:off x="8106446" y="1637261"/>
            <a:ext cx="37623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The companies response rate is consistent with the rate of submission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The companies pay adequate attention to all kinds of issues regardless of mode of submission</a:t>
            </a:r>
          </a:p>
          <a:p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C6CF4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C6CF4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42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A050B-AF25-347C-F038-CB96AC0D7CF2}"/>
              </a:ext>
            </a:extLst>
          </p:cNvPr>
          <p:cNvSpPr/>
          <p:nvPr/>
        </p:nvSpPr>
        <p:spPr>
          <a:xfrm>
            <a:off x="0" y="0"/>
            <a:ext cx="123517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" descr="Add-in content for Microsoft Power BI.">
                <a:extLst>
                  <a:ext uri="{FF2B5EF4-FFF2-40B4-BE49-F238E27FC236}">
                    <a16:creationId xmlns:a16="http://schemas.microsoft.com/office/drawing/2014/main" id="{BD3D6381-E233-8DB3-C150-0AEA8CB79A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0431097"/>
                  </p:ext>
                </p:extLst>
              </p:nvPr>
            </p:nvGraphicFramePr>
            <p:xfrm>
              <a:off x="0" y="0"/>
              <a:ext cx="12351797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" descr="Add-in content for Microsoft Power BI.">
                <a:extLst>
                  <a:ext uri="{FF2B5EF4-FFF2-40B4-BE49-F238E27FC236}">
                    <a16:creationId xmlns:a16="http://schemas.microsoft.com/office/drawing/2014/main" id="{BD3D6381-E233-8DB3-C150-0AEA8CB79A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351797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DFF19BD-C1DE-F985-BA14-B86CE095510C}"/>
              </a:ext>
            </a:extLst>
          </p:cNvPr>
          <p:cNvSpPr txBox="1"/>
          <p:nvPr/>
        </p:nvSpPr>
        <p:spPr>
          <a:xfrm>
            <a:off x="3622089" y="1251612"/>
            <a:ext cx="32758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Most complaints were settled without customers disputing</a:t>
            </a:r>
          </a:p>
          <a:p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Companies have a 97 percent rate of timely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C6CF4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8DFF"/>
                </a:solidFill>
                <a:latin typeface="Georgia" panose="02040502050405020303" pitchFamily="18" charset="0"/>
              </a:rPr>
              <a:t>There is some correlation between timely response and consumers disputing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  <a:p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C6CF4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C6CF4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C6CF4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118DFF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C6CF4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3C6CF4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16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webextension1.xml><?xml version="1.0" encoding="utf-8"?>
<we:webextension xmlns:we="http://schemas.microsoft.com/office/webextensions/webextension/2010/11" id="{E1F2B548-94C6-49C1-8DB8-EF9AED8CA01E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91UTWvcMBD9K0VnU/xR4/XeEic9lbJkSy4llLE1cpRoJSPJ27jL/veOZIdmQyGlh9DUF2s+NJr33kgHxqUbFEyfYYdszc6Nud+BvX+XsYTpU1+bpYIXpahWedGWGQoUKWWZwUujHVsfmAfbo7+WbgQVCpLz603CQKkN9MESoBwmbEDrjAYlf+CcTCFvRzwmDB8GZSyEklsPHkPZPaWTTa1k7ws6ETov97jFzs/eKxyM9Ytd8bQWUFUrUWKZpWlb1Eh73ByNbb6cHw6NjTVGe5CaGgi+Li+4WAmAEnmN/AOZRfALqfyS0k6XD4Ml3MTGNAT6zvgedIecRXAW3YzlwM763mIPfjEvT4KNUePuN/6tGW2HVyhiSHvpJzqjUQga+Tdq1407tLTYkapSe8eOxOrGGuJ8TqUI6Cm6P4564TAP5q353lgk0jlbp8cb8jipe7Vo9IuULzOwDmwAZdo7YjKApw3GcrTnU8R/Ie2jRHnyDMY/hp3AkqsqoEpXaVblaV7XHVZpXb4ob0N89cbKjhh6rvCrADlVLXlbc1f+xdy1YJtbsP5/mL0yzN7ji0bZd0+eqWWyZkCv0BfdgfA9ZZXR3j4+h2b0boAON1Q3NjTMJSTGPJow0DwIGNc2/D9JujWzftegxiBdfP9ZPIQkla3CP92wtPcTA2J9SrAGAAA=&quot;"/>
    <we:property name="creatorSessionId" value="&quot;24e56a1c-55c1-455c-b4e8-69168b59e50e&quot;"/>
    <we:property name="creatorTenantId" value="&quot;94c611e1-0207-4c90-a201-cd8fd3e1e49e&quot;"/>
    <we:property name="creatorUserId" value="&quot;1003200231FE1A01&quot;"/>
    <we:property name="datasetId" value="&quot;c410b94c-3969-4a28-89e5-016251bec109&quot;"/>
    <we:property name="embedUrl" value="&quot;/reportEmbed?reportId=ff701873-d20e-442c-8f87-56b331f08e9f&amp;config=eyJjbHVzdGVyVXJsIjoiaHR0cHM6Ly9XQUJJLVNPVVRILUFGUklDQS1OT1JUSC1BLVBSSU1BUlktcmVkaXJlY3QuYW5hbHlzaXMud2luZG93cy5uZXQiLCJlbWJlZEZlYXR1cmVzIjp7Im1vZGVybkVtYmVkIjp0cnVlLCJ1c2FnZU1ldHJpY3NWTmV4dCI6dHJ1ZX19&amp;disableSensitivityBanner=true&quot;"/>
    <we:property name="initialStateBookmark" value="&quot;H4sIAAAAAAAAA91UwW7bMAz9lUFnY3DsBY5zS73s0rUNkqGXISgYi3bVypIhyVm9wP8+SnbXrTt02KHYdor0SJHvkS8+MS5sK6G/hAbZkp1pfd+AuX8zYxFTE3Z1dX6x2p7fXK4u1gTr1gmtLFuemANTo7sWtgPpKxD4eR8xkHIDtb9VIC1GrEVjtQIpvuKYTCFnOhwihg+t1AZ8yZ0Dh77skdLpTr1nb1PqCKUTR9xh6UZ0i602brpnPM4ryLJFNcf5LI4PaY70xo7RQPPlfN80ECu0ciAUEfBYlkIWL+JZlsRJnpeYxfnc45WQbko59OuH1pBumkbf+nkVpKLWRpQgWdBn0I5yTqzQsmvCaf0TvtOdKXGLVQgpJ1zvK0kEhfyGSNmuQUOHhpYllLNsoNltjKbJjqkUAdUH+FZ/KQwSC86W8RB9J7biR1Aloc9ZreraYA1uuq5fn/KHTk3Lnf+qYE+IFaqWk3metvVpFHYAU9yCcd6chztas98MPdKGoznrw3LeC/PonyR6JuUv0z/sHy1P2Xc/+Hhy1ijoFXjtBx8qk5RXiwpgjjxH/o6u6Yt/gn/Ca8kfeK0Ew/8HnyXDuF+PPolhVKoOn0PdOdtCiRtqE4S1Y0WBIY+WCor7mYWz8b8fBflhHNk1yM5PK3z/WWhCUxQHib/7YGL3DV7uSI+hBgAA&quot;"/>
    <we:property name="isFiltersActionButtonVisible" value="true"/>
    <we:property name="isFooterCollapsed" value="true"/>
    <we:property name="pageDisplayName" value="&quot;Companies&quot;"/>
    <we:property name="reportEmbeddedTime" value="&quot;2023-02-17T15:52:40.524Z&quot;"/>
    <we:property name="reportName" value="&quot;complaints viz&quot;"/>
    <we:property name="reportState" value="&quot;CONNECTED&quot;"/>
    <we:property name="reportUrl" value="&quot;/links/0OBR_YZ8Bi?ctid=94c611e1-0207-4c90-a201-cd8fd3e1e49e&amp;pbi_source=linkShare&amp;fromEntryPoint=share&quot;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960F6E16-7923-4336-802F-900C0C3B0F02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71TwW7bMAz9lUHnYLCTuqlzy4JsGLq2QTL0UgQFYzOeWlkSJCprFvjfR8ne1q2H7lRfTD5R5CMfdRK19FbB8RpaFDPxwZjHFtzju1yMhB6wm5vLq/n68v56frVk2FiSRnsxOwkC1yDdSh9AxQwM3m1HApRaQRO9PSiPI2HReaNByR/YB/MRuYDdSOCTVcZBTLkhIIxpDxzOPtfO30+4IlQkD7jBinp0jdY4GvwzmBRZXZSYwTgbT8vd5GzMd3x/mmi+Hh+LJmILowmkZgIRy/P8HMfTaZHBtMSLi7IozyO+l4qGkN1x+WQd983TONo4rwV30RgnK1Ai9efQ9+2cxMKo0CZr+Re+McFVuMZ9OtIk6RgzKQSN9T2T8qFFx0bLYklNXnQ8u5UzPNkUymYdKkrwN/N94ZBZ1GKWdaPfxOb1AXTF6L+s5k3jsAEa3OXbUP7sfcAEfgx6kLZ4yX/LiJe6UcPq/NHqa98WOcQWbNzM3QNrHGXpfi0N13t4tgmfnAk2ifUGSmy79D3nJfhuk3bcBPIWKlxx3kTI9ikkpjgWCHQdJ5BsF/9fJC9dP4BbUCH2nt6XSEV4JnKn8H8vDPR+Am7bDvUBBAAA&quot;"/>
    <we:property name="creatorSessionId" value="&quot;240482e9-fc36-4ad0-a886-3fb965154bfb&quot;"/>
    <we:property name="creatorTenantId" value="&quot;94c611e1-0207-4c90-a201-cd8fd3e1e49e&quot;"/>
    <we:property name="creatorUserId" value="&quot;1003200231FE1A01&quot;"/>
    <we:property name="datasetId" value="&quot;c410b94c-3969-4a28-89e5-016251bec109&quot;"/>
    <we:property name="embedUrl" value="&quot;/reportEmbed?reportId=ff701873-d20e-442c-8f87-56b331f08e9f&amp;config=eyJjbHVzdGVyVXJsIjoiaHR0cHM6Ly9XQUJJLVNPVVRILUFGUklDQS1OT1JUSC1BLVBSSU1BUlktcmVkaXJlY3QuYW5hbHlzaXMud2luZG93cy5uZXQiLCJlbWJlZEZlYXR1cmVzIjp7Im1vZGVybkVtYmVkIjp0cnVlLCJ1c2FnZU1ldHJpY3NWTmV4dCI6dHJ1ZX19&amp;disableSensitivityBanner=true&quot;"/>
    <we:property name="initialStateBookmark" value="&quot;H4sIAAAAAAAAA71TwW7bMAz9lUHnYLCTuqlzy4JsGLq2QTL0UgQFYzOeWlkSJCprFvjfR8ne1q2H7lRfTD5R5CMfdRK19FbB8RpaFDPxwZjHFtzju1yMhB6wm5vLq/n68v56frVk2FiSRnsxOwkC1yDdSh9AxQwM3m1HApRaQRO9PSiPI2HReaNByR/YB/MRuYDdSOCTVcZBTLkhIIxpDxzOPtfO30+4IlQkD7jBinp0jdY4GvwzmBRZXZSYwTgbT8vd5GzMd3x/mmi+Hh+LJmILowmkZgIRy/P8HMfTaZHBtMSLi7IozyO+l4qGkN1x+WQd983TONo4rwV30RgnK1Ai9efQ9+2cxMKo0CZr+Re+McFVuMZ9OtIk6RgzKQSN9T2T8qFFx0bLYklNXnQ8u5UzPNkUymYdKkrwN/N94ZBZ1GKWdaPfxOb1AXTF6L+s5k3jsAEa3OXbUP7sfcAEfgx6kLZ4yX/LiJe6UcPq/NHqa98WOcQWbNzM3QNrHGXpfi0N13t4tgmfnAk2ifUGSmy79D3nJfhuk3bcBPIWKlxx3kTI9ikkpjgWCHQdJ5BsF/9fJC9dP4BbUCH2nt6XSEV4JnKn8H8vDPR+Am7bDvUBBAAA&quot;"/>
    <we:property name="isFiltersActionButtonVisible" value="false"/>
    <we:property name="pageDisplayName" value="&quot;Products by Issues&quot;"/>
    <we:property name="pageName" value="&quot;ReportSection4a350d59e0a20279b342&quot;"/>
    <we:property name="reportEmbeddedTime" value="&quot;2023-02-17T17:16:28.624Z&quot;"/>
    <we:property name="reportName" value="&quot;complaints viz&quot;"/>
    <we:property name="reportState" value="&quot;CONNECTED&quot;"/>
    <we:property name="reportUrl" value="&quot;/groups/me/reports/ff701873-d20e-442c-8f87-56b331f08e9f/ReportSection4a350d59e0a20279b342?ctid=94c611e1-0207-4c90-a201-cd8fd3e1e49e&quot;"/>
    <we:property name="isFooterCollapsed" value="true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D2ECEF46-CD08-4738-961D-9C2638183E8A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81US2/bMAz+K4POxpDYSefllmYpMHRtg2QoMAxBQVu0q1aRDEnO4hn+76VkB+vSQ3vpMF9MfnzoEx9qGRe2ktBcww7ZjJ1r/bgD8/hhzCKmBuzm5vJqvr68u55fLQnWlRNaWTZrmQNTorsVtgbpMxD4cxsxkHIFpdcKkBYjVqGxWoEUv7F3JpMzNXYRw0MltQGfcuPAoU+7J3fS6ezxx4ROhNyJPW4wdz26xkobN+jjUZJBkSaYFpjzmH+aTHKKsb010Hzd3x8aiC20ciAUEfAY8gxHBcRJwnkKWCQFTz1eCOkGl6xZHipD926P9boIxul0ejYdFRkf55+nPOWTsyQmWq6pvM+CblpqI3KQLNTAoO2v3LKFlvUuSMu/8I2uTY5rLIJJOeEan0kiKOR3RNzWOzQk7KihQjnLOqrvymiqfnAlkde5C/C9/rUwSCw4m427qD0Sm/M9qJzQU1bzsjRYghvU5b+h/NXaGgN4Uauh/fEp/9Fb+L8bxR8I5kVJR92WECtUKYeJ/zNi33umkqZscQ/G+ZXKHmg4/TxRlDYczXkTRuqLMMepj6MT5v9VR7rtcU3J9+HZ7g2T3l/nvZuw7cL3vKCMAsvwquja2QpyXFHSwKbq4wX2u36oQHHfvCAb//8maJP73t2CrH3bwovGwiHUTpFJfGvAQO8JbriL/3MFAAA=&quot;"/>
    <we:property name="creatorSessionId" value="&quot;ed2f4f07-a3a0-4c7e-9f7f-9ff4d25bbe07&quot;"/>
    <we:property name="creatorTenantId" value="&quot;94c611e1-0207-4c90-a201-cd8fd3e1e49e&quot;"/>
    <we:property name="creatorUserId" value="&quot;1003200231FE1A01&quot;"/>
    <we:property name="datasetId" value="&quot;c410b94c-3969-4a28-89e5-016251bec109&quot;"/>
    <we:property name="embedUrl" value="&quot;/reportEmbed?reportId=ff701873-d20e-442c-8f87-56b331f08e9f&amp;config=eyJjbHVzdGVyVXJsIjoiaHR0cHM6Ly9XQUJJLVNPVVRILUFGUklDQS1OT1JUSC1BLVBSSU1BUlktcmVkaXJlY3QuYW5hbHlzaXMud2luZG93cy5uZXQiLCJlbWJlZEZlYXR1cmVzIjp7Im1vZGVybkVtYmVkIjp0cnVlLCJ1c2FnZU1ldHJpY3NWTmV4dCI6dHJ1ZX19&amp;disableSensitivityBanner=true&quot;"/>
    <we:property name="initialStateBookmark" value="&quot;H4sIAAAAAAAAA81US2/bMAz+K4POxpDYSefllmYpMHRtg2QoMAxBQVu0q1aRDEnO4hn+76VkB+vSQ3vpMF9MfnzoEx9qGRe2ktBcww7ZjJ1r/bgD8/hhzCKmBuzm5vJqvr68u55fLQnWlRNaWTZrmQNTorsVtgbpMxD4cxsxkHIFpdcKkBYjVqGxWoEUv7F3JpMzNXYRw0MltQGfcuPAoU+7J3fS6ezxx4ROhNyJPW4wdz26xkobN+jjUZJBkSaYFpjzmH+aTHKKsb010Hzd3x8aiC20ciAUEfAY8gxHBcRJwnkKWCQFTz1eCOkGl6xZHipD926P9boIxul0ejYdFRkf55+nPOWTsyQmWq6pvM+CblpqI3KQLNTAoO2v3LKFlvUuSMu/8I2uTY5rLIJJOeEan0kiKOR3RNzWOzQk7KihQjnLOqrvymiqfnAlkde5C/C9/rUwSCw4m427qD0Sm/M9qJzQU1bzsjRYghvU5b+h/NXaGgN4Uauh/fEp/9Fb+L8bxR8I5kVJR92WECtUKYeJ/zNi33umkqZscQ/G+ZXKHmg4/TxRlDYczXkTRuqLMMepj6MT5v9VR7rtcU3J9+HZ7g2T3l/nvZuw7cL3vKCMAsvwquja2QpyXFHSwKbq4wX2u36oQHHfvCAb//8maJP73t2CrH3bwovGwiHUTpFJfGvAQO8JbriL/3MFAAA=&quot;"/>
    <we:property name="isFiltersActionButtonVisible" value="false"/>
    <we:property name="isFooterCollapsed" value="true"/>
    <we:property name="pageDisplayName" value="&quot;Issues by Year&quot;"/>
    <we:property name="pageName" value="&quot;ReportSection103baf83e8fecd2d744c&quot;"/>
    <we:property name="reportEmbeddedTime" value="&quot;2023-02-17T17:17:28.158Z&quot;"/>
    <we:property name="reportName" value="&quot;complaints viz&quot;"/>
    <we:property name="reportState" value="&quot;CONNECTED&quot;"/>
    <we:property name="reportUrl" value="&quot;/groups/me/reports/ff701873-d20e-442c-8f87-56b331f08e9f/ReportSection103baf83e8fecd2d744c?ctid=94c611e1-0207-4c90-a201-cd8fd3e1e49e&quot;"/>
  </we:properties>
  <we:bindings/>
  <we:snapshot xmlns:r="http://schemas.openxmlformats.org/officeDocument/2006/relationships" r:embed="rId1"/>
</we:webextension>
</file>

<file path=ppt/webextensions/webextension12.xml><?xml version="1.0" encoding="utf-8"?>
<we:webextension xmlns:we="http://schemas.microsoft.com/office/webextensions/webextension/2010/11" id="{A878AF92-56EC-4792-A9F9-49E45B7749D9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VWYWvbMBD9K0Ofw4jt2Inzrc1SGIwRmlEYI5SzdHbVypaR5KxZyH/fSXbIWjo2Bt1a9snS0zvp6e6d7T0T0rYKdh+hRjZn51rf1WDu3kRsxJqHWJKJKCryPEpLmObFGDDxLN06qRvL5nvmwFTorqTtQPkNCfzCIogTKCd8lo/HacZnBWbANiMGSq2g8pwSlMURa9FY3YCS37Dfgpac6fAwYnjfKm3AH7R24NAftiU6zUlg9DYhHcCd3OIauevRS2y1ccO8zEuciOkEIjGLyyKOEHKKsf1qEP9rvj80CFvoxoFsSIDHiuksSzhdMEqKgotJEgvu8VIqd6TslvetoWzsj0m9CItpmmbpuCxExPNUzMQkS2KS5Xat5yzoppU2koNiIQcGbX/lPVto1dVhtHyAr3VnOF5iGZYaJ93O76QQGhTXJNx2NRoa1FR12TjLDpTfldGU/UCloei4C/CN/rowSCoEm48Po/1R2JnYQsMJfazqrKoMVuCG6fLvSH5vbYcBvOiaofzxH+l/NomfEcwTKd0QYmVTqcHxJ4t96pUqctniBozzjVbckjm9nyhKG4HmfBcs9U6ao+vj0SPlL6oih82xTYl7+0PvDU7vr/PcRdgcPP7ka+mnXft6jJ++CuOfJP2Tl9y6K2rpSMv1VsJ/3pfpS+rL0JqnhDIKrMLXXnfOtsBxRZsGNW0fLzHwyDfQCF+8MDb++UFSI/e1uwLV+bKFPw0WDqFyykLh7wYM8r4DAJoZPzAJAAA=&quot;"/>
    <we:property name="creatorSessionId" value="&quot;3cf35182-4325-42fc-9f17-45d949c7b297&quot;"/>
    <we:property name="creatorTenantId" value="&quot;94c611e1-0207-4c90-a201-cd8fd3e1e49e&quot;"/>
    <we:property name="creatorUserId" value="&quot;1003200231FE1A01&quot;"/>
    <we:property name="datasetId" value="&quot;c410b94c-3969-4a28-89e5-016251bec109&quot;"/>
    <we:property name="embedUrl" value="&quot;/reportEmbed?reportId=ff701873-d20e-442c-8f87-56b331f08e9f&amp;config=eyJjbHVzdGVyVXJsIjoiaHR0cHM6Ly9XQUJJLVNPVVRILUFGUklDQS1OT1JUSC1BLVBSSU1BUlktcmVkaXJlY3QuYW5hbHlzaXMud2luZG93cy5uZXQiLCJlbWJlZEZlYXR1cmVzIjp7Im1vZGVybkVtYmVkIjp0cnVlLCJ1c2FnZU1ldHJpY3NWTmV4dCI6dHJ1ZX19&amp;disableSensitivityBanner=true&quot;"/>
    <we:property name="initialStateBookmark" value="&quot;H4sIAAAAAAAAA+VWYW/aMBD9K5M/RxNJCIV+o4xKU9cWwVRpmhC62JfUrYkj22FliP/esxPEVm3aNKlbq33Cfr47P9+9B+yYkLZWsL2CNbJTdqb1/RrM/ZuYRazqsOvri8vx/GJ1Nb6cEqxrJ3Vl2emOOTAluhtpG1C+AoGflxEDpWZQ+l0BymLEajRWV6DkV2yD6ciZBvcRw4daaQO+5MKBQ192Q+G0p7vjtyndCNzJDS6QuxadY62N6/bFqMC+OOlDLIZJkScxwohybHsaaP463l8aiE105UBWRMBj+clwkPI+H8ZpnnPRTxPBPV5I5Q4h2+lDbejdu0O/zsNhlmWDrFfkIuajTAxFf5AmRMttax8zoZeW2kgOioUeGLTtk3dsolWzDqvpd/hCN4bjHItwVDnptr6SQqhQrIi4bdZoaLGmgcrKWban/s6Mpu6HUFqKhrsA3+ovE4PEQrDT3j7aHYiNxQYqTuhTVuOyNFiC67bTv0P5vbUNBvC8qbrxJ3/E/9kofkIwP2jpkhArq1J1ij9K7GPLVJHKJrdgnLdUfkfi9HqiLG0EmrNtkNQ7aQ6qT6InzF/URPbLg00p9u4b73VKb5/z3ENY7j0eQ5JCQa4d9XrZgA9zHMDPXft6hJ+9CuEfKf2TL7lFk6+lIy6rjYT/3JfZS/JlsOaxoYwSy/Brrxtna+A4o6KBTd3mSwxxpBuohB9eWBv/+UGSkdvZ3YBq/NjCPw0WLqFxylzh7yZ09B4BbKRqmQsJAAA=&quot;"/>
    <we:property name="isFiltersActionButtonVisible" value="false"/>
    <we:property name="isFooterCollapsed" value="true"/>
    <we:property name="pageDisplayName" value="&quot;Multivariate on Issues&quot;"/>
    <we:property name="reportEmbeddedTime" value="&quot;2023-02-17T17:18:39.716Z&quot;"/>
    <we:property name="reportName" value="&quot;complaints viz&quot;"/>
    <we:property name="reportState" value="&quot;CONNECTED&quot;"/>
    <we:property name="reportUrl" value="&quot;/links/0OBR_YZ8Bi?ctid=94c611e1-0207-4c90-a201-cd8fd3e1e49e&amp;pbi_source=linkShare&amp;bookmarkGuid=e6d83623-f1ca-44bb-8fcf-f3f7bba91e75&amp;fromEntryPoint=share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37F06C6-6AAF-46F1-BEBD-9E3AA08EA8DE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9VUTW/bMAz9K4POxmA3iT9ya7PsNAxBM/QyBAMtMa5aWTIkOWsW+L+Pkt2u6Q4ddig2Xyw+UeJ75LNPTEjXKTh+hhbZkl0Zc9+CvX+XsYTpc6yoijwtsajyEua8LvMUkLJM56XRji1PzINt0N9I14MKFxL4dZcwUGoDTYj2oBwmrEPrjAYlf+CYTFve9jgkDB86ZSyEK7cePIZrD5ROMVHJ3s+oInAvD7hF7kf0Gjtj/RTP0mJeZDmHapbmKESWZZzOuHE30nw9PxSNxFZGe5CaCARMVMWiTOuyFGU5T+eLWYUQ8L1Ufkqpj+uHzpJu6saxC+1bkYrGWMlBsajPohvlnNjKqL6Nq/UZvjW95XiN+7ilvfTHcJNC0Ci+ESnXt2hp0dLspPaODdS7jTXU2ZhKS9FzH+Fb831lkVgItkyH5InYpTiA5oS+ZHXZNBYb8FO4fnvKH3s9DXfxu4IdIU7qRk3m+TWtL6OwGuzqFqwP5qzvaMxhMnTIWIH26hiH80HaR/9cJC+k/GP6h92j5Snl7pmPJ2eNgt6A124IW/Oqhj2mVS14yXGfLmCRvvoR/Bdeu/gLr3Gw4txn8XmOMOLSxB+Z6b3rgOOGeMbudCMliTGPOgNahMJxbcP7k6SmjnVvQPWhZPyJsliEqMha4Z8eGEc4/ATcMImP9QUAAA==&quot;"/>
    <we:property name="creatorSessionId" value="&quot;1eb5198d-afb9-4514-84eb-cc04694666b8&quot;"/>
    <we:property name="creatorTenantId" value="&quot;94c611e1-0207-4c90-a201-cd8fd3e1e49e&quot;"/>
    <we:property name="creatorUserId" value="&quot;1003200231FE1A01&quot;"/>
    <we:property name="datasetId" value="&quot;c410b94c-3969-4a28-89e5-016251bec109&quot;"/>
    <we:property name="embedUrl" value="&quot;/reportEmbed?reportId=ff701873-d20e-442c-8f87-56b331f08e9f&amp;config=eyJjbHVzdGVyVXJsIjoiaHR0cHM6Ly9XQUJJLVNPVVRILUFGUklDQS1OT1JUSC1BLVBSSU1BUlktcmVkaXJlY3QuYW5hbHlzaXMud2luZG93cy5uZXQiLCJlbWJlZEZlYXR1cmVzIjp7Im1vZGVybkVtYmVkIjp0cnVlLCJ1c2FnZU1ldHJpY3NWTmV4dCI6dHJ1ZX19&amp;disableSensitivityBanner=true&quot;"/>
    <we:property name="initialStateBookmark" value="&quot;H4sIAAAAAAAAA9VUwW7bMAz9lUFnY7CbuLFzS7Ps0rUNkqGXIihoiXHVKpIhyVmzwP8+Sna3tjt02KHYfLH4RInvkc8+MiFdo+BwCTtkU3ZmzMMO7MOHjCVMD9jV1fnFbHV+ezm7WBBsGi+Ndmx6ZB5sjf5auhZUuIHAm03CQKkl1CHagnKYsAatMxqU/I59Mm1522KXMHxslLEQrlx78Biu3VM6xVQ7+ziiisC93OMaue/RFTbG+iEepZPxJDvlUI7SUxQiyzJOZ1y/G2m+nR+KRmJzoz1ITQQCJspJXqRVUYiiGKfjfFQiBHwrlR9SqsPisbGkm7pxaEK/5qSiNlZyUCzqs+h6OUc2N6rdxdXiBb42reW4wm3c0l76Q7hJIWgUt0TKtTu0tNjRsKT2jnXUu6U11NmYSkvRch/hO/NtbpFYCDZNu+QnsZnYg+aEvmY1q2uLNfghXLw/5c+tHoab/65gQ4iTulaDeX5N62svrAI7vwPrgzmrexpzmAwdMlagPTvE4XyS9sk/J8krKf+Y/m7zZHlKuX/m48FZvaB34LXpwta4rGCLaVkJXnDcpjnk6ZsfwX/htZO/8BoHK176LD7PEUZc6vgjM613DXBcEs/YnaanJDHmUWdAi1A4rm14f5HU1L7uNag2lIw/URaLEBVZKfzTA/0Iux85oDwA5gUAAA==&quot;"/>
    <we:property name="isFiltersActionButtonVisible" value="false"/>
    <we:property name="isFooterCollapsed" value="true"/>
    <we:property name="pageDisplayName" value="&quot;Products&quot;"/>
    <we:property name="reportEmbeddedTime" value="&quot;2023-02-17T15:00:56.991Z&quot;"/>
    <we:property name="reportName" value="&quot;complaints viz&quot;"/>
    <we:property name="reportState" value="&quot;CONNECTED&quot;"/>
    <we:property name="reportUrl" value="&quot;/links/0OBR_YZ8Bi?ctid=94c611e1-0207-4c90-a201-cd8fd3e1e49e&amp;pbi_source=linkShare&amp;bookmarkGuid=0488121d-450c-441b-a565-aa4bca0b9e1d&amp;fromEntryPoint=share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61F6D697-C940-4D08-B9AB-CFF23FFA6CE0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9VUUU/bMBD+K5Ofo6lOCyV9K1knTQyo2omXqUIX5xIMrh3ZTkdX5b/v7ISxwQNo0qbxFPu789333X3KgZXSNQr2F7BFNmOnxtxtwd694yxhesAuL8/O56uz64v5+YJg03hptGOzA/Nga/RX0rWgQgUCv24SBkotoQ63CpTDhDVondGg5HfskynkbYtdwvC+UcZCKLn24DGU3VE63ak3fz+mjiC83OEahe/RFTbG+uFeTKaTlAs+AnFSpcizrJjSG9dHI82X80PTSCw32oPURCBg5XQ0KkQKownn2cnxcVWACHgllR9Siv3ivrGkm6axb8K8clJRGysFKBb1WXS9nAPLjWq38bT4DV+b1gpcYRVD2ku/D5UUgsbymki5douWDltaltTesY5mt7SGJhtTPznXYgRvzLfcInEo2WzUJT9pzcsdaEHoU07zurZYgx+ui39N+GOrh8UePee/IcRJXavBOI+b+tLLKsDmN2B9MGZxSysOW6FHxpZoT/dxMR+kffBOmjwR8l+p7zYPZqfc218cPHiql/PXWW26EKhSzo94wccZ8jHPxmmWlS+a/w24LP0Dlwmw5dt3WNr1uw3ooxRGher43zWtdw0IXFKTKKvp60mMebRQ0CWWw9mG72dJXugHdgWqDbOK/3wWm9AMZaHwtQ8Gdj8A+XkL/pUGAAA=&quot;"/>
    <we:property name="creatorSessionId" value="&quot;4f206124-9dcf-41bf-abbd-a5a540bc46df&quot;"/>
    <we:property name="creatorTenantId" value="&quot;94c611e1-0207-4c90-a201-cd8fd3e1e49e&quot;"/>
    <we:property name="creatorUserId" value="&quot;1003200231FE1A01&quot;"/>
    <we:property name="datasetId" value="&quot;c410b94c-3969-4a28-89e5-016251bec109&quot;"/>
    <we:property name="embedUrl" value="&quot;/reportEmbed?reportId=ff701873-d20e-442c-8f87-56b331f08e9f&amp;config=eyJjbHVzdGVyVXJsIjoiaHR0cHM6Ly9XQUJJLVNPVVRILUFGUklDQS1OT1JUSC1BLVBSSU1BUlktcmVkaXJlY3QuYW5hbHlzaXMud2luZG93cy5uZXQiLCJlbWJlZEZlYXR1cmVzIjp7Im1vZGVybkVtYmVkIjp0cnVlLCJ1c2FnZU1ldHJpY3NWTmV4dCI6dHJ1ZX19&amp;disableSensitivityBanner=true&quot;"/>
    <we:property name="initialStateBookmark" value="&quot;H4sIAAAAAAAAA9VUUU/bMBD+K5Ofo6lOCyV9K1knTQyo2omXqUIX5xIMrh3ZTkdX5b/v7ISxwQNo0qbxFPu789333X3KgZXSNQr2F7BFNmOnxtxtwd694yxhesAuL8/O56uz64v5+YJg03hptGOzA/Nga/RX0rWgQgUCv24SBkotoQ63CpTDhDVondGg5HfskynkbYtdwvC+UcZCKLn24DGU3VE63ak3fz+mjiC83OEahe/RFTbG+uFeTKaTlAs+AnFSpcizrJjSG9dHI82X80PTSCw32oPURCBg5XQ0KkQKownn2cnxcVWACHgllR9Siv3ivrGkm6axb8K8clJRGysFKBb1WXS9nAPLjWq38bT4DV+b1gpcYRVD2ku/D5UUgsbymki5douWDltaltTesY5mt7SGJhtTPznXYgRvzLfcInEo2WzUJT9pzcsdaEHoU07zurZYgx+ui39N+GOrh8UePee/IcRJXavBOI+b+tLLKsDmN2B9MGZxSysOW6FHxpZoT/dxMR+kffBOmjwR8l+p7zYPZqfc218cPHiql/PXWW26EKhSzo94wccZ8jHPxmmWlS+a/w24LP0Dlwmw5dt3WNr1uw3ooxRGher43zWtdw0IXFKTKKvp60mMebRQ0CWWw9mG72dJXugHdgWqDbOK/3wWm9AMZaHwtQ8Gdj8A+XkL/pUGAAA=&quot;"/>
    <we:property name="isFiltersActionButtonVisible" value="false"/>
    <we:property name="isFooterCollapsed" value="true"/>
    <we:property name="pageDisplayName" value="&quot;Issues&quot;"/>
    <we:property name="reportEmbeddedTime" value="&quot;2023-02-17T16:35:20.244Z&quot;"/>
    <we:property name="reportName" value="&quot;complaints viz&quot;"/>
    <we:property name="reportState" value="&quot;CONNECTED&quot;"/>
    <we:property name="reportUrl" value="&quot;/links/0OBR_YZ8Bi?ctid=94c611e1-0207-4c90-a201-cd8fd3e1e49e&amp;pbi_source=linkShare&amp;bookmarkGuid=7723e76b-324f-4a32-9a0f-b403629a8de8&amp;fromEntryPoint=share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52DB18BF-86D1-474D-B39C-7F3C01AC4EB2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94c611e1-0207-4c90-a201-cd8fd3e1e49e&quot;"/>
    <we:property name="reportUrl" value="&quot;/groups/me/reports/ff701873-d20e-442c-8f87-56b331f08e9f/ReportSection3704db94cd28ef941458?ctid=94c611e1-0207-4c90-a201-cd8fd3e1e49e&quot;"/>
    <we:property name="reportName" value="&quot;complaints viz&quot;"/>
    <we:property name="reportState" value="&quot;CONNECTED&quot;"/>
    <we:property name="embedUrl" value="&quot;/reportEmbed?reportId=ff701873-d20e-442c-8f87-56b331f08e9f&amp;config=eyJjbHVzdGVyVXJsIjoiaHR0cHM6Ly9XQUJJLVNPVVRILUFGUklDQS1OT1JUSC1BLVBSSU1BUlktcmVkaXJlY3QuYW5hbHlzaXMud2luZG93cy5uZXQiLCJlbWJlZEZlYXR1cmVzIjp7Im1vZGVybkVtYmVkIjp0cnVlLCJ1c2FnZU1ldHJpY3NWTmV4dCI6dHJ1ZX19&amp;disableSensitivityBanner=true&quot;"/>
    <we:property name="pageName" value="&quot;ReportSection3704db94cd28ef941458&quot;"/>
    <we:property name="pageDisplayName" value="&quot;Complaints Submission&quot;"/>
    <we:property name="datasetId" value="&quot;c410b94c-3969-4a28-89e5-016251bec109&quot;"/>
    <we:property name="backgroundColor" value="&quot;#FFFFFF&quot;"/>
    <we:property name="bookmark" value="&quot;H4sIAAAAAAAAA81UyW7bMBD9lYJnobBsuYl9c1Tnks2wi1wCIxhJY4UJRQrkyI1q6N87pJQ2S4H01MYXk2+2N/OGOohCulpBewkVirk4MeahAvvwKRaR0AN2dXV2sVif3V4uLpYMm5qk0U7MD4LAlkjX0jWgfAYGb0QMo8lsHCfFl3iWjI8SmMRTsY0EKLWC0vvsQDmMRI3WGQ1K/sA+BZvINthFAh9rZSz4QhsCQl9sz+58Z0bx5wnzgJzkHjeYU4+usTaWhvvkaJQU2SzJi/Ex7mZJnEyPOcb11kD+fX9fNBBLjSaQmgl47I8NMr6TigaXrF0+1panwTNqaz/FlLsojZU5KBH6s+j6dg4iNaqpwmn5At+Yxua4xl0waZLU+kwKQWNxy6RcU6HlQ8USSk1OdDy7lTU82eC6abJKErHzXkIw3pnvqUXmUoj5qIt+0VsUe9A5o6+5LcrSYgk0XJf/i/hpowehp2/72DLipC7VsEi/lfvWt5cHoukdWPIbnN2z6l4ojjO2QHvSBq2+Svu0TuPoVU8fchDd9ukdcMz9s+Ue1q1v65+x23bh93zCgjOU4f2ahlwNOa44e6BV94kkBj9eO9CF1zOcrf8/l/ygejmvQTVeyfDtEKEIKywzhX8bMND7Cd65OUXzBAAA&quot;"/>
    <we:property name="initialStateBookmark" value="&quot;H4sIAAAAAAAAA81UyW7bMBD9lYJnobBsuYl9c1Tnks2wi1wCIxhJY4UJRQrkyI1q6N87pJQ2S4H01MYXk2+2N/OGOohCulpBewkVirk4MeahAvvwKRaR0AN2dXV2sVif3V4uLpYMm5qk0U7MD4LAlkjX0jWgfAYGb0QMo8lsHCfFl3iWjI8SmMRTsY0EKLWC0vvsQDmMRI3WGQ1K/sA+BZvINthFAh9rZSz4QhsCQl9sz+58Z0bx5wnzgJzkHjeYU4+usTaWhvvkaJQU2SzJi/Ex7mZJnEyPOcb11kD+fX9fNBBLjSaQmgl47I8NMr6TigaXrF0+1panwTNqaz/FlLsojZU5KBH6s+j6dg4iNaqpwmn5At+Yxua4xl0waZLU+kwKQWNxy6RcU6HlQ8USSk1OdDy7lTU82eC6abJKErHzXkIw3pnvqUXmUoj5qIt+0VsUe9A5o6+5LcrSYgk0XJf/i/hpowehp2/72DLipC7VsEi/lfvWt5cHoukdWPIbnN2z6l4ojjO2QHvSBq2+Svu0TuPoVU8fchDd9ukdcMz9s+Ue1q1v65+x23bh93zCgjOU4f2ahlwNOa44e6BV94kkBj9eO9CF1zOcrf8/l/ygejmvQTVeyfDtEKEIKywzhX8bMND7Cd65OUXzBAAA&quot;"/>
    <we:property name="isFooterCollapsed" value="true"/>
    <we:property name="isFiltersActionButtonVisible" value="false"/>
    <we:property name="reportEmbeddedTime" value="&quot;2023-02-18T10:42:52.531Z&quot;"/>
    <we:property name="creatorUserId" value="&quot;1003200231FE1A01&quot;"/>
    <we:property name="creatorSessionId" value="&quot;678a0ee0-aca8-41ba-9dd4-8dbd31b326de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62380ADC-D319-4934-94A4-8D1DE7BC4A46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94c611e1-0207-4c90-a201-cd8fd3e1e49e&quot;"/>
    <we:property name="reportUrl" value="&quot;/groups/me/reports/ff701873-d20e-442c-8f87-56b331f08e9f/ReportSection818505fa6d1f3e147305?ctid=94c611e1-0207-4c90-a201-cd8fd3e1e49e&quot;"/>
    <we:property name="reportName" value="&quot;complaints viz&quot;"/>
    <we:property name="reportState" value="&quot;CONNECTED&quot;"/>
    <we:property name="embedUrl" value="&quot;/reportEmbed?reportId=ff701873-d20e-442c-8f87-56b331f08e9f&amp;config=eyJjbHVzdGVyVXJsIjoiaHR0cHM6Ly9XQUJJLVNPVVRILUFGUklDQS1OT1JUSC1BLVBSSU1BUlktcmVkaXJlY3QuYW5hbHlzaXMud2luZG93cy5uZXQiLCJlbWJlZEZlYXR1cmVzIjp7Im1vZGVybkVtYmVkIjp0cnVlLCJ1c2FnZU1ldHJpY3NWTmV4dCI6dHJ1ZX19&amp;disableSensitivityBanner=true&quot;"/>
    <we:property name="pageName" value="&quot;ReportSection818505fa6d1f3e147305&quot;"/>
    <we:property name="pageDisplayName" value="&quot;Complaints Closed&quot;"/>
    <we:property name="datasetId" value="&quot;c410b94c-3969-4a28-89e5-016251bec109&quot;"/>
    <we:property name="backgroundColor" value="&quot;#FFFFFF&quot;"/>
    <we:property name="bookmark" value="&quot;H4sIAAAAAAAAA9VUTW/bMAz9K4POxmDPcePm1nrZaRiCZuhlCAJaol21smRIclYv8H8fJbtb2x2227ZcIpJP1Hv88JkJ6XoF4yfokG3YtTEPHdiHNxlLmH7pK4pSXBblqixFCVzUl/yiIJTpvTTasc2ZebAt+lvpBlAhITm/HBIGSu2gDVYDymHCerTOaFDyG85gCnk74JQwfOyVsRBS7j14DGlPBCebqGRvc3oRuJcn3CP3s/cGe2P9YpdZWaRFAxcia3LMVus8DSzdHI00f48Pj0ZildEepCYCwZc3dYr5uiwy4HW6FrjK8uBvpPILpB63j70l3VSNsQ/lq0hFa6zkoFjUZ9HNcs6sMmro4mn7wr83g+V4g00MaS/9GDIpBI3iSKTc0KGlQ0e9k9o7NlHtdtZQZWcoRUCPR8rZExqP3hz5ci1i78zXyiJRE2yTTskPtlfiBJqT9zXVq7a12IJfzO0/ouPDoJcxKH6VdSCPk7pVy5j97OvnWS2PvKs7sD5Mcn1PMxHaSPeMFWivx9jJ99I+Ddu75JXE/6Eu0+FpaSjF/bNNWGZzVvm3yB6m+Htef0aRNu6+GbzrgeOOHoss+zmvxIijGQUtQrfj2Yb/j5KWcW72Lagh9Dl+d1h8hPova4V/emGh9x0JSySNKAUAAA==&quot;"/>
    <we:property name="initialStateBookmark" value="&quot;H4sIAAAAAAAAA9VUwW7bMAz9lUFnY7DneglyS93s0rUNkqGXITBom3bVypIgyVm9wP8+Sna7rjtst265RHykyPdIyidWc6sFDNfQIVuxc6UeOjAP7xIWMTljNzeXV+vdZXG9vtoQrLTjSlq2OjEHpkV3y20Pwmcg8OshYiDEFlpvNSAsRkyjsUqC4N9xCiaXMz2OEcNHLZQBn3LvwKFPe6Rwsql28j6lilA5fsQ9Vm5Cd6iVcbO9TJZZnDXwsU6aFJOzRRpndMdO3kDzz/G+aCCWK+mASyLgsbQpY0wXyyyBqowXNZ4lqccbLtwcUg6bR21IN3Vj0L5fOaloleEVCBb0GbSTnBPLlei7cNr8gu9VbyrcYRNc0nE3+EwCQWJdECnbd2jo0NGwuHSWjdS7rVHU2SmUPCCHgnJqisbCqaKar4XYO/UtN0jUaraKx+iZ7bo+gqwIfU113bYGW3CzuflHdHzq5bwG2e+yDoRYLlsxr9nPuX6Z1FaBd34HxvlNLu9pJ/wY6Z4yNZrzIUzygpunZfsQvZL4P/RlPDw9Gkpx/+IlzLs5qXwrsocx/F72n5GnDW9f9c5qqHBLxQJLPeXlGOJoR0HWftrhbPz/Z06PcRr2LYjezzl8d1goQvPnpcC/vTDT+wHaTEkEGQUAAA==&quot;"/>
    <we:property name="isFooterCollapsed" value="true"/>
    <we:property name="isFiltersActionButtonVisible" value="false"/>
    <we:property name="reportEmbeddedTime" value="&quot;2023-02-18T10:34:51.454Z&quot;"/>
    <we:property name="creatorUserId" value="&quot;1003200231FE1A01&quot;"/>
    <we:property name="creatorSessionId" value="&quot;d43e4538-0d93-482d-9175-0f2ccc1deb5e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2783D170-D927-4E93-9834-72F25C4087E1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9VUTW/bMAz9K4POxhC7SZzm1nrZaRiCZuhlCAJaol21smRIclYv8H8fJbvox4Z2t26+WKIo8j3yUScmpGsV9F+hQbZml8bcNWDvPqQsYfq5LT0XC5yXUFbZapnn6WqVLsnLtF4a7dj6xDzYGv21dB2oEJCM31m6EuLsnIuVyCDjy2q55Mj2CQOltlAHnwqUw4S1aJ3RoORPHEPQkbcdDgnD+1YZCyHRzoPHkOxI7rQngOnHM8IB3Msj7pD70XqFrbF+2i/m+QyrLMcS54scZphVFd1x42kE/7Z/SBqBFUZ7kJoABNsfCZK9kspPLmW/uW8tVYNq1LehqAWxqI2VHBSL/Cy6kc6JFUZ1TVxtntl3prMcrzAi2WgvfR8iKQSN4kCgXNegpUVDHZXaOzZQ7bbWUGVHVzoB3R8oZkveePDmwKdr0ffG/CgsEjTB1rMheV+0u65spCcsh6OEV+FdiCNoTtaX2C7q2mINftpu/pEyf+70pNLF77T2ZHFS12qagkfZfRvZctU5EhaKkUBxA9aHOSxvSbtBbhTAWIH2so+K+yTtw1BkyQuu/0OBhv3DcFOI2ycTO6lyZPleYPdD/J7Wn9FJHZ8A03nXAsctJYso2zGuxOhHYgUtQtvj2ob/F0m9Hbt+DaoLDY/vI4tJSAiyVPi3FyZ4vwD3HmTd5gUAAA==&quot;"/>
    <we:property name="creatorSessionId" value="&quot;d8d45738-5fcb-42a2-8449-665107d9393d&quot;"/>
    <we:property name="creatorTenantId" value="&quot;94c611e1-0207-4c90-a201-cd8fd3e1e49e&quot;"/>
    <we:property name="creatorUserId" value="&quot;1003200231FE1A01&quot;"/>
    <we:property name="datasetId" value="&quot;c410b94c-3969-4a28-89e5-016251bec109&quot;"/>
    <we:property name="embedUrl" value="&quot;/reportEmbed?reportId=ff701873-d20e-442c-8f87-56b331f08e9f&amp;config=eyJjbHVzdGVyVXJsIjoiaHR0cHM6Ly9XQUJJLVNPVVRILUFGUklDQS1OT1JUSC1BLVBSSU1BUlktcmVkaXJlY3QuYW5hbHlzaXMud2luZG93cy5uZXQiLCJlbWJlZEZlYXR1cmVzIjp7Im1vZGVybkVtYmVkIjp0cnVlLCJ1c2FnZU1ldHJpY3NWTmV4dCI6dHJ1ZX19&amp;disableSensitivityBanner=true&quot;"/>
    <we:property name="initialStateBookmark" value="&quot;H4sIAAAAAAAAA9VUwW7bMAz9lUFnY0jcJulySz3v0rUNkqGXIjBoiXbVypIhyVm9IP8+SnaxrgW63br5YomiyPfIRx2YkK5V0F9Bg2zJzo15aMA+fJiyhOnRdn19cbnaXBRXq8uczKb10mjHlgfmwdbob6TrQIUIZLzdJQyUWkMddhUohwlr0TqjQckfODjTkbcdHhOGj60yFkLIrQePIeye3GlPuacfTygjcC/3uEXuB+sGW2P9uJ+dLiZYpQss8XS2gAmmVUV33HAaYf7ZPySNwDKjPUhNAIJteibEyScuzkQKKZ9X8zmPACup/OhS9vlja4k3VaNvQ70yYlEbKzkoFvlZdAOdA8uM6pq4yn+zb01nOW4wIsm1l74PkRSCRlEQKNc1aGnRULOk9o4dqXZra6iygyudgO4LitmSNxbeFHy8Fn3vzPfMIkETbDk5Ju+LdtuVjfSEpdhLeBPeSuxBc7K+xLaqa4s1+HGb/yNl/tLpUaWz17R2ZHFS12qcgl+y+zaw5apzJCwUA4HsDqwPE1fek3aD3CiAsQLteR8V91nap6FIkxdc/4cCHXdPw00h7p9N7KjKgeV7gd0d4/e8/oxO6vgEmM67FjiuKVlE2Q5xJUY/EitoEdoe1zb8v0rq7dD1G1BdaHh8H1lMQkKQpcK/vTDC+wmqiS3fwQUAAA==&quot;"/>
    <we:property name="isFiltersActionButtonVisible" value="false"/>
    <we:property name="pageDisplayName" value="&quot;Response by Submission&quot;"/>
    <we:property name="reportEmbeddedTime" value="&quot;2023-02-17T17:08:44.125Z&quot;"/>
    <we:property name="reportName" value="&quot;complaints viz&quot;"/>
    <we:property name="reportState" value="&quot;CONNECTED&quot;"/>
    <we:property name="reportUrl" value="&quot;/links/0OBR_YZ8Bi?ctid=94c611e1-0207-4c90-a201-cd8fd3e1e49e&amp;pbi_source=linkShare&amp;bookmarkGuid=451c7b06-55b3-4e33-bc1c-ab2a1ea4e885&amp;fromEntryPoint=share&quot;"/>
    <we:property name="isFooterCollapsed" value="true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E0115B43-A264-45F9-880C-610F17D74977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VVTW/bMAz9K4POxhB/JXEuQ+tlp2EImqKXIShoi3bVypIhy1m9IP99lOys61qgO60ddrJEPZKPfCR8YFx0rYThCzTIVuxc67sGzN27kAVMPbalKa+SgvMkm4WLaA6YVJxQurVCq46tDsyCqdFeia4H6QKS8esuYCDlBmp3q0B2GLAWTacVSPEdRzA9WdPjMWB430ptwIXcWrDowu4JTneiEr6PKSOUVuxxi6UdrRfYamOn+2KZRVmVVQmUUZUus2weZuTTja+e5st4l9QTy7WyIBQRcLa4wDksF3ECYRhVcVLyKHL2Skg7QYphfd8aqpu6MbSufTlVUWsjSpDM12ewG8s5sFzLvvGn9SP7VvemxAus/JOywg4ukkRQyK+JVNc3aOjQkHZC2Y4dqXcbo6mzI/QEcfL2FvkHj7jR33KDRIiz1ewY/OR4xvegSuRPCJ7VtcEa7HRdvyr7T72aJE+fFrMjSydULaeRetDwcqyx9GzzGzDWTW1xS/o7ychPG47mfPCqfRTmNFhR8Fthb7cbx91pLcjx9pdZn6ZvrO3vUtwdHSpLq2IWJ8vZIg6TtKggm5dvc2cuRYNyuKaQLYHxn9qYZ7n/p/vyci9eeVueIeh2xa/LQ58ZBan9/0/3tmuhxA0l8MzaMZZAj6P5A8Wdqv5s3PezoOUaRb0C2Ts9/b+X+SSksygk/qnDRO8H2fGjISwIAAA=&quot;"/>
    <we:property name="creatorSessionId" value="&quot;96efcfb4-c6d6-42b6-a296-1ac335160072&quot;"/>
    <we:property name="creatorTenantId" value="&quot;94c611e1-0207-4c90-a201-cd8fd3e1e49e&quot;"/>
    <we:property name="creatorUserId" value="&quot;1003200231FE1A01&quot;"/>
    <we:property name="datasetId" value="&quot;c410b94c-3969-4a28-89e5-016251bec109&quot;"/>
    <we:property name="embedUrl" value="&quot;/reportEmbed?reportId=ff701873-d20e-442c-8f87-56b331f08e9f&amp;config=eyJjbHVzdGVyVXJsIjoiaHR0cHM6Ly9XQUJJLVNPVVRILUFGUklDQS1OT1JUSC1BLVBSSU1BUlktcmVkaXJlY3QuYW5hbHlzaXMud2luZG93cy5uZXQiLCJlbWJlZEZlYXR1cmVzIjp7Im1vZGVybkVtYmVkIjp0cnVlLCJ1c2FnZU1ldHJpY3NWTmV4dCI6dHJ1ZX19&amp;disableSensitivityBanner=true&quot;"/>
    <we:property name="initialStateBookmark" value="&quot;H4sIAAAAAAAAA+VVTW/bMAz9K4POxhDb+XIuQ5pll65tkBS9DEFA27SrVpYMSc7qBfnvo2Rn3boC3WntsJMl6pF85CPhA8u5qQW0l1Ahm7Ezpe4r0PfvQhYw2duurs4v5uvz3eX8YklmVVuupGGzA7OgS7Q33DQgXAQyftkGDIRYQeluBQiDAatRGyVB8G/YgenJ6gaPAcOHWigNLuTGgkUXdk9wulPu8H1MGSGzfI8bzGxnXWOttO3vk2kSJUVSDCGLitE0ScZhQj6me/U0X8a7pJ7YQkkLXBIBZ4tTHMN0Eg8hDKMiHmZ5FDl7wYXtIWm7fKg11U3daGvXrwVVUSrNMxDM16fRdOUc2EKJpvKn5S/2jWp0hmss/JO03LYukkCQmO+IlGkq1HSoSCwurWFH6t1KK+psBz1BnJ6NxfyDR9yqrwuNRChns8Ex+MFxnu9BZmR9SnBelhpLsP11+arsPzWyl3z0ezFbshguS9GP1KOG112NmWe7uAVt3dSmd6S/k4z8lM5Rn7VetY9cnwYrCp4U9na7cdye1oIc736a9X76utr+LsXt0aGSUZEO4uF0MInD4SgtIBlnb3NnrnmFot1RyJrA+E9tzLPc/9N9ebkXr7wtzxB0u+LX5bHPjIKU/v+nGmtqyHBFCTyzuovF0eNo/kDmTlV/1u77mdNydaLegGicnv7fy3wS0pmnAv/Uoaf3HbrJ6+0dCAAA&quot;"/>
    <we:property name="isFiltersActionButtonVisible" value="false"/>
    <we:property name="isFooterCollapsed" value="true"/>
    <we:property name="pageDisplayName" value="&quot;Disputed/Response&quot;"/>
    <we:property name="reportEmbeddedTime" value="&quot;2023-02-17T17:00:40.515Z&quot;"/>
    <we:property name="reportName" value="&quot;complaints viz&quot;"/>
    <we:property name="reportState" value="&quot;CONNECTED&quot;"/>
    <we:property name="reportUrl" value="&quot;/links/0OBR_YZ8Bi?ctid=94c611e1-0207-4c90-a201-cd8fd3e1e49e&amp;pbi_source=linkShare&amp;bookmarkGuid=c2a3ba41-b00b-45e7-86a6-e8464a3dc1e2&amp;fromEntryPoint=share&quot;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23CE449C-C5CE-4E12-8DE3-5DAF0A0838AB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9VVX2/aMBD/KpOfowknJCS8tYw9TRMqU18mNF3sS+rWxJHjMBjiu+/sUK2gaUyVNtG8xD5ffL8/53jPpOpaDbvPsEY2ZbfGPK3BPr3jLGLNaSzLYp7xLE2R8xRxxEueUpZpnTJNx6Z75sDW6O5V14P2G1LwKyuyIs9HcRUXieBSliLBCVtFDLReQO1zKtAdRqxF25kGtPqBwxa05GyPh4jhttXGgi+0dODQF9tQOs0JIH+fEA4QTm1wicIN0TtsjXXHeYx5XlZJlleirLIyGWfViL7phtUA/nK+LxqAzUzjQDUEwMd+S5DildLumFLu5tvWkhqk0a71os6IRW2sEqBZ4GexG+js2czofh1G85P40vRW4B1WYalxyu38ThqhQfmNQHX9Gi0N1uSoalzHDqTdwhpSNqQO2vngg/k+s0gzyaajw4oinWpqfRT+F9MvA9o1tN7p8pHU8YQOz3LT5o8vNDyy2gWm/5zG6uAX+FhMiglOxmURi6IoMszFRflv5AYaQezPtb+pa4s1uON0/r+N+dg3xwaOX+GTACvPjTJWor0dLPmg7PP5iKMzElfF3HsbsQJkXHGOk5EsEEYyH6eXrb2qkxW9pY5LX9FxJdjZA1j39rsu9V13Rf+1RCayQokIScWTJE3pPvI7/9EOh1tXmu2pG+F5GWGEow6XqOld14LABWEM5NoBjsKQR50KjfStEMbWvz8pOntD6XvQva8aLnAWihAaVWr82w8GsoefoMjPRocIAAA=&quot;"/>
    <we:property name="creatorSessionId" value="&quot;2fdb9022-9f8c-4cdb-b55c-e00a72e6daf6&quot;"/>
    <we:property name="creatorTenantId" value="&quot;94c611e1-0207-4c90-a201-cd8fd3e1e49e&quot;"/>
    <we:property name="creatorUserId" value="&quot;1003200231FE1A01&quot;"/>
    <we:property name="datasetId" value="&quot;c410b94c-3969-4a28-89e5-016251bec109&quot;"/>
    <we:property name="embedUrl" value="&quot;/reportEmbed?reportId=ff701873-d20e-442c-8f87-56b331f08e9f&amp;config=eyJjbHVzdGVyVXJsIjoiaHR0cHM6Ly9XQUJJLVNPVVRILUFGUklDQS1OT1JUSC1BLVBSSU1BUlktcmVkaXJlY3QuYW5hbHlzaXMud2luZG93cy5uZXQiLCJlbWJlZEZlYXR1cmVzIjp7Im1vZGVybkVtYmVkIjp0cnVlLCJ1c2FnZU1ldHJpY3NWTmV4dCI6dHJ1ZX19&amp;disableSensitivityBanner=true&quot;"/>
    <we:property name="initialStateBookmark" value="&quot;H4sIAAAAAAAAA9VVTW/bMAz9K4POxhDb+bB7S7Ps0rUNkqGXIihoiXbVypYhy1myIP99lOxibQ7LUGBD6ovFJ5rke6SsPROyqRXsbqBEdsEutX4uwTx/ClnAqh67vb26ni6vHm6m13OCdW2lrhp2sWcWTIH2TjYtKBeBwPt1wECpBRTOykE1GLAaTaMrUPInds60ZU2Lh4DhtlbagAu5smDRhd2QO9mUO/wcU0bgVm5whdx26BJrbWxvR5gkWR6Pk5xn+TiLh+N8QN803a4v87S/S+oLm+nKgqyoAIel4zRJBlEepTEPhch4jBOH51LZ3iXbzbe1Id6kxq52es2IRaGN5KCY52ew6ejs2UyrtvSr+Rt8pVvDcYm536qstDsXSSFUKB6oqKYt0dCipGbJyjbsQNotjCZlvWunnQMf9Y+ZQbIEuxgc1oQ0sipUL/xvpt+7akuoXU+zJ1LHETq8yE3Bn15p2LPaeab/nMb64DbCIZ+kE5wMszTiaZqOMeEn5Z+KDVSc2B9rPy0KgwXY3pz/78Z8bat+gKN39ImDEceN0kaguexa8kWal/MRBUckzoq5623AUhBRHoY4GYgUYSCS4eh0a8/qZAUfaeJG75i4DMzsEYz9+FM3clN3Rv+1WMQiR4EIcR7G8WhE95GL/Md2WNzaTG/fdsM/rxFGdRT+EtWtbWrguKAaPbm6K0ei96NJhUq4UfBr497fJJ29LvUdqNZl9Rc480moGpkp/NsPOrKHX/Hubz9iCAAA&quot;"/>
    <we:property name="isFiltersActionButtonVisible" value="false"/>
    <we:property name="isFooterCollapsed" value="true"/>
    <we:property name="pageDisplayName" value="&quot;States&quot;"/>
    <we:property name="reportEmbeddedTime" value="&quot;2023-02-17T17:04:29.982Z&quot;"/>
    <we:property name="reportName" value="&quot;complaints viz&quot;"/>
    <we:property name="reportState" value="&quot;CONNECTED&quot;"/>
    <we:property name="reportUrl" value="&quot;/links/0OBR_YZ8Bi?ctid=94c611e1-0207-4c90-a201-cd8fd3e1e49e&amp;pbi_source=linkShare&amp;fromEntryPoint=share&quot;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599D464F-7B77-41B0-9E5B-F244AE2A9C99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71TTW/bMAz9K4POxmAndtrk1gXZMKAogmboZQgGWqY9tbIk6COrF/i/j5K9fmyH7VRfLD5S5CMfdWaNcEbCcAM9sg37oPVDD/bhXcEypl5jdQn1ijerddWu8ssa88vygqK08UIrxzZn5sF26O+ECyBjQgK/HjMGUu6hi1YL0mHGDFqnFUjxE6dgcnkbcMwYPhqpLcSUBw8eY9oThZNNVIr3S6oI3IsTHpD7Cb1Fo62f7aaERc5LrKsiXxdNVSOPd9zkTTT/HR+LJmJbrTwIRQQituCLql1jW7blRZHjcr0sq4i3Qvo5pB52j8ZS3zSNwcTxbamLTlvBQbLUn0U3tXNmWy1Dn067V/hBB8vxFtvkUl74IWaSCAqbb0TKhR4tHXrSTijv2Eiz21tNk51CyQNqSPB3/WNrkVg0bJOP2ROxq+YEihP6J6urrrPYgZ/N3dtQ/uxcwAR+DGqWtvqb/5EQJ1Qn59V51urL1Ja3iD2YuJn1PWkcZRl/Lw3Vu3+xCZ+sDiaJ9QZKHMf0veTF6G6XdlwH7wxw3FPeRMhMKQSmOBIIVBMnkM42/q8FLd00gDuQIfae3hdLRWgmopb4vxdmer8A0gACrxAEAAA=&quot;"/>
    <we:property name="creatorSessionId" value="&quot;029ecc3b-c26e-493d-b080-89ab25489692&quot;"/>
    <we:property name="creatorTenantId" value="&quot;94c611e1-0207-4c90-a201-cd8fd3e1e49e&quot;"/>
    <we:property name="creatorUserId" value="&quot;1003200231FE1A01&quot;"/>
    <we:property name="datasetId" value="&quot;c410b94c-3969-4a28-89e5-016251bec109&quot;"/>
    <we:property name="embedUrl" value="&quot;/reportEmbed?reportId=ff701873-d20e-442c-8f87-56b331f08e9f&amp;config=eyJjbHVzdGVyVXJsIjoiaHR0cHM6Ly9XQUJJLVNPVVRILUFGUklDQS1OT1JUSC1BLVBSSU1BUlktcmVkaXJlY3QuYW5hbHlzaXMud2luZG93cy5uZXQiLCJlbWJlZEZlYXR1cmVzIjp7Im1vZGVybkVtYmVkIjp0cnVlLCJ1c2FnZU1ldHJpY3NWTmV4dCI6dHJ1ZX19&amp;disableSensitivityBanner=true&quot;"/>
    <we:property name="initialStateBookmark" value="&quot;H4sIAAAAAAAAA71TTW/bMAz9K4POxhAnNobklgXZMHRtg2ToZQgKWqY9tbIk6COtG/i/j5K9td0O26m+WHykyEc+6sxq4YyE/go6ZCv2Uev7Duz9u5xlTE3Y9fXF5Xp/cXu1vtwSrI0XWjm2OjMPtkV/I1wAGTMQ+P2YMZByB220GpAOM2bQOq1Aiiccg8nlbcAhY/hopLYQUx48eIxpTxRONtXO3y+oInAvTnhA7kd0j0ZbP9l1AfMZL7Aq89kyr8sKebzjRm+i+e/4WDQR22jlQSgiELE5n5fNEpuiKT7kM1wsF0UZ8UZIP4VU/fbRWOqbptGbOK8NddFqKzhIlvqz6MZ2zmyjZejSafsKP+hgOe6xSS7lhe9jJomgsL4lUi50aOnQkVhCeccGmt3OaprsGEoeUH2Cf+iHjUViUbPVbMh+E1vXJ1Cc0D9ZrdvWYgt+MrdvQ/mLcwET+CmoSdryb/5HQpxQrZxW51mrb2Nb3iJ2YOJmVnekcZRl+LU0VO/uxSZ8tjqYJNYbKHEc0veSF6O7bdpxHbwzwHFHeRMhM6YQmOJIIFB1nEA62/j/KmjpxgHcgAyx9/S+WCpCMxGVxP+9MNH7Ca/paFoBBAAA&quot;"/>
    <we:property name="isFiltersActionButtonVisible" value="false"/>
    <we:property name="isFooterCollapsed" value="true"/>
    <we:property name="pageDisplayName" value="&quot;Issues by Companies&quot;"/>
    <we:property name="reportEmbeddedTime" value="&quot;2023-02-17T17:14:05.821Z&quot;"/>
    <we:property name="reportName" value="&quot;complaints viz&quot;"/>
    <we:property name="reportState" value="&quot;CONNECTED&quot;"/>
    <we:property name="reportUrl" value="&quot;/links/0OBR_YZ8Bi?ctid=94c611e1-0207-4c90-a201-cd8fd3e1e49e&amp;pbi_source=linkShare&amp;bookmarkGuid=40537585-be1b-4f8b-bc0b-1628d7469bd6&amp;fromEntryPoint=shar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323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Adeleke</dc:creator>
  <cp:lastModifiedBy>Gabriel Adeleke</cp:lastModifiedBy>
  <cp:revision>17</cp:revision>
  <dcterms:created xsi:type="dcterms:W3CDTF">2023-02-16T17:02:25Z</dcterms:created>
  <dcterms:modified xsi:type="dcterms:W3CDTF">2023-02-19T17:26:02Z</dcterms:modified>
</cp:coreProperties>
</file>