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66" r:id="rId5"/>
    <p:sldId id="257" r:id="rId6"/>
    <p:sldId id="258" r:id="rId7"/>
    <p:sldId id="264" r:id="rId8"/>
    <p:sldId id="267" r:id="rId9"/>
    <p:sldId id="271" r:id="rId10"/>
    <p:sldId id="277" r:id="rId11"/>
    <p:sldId id="281" r:id="rId12"/>
    <p:sldId id="272" r:id="rId13"/>
    <p:sldId id="273" r:id="rId14"/>
    <p:sldId id="276" r:id="rId15"/>
    <p:sldId id="275" r:id="rId16"/>
    <p:sldId id="274"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F6ACB-6427-4486-A9E0-BBA4BF7E799B}" v="84" dt="2020-04-16T04:17:12.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5" d="100"/>
          <a:sy n="65" d="100"/>
        </p:scale>
        <p:origin x="652" y="4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tobi Ekundayo" userId="f464b7e6-dd57-44d7-9a0b-a4d8153d4853" providerId="ADAL" clId="{216F6ACB-6427-4486-A9E0-BBA4BF7E799B}"/>
    <pc:docChg chg="undo custSel addSld delSld modSld sldOrd">
      <pc:chgData name="Oluwatobi Ekundayo" userId="f464b7e6-dd57-44d7-9a0b-a4d8153d4853" providerId="ADAL" clId="{216F6ACB-6427-4486-A9E0-BBA4BF7E799B}" dt="2020-04-16T04:19:57.127" v="2700" actId="1037"/>
      <pc:docMkLst>
        <pc:docMk/>
      </pc:docMkLst>
      <pc:sldChg chg="modSp">
        <pc:chgData name="Oluwatobi Ekundayo" userId="f464b7e6-dd57-44d7-9a0b-a4d8153d4853" providerId="ADAL" clId="{216F6ACB-6427-4486-A9E0-BBA4BF7E799B}" dt="2020-04-15T13:57:20.638" v="54" actId="14100"/>
        <pc:sldMkLst>
          <pc:docMk/>
          <pc:sldMk cId="1596728262" sldId="256"/>
        </pc:sldMkLst>
        <pc:picChg chg="mod">
          <ac:chgData name="Oluwatobi Ekundayo" userId="f464b7e6-dd57-44d7-9a0b-a4d8153d4853" providerId="ADAL" clId="{216F6ACB-6427-4486-A9E0-BBA4BF7E799B}" dt="2020-04-15T13:57:20.638" v="54" actId="14100"/>
          <ac:picMkLst>
            <pc:docMk/>
            <pc:sldMk cId="1596728262" sldId="256"/>
            <ac:picMk id="6" creationId="{F35FC47D-AF3A-48D5-ACF1-AEE8B1C3BD9A}"/>
          </ac:picMkLst>
        </pc:picChg>
      </pc:sldChg>
      <pc:sldChg chg="addSp delSp modSp add setBg">
        <pc:chgData name="Oluwatobi Ekundayo" userId="f464b7e6-dd57-44d7-9a0b-a4d8153d4853" providerId="ADAL" clId="{216F6ACB-6427-4486-A9E0-BBA4BF7E799B}" dt="2020-04-16T03:30:46.040" v="2392" actId="20577"/>
        <pc:sldMkLst>
          <pc:docMk/>
          <pc:sldMk cId="4136376825" sldId="257"/>
        </pc:sldMkLst>
        <pc:spChg chg="mod">
          <ac:chgData name="Oluwatobi Ekundayo" userId="f464b7e6-dd57-44d7-9a0b-a4d8153d4853" providerId="ADAL" clId="{216F6ACB-6427-4486-A9E0-BBA4BF7E799B}" dt="2020-04-15T15:53:09.740" v="1023" actId="6549"/>
          <ac:spMkLst>
            <pc:docMk/>
            <pc:sldMk cId="4136376825" sldId="257"/>
            <ac:spMk id="2" creationId="{303F7B7A-5403-4286-9528-F83C44068123}"/>
          </ac:spMkLst>
        </pc:spChg>
        <pc:spChg chg="del mod">
          <ac:chgData name="Oluwatobi Ekundayo" userId="f464b7e6-dd57-44d7-9a0b-a4d8153d4853" providerId="ADAL" clId="{216F6ACB-6427-4486-A9E0-BBA4BF7E799B}" dt="2020-04-15T13:53:33.752" v="36" actId="478"/>
          <ac:spMkLst>
            <pc:docMk/>
            <pc:sldMk cId="4136376825" sldId="257"/>
            <ac:spMk id="3" creationId="{A00A44B9-665A-441F-95E2-CCD414F83AA5}"/>
          </ac:spMkLst>
        </pc:spChg>
        <pc:spChg chg="add del mod">
          <ac:chgData name="Oluwatobi Ekundayo" userId="f464b7e6-dd57-44d7-9a0b-a4d8153d4853" providerId="ADAL" clId="{216F6ACB-6427-4486-A9E0-BBA4BF7E799B}" dt="2020-04-15T13:53:41.666" v="39" actId="478"/>
          <ac:spMkLst>
            <pc:docMk/>
            <pc:sldMk cId="4136376825" sldId="257"/>
            <ac:spMk id="5" creationId="{CC72F05D-7FDE-42D9-B679-3F226226BC86}"/>
          </ac:spMkLst>
        </pc:spChg>
        <pc:spChg chg="mod">
          <ac:chgData name="Oluwatobi Ekundayo" userId="f464b7e6-dd57-44d7-9a0b-a4d8153d4853" providerId="ADAL" clId="{216F6ACB-6427-4486-A9E0-BBA4BF7E799B}" dt="2020-04-16T03:30:46.040" v="2392" actId="20577"/>
          <ac:spMkLst>
            <pc:docMk/>
            <pc:sldMk cId="4136376825" sldId="257"/>
            <ac:spMk id="7" creationId="{871F5374-E54F-4FAA-B3FD-62C5317E1C45}"/>
          </ac:spMkLst>
        </pc:spChg>
        <pc:picChg chg="mod">
          <ac:chgData name="Oluwatobi Ekundayo" userId="f464b7e6-dd57-44d7-9a0b-a4d8153d4853" providerId="ADAL" clId="{216F6ACB-6427-4486-A9E0-BBA4BF7E799B}" dt="2020-04-15T13:58:09.163" v="62" actId="14100"/>
          <ac:picMkLst>
            <pc:docMk/>
            <pc:sldMk cId="4136376825" sldId="257"/>
            <ac:picMk id="6" creationId="{F35FC47D-AF3A-48D5-ACF1-AEE8B1C3BD9A}"/>
          </ac:picMkLst>
        </pc:picChg>
        <pc:picChg chg="add mod">
          <ac:chgData name="Oluwatobi Ekundayo" userId="f464b7e6-dd57-44d7-9a0b-a4d8153d4853" providerId="ADAL" clId="{216F6ACB-6427-4486-A9E0-BBA4BF7E799B}" dt="2020-04-15T14:19:36.417" v="792" actId="1076"/>
          <ac:picMkLst>
            <pc:docMk/>
            <pc:sldMk cId="4136376825" sldId="257"/>
            <ac:picMk id="8" creationId="{C21415CD-6AF0-47FD-B015-B5A83465D160}"/>
          </ac:picMkLst>
        </pc:picChg>
      </pc:sldChg>
      <pc:sldChg chg="modSp add">
        <pc:chgData name="Oluwatobi Ekundayo" userId="f464b7e6-dd57-44d7-9a0b-a4d8153d4853" providerId="ADAL" clId="{216F6ACB-6427-4486-A9E0-BBA4BF7E799B}" dt="2020-04-16T03:33:10.427" v="2404" actId="1076"/>
        <pc:sldMkLst>
          <pc:docMk/>
          <pc:sldMk cId="1718653029" sldId="258"/>
        </pc:sldMkLst>
        <pc:spChg chg="mod">
          <ac:chgData name="Oluwatobi Ekundayo" userId="f464b7e6-dd57-44d7-9a0b-a4d8153d4853" providerId="ADAL" clId="{216F6ACB-6427-4486-A9E0-BBA4BF7E799B}" dt="2020-04-15T16:16:46.445" v="1088" actId="20577"/>
          <ac:spMkLst>
            <pc:docMk/>
            <pc:sldMk cId="1718653029" sldId="258"/>
            <ac:spMk id="2" creationId="{303F7B7A-5403-4286-9528-F83C44068123}"/>
          </ac:spMkLst>
        </pc:spChg>
        <pc:spChg chg="mod">
          <ac:chgData name="Oluwatobi Ekundayo" userId="f464b7e6-dd57-44d7-9a0b-a4d8153d4853" providerId="ADAL" clId="{216F6ACB-6427-4486-A9E0-BBA4BF7E799B}" dt="2020-04-16T03:33:10.427" v="2404" actId="1076"/>
          <ac:spMkLst>
            <pc:docMk/>
            <pc:sldMk cId="1718653029" sldId="258"/>
            <ac:spMk id="7" creationId="{871F5374-E54F-4FAA-B3FD-62C5317E1C45}"/>
          </ac:spMkLst>
        </pc:spChg>
      </pc:sldChg>
      <pc:sldChg chg="modSp add">
        <pc:chgData name="Oluwatobi Ekundayo" userId="f464b7e6-dd57-44d7-9a0b-a4d8153d4853" providerId="ADAL" clId="{216F6ACB-6427-4486-A9E0-BBA4BF7E799B}" dt="2020-04-16T04:00:47.661" v="2528" actId="1036"/>
        <pc:sldMkLst>
          <pc:docMk/>
          <pc:sldMk cId="2278959018" sldId="259"/>
        </pc:sldMkLst>
        <pc:spChg chg="mod">
          <ac:chgData name="Oluwatobi Ekundayo" userId="f464b7e6-dd57-44d7-9a0b-a4d8153d4853" providerId="ADAL" clId="{216F6ACB-6427-4486-A9E0-BBA4BF7E799B}" dt="2020-04-15T16:19:25.415" v="1130" actId="1076"/>
          <ac:spMkLst>
            <pc:docMk/>
            <pc:sldMk cId="2278959018" sldId="259"/>
            <ac:spMk id="2" creationId="{303F7B7A-5403-4286-9528-F83C44068123}"/>
          </ac:spMkLst>
        </pc:spChg>
        <pc:spChg chg="mod">
          <ac:chgData name="Oluwatobi Ekundayo" userId="f464b7e6-dd57-44d7-9a0b-a4d8153d4853" providerId="ADAL" clId="{216F6ACB-6427-4486-A9E0-BBA4BF7E799B}" dt="2020-04-16T04:00:47.661" v="2528" actId="1036"/>
          <ac:spMkLst>
            <pc:docMk/>
            <pc:sldMk cId="2278959018" sldId="259"/>
            <ac:spMk id="7" creationId="{871F5374-E54F-4FAA-B3FD-62C5317E1C45}"/>
          </ac:spMkLst>
        </pc:spChg>
      </pc:sldChg>
      <pc:sldChg chg="add del">
        <pc:chgData name="Oluwatobi Ekundayo" userId="f464b7e6-dd57-44d7-9a0b-a4d8153d4853" providerId="ADAL" clId="{216F6ACB-6427-4486-A9E0-BBA4BF7E799B}" dt="2020-04-15T16:19:13.556" v="1128" actId="2696"/>
        <pc:sldMkLst>
          <pc:docMk/>
          <pc:sldMk cId="3171044364" sldId="260"/>
        </pc:sldMkLst>
      </pc:sldChg>
      <pc:sldChg chg="addSp delSp modSp add">
        <pc:chgData name="Oluwatobi Ekundayo" userId="f464b7e6-dd57-44d7-9a0b-a4d8153d4853" providerId="ADAL" clId="{216F6ACB-6427-4486-A9E0-BBA4BF7E799B}" dt="2020-04-16T04:19:57.127" v="2700" actId="1037"/>
        <pc:sldMkLst>
          <pc:docMk/>
          <pc:sldMk cId="648549432" sldId="261"/>
        </pc:sldMkLst>
        <pc:spChg chg="mod">
          <ac:chgData name="Oluwatobi Ekundayo" userId="f464b7e6-dd57-44d7-9a0b-a4d8153d4853" providerId="ADAL" clId="{216F6ACB-6427-4486-A9E0-BBA4BF7E799B}" dt="2020-04-16T04:06:54.154" v="2584" actId="1076"/>
          <ac:spMkLst>
            <pc:docMk/>
            <pc:sldMk cId="648549432" sldId="261"/>
            <ac:spMk id="2" creationId="{303F7B7A-5403-4286-9528-F83C44068123}"/>
          </ac:spMkLst>
        </pc:spChg>
        <pc:spChg chg="del mod">
          <ac:chgData name="Oluwatobi Ekundayo" userId="f464b7e6-dd57-44d7-9a0b-a4d8153d4853" providerId="ADAL" clId="{216F6ACB-6427-4486-A9E0-BBA4BF7E799B}" dt="2020-04-16T03:22:01.015" v="2364" actId="21"/>
          <ac:spMkLst>
            <pc:docMk/>
            <pc:sldMk cId="648549432" sldId="261"/>
            <ac:spMk id="7" creationId="{871F5374-E54F-4FAA-B3FD-62C5317E1C45}"/>
          </ac:spMkLst>
        </pc:spChg>
        <pc:graphicFrameChg chg="add mod modGraphic">
          <ac:chgData name="Oluwatobi Ekundayo" userId="f464b7e6-dd57-44d7-9a0b-a4d8153d4853" providerId="ADAL" clId="{216F6ACB-6427-4486-A9E0-BBA4BF7E799B}" dt="2020-04-16T04:19:57.127" v="2700" actId="1037"/>
          <ac:graphicFrameMkLst>
            <pc:docMk/>
            <pc:sldMk cId="648549432" sldId="261"/>
            <ac:graphicFrameMk id="3" creationId="{899F5E9F-BE00-4D1C-9F95-5665AE86C3D4}"/>
          </ac:graphicFrameMkLst>
        </pc:graphicFrameChg>
      </pc:sldChg>
      <pc:sldChg chg="addSp delSp modSp add ord">
        <pc:chgData name="Oluwatobi Ekundayo" userId="f464b7e6-dd57-44d7-9a0b-a4d8153d4853" providerId="ADAL" clId="{216F6ACB-6427-4486-A9E0-BBA4BF7E799B}" dt="2020-04-15T16:14:29.048" v="1043" actId="1076"/>
        <pc:sldMkLst>
          <pc:docMk/>
          <pc:sldMk cId="877106221" sldId="262"/>
        </pc:sldMkLst>
        <pc:spChg chg="mod">
          <ac:chgData name="Oluwatobi Ekundayo" userId="f464b7e6-dd57-44d7-9a0b-a4d8153d4853" providerId="ADAL" clId="{216F6ACB-6427-4486-A9E0-BBA4BF7E799B}" dt="2020-04-15T16:14:29.048" v="1043" actId="1076"/>
          <ac:spMkLst>
            <pc:docMk/>
            <pc:sldMk cId="877106221" sldId="262"/>
            <ac:spMk id="2" creationId="{303F7B7A-5403-4286-9528-F83C44068123}"/>
          </ac:spMkLst>
        </pc:spChg>
        <pc:spChg chg="del">
          <ac:chgData name="Oluwatobi Ekundayo" userId="f464b7e6-dd57-44d7-9a0b-a4d8153d4853" providerId="ADAL" clId="{216F6ACB-6427-4486-A9E0-BBA4BF7E799B}" dt="2020-04-15T16:14:14.608" v="1041" actId="478"/>
          <ac:spMkLst>
            <pc:docMk/>
            <pc:sldMk cId="877106221" sldId="262"/>
            <ac:spMk id="3" creationId="{A00A44B9-665A-441F-95E2-CCD414F83AA5}"/>
          </ac:spMkLst>
        </pc:spChg>
        <pc:spChg chg="add del mod">
          <ac:chgData name="Oluwatobi Ekundayo" userId="f464b7e6-dd57-44d7-9a0b-a4d8153d4853" providerId="ADAL" clId="{216F6ACB-6427-4486-A9E0-BBA4BF7E799B}" dt="2020-04-15T16:14:17.673" v="1042" actId="478"/>
          <ac:spMkLst>
            <pc:docMk/>
            <pc:sldMk cId="877106221" sldId="262"/>
            <ac:spMk id="5" creationId="{23D82252-C449-4228-B1F3-E3EB0798D530}"/>
          </ac:spMkLst>
        </pc:spChg>
        <pc:spChg chg="del">
          <ac:chgData name="Oluwatobi Ekundayo" userId="f464b7e6-dd57-44d7-9a0b-a4d8153d4853" providerId="ADAL" clId="{216F6ACB-6427-4486-A9E0-BBA4BF7E799B}" dt="2020-04-15T16:13:55.459" v="1039" actId="478"/>
          <ac:spMkLst>
            <pc:docMk/>
            <pc:sldMk cId="877106221" sldId="262"/>
            <ac:spMk id="7" creationId="{871F5374-E54F-4FAA-B3FD-62C5317E1C45}"/>
          </ac:spMkLst>
        </pc:spChg>
      </pc:sldChg>
      <pc:sldChg chg="add del">
        <pc:chgData name="Oluwatobi Ekundayo" userId="f464b7e6-dd57-44d7-9a0b-a4d8153d4853" providerId="ADAL" clId="{216F6ACB-6427-4486-A9E0-BBA4BF7E799B}" dt="2020-04-15T16:19:16.924" v="1129" actId="2696"/>
        <pc:sldMkLst>
          <pc:docMk/>
          <pc:sldMk cId="223423649" sldId="263"/>
        </pc:sldMkLst>
      </pc:sldChg>
      <pc:sldChg chg="modSp add">
        <pc:chgData name="Oluwatobi Ekundayo" userId="f464b7e6-dd57-44d7-9a0b-a4d8153d4853" providerId="ADAL" clId="{216F6ACB-6427-4486-A9E0-BBA4BF7E799B}" dt="2020-04-16T03:45:34.732" v="2489" actId="1076"/>
        <pc:sldMkLst>
          <pc:docMk/>
          <pc:sldMk cId="4178697505" sldId="264"/>
        </pc:sldMkLst>
        <pc:spChg chg="mod">
          <ac:chgData name="Oluwatobi Ekundayo" userId="f464b7e6-dd57-44d7-9a0b-a4d8153d4853" providerId="ADAL" clId="{216F6ACB-6427-4486-A9E0-BBA4BF7E799B}" dt="2020-04-16T03:45:34.732" v="2489" actId="1076"/>
          <ac:spMkLst>
            <pc:docMk/>
            <pc:sldMk cId="4178697505" sldId="264"/>
            <ac:spMk id="7" creationId="{871F5374-E54F-4FAA-B3FD-62C5317E1C45}"/>
          </ac:spMkLst>
        </pc:spChg>
      </pc:sldChg>
      <pc:sldChg chg="modSp add">
        <pc:chgData name="Oluwatobi Ekundayo" userId="f464b7e6-dd57-44d7-9a0b-a4d8153d4853" providerId="ADAL" clId="{216F6ACB-6427-4486-A9E0-BBA4BF7E799B}" dt="2020-04-16T03:36:10.985" v="2419" actId="27636"/>
        <pc:sldMkLst>
          <pc:docMk/>
          <pc:sldMk cId="844985555" sldId="265"/>
        </pc:sldMkLst>
        <pc:spChg chg="mod">
          <ac:chgData name="Oluwatobi Ekundayo" userId="f464b7e6-dd57-44d7-9a0b-a4d8153d4853" providerId="ADAL" clId="{216F6ACB-6427-4486-A9E0-BBA4BF7E799B}" dt="2020-04-16T02:58:31.813" v="2247" actId="20577"/>
          <ac:spMkLst>
            <pc:docMk/>
            <pc:sldMk cId="844985555" sldId="265"/>
            <ac:spMk id="2" creationId="{303F7B7A-5403-4286-9528-F83C44068123}"/>
          </ac:spMkLst>
        </pc:spChg>
        <pc:spChg chg="mod">
          <ac:chgData name="Oluwatobi Ekundayo" userId="f464b7e6-dd57-44d7-9a0b-a4d8153d4853" providerId="ADAL" clId="{216F6ACB-6427-4486-A9E0-BBA4BF7E799B}" dt="2020-04-16T03:36:10.985" v="2419" actId="27636"/>
          <ac:spMkLst>
            <pc:docMk/>
            <pc:sldMk cId="844985555" sldId="265"/>
            <ac:spMk id="7" creationId="{871F5374-E54F-4FAA-B3FD-62C5317E1C45}"/>
          </ac:spMkLst>
        </pc:spChg>
      </pc:sldChg>
      <pc:sldChg chg="addSp delSp modSp add ord">
        <pc:chgData name="Oluwatobi Ekundayo" userId="f464b7e6-dd57-44d7-9a0b-a4d8153d4853" providerId="ADAL" clId="{216F6ACB-6427-4486-A9E0-BBA4BF7E799B}" dt="2020-04-15T16:19:05.091" v="1127" actId="1076"/>
        <pc:sldMkLst>
          <pc:docMk/>
          <pc:sldMk cId="3969814643" sldId="266"/>
        </pc:sldMkLst>
        <pc:spChg chg="mod">
          <ac:chgData name="Oluwatobi Ekundayo" userId="f464b7e6-dd57-44d7-9a0b-a4d8153d4853" providerId="ADAL" clId="{216F6ACB-6427-4486-A9E0-BBA4BF7E799B}" dt="2020-04-15T16:19:05.091" v="1127" actId="1076"/>
          <ac:spMkLst>
            <pc:docMk/>
            <pc:sldMk cId="3969814643" sldId="266"/>
            <ac:spMk id="2" creationId="{303F7B7A-5403-4286-9528-F83C44068123}"/>
          </ac:spMkLst>
        </pc:spChg>
        <pc:spChg chg="del">
          <ac:chgData name="Oluwatobi Ekundayo" userId="f464b7e6-dd57-44d7-9a0b-a4d8153d4853" providerId="ADAL" clId="{216F6ACB-6427-4486-A9E0-BBA4BF7E799B}" dt="2020-04-15T16:18:23.745" v="1114" actId="478"/>
          <ac:spMkLst>
            <pc:docMk/>
            <pc:sldMk cId="3969814643" sldId="266"/>
            <ac:spMk id="3" creationId="{A00A44B9-665A-441F-95E2-CCD414F83AA5}"/>
          </ac:spMkLst>
        </pc:spChg>
        <pc:spChg chg="add del mod">
          <ac:chgData name="Oluwatobi Ekundayo" userId="f464b7e6-dd57-44d7-9a0b-a4d8153d4853" providerId="ADAL" clId="{216F6ACB-6427-4486-A9E0-BBA4BF7E799B}" dt="2020-04-15T16:18:26.836" v="1115" actId="478"/>
          <ac:spMkLst>
            <pc:docMk/>
            <pc:sldMk cId="3969814643" sldId="266"/>
            <ac:spMk id="5" creationId="{42A616A9-EB30-4102-A901-4D5AD3414B2E}"/>
          </ac:spMkLst>
        </pc:spChg>
        <pc:spChg chg="del">
          <ac:chgData name="Oluwatobi Ekundayo" userId="f464b7e6-dd57-44d7-9a0b-a4d8153d4853" providerId="ADAL" clId="{216F6ACB-6427-4486-A9E0-BBA4BF7E799B}" dt="2020-04-15T16:18:32.746" v="1116" actId="478"/>
          <ac:spMkLst>
            <pc:docMk/>
            <pc:sldMk cId="3969814643" sldId="266"/>
            <ac:spMk id="7" creationId="{871F5374-E54F-4FAA-B3FD-62C5317E1C45}"/>
          </ac:spMkLst>
        </pc:spChg>
      </pc:sldChg>
      <pc:sldChg chg="addSp delSp modSp add">
        <pc:chgData name="Oluwatobi Ekundayo" userId="f464b7e6-dd57-44d7-9a0b-a4d8153d4853" providerId="ADAL" clId="{216F6ACB-6427-4486-A9E0-BBA4BF7E799B}" dt="2020-04-15T23:22:44.872" v="1346" actId="1076"/>
        <pc:sldMkLst>
          <pc:docMk/>
          <pc:sldMk cId="3500008498" sldId="267"/>
        </pc:sldMkLst>
        <pc:spChg chg="mod">
          <ac:chgData name="Oluwatobi Ekundayo" userId="f464b7e6-dd57-44d7-9a0b-a4d8153d4853" providerId="ADAL" clId="{216F6ACB-6427-4486-A9E0-BBA4BF7E799B}" dt="2020-04-15T23:20:18.258" v="1247" actId="1076"/>
          <ac:spMkLst>
            <pc:docMk/>
            <pc:sldMk cId="3500008498" sldId="267"/>
            <ac:spMk id="2" creationId="{303F7B7A-5403-4286-9528-F83C44068123}"/>
          </ac:spMkLst>
        </pc:spChg>
        <pc:spChg chg="add mod">
          <ac:chgData name="Oluwatobi Ekundayo" userId="f464b7e6-dd57-44d7-9a0b-a4d8153d4853" providerId="ADAL" clId="{216F6ACB-6427-4486-A9E0-BBA4BF7E799B}" dt="2020-04-15T23:22:44.872" v="1346" actId="1076"/>
          <ac:spMkLst>
            <pc:docMk/>
            <pc:sldMk cId="3500008498" sldId="267"/>
            <ac:spMk id="3" creationId="{24DE8C7D-05DF-49C4-9F9F-38CA5414B8CA}"/>
          </ac:spMkLst>
        </pc:spChg>
        <pc:spChg chg="del mod">
          <ac:chgData name="Oluwatobi Ekundayo" userId="f464b7e6-dd57-44d7-9a0b-a4d8153d4853" providerId="ADAL" clId="{216F6ACB-6427-4486-A9E0-BBA4BF7E799B}" dt="2020-04-15T23:17:54.732" v="1218" actId="478"/>
          <ac:spMkLst>
            <pc:docMk/>
            <pc:sldMk cId="3500008498" sldId="267"/>
            <ac:spMk id="7" creationId="{871F5374-E54F-4FAA-B3FD-62C5317E1C45}"/>
          </ac:spMkLst>
        </pc:spChg>
        <pc:picChg chg="add mod">
          <ac:chgData name="Oluwatobi Ekundayo" userId="f464b7e6-dd57-44d7-9a0b-a4d8153d4853" providerId="ADAL" clId="{216F6ACB-6427-4486-A9E0-BBA4BF7E799B}" dt="2020-04-15T23:22:12.922" v="1340" actId="1076"/>
          <ac:picMkLst>
            <pc:docMk/>
            <pc:sldMk cId="3500008498" sldId="267"/>
            <ac:picMk id="9" creationId="{B885BE5D-F5E5-4482-BDF6-8705FBC1F15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8982638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6B213-667A-45ED-80D6-9F89088E941B}" type="datetimeFigureOut">
              <a:rPr lang="en-GB" smtClean="0"/>
              <a:t>22/08/2020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1081211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161795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2921622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4286195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396722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3011355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91612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402767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241349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B213-667A-45ED-80D6-9F89088E941B}" type="datetimeFigureOut">
              <a:rPr lang="en-GB" smtClean="0"/>
              <a:t>22/08/2020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3601376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6B213-667A-45ED-80D6-9F89088E941B}" type="datetimeFigureOut">
              <a:rPr lang="en-GB" smtClean="0"/>
              <a:t>22/08/2020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17388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6B213-667A-45ED-80D6-9F89088E941B}" type="datetimeFigureOut">
              <a:rPr lang="en-GB" smtClean="0"/>
              <a:t>22/08/2020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104898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46B213-667A-45ED-80D6-9F89088E941B}" type="datetimeFigureOut">
              <a:rPr lang="en-GB" smtClean="0"/>
              <a:t>22/08/2020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372818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546B213-667A-45ED-80D6-9F89088E941B}" type="datetimeFigureOut">
              <a:rPr lang="en-GB" smtClean="0"/>
              <a:t>22/08/2020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87166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6B213-667A-45ED-80D6-9F89088E941B}" type="datetimeFigureOut">
              <a:rPr lang="en-GB" smtClean="0"/>
              <a:t>22/08/2020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162467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6B213-667A-45ED-80D6-9F89088E941B}" type="datetimeFigureOut">
              <a:rPr lang="en-GB" smtClean="0"/>
              <a:t>22/08/2020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CE0CD-35A9-43D0-8C16-B1524EB58533}" type="slidenum">
              <a:rPr lang="en-GB" smtClean="0"/>
              <a:t>‹#›</a:t>
            </a:fld>
            <a:endParaRPr lang="en-GB"/>
          </a:p>
        </p:txBody>
      </p:sp>
    </p:spTree>
    <p:extLst>
      <p:ext uri="{BB962C8B-B14F-4D97-AF65-F5344CB8AC3E}">
        <p14:creationId xmlns:p14="http://schemas.microsoft.com/office/powerpoint/2010/main" val="269563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46B213-667A-45ED-80D6-9F89088E941B}" type="datetimeFigureOut">
              <a:rPr lang="en-GB" smtClean="0"/>
              <a:t>22/08/2020</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ECE0CD-35A9-43D0-8C16-B1524EB58533}" type="slidenum">
              <a:rPr lang="en-GB" smtClean="0"/>
              <a:t>‹#›</a:t>
            </a:fld>
            <a:endParaRPr lang="en-GB"/>
          </a:p>
        </p:txBody>
      </p:sp>
    </p:spTree>
    <p:extLst>
      <p:ext uri="{BB962C8B-B14F-4D97-AF65-F5344CB8AC3E}">
        <p14:creationId xmlns:p14="http://schemas.microsoft.com/office/powerpoint/2010/main" val="428400163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40000"/>
                <a:lumOff val="60000"/>
              </a:schemeClr>
            </a:gs>
            <a:gs pos="94000">
              <a:schemeClr val="bg2">
                <a:lumMod val="40000"/>
                <a:lumOff val="60000"/>
              </a:schemeClr>
            </a:gs>
            <a:gs pos="3000">
              <a:schemeClr val="accent1">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2723"/>
            <a:ext cx="1335140" cy="694080"/>
          </a:xfrm>
          <a:prstGeom prst="roundRect">
            <a:avLst>
              <a:gd name="adj" fmla="val 29841"/>
            </a:avLst>
          </a:prstGeom>
        </p:spPr>
      </p:pic>
      <p:sp>
        <p:nvSpPr>
          <p:cNvPr id="4" name="Title 1">
            <a:extLst>
              <a:ext uri="{FF2B5EF4-FFF2-40B4-BE49-F238E27FC236}">
                <a16:creationId xmlns:a16="http://schemas.microsoft.com/office/drawing/2014/main" id="{3D8A5E09-5CC0-4C47-91AC-F1D4004391C2}"/>
              </a:ext>
            </a:extLst>
          </p:cNvPr>
          <p:cNvSpPr txBox="1">
            <a:spLocks/>
          </p:cNvSpPr>
          <p:nvPr/>
        </p:nvSpPr>
        <p:spPr>
          <a:xfrm>
            <a:off x="1254918" y="3785216"/>
            <a:ext cx="9678988" cy="764436"/>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500" cap="none" dirty="0">
                <a:solidFill>
                  <a:schemeClr val="bg1"/>
                </a:solidFill>
                <a:latin typeface="Century Gothic" panose="020B0502020202020204" pitchFamily="34" charset="0"/>
              </a:rPr>
              <a:t>Domain Application of Predictive Analytics</a:t>
            </a:r>
          </a:p>
        </p:txBody>
      </p:sp>
      <p:sp>
        <p:nvSpPr>
          <p:cNvPr id="5" name="Subtitle 2">
            <a:extLst>
              <a:ext uri="{FF2B5EF4-FFF2-40B4-BE49-F238E27FC236}">
                <a16:creationId xmlns:a16="http://schemas.microsoft.com/office/drawing/2014/main" id="{D0C79952-439F-43C1-954B-E2A6297779E8}"/>
              </a:ext>
            </a:extLst>
          </p:cNvPr>
          <p:cNvSpPr>
            <a:spLocks noGrp="1"/>
          </p:cNvSpPr>
          <p:nvPr>
            <p:ph type="subTitle" idx="1"/>
          </p:nvPr>
        </p:nvSpPr>
        <p:spPr>
          <a:xfrm>
            <a:off x="6261897" y="5305681"/>
            <a:ext cx="5411788" cy="1143002"/>
          </a:xfrm>
        </p:spPr>
        <p:txBody>
          <a:bodyPr>
            <a:normAutofit/>
          </a:bodyPr>
          <a:lstStyle/>
          <a:p>
            <a:pPr indent="630238">
              <a:lnSpc>
                <a:spcPct val="90000"/>
              </a:lnSpc>
            </a:pPr>
            <a:r>
              <a:rPr lang="en-GB" sz="1900" dirty="0">
                <a:solidFill>
                  <a:schemeClr val="tx1">
                    <a:alpha val="80000"/>
                  </a:schemeClr>
                </a:solidFill>
              </a:rPr>
              <a:t>Presented By: 		</a:t>
            </a:r>
            <a:r>
              <a:rPr lang="en-GB" sz="1900" b="1" dirty="0">
                <a:solidFill>
                  <a:schemeClr val="tx1">
                    <a:alpha val="80000"/>
                  </a:schemeClr>
                </a:solidFill>
              </a:rPr>
              <a:t>OLUWATOBI EKUNDAYO</a:t>
            </a:r>
            <a:endParaRPr lang="en-GB" sz="1900" dirty="0">
              <a:solidFill>
                <a:schemeClr val="tx1">
                  <a:alpha val="80000"/>
                </a:schemeClr>
              </a:solidFill>
            </a:endParaRPr>
          </a:p>
          <a:p>
            <a:pPr>
              <a:lnSpc>
                <a:spcPct val="90000"/>
              </a:lnSpc>
            </a:pPr>
            <a:r>
              <a:rPr lang="en-GB" sz="1900" b="1" dirty="0">
                <a:solidFill>
                  <a:schemeClr val="tx1">
                    <a:alpha val="80000"/>
                  </a:schemeClr>
                </a:solidFill>
              </a:rPr>
              <a:t>							(x19173105)</a:t>
            </a:r>
          </a:p>
          <a:p>
            <a:pPr>
              <a:lnSpc>
                <a:spcPct val="90000"/>
              </a:lnSpc>
            </a:pPr>
            <a:r>
              <a:rPr lang="en-GB" sz="1900" dirty="0">
                <a:solidFill>
                  <a:schemeClr val="tx1">
                    <a:alpha val="80000"/>
                  </a:schemeClr>
                </a:solidFill>
              </a:rPr>
              <a:t>Lecturer-in-Charge:</a:t>
            </a:r>
            <a:r>
              <a:rPr lang="en-GB" sz="1900" b="1" dirty="0">
                <a:solidFill>
                  <a:schemeClr val="tx1">
                    <a:alpha val="80000"/>
                  </a:schemeClr>
                </a:solidFill>
              </a:rPr>
              <a:t>  		VIKAS SAHNI</a:t>
            </a:r>
          </a:p>
        </p:txBody>
      </p:sp>
      <p:sp>
        <p:nvSpPr>
          <p:cNvPr id="8" name="Title 1">
            <a:extLst>
              <a:ext uri="{FF2B5EF4-FFF2-40B4-BE49-F238E27FC236}">
                <a16:creationId xmlns:a16="http://schemas.microsoft.com/office/drawing/2014/main" id="{B557CBCC-122D-4ED6-8C9C-79E710B6D357}"/>
              </a:ext>
            </a:extLst>
          </p:cNvPr>
          <p:cNvSpPr txBox="1">
            <a:spLocks/>
          </p:cNvSpPr>
          <p:nvPr/>
        </p:nvSpPr>
        <p:spPr>
          <a:xfrm>
            <a:off x="1254918" y="1055768"/>
            <a:ext cx="9678988" cy="197341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GB" sz="4000" b="1" dirty="0">
                <a:solidFill>
                  <a:schemeClr val="bg1"/>
                </a:solidFill>
                <a:latin typeface="Tahoma" panose="020B0604030504040204" pitchFamily="34" charset="0"/>
                <a:ea typeface="Tahoma" panose="020B0604030504040204" pitchFamily="34" charset="0"/>
                <a:cs typeface="Tahoma" panose="020B0604030504040204" pitchFamily="34" charset="0"/>
              </a:rPr>
              <a:t>PREDICTIVE ANALYSIS OF RETAIL SALES: FURNITURE AND HOME FURNISHINGS</a:t>
            </a:r>
            <a:endParaRPr lang="en-GB" sz="4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9" name="Title 1">
            <a:extLst>
              <a:ext uri="{FF2B5EF4-FFF2-40B4-BE49-F238E27FC236}">
                <a16:creationId xmlns:a16="http://schemas.microsoft.com/office/drawing/2014/main" id="{1364EB29-235B-4B31-9D79-454616E63016}"/>
              </a:ext>
            </a:extLst>
          </p:cNvPr>
          <p:cNvSpPr txBox="1">
            <a:spLocks/>
          </p:cNvSpPr>
          <p:nvPr/>
        </p:nvSpPr>
        <p:spPr>
          <a:xfrm>
            <a:off x="3315652" y="3140054"/>
            <a:ext cx="5557520" cy="60991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en-GB" sz="2600" dirty="0">
                <a:latin typeface="Century Gothic" panose="020B0502020202020204" pitchFamily="34" charset="0"/>
              </a:rPr>
              <a:t>Overview of Project Report</a:t>
            </a:r>
          </a:p>
        </p:txBody>
      </p:sp>
    </p:spTree>
    <p:extLst>
      <p:ext uri="{BB962C8B-B14F-4D97-AF65-F5344CB8AC3E}">
        <p14:creationId xmlns:p14="http://schemas.microsoft.com/office/powerpoint/2010/main" val="396981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pic>
        <p:nvPicPr>
          <p:cNvPr id="1026" name="Picture 2">
            <a:extLst>
              <a:ext uri="{FF2B5EF4-FFF2-40B4-BE49-F238E27FC236}">
                <a16:creationId xmlns:a16="http://schemas.microsoft.com/office/drawing/2014/main" id="{C355F628-BFC4-49AF-B72C-658BBC29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967970" y="1657454"/>
            <a:ext cx="8256058" cy="48083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7ACC3F-421B-4417-93CA-46AB3919DE31}"/>
              </a:ext>
            </a:extLst>
          </p:cNvPr>
          <p:cNvSpPr txBox="1">
            <a:spLocks/>
          </p:cNvSpPr>
          <p:nvPr/>
        </p:nvSpPr>
        <p:spPr>
          <a:xfrm>
            <a:off x="2730721" y="195309"/>
            <a:ext cx="6730558" cy="9420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000" b="1" dirty="0">
                <a:solidFill>
                  <a:schemeClr val="bg1"/>
                </a:solidFill>
                <a:latin typeface="Century Gothic" panose="020B0502020202020204" pitchFamily="34" charset="0"/>
              </a:rPr>
              <a:t>Data DASHBOARD</a:t>
            </a:r>
          </a:p>
        </p:txBody>
      </p:sp>
      <p:sp>
        <p:nvSpPr>
          <p:cNvPr id="7" name="Title 1">
            <a:extLst>
              <a:ext uri="{FF2B5EF4-FFF2-40B4-BE49-F238E27FC236}">
                <a16:creationId xmlns:a16="http://schemas.microsoft.com/office/drawing/2014/main" id="{E4C01235-2C58-4C9F-AF83-5A4C9E5B510E}"/>
              </a:ext>
            </a:extLst>
          </p:cNvPr>
          <p:cNvSpPr txBox="1">
            <a:spLocks/>
          </p:cNvSpPr>
          <p:nvPr/>
        </p:nvSpPr>
        <p:spPr>
          <a:xfrm>
            <a:off x="4687207" y="1137333"/>
            <a:ext cx="2817585" cy="446468"/>
          </a:xfrm>
          <a:prstGeom prst="rect">
            <a:avLst/>
          </a:prstGeom>
        </p:spPr>
        <p:txBody>
          <a:bodyPr vert="horz" lIns="91440" tIns="45720" rIns="91440" bIns="45720" rtlCol="0" anchor="t">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GB" sz="2200" dirty="0">
                <a:solidFill>
                  <a:schemeClr val="bg1">
                    <a:lumMod val="65000"/>
                    <a:lumOff val="35000"/>
                  </a:schemeClr>
                </a:solidFill>
                <a:latin typeface="Calibri" panose="020F0502020204030204" pitchFamily="34" charset="0"/>
                <a:cs typeface="Calibri" panose="020F0502020204030204" pitchFamily="34" charset="0"/>
              </a:rPr>
              <a:t>Performance Dashboard</a:t>
            </a:r>
          </a:p>
        </p:txBody>
      </p:sp>
    </p:spTree>
    <p:extLst>
      <p:ext uri="{BB962C8B-B14F-4D97-AF65-F5344CB8AC3E}">
        <p14:creationId xmlns:p14="http://schemas.microsoft.com/office/powerpoint/2010/main" val="361894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pic>
        <p:nvPicPr>
          <p:cNvPr id="1026" name="Picture 2">
            <a:extLst>
              <a:ext uri="{FF2B5EF4-FFF2-40B4-BE49-F238E27FC236}">
                <a16:creationId xmlns:a16="http://schemas.microsoft.com/office/drawing/2014/main" id="{C355F628-BFC4-49AF-B72C-658BBC29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793338" y="1681882"/>
            <a:ext cx="8605321" cy="476481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7ACC3F-421B-4417-93CA-46AB3919DE31}"/>
              </a:ext>
            </a:extLst>
          </p:cNvPr>
          <p:cNvSpPr txBox="1">
            <a:spLocks/>
          </p:cNvSpPr>
          <p:nvPr/>
        </p:nvSpPr>
        <p:spPr>
          <a:xfrm>
            <a:off x="2730721" y="195309"/>
            <a:ext cx="6730558" cy="9420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000" b="1" dirty="0">
                <a:solidFill>
                  <a:schemeClr val="bg1"/>
                </a:solidFill>
                <a:latin typeface="Century Gothic" panose="020B0502020202020204" pitchFamily="34" charset="0"/>
              </a:rPr>
              <a:t>Data DASHBOARD</a:t>
            </a:r>
          </a:p>
        </p:txBody>
      </p:sp>
      <p:sp>
        <p:nvSpPr>
          <p:cNvPr id="8" name="Title 1">
            <a:extLst>
              <a:ext uri="{FF2B5EF4-FFF2-40B4-BE49-F238E27FC236}">
                <a16:creationId xmlns:a16="http://schemas.microsoft.com/office/drawing/2014/main" id="{9EC3575B-ADF1-4C88-883E-4E8B34ACE630}"/>
              </a:ext>
            </a:extLst>
          </p:cNvPr>
          <p:cNvSpPr txBox="1">
            <a:spLocks/>
          </p:cNvSpPr>
          <p:nvPr/>
        </p:nvSpPr>
        <p:spPr>
          <a:xfrm>
            <a:off x="4999589" y="1142681"/>
            <a:ext cx="2192820" cy="44646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200" dirty="0">
                <a:solidFill>
                  <a:schemeClr val="bg1">
                    <a:lumMod val="65000"/>
                    <a:lumOff val="35000"/>
                  </a:schemeClr>
                </a:solidFill>
                <a:latin typeface="Calibri" panose="020F0502020204030204" pitchFamily="34" charset="0"/>
                <a:cs typeface="Calibri" panose="020F0502020204030204" pitchFamily="34" charset="0"/>
              </a:rPr>
              <a:t>Sales Dashboard</a:t>
            </a:r>
          </a:p>
        </p:txBody>
      </p:sp>
    </p:spTree>
    <p:extLst>
      <p:ext uri="{BB962C8B-B14F-4D97-AF65-F5344CB8AC3E}">
        <p14:creationId xmlns:p14="http://schemas.microsoft.com/office/powerpoint/2010/main" val="195029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pic>
        <p:nvPicPr>
          <p:cNvPr id="1026" name="Picture 2">
            <a:extLst>
              <a:ext uri="{FF2B5EF4-FFF2-40B4-BE49-F238E27FC236}">
                <a16:creationId xmlns:a16="http://schemas.microsoft.com/office/drawing/2014/main" id="{C355F628-BFC4-49AF-B72C-658BBC29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793338" y="1684268"/>
            <a:ext cx="8605321" cy="477991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7ACC3F-421B-4417-93CA-46AB3919DE31}"/>
              </a:ext>
            </a:extLst>
          </p:cNvPr>
          <p:cNvSpPr txBox="1">
            <a:spLocks/>
          </p:cNvSpPr>
          <p:nvPr/>
        </p:nvSpPr>
        <p:spPr>
          <a:xfrm>
            <a:off x="2730721" y="195309"/>
            <a:ext cx="6730558" cy="9420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000" b="1" dirty="0">
                <a:solidFill>
                  <a:schemeClr val="bg1"/>
                </a:solidFill>
                <a:latin typeface="Century Gothic" panose="020B0502020202020204" pitchFamily="34" charset="0"/>
              </a:rPr>
              <a:t>Data DASHBOARD</a:t>
            </a:r>
          </a:p>
        </p:txBody>
      </p:sp>
      <p:sp>
        <p:nvSpPr>
          <p:cNvPr id="7" name="Title 1">
            <a:extLst>
              <a:ext uri="{FF2B5EF4-FFF2-40B4-BE49-F238E27FC236}">
                <a16:creationId xmlns:a16="http://schemas.microsoft.com/office/drawing/2014/main" id="{497A10F1-1DAE-4F76-BED0-14F0E1F4C4A2}"/>
              </a:ext>
            </a:extLst>
          </p:cNvPr>
          <p:cNvSpPr txBox="1">
            <a:spLocks/>
          </p:cNvSpPr>
          <p:nvPr/>
        </p:nvSpPr>
        <p:spPr>
          <a:xfrm>
            <a:off x="4999588" y="1152082"/>
            <a:ext cx="2192820" cy="44646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200" dirty="0">
                <a:solidFill>
                  <a:schemeClr val="bg1">
                    <a:lumMod val="65000"/>
                    <a:lumOff val="35000"/>
                  </a:schemeClr>
                </a:solidFill>
                <a:latin typeface="Calibri" panose="020F0502020204030204" pitchFamily="34" charset="0"/>
                <a:cs typeface="Calibri" panose="020F0502020204030204" pitchFamily="34" charset="0"/>
              </a:rPr>
              <a:t>Sales Dashboard</a:t>
            </a:r>
          </a:p>
        </p:txBody>
      </p:sp>
    </p:spTree>
    <p:extLst>
      <p:ext uri="{BB962C8B-B14F-4D97-AF65-F5344CB8AC3E}">
        <p14:creationId xmlns:p14="http://schemas.microsoft.com/office/powerpoint/2010/main" val="51963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pic>
        <p:nvPicPr>
          <p:cNvPr id="1026" name="Picture 2">
            <a:extLst>
              <a:ext uri="{FF2B5EF4-FFF2-40B4-BE49-F238E27FC236}">
                <a16:creationId xmlns:a16="http://schemas.microsoft.com/office/drawing/2014/main" id="{C355F628-BFC4-49AF-B72C-658BBC29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55356" y="1704795"/>
            <a:ext cx="8881288" cy="470619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7ACC3F-421B-4417-93CA-46AB3919DE31}"/>
              </a:ext>
            </a:extLst>
          </p:cNvPr>
          <p:cNvSpPr txBox="1">
            <a:spLocks/>
          </p:cNvSpPr>
          <p:nvPr/>
        </p:nvSpPr>
        <p:spPr>
          <a:xfrm>
            <a:off x="2730721" y="195309"/>
            <a:ext cx="6730558" cy="9420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000" b="1" dirty="0">
                <a:solidFill>
                  <a:schemeClr val="bg1"/>
                </a:solidFill>
                <a:latin typeface="Century Gothic" panose="020B0502020202020204" pitchFamily="34" charset="0"/>
              </a:rPr>
              <a:t>Data DASHBOARD</a:t>
            </a:r>
          </a:p>
        </p:txBody>
      </p:sp>
      <p:sp>
        <p:nvSpPr>
          <p:cNvPr id="7" name="Title 1">
            <a:extLst>
              <a:ext uri="{FF2B5EF4-FFF2-40B4-BE49-F238E27FC236}">
                <a16:creationId xmlns:a16="http://schemas.microsoft.com/office/drawing/2014/main" id="{B7DE4E54-4F7F-4DDC-AFCE-88EC80829471}"/>
              </a:ext>
            </a:extLst>
          </p:cNvPr>
          <p:cNvSpPr txBox="1">
            <a:spLocks/>
          </p:cNvSpPr>
          <p:nvPr/>
        </p:nvSpPr>
        <p:spPr>
          <a:xfrm>
            <a:off x="4999589" y="1142681"/>
            <a:ext cx="2192820" cy="44646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200" dirty="0">
                <a:solidFill>
                  <a:schemeClr val="bg1">
                    <a:lumMod val="65000"/>
                    <a:lumOff val="35000"/>
                  </a:schemeClr>
                </a:solidFill>
                <a:latin typeface="Calibri" panose="020F0502020204030204" pitchFamily="34" charset="0"/>
                <a:cs typeface="Calibri" panose="020F0502020204030204" pitchFamily="34" charset="0"/>
              </a:rPr>
              <a:t>Sales Dashboard</a:t>
            </a:r>
          </a:p>
        </p:txBody>
      </p:sp>
    </p:spTree>
    <p:extLst>
      <p:ext uri="{BB962C8B-B14F-4D97-AF65-F5344CB8AC3E}">
        <p14:creationId xmlns:p14="http://schemas.microsoft.com/office/powerpoint/2010/main" val="3686365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4" name="Title 1">
            <a:extLst>
              <a:ext uri="{FF2B5EF4-FFF2-40B4-BE49-F238E27FC236}">
                <a16:creationId xmlns:a16="http://schemas.microsoft.com/office/drawing/2014/main" id="{48D21B26-43B7-44BF-BC7B-9019256ECF44}"/>
              </a:ext>
            </a:extLst>
          </p:cNvPr>
          <p:cNvSpPr txBox="1">
            <a:spLocks/>
          </p:cNvSpPr>
          <p:nvPr/>
        </p:nvSpPr>
        <p:spPr>
          <a:xfrm>
            <a:off x="3662855" y="2575035"/>
            <a:ext cx="4866290" cy="129342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5000" b="1" dirty="0">
                <a:solidFill>
                  <a:schemeClr val="bg1"/>
                </a:solidFill>
                <a:latin typeface="Century Gothic" panose="020B0502020202020204" pitchFamily="34" charset="0"/>
              </a:rPr>
              <a:t>THANK YOU</a:t>
            </a:r>
          </a:p>
        </p:txBody>
      </p:sp>
    </p:spTree>
    <p:extLst>
      <p:ext uri="{BB962C8B-B14F-4D97-AF65-F5344CB8AC3E}">
        <p14:creationId xmlns:p14="http://schemas.microsoft.com/office/powerpoint/2010/main" val="376751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4216667" y="244622"/>
            <a:ext cx="3758665" cy="942024"/>
          </a:xfrm>
        </p:spPr>
        <p:txBody>
          <a:bodyPr anchor="ctr">
            <a:normAutofit/>
          </a:bodyPr>
          <a:lstStyle/>
          <a:p>
            <a:pPr algn="ctr"/>
            <a:r>
              <a:rPr lang="en-GB" sz="3000" b="1" dirty="0">
                <a:solidFill>
                  <a:schemeClr val="bg1"/>
                </a:solidFill>
                <a:latin typeface="Century Gothic" panose="020B0502020202020204" pitchFamily="34" charset="0"/>
              </a:rPr>
              <a:t>Introduction</a:t>
            </a: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7" name="Title 1">
            <a:extLst>
              <a:ext uri="{FF2B5EF4-FFF2-40B4-BE49-F238E27FC236}">
                <a16:creationId xmlns:a16="http://schemas.microsoft.com/office/drawing/2014/main" id="{871F5374-E54F-4FAA-B3FD-62C5317E1C45}"/>
              </a:ext>
            </a:extLst>
          </p:cNvPr>
          <p:cNvSpPr txBox="1">
            <a:spLocks/>
          </p:cNvSpPr>
          <p:nvPr/>
        </p:nvSpPr>
        <p:spPr>
          <a:xfrm>
            <a:off x="1002297" y="1489074"/>
            <a:ext cx="6084303" cy="177331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7188" indent="-357188" algn="just">
              <a:buFont typeface="Arial" panose="020B0604020202020204" pitchFamily="34" charset="0"/>
              <a:buChar char="•"/>
            </a:pPr>
            <a:r>
              <a:rPr lang="en-GB" sz="2400" dirty="0">
                <a:solidFill>
                  <a:schemeClr val="bg1"/>
                </a:solidFill>
                <a:latin typeface="Calibri" panose="020F0502020204030204" pitchFamily="34" charset="0"/>
                <a:cs typeface="Calibri" panose="020F0502020204030204" pitchFamily="34" charset="0"/>
              </a:rPr>
              <a:t>The “coronavirus recession” caused by the outbreak of a pandemic this year (2020) caused a drastic decline in sales and business operations including the retail sales of furniture products and home furnishings.</a:t>
            </a:r>
          </a:p>
        </p:txBody>
      </p:sp>
      <p:pic>
        <p:nvPicPr>
          <p:cNvPr id="4" name="Picture 2">
            <a:extLst>
              <a:ext uri="{FF2B5EF4-FFF2-40B4-BE49-F238E27FC236}">
                <a16:creationId xmlns:a16="http://schemas.microsoft.com/office/drawing/2014/main" id="{118812D9-D376-4774-9777-20D32F30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361455" y="1424607"/>
            <a:ext cx="3531832" cy="190224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0978A803-36BA-4F95-911B-961FE85106B4}"/>
              </a:ext>
            </a:extLst>
          </p:cNvPr>
          <p:cNvSpPr txBox="1">
            <a:spLocks/>
          </p:cNvSpPr>
          <p:nvPr/>
        </p:nvSpPr>
        <p:spPr>
          <a:xfrm>
            <a:off x="1002297" y="3361010"/>
            <a:ext cx="10626486" cy="325236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7188" indent="-357188" algn="just">
              <a:lnSpc>
                <a:spcPct val="100000"/>
              </a:lnSpc>
              <a:buFont typeface="Arial" panose="020B0604020202020204" pitchFamily="34" charset="0"/>
              <a:buChar char="•"/>
            </a:pPr>
            <a:r>
              <a:rPr lang="en-GB" sz="2400" dirty="0">
                <a:solidFill>
                  <a:schemeClr val="bg1"/>
                </a:solidFill>
                <a:latin typeface="Calibri" panose="020F0502020204030204" pitchFamily="34" charset="0"/>
                <a:cs typeface="Calibri" panose="020F0502020204030204" pitchFamily="34" charset="0"/>
              </a:rPr>
              <a:t>This report evaluates the applied techniques to carry out predictive analysis for the furniture and home furnishings domain of the retail industry. The result of the prediction shows that the impact of coronavirus (COVID-19) will affect retail sales of furniture for the next 24 months, after which sales will begin to recover.</a:t>
            </a:r>
          </a:p>
          <a:p>
            <a:pPr marL="357188" indent="-357188" algn="just">
              <a:lnSpc>
                <a:spcPct val="100000"/>
              </a:lnSpc>
              <a:buFont typeface="Arial" panose="020B0604020202020204" pitchFamily="34" charset="0"/>
              <a:buChar char="•"/>
            </a:pPr>
            <a:endParaRPr lang="en-GB" sz="900" dirty="0">
              <a:solidFill>
                <a:schemeClr val="bg1"/>
              </a:solidFill>
              <a:latin typeface="Calibri" panose="020F0502020204030204" pitchFamily="34" charset="0"/>
              <a:cs typeface="Calibri" panose="020F0502020204030204" pitchFamily="34" charset="0"/>
            </a:endParaRPr>
          </a:p>
          <a:p>
            <a:pPr marL="357188" indent="-357188" algn="just">
              <a:lnSpc>
                <a:spcPct val="100000"/>
              </a:lnSpc>
              <a:buFont typeface="Arial" panose="020B0604020202020204" pitchFamily="34" charset="0"/>
              <a:buChar char="•"/>
            </a:pPr>
            <a:r>
              <a:rPr lang="en-GB" sz="2400" dirty="0">
                <a:solidFill>
                  <a:schemeClr val="bg1"/>
                </a:solidFill>
                <a:latin typeface="Calibri" panose="020F0502020204030204" pitchFamily="34" charset="0"/>
                <a:cs typeface="Calibri" panose="020F0502020204030204" pitchFamily="34" charset="0"/>
              </a:rPr>
              <a:t>Business insights based on predictive analysis for IKEA Furniture are also presented in this report to provide management or decision makers of the business with valuable insights for strategic planning to increase sales.</a:t>
            </a:r>
          </a:p>
        </p:txBody>
      </p:sp>
    </p:spTree>
    <p:extLst>
      <p:ext uri="{BB962C8B-B14F-4D97-AF65-F5344CB8AC3E}">
        <p14:creationId xmlns:p14="http://schemas.microsoft.com/office/powerpoint/2010/main" val="413637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3901550" y="195309"/>
            <a:ext cx="4388899" cy="942024"/>
          </a:xfrm>
        </p:spPr>
        <p:txBody>
          <a:bodyPr anchor="ctr">
            <a:normAutofit/>
          </a:bodyPr>
          <a:lstStyle/>
          <a:p>
            <a:pPr algn="ctr"/>
            <a:r>
              <a:rPr lang="en-GB" sz="3000" b="1" dirty="0">
                <a:solidFill>
                  <a:schemeClr val="bg1"/>
                </a:solidFill>
                <a:latin typeface="Century Gothic" panose="020B0502020202020204" pitchFamily="34" charset="0"/>
              </a:rPr>
              <a:t>Project Objectives</a:t>
            </a: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7" name="Title 1">
            <a:extLst>
              <a:ext uri="{FF2B5EF4-FFF2-40B4-BE49-F238E27FC236}">
                <a16:creationId xmlns:a16="http://schemas.microsoft.com/office/drawing/2014/main" id="{871F5374-E54F-4FAA-B3FD-62C5317E1C45}"/>
              </a:ext>
            </a:extLst>
          </p:cNvPr>
          <p:cNvSpPr txBox="1">
            <a:spLocks/>
          </p:cNvSpPr>
          <p:nvPr/>
        </p:nvSpPr>
        <p:spPr>
          <a:xfrm>
            <a:off x="4574284" y="1511203"/>
            <a:ext cx="6736446" cy="460353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57188" indent="-357188" algn="just">
              <a:lnSpc>
                <a:spcPct val="100000"/>
              </a:lnSpc>
              <a:buFont typeface="Arial" panose="020B0604020202020204" pitchFamily="34" charset="0"/>
              <a:buChar char="•"/>
            </a:pPr>
            <a:r>
              <a:rPr lang="en-GB" sz="2800" dirty="0">
                <a:solidFill>
                  <a:schemeClr val="bg1"/>
                </a:solidFill>
                <a:latin typeface="Calibri" panose="020F0502020204030204" pitchFamily="34" charset="0"/>
                <a:cs typeface="Calibri" panose="020F0502020204030204" pitchFamily="34" charset="0"/>
              </a:rPr>
              <a:t>To predict retail sales of furniture for the next 2 years (24 months)</a:t>
            </a:r>
          </a:p>
          <a:p>
            <a:pPr marL="357188" indent="-357188" algn="just">
              <a:lnSpc>
                <a:spcPct val="100000"/>
              </a:lnSpc>
              <a:buFont typeface="Arial" panose="020B0604020202020204" pitchFamily="34" charset="0"/>
              <a:buChar char="•"/>
            </a:pPr>
            <a:r>
              <a:rPr lang="en-GB" sz="2800" dirty="0">
                <a:solidFill>
                  <a:schemeClr val="bg1"/>
                </a:solidFill>
                <a:latin typeface="Calibri" panose="020F0502020204030204" pitchFamily="34" charset="0"/>
                <a:cs typeface="Calibri" panose="020F0502020204030204" pitchFamily="34" charset="0"/>
              </a:rPr>
              <a:t>To critically analyse the historical data to extract past, current, and futuristic insights of significant business value for the business domain (furniture retail sales).</a:t>
            </a:r>
          </a:p>
          <a:p>
            <a:pPr marL="357188" indent="-357188" algn="just">
              <a:lnSpc>
                <a:spcPct val="100000"/>
              </a:lnSpc>
              <a:buFont typeface="Arial" panose="020B0604020202020204" pitchFamily="34" charset="0"/>
              <a:buChar char="•"/>
            </a:pPr>
            <a:r>
              <a:rPr lang="en-GB" sz="2800" dirty="0">
                <a:solidFill>
                  <a:schemeClr val="bg1"/>
                </a:solidFill>
                <a:latin typeface="Calibri" panose="020F0502020204030204" pitchFamily="34" charset="0"/>
                <a:cs typeface="Calibri" panose="020F0502020204030204" pitchFamily="34" charset="0"/>
              </a:rPr>
              <a:t>Evaluate different models applicable to predicting retail sales of furniture.</a:t>
            </a:r>
          </a:p>
          <a:p>
            <a:pPr marL="357188" indent="-357188" algn="just">
              <a:lnSpc>
                <a:spcPct val="100000"/>
              </a:lnSpc>
              <a:buFont typeface="Arial" panose="020B0604020202020204" pitchFamily="34" charset="0"/>
              <a:buChar char="•"/>
            </a:pPr>
            <a:r>
              <a:rPr lang="en-GB" sz="2800" dirty="0">
                <a:solidFill>
                  <a:schemeClr val="bg1"/>
                </a:solidFill>
                <a:latin typeface="Calibri" panose="020F0502020204030204" pitchFamily="34" charset="0"/>
                <a:cs typeface="Calibri" panose="020F0502020204030204" pitchFamily="34" charset="0"/>
              </a:rPr>
              <a:t>Develop a model with significant accuracy for predicting furniture retail sales</a:t>
            </a:r>
          </a:p>
        </p:txBody>
      </p:sp>
      <p:pic>
        <p:nvPicPr>
          <p:cNvPr id="3" name="Picture 2">
            <a:extLst>
              <a:ext uri="{FF2B5EF4-FFF2-40B4-BE49-F238E27FC236}">
                <a16:creationId xmlns:a16="http://schemas.microsoft.com/office/drawing/2014/main" id="{13F2DE64-4BB9-4CD7-8D8F-930759D517E2}"/>
              </a:ext>
            </a:extLst>
          </p:cNvPr>
          <p:cNvPicPr>
            <a:picLocks noChangeAspect="1"/>
          </p:cNvPicPr>
          <p:nvPr/>
        </p:nvPicPr>
        <p:blipFill rotWithShape="1">
          <a:blip r:embed="rId3">
            <a:extLst>
              <a:ext uri="{28A0092B-C50C-407E-A947-70E740481C1C}">
                <a14:useLocalDpi xmlns:a14="http://schemas.microsoft.com/office/drawing/2010/main" val="0"/>
              </a:ext>
            </a:extLst>
          </a:blip>
          <a:srcRect b="9050"/>
          <a:stretch/>
        </p:blipFill>
        <p:spPr>
          <a:xfrm>
            <a:off x="856430" y="2200671"/>
            <a:ext cx="3375619" cy="282702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contourClr>
              <a:srgbClr val="FFFFFF"/>
            </a:contourClr>
          </a:sp3d>
        </p:spPr>
      </p:pic>
    </p:spTree>
    <p:extLst>
      <p:ext uri="{BB962C8B-B14F-4D97-AF65-F5344CB8AC3E}">
        <p14:creationId xmlns:p14="http://schemas.microsoft.com/office/powerpoint/2010/main" val="171865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3442252" y="171957"/>
            <a:ext cx="5307496" cy="1086839"/>
          </a:xfrm>
        </p:spPr>
        <p:txBody>
          <a:bodyPr anchor="ctr">
            <a:normAutofit/>
          </a:bodyPr>
          <a:lstStyle/>
          <a:p>
            <a:pPr algn="ctr"/>
            <a:r>
              <a:rPr lang="en-GB" sz="3000" b="1" dirty="0">
                <a:solidFill>
                  <a:schemeClr val="bg1"/>
                </a:solidFill>
                <a:latin typeface="Century Gothic" panose="020B0502020202020204" pitchFamily="34" charset="0"/>
              </a:rPr>
              <a:t>Strategy implemented </a:t>
            </a:r>
            <a:br>
              <a:rPr lang="en-GB" sz="3000" b="1" dirty="0">
                <a:solidFill>
                  <a:schemeClr val="bg1"/>
                </a:solidFill>
                <a:latin typeface="Century Gothic" panose="020B0502020202020204" pitchFamily="34" charset="0"/>
              </a:rPr>
            </a:br>
            <a:r>
              <a:rPr lang="en-GB" sz="3000" b="1" dirty="0">
                <a:solidFill>
                  <a:schemeClr val="bg1"/>
                </a:solidFill>
                <a:latin typeface="Century Gothic" panose="020B0502020202020204" pitchFamily="34" charset="0"/>
              </a:rPr>
              <a:t>to analyse the dataset</a:t>
            </a: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pic>
        <p:nvPicPr>
          <p:cNvPr id="4" name="Picture 3">
            <a:extLst>
              <a:ext uri="{FF2B5EF4-FFF2-40B4-BE49-F238E27FC236}">
                <a16:creationId xmlns:a16="http://schemas.microsoft.com/office/drawing/2014/main" id="{7500275B-EAB8-4341-810E-83EB30D28C40}"/>
              </a:ext>
            </a:extLst>
          </p:cNvPr>
          <p:cNvPicPr>
            <a:picLocks noChangeAspect="1"/>
          </p:cNvPicPr>
          <p:nvPr/>
        </p:nvPicPr>
        <p:blipFill>
          <a:blip r:embed="rId3"/>
          <a:stretch>
            <a:fillRect/>
          </a:stretch>
        </p:blipFill>
        <p:spPr>
          <a:xfrm>
            <a:off x="1904976" y="1583841"/>
            <a:ext cx="8382048" cy="4876593"/>
          </a:xfrm>
          <a:prstGeom prst="rect">
            <a:avLst/>
          </a:prstGeom>
        </p:spPr>
      </p:pic>
    </p:spTree>
    <p:extLst>
      <p:ext uri="{BB962C8B-B14F-4D97-AF65-F5344CB8AC3E}">
        <p14:creationId xmlns:p14="http://schemas.microsoft.com/office/powerpoint/2010/main" val="417869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2828097" y="195309"/>
            <a:ext cx="6535804" cy="769340"/>
          </a:xfrm>
        </p:spPr>
        <p:txBody>
          <a:bodyPr anchor="ctr">
            <a:normAutofit fontScale="90000"/>
          </a:bodyPr>
          <a:lstStyle/>
          <a:p>
            <a:pPr algn="ctr"/>
            <a:r>
              <a:rPr lang="en-GB" sz="3200" b="1" dirty="0">
                <a:solidFill>
                  <a:schemeClr val="bg1"/>
                </a:solidFill>
                <a:latin typeface="Century Gothic" panose="020B0502020202020204" pitchFamily="34" charset="0"/>
                <a:cs typeface="Calibri" panose="020F0502020204030204" pitchFamily="34" charset="0"/>
              </a:rPr>
              <a:t>Applied Technique &amp; Evaluation</a:t>
            </a:r>
            <a:endParaRPr lang="en-GB" sz="3000" b="1" dirty="0">
              <a:solidFill>
                <a:schemeClr val="bg1"/>
              </a:solidFill>
              <a:latin typeface="Century Gothic" panose="020B0502020202020204" pitchFamily="34" charset="0"/>
            </a:endParaRP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7" name="Title 1">
            <a:extLst>
              <a:ext uri="{FF2B5EF4-FFF2-40B4-BE49-F238E27FC236}">
                <a16:creationId xmlns:a16="http://schemas.microsoft.com/office/drawing/2014/main" id="{871F5374-E54F-4FAA-B3FD-62C5317E1C45}"/>
              </a:ext>
            </a:extLst>
          </p:cNvPr>
          <p:cNvSpPr txBox="1">
            <a:spLocks/>
          </p:cNvSpPr>
          <p:nvPr/>
        </p:nvSpPr>
        <p:spPr>
          <a:xfrm>
            <a:off x="2684992" y="1160602"/>
            <a:ext cx="6822015" cy="69478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dirty="0">
                <a:solidFill>
                  <a:schemeClr val="bg1"/>
                </a:solidFill>
                <a:latin typeface="Calibri" panose="020F0502020204030204" pitchFamily="34" charset="0"/>
                <a:cs typeface="Calibri" panose="020F0502020204030204" pitchFamily="34" charset="0"/>
              </a:rPr>
              <a:t>Technique Used: </a:t>
            </a:r>
            <a:r>
              <a:rPr lang="en-GB" sz="2800" b="1" dirty="0">
                <a:solidFill>
                  <a:schemeClr val="bg1"/>
                </a:solidFill>
                <a:latin typeface="Calibri" panose="020F0502020204030204" pitchFamily="34" charset="0"/>
                <a:cs typeface="Calibri" panose="020F0502020204030204" pitchFamily="34" charset="0"/>
              </a:rPr>
              <a:t>Holt-Winters Method </a:t>
            </a:r>
          </a:p>
        </p:txBody>
      </p:sp>
      <p:sp>
        <p:nvSpPr>
          <p:cNvPr id="11" name="Title 1">
            <a:extLst>
              <a:ext uri="{FF2B5EF4-FFF2-40B4-BE49-F238E27FC236}">
                <a16:creationId xmlns:a16="http://schemas.microsoft.com/office/drawing/2014/main" id="{3A46E65B-FC2D-44CC-9BDA-3D9D19EB6E5D}"/>
              </a:ext>
            </a:extLst>
          </p:cNvPr>
          <p:cNvSpPr txBox="1">
            <a:spLocks/>
          </p:cNvSpPr>
          <p:nvPr/>
        </p:nvSpPr>
        <p:spPr>
          <a:xfrm>
            <a:off x="6932700" y="5488382"/>
            <a:ext cx="1884267" cy="399950"/>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GB" sz="2200" dirty="0">
                <a:solidFill>
                  <a:schemeClr val="bg1"/>
                </a:solidFill>
                <a:latin typeface="Calibri" panose="020F0502020204030204" pitchFamily="34" charset="0"/>
                <a:cs typeface="Calibri" panose="020F0502020204030204" pitchFamily="34" charset="0"/>
              </a:rPr>
              <a:t>RMSE: 366.45</a:t>
            </a:r>
          </a:p>
        </p:txBody>
      </p:sp>
      <p:pic>
        <p:nvPicPr>
          <p:cNvPr id="8" name="Picture 7">
            <a:extLst>
              <a:ext uri="{FF2B5EF4-FFF2-40B4-BE49-F238E27FC236}">
                <a16:creationId xmlns:a16="http://schemas.microsoft.com/office/drawing/2014/main" id="{8B7DACA0-F408-4714-BCE5-F67E38FE5226}"/>
              </a:ext>
            </a:extLst>
          </p:cNvPr>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6828281" y="2646409"/>
            <a:ext cx="2093107" cy="2703597"/>
          </a:xfrm>
          <a:prstGeom prst="rect">
            <a:avLst/>
          </a:prstGeom>
        </p:spPr>
      </p:pic>
      <p:pic>
        <p:nvPicPr>
          <p:cNvPr id="9" name="Picture 8">
            <a:extLst>
              <a:ext uri="{FF2B5EF4-FFF2-40B4-BE49-F238E27FC236}">
                <a16:creationId xmlns:a16="http://schemas.microsoft.com/office/drawing/2014/main" id="{F7050EAD-25F4-4880-97AD-AA3BA5E5D507}"/>
              </a:ext>
            </a:extLst>
          </p:cNvPr>
          <p:cNvPicPr/>
          <p:nvPr/>
        </p:nvPicPr>
        <p:blipFill>
          <a:blip r:embed="rId4">
            <a:extLst>
              <a:ext uri="{28A0092B-C50C-407E-A947-70E740481C1C}">
                <a14:useLocalDpi xmlns:a14="http://schemas.microsoft.com/office/drawing/2010/main" val="0"/>
              </a:ext>
            </a:extLst>
          </a:blip>
          <a:srcRect/>
          <a:stretch/>
        </p:blipFill>
        <p:spPr>
          <a:xfrm>
            <a:off x="9489865" y="2646409"/>
            <a:ext cx="2097481" cy="2703597"/>
          </a:xfrm>
          <a:prstGeom prst="rect">
            <a:avLst/>
          </a:prstGeom>
        </p:spPr>
      </p:pic>
      <p:sp>
        <p:nvSpPr>
          <p:cNvPr id="12" name="Title 1">
            <a:extLst>
              <a:ext uri="{FF2B5EF4-FFF2-40B4-BE49-F238E27FC236}">
                <a16:creationId xmlns:a16="http://schemas.microsoft.com/office/drawing/2014/main" id="{8E7366D8-9533-4AD6-ACA9-D7C288BDAE22}"/>
              </a:ext>
            </a:extLst>
          </p:cNvPr>
          <p:cNvSpPr txBox="1">
            <a:spLocks/>
          </p:cNvSpPr>
          <p:nvPr/>
        </p:nvSpPr>
        <p:spPr>
          <a:xfrm>
            <a:off x="9596472" y="5488382"/>
            <a:ext cx="1884267" cy="399950"/>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GB" sz="2200" dirty="0">
                <a:solidFill>
                  <a:schemeClr val="bg1"/>
                </a:solidFill>
                <a:latin typeface="Calibri" panose="020F0502020204030204" pitchFamily="34" charset="0"/>
                <a:cs typeface="Calibri" panose="020F0502020204030204" pitchFamily="34" charset="0"/>
              </a:rPr>
              <a:t>MAPE: 0.03</a:t>
            </a:r>
          </a:p>
        </p:txBody>
      </p:sp>
      <p:sp>
        <p:nvSpPr>
          <p:cNvPr id="13" name="Title 1">
            <a:extLst>
              <a:ext uri="{FF2B5EF4-FFF2-40B4-BE49-F238E27FC236}">
                <a16:creationId xmlns:a16="http://schemas.microsoft.com/office/drawing/2014/main" id="{DC01E427-BEAB-4D21-9678-229F259D76E1}"/>
              </a:ext>
            </a:extLst>
          </p:cNvPr>
          <p:cNvSpPr txBox="1">
            <a:spLocks/>
          </p:cNvSpPr>
          <p:nvPr/>
        </p:nvSpPr>
        <p:spPr>
          <a:xfrm>
            <a:off x="8098214" y="2123092"/>
            <a:ext cx="2817585" cy="44646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GB" sz="2200" dirty="0">
                <a:solidFill>
                  <a:schemeClr val="bg1"/>
                </a:solidFill>
                <a:latin typeface="Calibri" panose="020F0502020204030204" pitchFamily="34" charset="0"/>
                <a:cs typeface="Calibri" panose="020F0502020204030204" pitchFamily="34" charset="0"/>
              </a:rPr>
              <a:t>Evaluation Metrics</a:t>
            </a:r>
          </a:p>
        </p:txBody>
      </p:sp>
      <p:pic>
        <p:nvPicPr>
          <p:cNvPr id="5" name="Picture 4">
            <a:extLst>
              <a:ext uri="{FF2B5EF4-FFF2-40B4-BE49-F238E27FC236}">
                <a16:creationId xmlns:a16="http://schemas.microsoft.com/office/drawing/2014/main" id="{1C717628-6B04-497D-8CA3-04AD48DB15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603195" y="2646409"/>
            <a:ext cx="5212951" cy="3004277"/>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901CF61D-3F86-47DE-BE38-A4618E384749}"/>
              </a:ext>
            </a:extLst>
          </p:cNvPr>
          <p:cNvSpPr txBox="1">
            <a:spLocks/>
          </p:cNvSpPr>
          <p:nvPr/>
        </p:nvSpPr>
        <p:spPr>
          <a:xfrm>
            <a:off x="1421539" y="5841282"/>
            <a:ext cx="3576259" cy="36641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indent="357188" algn="l"/>
            <a:r>
              <a:rPr lang="en-GB" sz="2000" dirty="0">
                <a:solidFill>
                  <a:schemeClr val="bg1"/>
                </a:solidFill>
                <a:latin typeface="Calibri" panose="020F0502020204030204" pitchFamily="34" charset="0"/>
                <a:cs typeface="Calibri" panose="020F0502020204030204" pitchFamily="34" charset="0"/>
              </a:rPr>
              <a:t>January 1992 – June 2020</a:t>
            </a:r>
          </a:p>
        </p:txBody>
      </p:sp>
      <p:sp>
        <p:nvSpPr>
          <p:cNvPr id="20" name="Title 1">
            <a:extLst>
              <a:ext uri="{FF2B5EF4-FFF2-40B4-BE49-F238E27FC236}">
                <a16:creationId xmlns:a16="http://schemas.microsoft.com/office/drawing/2014/main" id="{0A73D492-EE88-4DDB-9B3C-1381D2120E69}"/>
              </a:ext>
            </a:extLst>
          </p:cNvPr>
          <p:cNvSpPr txBox="1">
            <a:spLocks/>
          </p:cNvSpPr>
          <p:nvPr/>
        </p:nvSpPr>
        <p:spPr>
          <a:xfrm>
            <a:off x="1800877" y="2110286"/>
            <a:ext cx="2817585" cy="446468"/>
          </a:xfrm>
          <a:prstGeom prst="rect">
            <a:avLst/>
          </a:prstGeom>
        </p:spPr>
        <p:txBody>
          <a:bodyPr vert="horz" lIns="91440" tIns="45720" rIns="91440" bIns="45720" rtlCol="0" anchor="t">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solidFill>
                  <a:schemeClr val="bg1"/>
                </a:solidFill>
                <a:latin typeface="Calibri" panose="020F0502020204030204" pitchFamily="34" charset="0"/>
                <a:cs typeface="Calibri" panose="020F0502020204030204" pitchFamily="34" charset="0"/>
              </a:rPr>
              <a:t>Original vs Forecasted</a:t>
            </a:r>
          </a:p>
        </p:txBody>
      </p:sp>
    </p:spTree>
    <p:extLst>
      <p:ext uri="{BB962C8B-B14F-4D97-AF65-F5344CB8AC3E}">
        <p14:creationId xmlns:p14="http://schemas.microsoft.com/office/powerpoint/2010/main" val="2858508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3600008" y="195309"/>
            <a:ext cx="4991983" cy="810531"/>
          </a:xfrm>
        </p:spPr>
        <p:txBody>
          <a:bodyPr anchor="ctr">
            <a:normAutofit/>
          </a:bodyPr>
          <a:lstStyle/>
          <a:p>
            <a:pPr algn="ctr"/>
            <a:r>
              <a:rPr lang="en-GB" sz="3000" b="1" dirty="0">
                <a:solidFill>
                  <a:schemeClr val="bg1"/>
                </a:solidFill>
                <a:latin typeface="Century Gothic" panose="020B0502020202020204" pitchFamily="34" charset="0"/>
              </a:rPr>
              <a:t>Model Prediction</a:t>
            </a: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28" name="Title 1">
            <a:extLst>
              <a:ext uri="{FF2B5EF4-FFF2-40B4-BE49-F238E27FC236}">
                <a16:creationId xmlns:a16="http://schemas.microsoft.com/office/drawing/2014/main" id="{2531FB61-8A88-47E3-B690-783996089197}"/>
              </a:ext>
            </a:extLst>
          </p:cNvPr>
          <p:cNvSpPr txBox="1">
            <a:spLocks/>
          </p:cNvSpPr>
          <p:nvPr/>
        </p:nvSpPr>
        <p:spPr>
          <a:xfrm>
            <a:off x="6773052" y="1388725"/>
            <a:ext cx="4991983" cy="4858687"/>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dirty="0">
                <a:solidFill>
                  <a:schemeClr val="bg1"/>
                </a:solidFill>
                <a:latin typeface="Calibri" panose="020F0502020204030204" pitchFamily="34" charset="0"/>
                <a:cs typeface="Calibri" panose="020F0502020204030204" pitchFamily="34" charset="0"/>
              </a:rPr>
              <a:t>Forecast Results</a:t>
            </a:r>
          </a:p>
          <a:p>
            <a:endParaRPr lang="en-GB" sz="1900" dirty="0">
              <a:solidFill>
                <a:schemeClr val="bg1"/>
              </a:solidFill>
              <a:latin typeface="Calibri" panose="020F0502020204030204" pitchFamily="34" charset="0"/>
              <a:cs typeface="Calibri" panose="020F0502020204030204" pitchFamily="34" charset="0"/>
            </a:endParaRPr>
          </a:p>
          <a:p>
            <a:pPr marL="357188" indent="-174625" algn="l">
              <a:buFont typeface="Arial" panose="020B0604020202020204" pitchFamily="34" charset="0"/>
              <a:buChar char="•"/>
            </a:pPr>
            <a:r>
              <a:rPr lang="en-GB" sz="2000" dirty="0">
                <a:solidFill>
                  <a:schemeClr val="bg1"/>
                </a:solidFill>
                <a:latin typeface="Calibri" panose="020F0502020204030204" pitchFamily="34" charset="0"/>
                <a:cs typeface="Calibri" panose="020F0502020204030204" pitchFamily="34" charset="0"/>
              </a:rPr>
              <a:t>The time series data exhibits strong, regular growth and pronounced, approximately multiplicative seasonality</a:t>
            </a:r>
          </a:p>
          <a:p>
            <a:pPr marL="357188" indent="-174625" algn="just">
              <a:buFont typeface="Arial" panose="020B0604020202020204" pitchFamily="34" charset="0"/>
              <a:buChar char="•"/>
            </a:pPr>
            <a:r>
              <a:rPr lang="en-GB" sz="2000" dirty="0">
                <a:solidFill>
                  <a:schemeClr val="bg1"/>
                </a:solidFill>
                <a:latin typeface="Calibri" panose="020F0502020204030204" pitchFamily="34" charset="0"/>
                <a:cs typeface="Calibri" panose="020F0502020204030204" pitchFamily="34" charset="0"/>
              </a:rPr>
              <a:t>Forecast of retail sales of furniture </a:t>
            </a:r>
            <a:r>
              <a:rPr lang="en-GB" sz="2000" b="1" dirty="0">
                <a:solidFill>
                  <a:schemeClr val="bg1"/>
                </a:solidFill>
                <a:latin typeface="Calibri" panose="020F0502020204030204" pitchFamily="34" charset="0"/>
                <a:cs typeface="Calibri" panose="020F0502020204030204" pitchFamily="34" charset="0"/>
              </a:rPr>
              <a:t>will not recover fully</a:t>
            </a:r>
            <a:r>
              <a:rPr lang="en-GB" sz="2000" dirty="0">
                <a:solidFill>
                  <a:schemeClr val="bg1"/>
                </a:solidFill>
                <a:latin typeface="Calibri" panose="020F0502020204030204" pitchFamily="34" charset="0"/>
                <a:cs typeface="Calibri" panose="020F0502020204030204" pitchFamily="34" charset="0"/>
              </a:rPr>
              <a:t> within the </a:t>
            </a:r>
            <a:r>
              <a:rPr lang="en-GB" sz="2000" b="1" dirty="0">
                <a:solidFill>
                  <a:schemeClr val="bg1"/>
                </a:solidFill>
                <a:latin typeface="Calibri" panose="020F0502020204030204" pitchFamily="34" charset="0"/>
                <a:cs typeface="Calibri" panose="020F0502020204030204" pitchFamily="34" charset="0"/>
              </a:rPr>
              <a:t>next two years</a:t>
            </a:r>
            <a:r>
              <a:rPr lang="en-GB" sz="2000" dirty="0">
                <a:solidFill>
                  <a:schemeClr val="bg1"/>
                </a:solidFill>
                <a:latin typeface="Calibri" panose="020F0502020204030204" pitchFamily="34" charset="0"/>
                <a:cs typeface="Calibri" panose="020F0502020204030204" pitchFamily="34" charset="0"/>
              </a:rPr>
              <a:t>. Hence, more strategies will be required to jump-start the recovery of retail sales.</a:t>
            </a:r>
          </a:p>
          <a:p>
            <a:pPr marL="357188" indent="-174625" algn="just">
              <a:buFont typeface="Arial" panose="020B0604020202020204" pitchFamily="34" charset="0"/>
              <a:buChar char="•"/>
            </a:pPr>
            <a:r>
              <a:rPr lang="en-GB" sz="2000" dirty="0">
                <a:solidFill>
                  <a:schemeClr val="bg1"/>
                </a:solidFill>
                <a:latin typeface="Calibri" panose="020F0502020204030204" pitchFamily="34" charset="0"/>
                <a:cs typeface="Calibri" panose="020F0502020204030204" pitchFamily="34" charset="0"/>
              </a:rPr>
              <a:t>Furniture retail sales have been seen to be at its </a:t>
            </a:r>
            <a:r>
              <a:rPr lang="en-GB" sz="2000" b="1" dirty="0">
                <a:solidFill>
                  <a:schemeClr val="bg1"/>
                </a:solidFill>
                <a:latin typeface="Calibri" panose="020F0502020204030204" pitchFamily="34" charset="0"/>
                <a:cs typeface="Calibri" panose="020F0502020204030204" pitchFamily="34" charset="0"/>
              </a:rPr>
              <a:t>peak</a:t>
            </a:r>
            <a:r>
              <a:rPr lang="en-GB" sz="2000" dirty="0">
                <a:solidFill>
                  <a:schemeClr val="bg1"/>
                </a:solidFill>
                <a:latin typeface="Calibri" panose="020F0502020204030204" pitchFamily="34" charset="0"/>
                <a:cs typeface="Calibri" panose="020F0502020204030204" pitchFamily="34" charset="0"/>
              </a:rPr>
              <a:t> in </a:t>
            </a:r>
            <a:r>
              <a:rPr lang="en-GB" sz="2000" b="1" dirty="0">
                <a:solidFill>
                  <a:schemeClr val="bg1"/>
                </a:solidFill>
                <a:latin typeface="Calibri" panose="020F0502020204030204" pitchFamily="34" charset="0"/>
                <a:cs typeface="Calibri" panose="020F0502020204030204" pitchFamily="34" charset="0"/>
              </a:rPr>
              <a:t>November and December </a:t>
            </a:r>
            <a:r>
              <a:rPr lang="en-GB" sz="2000" dirty="0">
                <a:solidFill>
                  <a:schemeClr val="bg1"/>
                </a:solidFill>
                <a:latin typeface="Calibri" panose="020F0502020204030204" pitchFamily="34" charset="0"/>
                <a:cs typeface="Calibri" panose="020F0502020204030204" pitchFamily="34" charset="0"/>
              </a:rPr>
              <a:t>for each year. Therefore, more efforts will be required to strategically increase and maximise retail sales by November and December of year 2020.</a:t>
            </a:r>
          </a:p>
          <a:p>
            <a:pPr marL="357188" indent="-174625" algn="just">
              <a:buFont typeface="Arial" panose="020B0604020202020204" pitchFamily="34" charset="0"/>
              <a:buChar char="•"/>
            </a:pPr>
            <a:r>
              <a:rPr lang="en-GB" sz="2000" dirty="0">
                <a:solidFill>
                  <a:schemeClr val="bg1"/>
                </a:solidFill>
                <a:latin typeface="Calibri" panose="020F0502020204030204" pitchFamily="34" charset="0"/>
                <a:cs typeface="Calibri" panose="020F0502020204030204" pitchFamily="34" charset="0"/>
              </a:rPr>
              <a:t>Furniture retail sales have been seen to be at its </a:t>
            </a:r>
            <a:r>
              <a:rPr lang="en-GB" sz="2000" b="1" dirty="0">
                <a:solidFill>
                  <a:schemeClr val="bg1"/>
                </a:solidFill>
                <a:latin typeface="Calibri" panose="020F0502020204030204" pitchFamily="34" charset="0"/>
                <a:cs typeface="Calibri" panose="020F0502020204030204" pitchFamily="34" charset="0"/>
              </a:rPr>
              <a:t>lowest</a:t>
            </a:r>
            <a:r>
              <a:rPr lang="en-GB" sz="2000" dirty="0">
                <a:solidFill>
                  <a:schemeClr val="bg1"/>
                </a:solidFill>
                <a:latin typeface="Calibri" panose="020F0502020204030204" pitchFamily="34" charset="0"/>
                <a:cs typeface="Calibri" panose="020F0502020204030204" pitchFamily="34" charset="0"/>
              </a:rPr>
              <a:t> in </a:t>
            </a:r>
            <a:r>
              <a:rPr lang="en-GB" sz="2000" b="1" dirty="0">
                <a:solidFill>
                  <a:schemeClr val="bg1"/>
                </a:solidFill>
                <a:latin typeface="Calibri" panose="020F0502020204030204" pitchFamily="34" charset="0"/>
                <a:cs typeface="Calibri" panose="020F0502020204030204" pitchFamily="34" charset="0"/>
              </a:rPr>
              <a:t>January and February </a:t>
            </a:r>
            <a:r>
              <a:rPr lang="en-GB" sz="2000" dirty="0">
                <a:solidFill>
                  <a:schemeClr val="bg1"/>
                </a:solidFill>
                <a:latin typeface="Calibri" panose="020F0502020204030204" pitchFamily="34" charset="0"/>
                <a:cs typeface="Calibri" panose="020F0502020204030204" pitchFamily="34" charset="0"/>
              </a:rPr>
              <a:t>for each year.</a:t>
            </a:r>
          </a:p>
        </p:txBody>
      </p:sp>
      <p:pic>
        <p:nvPicPr>
          <p:cNvPr id="8" name="Picture 7">
            <a:extLst>
              <a:ext uri="{FF2B5EF4-FFF2-40B4-BE49-F238E27FC236}">
                <a16:creationId xmlns:a16="http://schemas.microsoft.com/office/drawing/2014/main" id="{CEBF1FF6-36E9-4A4B-BFC1-C924F320AF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6965" y="2187513"/>
            <a:ext cx="5894062" cy="3261113"/>
          </a:xfrm>
          <a:prstGeom prst="rect">
            <a:avLst/>
          </a:prstGeom>
        </p:spPr>
      </p:pic>
      <p:sp>
        <p:nvSpPr>
          <p:cNvPr id="9" name="Title 1">
            <a:extLst>
              <a:ext uri="{FF2B5EF4-FFF2-40B4-BE49-F238E27FC236}">
                <a16:creationId xmlns:a16="http://schemas.microsoft.com/office/drawing/2014/main" id="{FCD81129-FBDF-4177-8764-046A36143385}"/>
              </a:ext>
            </a:extLst>
          </p:cNvPr>
          <p:cNvSpPr txBox="1">
            <a:spLocks/>
          </p:cNvSpPr>
          <p:nvPr/>
        </p:nvSpPr>
        <p:spPr>
          <a:xfrm>
            <a:off x="1989996" y="1630569"/>
            <a:ext cx="2817585" cy="44646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GB" sz="2200" dirty="0">
                <a:solidFill>
                  <a:schemeClr val="bg1"/>
                </a:solidFill>
                <a:latin typeface="Calibri" panose="020F0502020204030204" pitchFamily="34" charset="0"/>
                <a:cs typeface="Calibri" panose="020F0502020204030204" pitchFamily="34" charset="0"/>
              </a:rPr>
              <a:t>Time Series Forecasts</a:t>
            </a:r>
          </a:p>
        </p:txBody>
      </p:sp>
      <p:sp>
        <p:nvSpPr>
          <p:cNvPr id="10" name="Title 1">
            <a:extLst>
              <a:ext uri="{FF2B5EF4-FFF2-40B4-BE49-F238E27FC236}">
                <a16:creationId xmlns:a16="http://schemas.microsoft.com/office/drawing/2014/main" id="{9F16D0BC-F0F1-4399-9B35-DAC8644D9C01}"/>
              </a:ext>
            </a:extLst>
          </p:cNvPr>
          <p:cNvSpPr txBox="1">
            <a:spLocks/>
          </p:cNvSpPr>
          <p:nvPr/>
        </p:nvSpPr>
        <p:spPr>
          <a:xfrm>
            <a:off x="1965203" y="5641666"/>
            <a:ext cx="2817585" cy="84324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200" dirty="0">
                <a:solidFill>
                  <a:schemeClr val="bg1"/>
                </a:solidFill>
                <a:latin typeface="Calibri" panose="020F0502020204030204" pitchFamily="34" charset="0"/>
                <a:cs typeface="Calibri" panose="020F0502020204030204" pitchFamily="34" charset="0"/>
              </a:rPr>
              <a:t>24 months prediction</a:t>
            </a:r>
          </a:p>
          <a:p>
            <a:r>
              <a:rPr lang="en-GB" sz="2200" dirty="0">
                <a:solidFill>
                  <a:schemeClr val="bg1"/>
                </a:solidFill>
                <a:latin typeface="Calibri" panose="020F0502020204030204" pitchFamily="34" charset="0"/>
                <a:cs typeface="Calibri" panose="020F0502020204030204" pitchFamily="34" charset="0"/>
              </a:rPr>
              <a:t>(July 2020 – May 2022)</a:t>
            </a:r>
          </a:p>
        </p:txBody>
      </p:sp>
    </p:spTree>
    <p:extLst>
      <p:ext uri="{BB962C8B-B14F-4D97-AF65-F5344CB8AC3E}">
        <p14:creationId xmlns:p14="http://schemas.microsoft.com/office/powerpoint/2010/main" val="217270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3560252" y="191835"/>
            <a:ext cx="5071496" cy="803421"/>
          </a:xfrm>
        </p:spPr>
        <p:txBody>
          <a:bodyPr anchor="ctr">
            <a:normAutofit/>
          </a:bodyPr>
          <a:lstStyle/>
          <a:p>
            <a:pPr algn="ctr"/>
            <a:r>
              <a:rPr lang="en-GB" sz="3000" b="1" dirty="0">
                <a:solidFill>
                  <a:schemeClr val="bg1"/>
                </a:solidFill>
                <a:latin typeface="Century Gothic" panose="020B0502020202020204" pitchFamily="34" charset="0"/>
              </a:rPr>
              <a:t>KEY BUSINESS INSIGHTS</a:t>
            </a: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8" name="Title 1">
            <a:extLst>
              <a:ext uri="{FF2B5EF4-FFF2-40B4-BE49-F238E27FC236}">
                <a16:creationId xmlns:a16="http://schemas.microsoft.com/office/drawing/2014/main" id="{53166963-9D14-4CF7-A740-ED98B562B394}"/>
              </a:ext>
            </a:extLst>
          </p:cNvPr>
          <p:cNvSpPr txBox="1">
            <a:spLocks/>
          </p:cNvSpPr>
          <p:nvPr/>
        </p:nvSpPr>
        <p:spPr>
          <a:xfrm>
            <a:off x="454305" y="1137333"/>
            <a:ext cx="7835667" cy="5352919"/>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277813" algn="just">
              <a:buFont typeface="Arial" panose="020B0604020202020204" pitchFamily="34" charset="0"/>
              <a:buChar char="•"/>
            </a:pPr>
            <a:r>
              <a:rPr lang="en-GB" sz="2500" dirty="0">
                <a:solidFill>
                  <a:schemeClr val="bg1"/>
                </a:solidFill>
                <a:latin typeface="Calibri" panose="020F0502020204030204" pitchFamily="34" charset="0"/>
                <a:cs typeface="Calibri" panose="020F0502020204030204" pitchFamily="34" charset="0"/>
              </a:rPr>
              <a:t>Products under the “</a:t>
            </a:r>
            <a:r>
              <a:rPr lang="en-GB" sz="2500" b="1" dirty="0">
                <a:solidFill>
                  <a:schemeClr val="bg1"/>
                </a:solidFill>
                <a:latin typeface="Calibri" panose="020F0502020204030204" pitchFamily="34" charset="0"/>
                <a:cs typeface="Calibri" panose="020F0502020204030204" pitchFamily="34" charset="0"/>
              </a:rPr>
              <a:t>Table &amp; desk</a:t>
            </a:r>
            <a:r>
              <a:rPr lang="en-GB" sz="2500" dirty="0">
                <a:solidFill>
                  <a:schemeClr val="bg1"/>
                </a:solidFill>
                <a:latin typeface="Calibri" panose="020F0502020204030204" pitchFamily="34" charset="0"/>
                <a:cs typeface="Calibri" panose="020F0502020204030204" pitchFamily="34" charset="0"/>
              </a:rPr>
              <a:t>” category were purchased the most. Due to the pandemic (covid-19), many businesses/organisations have transitioned to working from home (Home-Office). Hence, a strategic marketing campaign for this category can increase sales of the corresponding and related products.</a:t>
            </a:r>
          </a:p>
          <a:p>
            <a:pPr marL="457200" indent="-277813" algn="just">
              <a:buFont typeface="Arial" panose="020B0604020202020204" pitchFamily="34" charset="0"/>
              <a:buChar char="•"/>
            </a:pPr>
            <a:endParaRPr lang="en-GB" sz="2500" dirty="0">
              <a:solidFill>
                <a:schemeClr val="bg1"/>
              </a:solidFill>
              <a:latin typeface="Calibri" panose="020F0502020204030204" pitchFamily="34" charset="0"/>
              <a:cs typeface="Calibri" panose="020F0502020204030204" pitchFamily="34" charset="0"/>
            </a:endParaRPr>
          </a:p>
          <a:p>
            <a:pPr marL="457200" indent="-277813" algn="just">
              <a:buFont typeface="Arial" panose="020B0604020202020204" pitchFamily="34" charset="0"/>
              <a:buChar char="•"/>
            </a:pPr>
            <a:r>
              <a:rPr lang="en-GB" sz="2500" dirty="0">
                <a:solidFill>
                  <a:schemeClr val="bg1"/>
                </a:solidFill>
                <a:latin typeface="Calibri" panose="020F0502020204030204" pitchFamily="34" charset="0"/>
                <a:cs typeface="Calibri" panose="020F0502020204030204" pitchFamily="34" charset="0"/>
              </a:rPr>
              <a:t>Products under the “</a:t>
            </a:r>
            <a:r>
              <a:rPr lang="en-GB" sz="2500" b="1" dirty="0">
                <a:solidFill>
                  <a:schemeClr val="bg1"/>
                </a:solidFill>
                <a:latin typeface="Calibri" panose="020F0502020204030204" pitchFamily="34" charset="0"/>
                <a:cs typeface="Calibri" panose="020F0502020204030204" pitchFamily="34" charset="0"/>
              </a:rPr>
              <a:t>Sofas &amp; armchairs</a:t>
            </a:r>
            <a:r>
              <a:rPr lang="en-GB" sz="2500" dirty="0">
                <a:solidFill>
                  <a:schemeClr val="bg1"/>
                </a:solidFill>
                <a:latin typeface="Calibri" panose="020F0502020204030204" pitchFamily="34" charset="0"/>
                <a:cs typeface="Calibri" panose="020F0502020204030204" pitchFamily="34" charset="0"/>
              </a:rPr>
              <a:t>” category generated the most in sales. This can be attributed to the longer time spent at home. Hence, a strategic marketing campaign to appeal to customers need for comfort or luxury, can increase sales of products in this category.</a:t>
            </a:r>
          </a:p>
          <a:p>
            <a:pPr marL="457200" indent="-277813" algn="just">
              <a:buFont typeface="Arial" panose="020B0604020202020204" pitchFamily="34" charset="0"/>
              <a:buChar char="•"/>
            </a:pPr>
            <a:endParaRPr lang="en-GB" sz="2500" dirty="0">
              <a:solidFill>
                <a:schemeClr val="bg1"/>
              </a:solidFill>
              <a:latin typeface="Calibri" panose="020F0502020204030204" pitchFamily="34" charset="0"/>
              <a:cs typeface="Calibri" panose="020F0502020204030204" pitchFamily="34" charset="0"/>
            </a:endParaRPr>
          </a:p>
          <a:p>
            <a:pPr marL="457200" indent="-277813" algn="just">
              <a:buFont typeface="Arial" panose="020B0604020202020204" pitchFamily="34" charset="0"/>
              <a:buChar char="•"/>
            </a:pPr>
            <a:r>
              <a:rPr lang="en-GB" sz="2500" dirty="0">
                <a:solidFill>
                  <a:schemeClr val="bg1"/>
                </a:solidFill>
                <a:latin typeface="Calibri" panose="020F0502020204030204" pitchFamily="34" charset="0"/>
                <a:cs typeface="Calibri" panose="020F0502020204030204" pitchFamily="34" charset="0"/>
              </a:rPr>
              <a:t>Customers preference for furniture products available in </a:t>
            </a:r>
            <a:r>
              <a:rPr lang="en-GB" sz="2500" b="1" dirty="0">
                <a:solidFill>
                  <a:schemeClr val="bg1"/>
                </a:solidFill>
                <a:latin typeface="Calibri" panose="020F0502020204030204" pitchFamily="34" charset="0"/>
                <a:cs typeface="Calibri" panose="020F0502020204030204" pitchFamily="34" charset="0"/>
              </a:rPr>
              <a:t>other colours </a:t>
            </a:r>
            <a:r>
              <a:rPr lang="en-GB" sz="2500" dirty="0">
                <a:solidFill>
                  <a:schemeClr val="bg1"/>
                </a:solidFill>
                <a:latin typeface="Calibri" panose="020F0502020204030204" pitchFamily="34" charset="0"/>
                <a:cs typeface="Calibri" panose="020F0502020204030204" pitchFamily="34" charset="0"/>
              </a:rPr>
              <a:t>should be considered to increase sales. This is because 46.13% of total furniture sales in year 2020 was for products sold in other colours.</a:t>
            </a:r>
          </a:p>
        </p:txBody>
      </p:sp>
      <p:pic>
        <p:nvPicPr>
          <p:cNvPr id="11" name="Picture 10">
            <a:extLst>
              <a:ext uri="{FF2B5EF4-FFF2-40B4-BE49-F238E27FC236}">
                <a16:creationId xmlns:a16="http://schemas.microsoft.com/office/drawing/2014/main" id="{D2A31360-1BD0-4226-B52E-95D4901668B3}"/>
              </a:ext>
            </a:extLst>
          </p:cNvPr>
          <p:cNvPicPr>
            <a:picLocks noChangeAspect="1"/>
          </p:cNvPicPr>
          <p:nvPr/>
        </p:nvPicPr>
        <p:blipFill>
          <a:blip r:embed="rId3"/>
          <a:stretch>
            <a:fillRect/>
          </a:stretch>
        </p:blipFill>
        <p:spPr>
          <a:xfrm>
            <a:off x="9058454" y="3594797"/>
            <a:ext cx="1104900" cy="1076325"/>
          </a:xfrm>
          <a:prstGeom prst="rect">
            <a:avLst/>
          </a:prstGeom>
        </p:spPr>
      </p:pic>
      <p:pic>
        <p:nvPicPr>
          <p:cNvPr id="13" name="Picture 12">
            <a:extLst>
              <a:ext uri="{FF2B5EF4-FFF2-40B4-BE49-F238E27FC236}">
                <a16:creationId xmlns:a16="http://schemas.microsoft.com/office/drawing/2014/main" id="{521357F3-DE1F-4809-BCF0-8A62A4044356}"/>
              </a:ext>
            </a:extLst>
          </p:cNvPr>
          <p:cNvPicPr>
            <a:picLocks noChangeAspect="1"/>
          </p:cNvPicPr>
          <p:nvPr/>
        </p:nvPicPr>
        <p:blipFill>
          <a:blip r:embed="rId4"/>
          <a:stretch>
            <a:fillRect/>
          </a:stretch>
        </p:blipFill>
        <p:spPr>
          <a:xfrm>
            <a:off x="8862362" y="1585416"/>
            <a:ext cx="1314450" cy="1171575"/>
          </a:xfrm>
          <a:prstGeom prst="rect">
            <a:avLst/>
          </a:prstGeom>
        </p:spPr>
      </p:pic>
      <p:pic>
        <p:nvPicPr>
          <p:cNvPr id="15" name="Picture 14">
            <a:extLst>
              <a:ext uri="{FF2B5EF4-FFF2-40B4-BE49-F238E27FC236}">
                <a16:creationId xmlns:a16="http://schemas.microsoft.com/office/drawing/2014/main" id="{FD3137A7-5DA4-49E1-BAAF-6CE14F630852}"/>
              </a:ext>
            </a:extLst>
          </p:cNvPr>
          <p:cNvPicPr>
            <a:picLocks noChangeAspect="1"/>
          </p:cNvPicPr>
          <p:nvPr/>
        </p:nvPicPr>
        <p:blipFill>
          <a:blip r:embed="rId5"/>
          <a:stretch>
            <a:fillRect/>
          </a:stretch>
        </p:blipFill>
        <p:spPr>
          <a:xfrm>
            <a:off x="10377765" y="1585416"/>
            <a:ext cx="1485388" cy="1171574"/>
          </a:xfrm>
          <a:prstGeom prst="rect">
            <a:avLst/>
          </a:prstGeom>
        </p:spPr>
      </p:pic>
      <p:pic>
        <p:nvPicPr>
          <p:cNvPr id="17" name="Picture 16">
            <a:extLst>
              <a:ext uri="{FF2B5EF4-FFF2-40B4-BE49-F238E27FC236}">
                <a16:creationId xmlns:a16="http://schemas.microsoft.com/office/drawing/2014/main" id="{FF557A19-690E-4EB6-9E19-082CD4AD0872}"/>
              </a:ext>
            </a:extLst>
          </p:cNvPr>
          <p:cNvPicPr>
            <a:picLocks noChangeAspect="1"/>
          </p:cNvPicPr>
          <p:nvPr/>
        </p:nvPicPr>
        <p:blipFill>
          <a:blip r:embed="rId6"/>
          <a:stretch>
            <a:fillRect/>
          </a:stretch>
        </p:blipFill>
        <p:spPr>
          <a:xfrm>
            <a:off x="10377765" y="3576802"/>
            <a:ext cx="1066800" cy="1076325"/>
          </a:xfrm>
          <a:prstGeom prst="rect">
            <a:avLst/>
          </a:prstGeom>
        </p:spPr>
      </p:pic>
      <p:pic>
        <p:nvPicPr>
          <p:cNvPr id="21" name="Picture 20">
            <a:extLst>
              <a:ext uri="{FF2B5EF4-FFF2-40B4-BE49-F238E27FC236}">
                <a16:creationId xmlns:a16="http://schemas.microsoft.com/office/drawing/2014/main" id="{E4D6AE27-2764-44D6-9F00-3B0B320AD698}"/>
              </a:ext>
            </a:extLst>
          </p:cNvPr>
          <p:cNvPicPr>
            <a:picLocks noChangeAspect="1"/>
          </p:cNvPicPr>
          <p:nvPr/>
        </p:nvPicPr>
        <p:blipFill>
          <a:blip r:embed="rId7"/>
          <a:stretch>
            <a:fillRect/>
          </a:stretch>
        </p:blipFill>
        <p:spPr>
          <a:xfrm>
            <a:off x="8490925" y="5121174"/>
            <a:ext cx="3521170" cy="803421"/>
          </a:xfrm>
          <a:prstGeom prst="rect">
            <a:avLst/>
          </a:prstGeom>
        </p:spPr>
      </p:pic>
    </p:spTree>
    <p:extLst>
      <p:ext uri="{BB962C8B-B14F-4D97-AF65-F5344CB8AC3E}">
        <p14:creationId xmlns:p14="http://schemas.microsoft.com/office/powerpoint/2010/main" val="63253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7B7A-5403-4286-9528-F83C44068123}"/>
              </a:ext>
            </a:extLst>
          </p:cNvPr>
          <p:cNvSpPr>
            <a:spLocks noGrp="1"/>
          </p:cNvSpPr>
          <p:nvPr>
            <p:ph type="ctrTitle"/>
          </p:nvPr>
        </p:nvSpPr>
        <p:spPr>
          <a:xfrm>
            <a:off x="3560252" y="191835"/>
            <a:ext cx="5071496" cy="803421"/>
          </a:xfrm>
        </p:spPr>
        <p:txBody>
          <a:bodyPr anchor="ctr">
            <a:normAutofit/>
          </a:bodyPr>
          <a:lstStyle/>
          <a:p>
            <a:pPr algn="ctr"/>
            <a:r>
              <a:rPr lang="en-GB" sz="3000" b="1" dirty="0">
                <a:solidFill>
                  <a:schemeClr val="bg1"/>
                </a:solidFill>
                <a:latin typeface="Century Gothic" panose="020B0502020202020204" pitchFamily="34" charset="0"/>
              </a:rPr>
              <a:t>KEY BUSINESS INSIGHTS</a:t>
            </a:r>
          </a:p>
        </p:txBody>
      </p:sp>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sp>
        <p:nvSpPr>
          <p:cNvPr id="3" name="Title 1">
            <a:extLst>
              <a:ext uri="{FF2B5EF4-FFF2-40B4-BE49-F238E27FC236}">
                <a16:creationId xmlns:a16="http://schemas.microsoft.com/office/drawing/2014/main" id="{B51C9280-59DC-41A9-98F7-1482F10D67B4}"/>
              </a:ext>
            </a:extLst>
          </p:cNvPr>
          <p:cNvSpPr txBox="1">
            <a:spLocks/>
          </p:cNvSpPr>
          <p:nvPr/>
        </p:nvSpPr>
        <p:spPr>
          <a:xfrm>
            <a:off x="649134" y="1351720"/>
            <a:ext cx="7838883" cy="5042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277813" algn="just">
              <a:lnSpc>
                <a:spcPct val="100000"/>
              </a:lnSpc>
              <a:buFont typeface="Arial" panose="020B0604020202020204" pitchFamily="34" charset="0"/>
              <a:buChar char="•"/>
            </a:pPr>
            <a:r>
              <a:rPr lang="en-GB" sz="2300" dirty="0">
                <a:solidFill>
                  <a:schemeClr val="bg1"/>
                </a:solidFill>
                <a:latin typeface="Calibri" panose="020F0502020204030204" pitchFamily="34" charset="0"/>
                <a:cs typeface="Calibri" panose="020F0502020204030204" pitchFamily="34" charset="0"/>
              </a:rPr>
              <a:t>More products designed by </a:t>
            </a:r>
            <a:r>
              <a:rPr lang="en-GB" sz="2300" dirty="0" err="1">
                <a:solidFill>
                  <a:schemeClr val="bg1"/>
                </a:solidFill>
                <a:latin typeface="Calibri" panose="020F0502020204030204" pitchFamily="34" charset="0"/>
                <a:cs typeface="Calibri" panose="020F0502020204030204" pitchFamily="34" charset="0"/>
              </a:rPr>
              <a:t>Ehlén</a:t>
            </a:r>
            <a:r>
              <a:rPr lang="en-GB" sz="2300" dirty="0">
                <a:solidFill>
                  <a:schemeClr val="bg1"/>
                </a:solidFill>
                <a:latin typeface="Calibri" panose="020F0502020204030204" pitchFamily="34" charset="0"/>
                <a:cs typeface="Calibri" panose="020F0502020204030204" pitchFamily="34" charset="0"/>
              </a:rPr>
              <a:t> Johansson, IKEA of Sweden, Ola Wihlborg, and Francis </a:t>
            </a:r>
            <a:r>
              <a:rPr lang="en-GB" sz="2300" dirty="0" err="1">
                <a:solidFill>
                  <a:schemeClr val="bg1"/>
                </a:solidFill>
                <a:latin typeface="Calibri" panose="020F0502020204030204" pitchFamily="34" charset="0"/>
                <a:cs typeface="Calibri" panose="020F0502020204030204" pitchFamily="34" charset="0"/>
              </a:rPr>
              <a:t>Cayouette</a:t>
            </a:r>
            <a:r>
              <a:rPr lang="en-GB" sz="2300" dirty="0">
                <a:solidFill>
                  <a:schemeClr val="bg1"/>
                </a:solidFill>
                <a:latin typeface="Calibri" panose="020F0502020204030204" pitchFamily="34" charset="0"/>
                <a:cs typeface="Calibri" panose="020F0502020204030204" pitchFamily="34" charset="0"/>
              </a:rPr>
              <a:t> should be made available, as top 3 furniture product designers had sales well-over $200,000. Also, furniture designs by a collaboration of either of the designers could attract more sales with the right marketing strategy.</a:t>
            </a:r>
          </a:p>
          <a:p>
            <a:pPr marL="457200" indent="-277813" algn="just">
              <a:lnSpc>
                <a:spcPct val="100000"/>
              </a:lnSpc>
              <a:buFont typeface="Arial" panose="020B0604020202020204" pitchFamily="34" charset="0"/>
              <a:buChar char="•"/>
            </a:pPr>
            <a:r>
              <a:rPr lang="en-GB" sz="2300" dirty="0">
                <a:solidFill>
                  <a:schemeClr val="bg1"/>
                </a:solidFill>
                <a:latin typeface="Calibri" panose="020F0502020204030204" pitchFamily="34" charset="0"/>
                <a:cs typeface="Calibri" panose="020F0502020204030204" pitchFamily="34" charset="0"/>
              </a:rPr>
              <a:t>As part of the plans to recover from the recession, more focus can be given to the top 10 furniture products in sales to sustain the business income generation.</a:t>
            </a:r>
          </a:p>
          <a:p>
            <a:pPr marL="457200" indent="-277813" algn="just">
              <a:lnSpc>
                <a:spcPct val="100000"/>
              </a:lnSpc>
              <a:buFont typeface="Arial" panose="020B0604020202020204" pitchFamily="34" charset="0"/>
              <a:buChar char="•"/>
            </a:pPr>
            <a:r>
              <a:rPr lang="en-GB" sz="2300" dirty="0">
                <a:solidFill>
                  <a:schemeClr val="bg1"/>
                </a:solidFill>
                <a:latin typeface="Calibri" panose="020F0502020204030204" pitchFamily="34" charset="0"/>
                <a:cs typeface="Calibri" panose="020F0502020204030204" pitchFamily="34" charset="0"/>
              </a:rPr>
              <a:t>99% of the furniture products was sold online. This perfectly indicates the use of internet by consumers during this pandemic period for purchasing the products. Therefore, more strategy should be put in place to maximise online platforms, through use of digital ads, online promotions etc.</a:t>
            </a:r>
          </a:p>
        </p:txBody>
      </p:sp>
      <p:pic>
        <p:nvPicPr>
          <p:cNvPr id="4" name="Picture 2" descr="Tabe PNG Images | Vector and PSD Files | Free Download on Pngtree">
            <a:extLst>
              <a:ext uri="{FF2B5EF4-FFF2-40B4-BE49-F238E27FC236}">
                <a16:creationId xmlns:a16="http://schemas.microsoft.com/office/drawing/2014/main" id="{676A887B-A6B5-4343-B301-DA4C17FE2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6070" y="2504628"/>
            <a:ext cx="2736796" cy="273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65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18000">
              <a:schemeClr val="accent1">
                <a:lumMod val="20000"/>
                <a:lumOff val="80000"/>
              </a:schemeClr>
            </a:gs>
            <a:gs pos="100000">
              <a:schemeClr val="bg2">
                <a:lumMod val="20000"/>
                <a:lumOff val="80000"/>
              </a:schemeClr>
            </a:gs>
            <a:gs pos="0">
              <a:schemeClr val="accent2">
                <a:lumMod val="20000"/>
                <a:lumOff val="80000"/>
              </a:schemeClr>
            </a:gs>
          </a:gsLst>
          <a:lin ang="612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C47D-AF3A-48D5-ACF1-AEE8B1C3BD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8860" y="195309"/>
            <a:ext cx="1335140" cy="688908"/>
          </a:xfrm>
          <a:prstGeom prst="roundRect">
            <a:avLst>
              <a:gd name="adj" fmla="val 25515"/>
            </a:avLst>
          </a:prstGeom>
        </p:spPr>
      </p:pic>
      <p:pic>
        <p:nvPicPr>
          <p:cNvPr id="1026" name="Picture 2">
            <a:extLst>
              <a:ext uri="{FF2B5EF4-FFF2-40B4-BE49-F238E27FC236}">
                <a16:creationId xmlns:a16="http://schemas.microsoft.com/office/drawing/2014/main" id="{C355F628-BFC4-49AF-B72C-658BBC29D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920398" y="1660761"/>
            <a:ext cx="8351199" cy="483490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E77ACC3F-421B-4417-93CA-46AB3919DE31}"/>
              </a:ext>
            </a:extLst>
          </p:cNvPr>
          <p:cNvSpPr txBox="1">
            <a:spLocks/>
          </p:cNvSpPr>
          <p:nvPr/>
        </p:nvSpPr>
        <p:spPr>
          <a:xfrm>
            <a:off x="2730721" y="195309"/>
            <a:ext cx="6730558" cy="9420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000" b="1" dirty="0">
                <a:solidFill>
                  <a:schemeClr val="bg1"/>
                </a:solidFill>
                <a:latin typeface="Century Gothic" panose="020B0502020202020204" pitchFamily="34" charset="0"/>
              </a:rPr>
              <a:t>Data DASHBOARD</a:t>
            </a:r>
          </a:p>
        </p:txBody>
      </p:sp>
      <p:sp>
        <p:nvSpPr>
          <p:cNvPr id="8" name="Title 1">
            <a:extLst>
              <a:ext uri="{FF2B5EF4-FFF2-40B4-BE49-F238E27FC236}">
                <a16:creationId xmlns:a16="http://schemas.microsoft.com/office/drawing/2014/main" id="{B9107BD8-7ECB-4C0D-8121-26ABF2EDD171}"/>
              </a:ext>
            </a:extLst>
          </p:cNvPr>
          <p:cNvSpPr txBox="1">
            <a:spLocks/>
          </p:cNvSpPr>
          <p:nvPr/>
        </p:nvSpPr>
        <p:spPr>
          <a:xfrm>
            <a:off x="4687206" y="1137333"/>
            <a:ext cx="2817585" cy="446468"/>
          </a:xfrm>
          <a:prstGeom prst="rect">
            <a:avLst/>
          </a:prstGeom>
        </p:spPr>
        <p:txBody>
          <a:bodyPr vert="horz" lIns="91440" tIns="45720" rIns="91440" bIns="45720" rtlCol="0" anchor="t">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GB" sz="2200" dirty="0">
                <a:solidFill>
                  <a:schemeClr val="bg1">
                    <a:lumMod val="65000"/>
                    <a:lumOff val="35000"/>
                  </a:schemeClr>
                </a:solidFill>
                <a:latin typeface="Calibri" panose="020F0502020204030204" pitchFamily="34" charset="0"/>
                <a:cs typeface="Calibri" panose="020F0502020204030204" pitchFamily="34" charset="0"/>
              </a:rPr>
              <a:t>Performance Dashboard</a:t>
            </a:r>
          </a:p>
        </p:txBody>
      </p:sp>
    </p:spTree>
    <p:extLst>
      <p:ext uri="{BB962C8B-B14F-4D97-AF65-F5344CB8AC3E}">
        <p14:creationId xmlns:p14="http://schemas.microsoft.com/office/powerpoint/2010/main" val="3824821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C1261215EDA9489857813AC87F4203" ma:contentTypeVersion="7" ma:contentTypeDescription="Create a new document." ma:contentTypeScope="" ma:versionID="bcf5bcad9a5a2e93fde7d2c6e0dad022">
  <xsd:schema xmlns:xsd="http://www.w3.org/2001/XMLSchema" xmlns:xs="http://www.w3.org/2001/XMLSchema" xmlns:p="http://schemas.microsoft.com/office/2006/metadata/properties" xmlns:ns3="a996391e-c87d-418f-a7b2-b848574f0006" xmlns:ns4="6058063f-4d6a-4493-8143-f63b034d6ddf" targetNamespace="http://schemas.microsoft.com/office/2006/metadata/properties" ma:root="true" ma:fieldsID="a3abc7a3a215b33860b1dba6c605bb85" ns3:_="" ns4:_="">
    <xsd:import namespace="a996391e-c87d-418f-a7b2-b848574f0006"/>
    <xsd:import namespace="6058063f-4d6a-4493-8143-f63b034d6d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96391e-c87d-418f-a7b2-b848574f00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8063f-4d6a-4493-8143-f63b034d6dd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2616B2-CB5E-4110-80DE-A04D3EE1716A}">
  <ds:schemaRefs>
    <ds:schemaRef ds:uri="http://schemas.microsoft.com/sharepoint/v3/contenttype/forms"/>
  </ds:schemaRefs>
</ds:datastoreItem>
</file>

<file path=customXml/itemProps2.xml><?xml version="1.0" encoding="utf-8"?>
<ds:datastoreItem xmlns:ds="http://schemas.openxmlformats.org/officeDocument/2006/customXml" ds:itemID="{418BE09C-1E02-4CBA-949A-F655F1C4A7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96391e-c87d-418f-a7b2-b848574f0006"/>
    <ds:schemaRef ds:uri="6058063f-4d6a-4493-8143-f63b034d6d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9AED47-5A77-4DC8-8594-A8589650DCBE}">
  <ds:schemaRefs>
    <ds:schemaRef ds:uri="http://schemas.microsoft.com/office/2006/documentManagement/types"/>
    <ds:schemaRef ds:uri="http://purl.org/dc/terms/"/>
    <ds:schemaRef ds:uri="http://purl.org/dc/elements/1.1/"/>
    <ds:schemaRef ds:uri="6058063f-4d6a-4493-8143-f63b034d6ddf"/>
    <ds:schemaRef ds:uri="http://schemas.microsoft.com/office/2006/metadata/properties"/>
    <ds:schemaRef ds:uri="http://www.w3.org/XML/1998/namespace"/>
    <ds:schemaRef ds:uri="a996391e-c87d-418f-a7b2-b848574f0006"/>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320</TotalTime>
  <Words>701</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Century Gothic</vt:lpstr>
      <vt:lpstr>Tahoma</vt:lpstr>
      <vt:lpstr>Celestial</vt:lpstr>
      <vt:lpstr>PowerPoint Presentation</vt:lpstr>
      <vt:lpstr>Introduction</vt:lpstr>
      <vt:lpstr>Project Objectives</vt:lpstr>
      <vt:lpstr>Strategy implemented  to analyse the dataset</vt:lpstr>
      <vt:lpstr>Applied Technique &amp; Evaluation</vt:lpstr>
      <vt:lpstr>Model Prediction</vt:lpstr>
      <vt:lpstr>KEY BUSINESS INSIGHTS</vt:lpstr>
      <vt:lpstr>KEY BUSINESS INSIGHTS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Application of Predictive Analytics</dc:title>
  <dc:creator>Oluwatobi Ekundayo</dc:creator>
  <cp:lastModifiedBy>Oluwatobi Ekundayo</cp:lastModifiedBy>
  <cp:revision>30</cp:revision>
  <dcterms:created xsi:type="dcterms:W3CDTF">2020-08-18T16:30:57Z</dcterms:created>
  <dcterms:modified xsi:type="dcterms:W3CDTF">2020-08-23T02:06:54Z</dcterms:modified>
</cp:coreProperties>
</file>