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106" d="100"/>
          <a:sy n="106" d="100"/>
        </p:scale>
        <p:origin x="7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A0058-12FA-40F8-B075-C20723615A42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2EB6D4-C0E0-4C43-9CC7-143ADAF5F944}">
      <dgm:prSet/>
      <dgm:spPr/>
      <dgm:t>
        <a:bodyPr/>
        <a:lstStyle/>
        <a:p>
          <a:pPr>
            <a:defRPr cap="all"/>
          </a:pPr>
          <a:r>
            <a:rPr lang="en-US"/>
            <a:t>Proper data type for Valuation and Funding</a:t>
          </a:r>
        </a:p>
      </dgm:t>
    </dgm:pt>
    <dgm:pt modelId="{264226A7-A29E-431A-9FF7-E71F6FEC1B73}" type="parTrans" cxnId="{89BCDE06-A2A8-4350-A24F-019D7D46463E}">
      <dgm:prSet/>
      <dgm:spPr/>
      <dgm:t>
        <a:bodyPr/>
        <a:lstStyle/>
        <a:p>
          <a:endParaRPr lang="en-US"/>
        </a:p>
      </dgm:t>
    </dgm:pt>
    <dgm:pt modelId="{FC4B3117-309B-4EA3-A432-01BDBFB71773}" type="sibTrans" cxnId="{89BCDE06-A2A8-4350-A24F-019D7D46463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4FC2EF2-D339-4ACD-BF0D-A4505A1029B0}">
      <dgm:prSet/>
      <dgm:spPr/>
      <dgm:t>
        <a:bodyPr/>
        <a:lstStyle/>
        <a:p>
          <a:pPr>
            <a:defRPr cap="all"/>
          </a:pPr>
          <a:r>
            <a:rPr lang="en-US"/>
            <a:t>No missing values</a:t>
          </a:r>
        </a:p>
      </dgm:t>
    </dgm:pt>
    <dgm:pt modelId="{CF1F1DE2-AE65-494E-82ED-F7C95BB18923}" type="parTrans" cxnId="{900B0615-FB1C-46FF-AEBE-82E672E2F5FE}">
      <dgm:prSet/>
      <dgm:spPr/>
      <dgm:t>
        <a:bodyPr/>
        <a:lstStyle/>
        <a:p>
          <a:endParaRPr lang="en-US"/>
        </a:p>
      </dgm:t>
    </dgm:pt>
    <dgm:pt modelId="{7824F47B-65AE-4C08-AADE-80CEC74EB8B7}" type="sibTrans" cxnId="{900B0615-FB1C-46FF-AEBE-82E672E2F5FE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593849F3-17F7-4F0B-84D7-B2CE91E26E0A}">
      <dgm:prSet/>
      <dgm:spPr/>
      <dgm:t>
        <a:bodyPr/>
        <a:lstStyle/>
        <a:p>
          <a:pPr>
            <a:defRPr cap="all"/>
          </a:pPr>
          <a:r>
            <a:rPr lang="en-US"/>
            <a:t>Industry analysis shows Fintech leading</a:t>
          </a:r>
        </a:p>
      </dgm:t>
    </dgm:pt>
    <dgm:pt modelId="{207D27F7-7D42-4E78-A9EA-BC7CDEFB97E5}" type="parTrans" cxnId="{95E9B37B-46BC-4B9B-A169-ACD31719D569}">
      <dgm:prSet/>
      <dgm:spPr/>
      <dgm:t>
        <a:bodyPr/>
        <a:lstStyle/>
        <a:p>
          <a:endParaRPr lang="en-US"/>
        </a:p>
      </dgm:t>
    </dgm:pt>
    <dgm:pt modelId="{B8A5E16A-676C-408C-BE8D-9D04363D4DE4}" type="sibTrans" cxnId="{95E9B37B-46BC-4B9B-A169-ACD31719D569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6DFEDE89-126E-4A09-AD0C-693FE8D6E922}">
      <dgm:prSet/>
      <dgm:spPr/>
      <dgm:t>
        <a:bodyPr/>
        <a:lstStyle/>
        <a:p>
          <a:pPr>
            <a:defRPr cap="all"/>
          </a:pPr>
          <a:r>
            <a:rPr lang="en-US"/>
            <a:t>Introduction of key metrics: Years to Unicorn, ROI, and Annual ROI</a:t>
          </a:r>
        </a:p>
      </dgm:t>
    </dgm:pt>
    <dgm:pt modelId="{F6278DDB-866E-4D46-B70B-EA2C32D71540}" type="sibTrans" cxnId="{335AACD3-8743-4AC3-BE32-AB2ED1E631F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8E6BB7C8-26C5-46DF-B326-A4C8FB6183A5}" type="parTrans" cxnId="{335AACD3-8743-4AC3-BE32-AB2ED1E631F1}">
      <dgm:prSet/>
      <dgm:spPr/>
      <dgm:t>
        <a:bodyPr/>
        <a:lstStyle/>
        <a:p>
          <a:endParaRPr lang="en-US"/>
        </a:p>
      </dgm:t>
    </dgm:pt>
    <dgm:pt modelId="{2AA3E842-72A8-514E-91C4-B52779517A9B}" type="pres">
      <dgm:prSet presAssocID="{010A0058-12FA-40F8-B075-C20723615A42}" presName="Name0" presStyleCnt="0">
        <dgm:presLayoutVars>
          <dgm:animLvl val="lvl"/>
          <dgm:resizeHandles val="exact"/>
        </dgm:presLayoutVars>
      </dgm:prSet>
      <dgm:spPr/>
    </dgm:pt>
    <dgm:pt modelId="{0D844F1D-4A41-4A4D-8BC1-4867F109F74A}" type="pres">
      <dgm:prSet presAssocID="{902EB6D4-C0E0-4C43-9CC7-143ADAF5F944}" presName="compositeNode" presStyleCnt="0">
        <dgm:presLayoutVars>
          <dgm:bulletEnabled val="1"/>
        </dgm:presLayoutVars>
      </dgm:prSet>
      <dgm:spPr/>
    </dgm:pt>
    <dgm:pt modelId="{D58242F9-20FC-1242-B988-E439FC4A3831}" type="pres">
      <dgm:prSet presAssocID="{902EB6D4-C0E0-4C43-9CC7-143ADAF5F944}" presName="bgRect" presStyleLbl="alignNode1" presStyleIdx="0" presStyleCnt="4"/>
      <dgm:spPr/>
    </dgm:pt>
    <dgm:pt modelId="{9CDB2A20-B0EC-E541-AD8D-66C55DFB82A2}" type="pres">
      <dgm:prSet presAssocID="{FC4B3117-309B-4EA3-A432-01BDBFB71773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E6B1473-31BA-1A4E-9A4D-EF22012D8DB7}" type="pres">
      <dgm:prSet presAssocID="{902EB6D4-C0E0-4C43-9CC7-143ADAF5F944}" presName="nodeRect" presStyleLbl="alignNode1" presStyleIdx="0" presStyleCnt="4">
        <dgm:presLayoutVars>
          <dgm:bulletEnabled val="1"/>
        </dgm:presLayoutVars>
      </dgm:prSet>
      <dgm:spPr/>
    </dgm:pt>
    <dgm:pt modelId="{B5CA8720-3A2D-0446-9AC8-F3C8D1B69453}" type="pres">
      <dgm:prSet presAssocID="{FC4B3117-309B-4EA3-A432-01BDBFB71773}" presName="sibTrans" presStyleCnt="0"/>
      <dgm:spPr/>
    </dgm:pt>
    <dgm:pt modelId="{5DAEB45D-2050-2C48-BC19-4BF2556BE00F}" type="pres">
      <dgm:prSet presAssocID="{6DFEDE89-126E-4A09-AD0C-693FE8D6E922}" presName="compositeNode" presStyleCnt="0">
        <dgm:presLayoutVars>
          <dgm:bulletEnabled val="1"/>
        </dgm:presLayoutVars>
      </dgm:prSet>
      <dgm:spPr/>
    </dgm:pt>
    <dgm:pt modelId="{9CCB9E4D-A737-5A47-A782-E3C6A75B1734}" type="pres">
      <dgm:prSet presAssocID="{6DFEDE89-126E-4A09-AD0C-693FE8D6E922}" presName="bgRect" presStyleLbl="alignNode1" presStyleIdx="1" presStyleCnt="4"/>
      <dgm:spPr/>
    </dgm:pt>
    <dgm:pt modelId="{9DE66CFC-2F32-EF41-8441-CA768C001F0B}" type="pres">
      <dgm:prSet presAssocID="{F6278DDB-866E-4D46-B70B-EA2C32D7154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4817A54-FD22-2044-A603-533BC5FAF173}" type="pres">
      <dgm:prSet presAssocID="{6DFEDE89-126E-4A09-AD0C-693FE8D6E922}" presName="nodeRect" presStyleLbl="alignNode1" presStyleIdx="1" presStyleCnt="4">
        <dgm:presLayoutVars>
          <dgm:bulletEnabled val="1"/>
        </dgm:presLayoutVars>
      </dgm:prSet>
      <dgm:spPr/>
    </dgm:pt>
    <dgm:pt modelId="{30A3E91E-ED31-564E-B546-1C856F9E1361}" type="pres">
      <dgm:prSet presAssocID="{F6278DDB-866E-4D46-B70B-EA2C32D71540}" presName="sibTrans" presStyleCnt="0"/>
      <dgm:spPr/>
    </dgm:pt>
    <dgm:pt modelId="{C8F99EAD-3B2C-4545-8D3D-629CA182AF08}" type="pres">
      <dgm:prSet presAssocID="{44FC2EF2-D339-4ACD-BF0D-A4505A1029B0}" presName="compositeNode" presStyleCnt="0">
        <dgm:presLayoutVars>
          <dgm:bulletEnabled val="1"/>
        </dgm:presLayoutVars>
      </dgm:prSet>
      <dgm:spPr/>
    </dgm:pt>
    <dgm:pt modelId="{CC551223-B466-FC4E-B04F-6D8B11C7F2B3}" type="pres">
      <dgm:prSet presAssocID="{44FC2EF2-D339-4ACD-BF0D-A4505A1029B0}" presName="bgRect" presStyleLbl="alignNode1" presStyleIdx="2" presStyleCnt="4"/>
      <dgm:spPr/>
    </dgm:pt>
    <dgm:pt modelId="{BDF5904E-BE4C-6640-A419-49C771ED5BA0}" type="pres">
      <dgm:prSet presAssocID="{7824F47B-65AE-4C08-AADE-80CEC74EB8B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9276A66-574D-3445-A885-A9BC50FF0404}" type="pres">
      <dgm:prSet presAssocID="{44FC2EF2-D339-4ACD-BF0D-A4505A1029B0}" presName="nodeRect" presStyleLbl="alignNode1" presStyleIdx="2" presStyleCnt="4">
        <dgm:presLayoutVars>
          <dgm:bulletEnabled val="1"/>
        </dgm:presLayoutVars>
      </dgm:prSet>
      <dgm:spPr/>
    </dgm:pt>
    <dgm:pt modelId="{86177237-CAB2-B446-A994-C220B2C7F9A9}" type="pres">
      <dgm:prSet presAssocID="{7824F47B-65AE-4C08-AADE-80CEC74EB8B7}" presName="sibTrans" presStyleCnt="0"/>
      <dgm:spPr/>
    </dgm:pt>
    <dgm:pt modelId="{301884F2-769F-4743-8C6B-120090651980}" type="pres">
      <dgm:prSet presAssocID="{593849F3-17F7-4F0B-84D7-B2CE91E26E0A}" presName="compositeNode" presStyleCnt="0">
        <dgm:presLayoutVars>
          <dgm:bulletEnabled val="1"/>
        </dgm:presLayoutVars>
      </dgm:prSet>
      <dgm:spPr/>
    </dgm:pt>
    <dgm:pt modelId="{9A57FB9E-8AD3-0B4C-9889-129F874C4CCE}" type="pres">
      <dgm:prSet presAssocID="{593849F3-17F7-4F0B-84D7-B2CE91E26E0A}" presName="bgRect" presStyleLbl="alignNode1" presStyleIdx="3" presStyleCnt="4"/>
      <dgm:spPr/>
    </dgm:pt>
    <dgm:pt modelId="{CA7F7819-6F80-DE42-918E-379F6C270A2C}" type="pres">
      <dgm:prSet presAssocID="{B8A5E16A-676C-408C-BE8D-9D04363D4DE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25DBFE6-D1FD-CD4D-925F-829CF76FF661}" type="pres">
      <dgm:prSet presAssocID="{593849F3-17F7-4F0B-84D7-B2CE91E26E0A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9BCDE06-A2A8-4350-A24F-019D7D46463E}" srcId="{010A0058-12FA-40F8-B075-C20723615A42}" destId="{902EB6D4-C0E0-4C43-9CC7-143ADAF5F944}" srcOrd="0" destOrd="0" parTransId="{264226A7-A29E-431A-9FF7-E71F6FEC1B73}" sibTransId="{FC4B3117-309B-4EA3-A432-01BDBFB71773}"/>
    <dgm:cxn modelId="{CE1F6E11-62D2-ED43-922E-AAF91F29C672}" type="presOf" srcId="{B8A5E16A-676C-408C-BE8D-9D04363D4DE4}" destId="{CA7F7819-6F80-DE42-918E-379F6C270A2C}" srcOrd="0" destOrd="0" presId="urn:microsoft.com/office/officeart/2016/7/layout/LinearBlockProcessNumbered"/>
    <dgm:cxn modelId="{4DAB3512-D05F-2349-9E0D-CF283982F201}" type="presOf" srcId="{F6278DDB-866E-4D46-B70B-EA2C32D71540}" destId="{9DE66CFC-2F32-EF41-8441-CA768C001F0B}" srcOrd="0" destOrd="0" presId="urn:microsoft.com/office/officeart/2016/7/layout/LinearBlockProcessNumbered"/>
    <dgm:cxn modelId="{900B0615-FB1C-46FF-AEBE-82E672E2F5FE}" srcId="{010A0058-12FA-40F8-B075-C20723615A42}" destId="{44FC2EF2-D339-4ACD-BF0D-A4505A1029B0}" srcOrd="2" destOrd="0" parTransId="{CF1F1DE2-AE65-494E-82ED-F7C95BB18923}" sibTransId="{7824F47B-65AE-4C08-AADE-80CEC74EB8B7}"/>
    <dgm:cxn modelId="{820F1A1E-8755-BF4E-89ED-414B7712B4B6}" type="presOf" srcId="{902EB6D4-C0E0-4C43-9CC7-143ADAF5F944}" destId="{3E6B1473-31BA-1A4E-9A4D-EF22012D8DB7}" srcOrd="1" destOrd="0" presId="urn:microsoft.com/office/officeart/2016/7/layout/LinearBlockProcessNumbered"/>
    <dgm:cxn modelId="{DDA0D74D-271D-3040-B5B4-8CC21DE31B31}" type="presOf" srcId="{593849F3-17F7-4F0B-84D7-B2CE91E26E0A}" destId="{425DBFE6-D1FD-CD4D-925F-829CF76FF661}" srcOrd="1" destOrd="0" presId="urn:microsoft.com/office/officeart/2016/7/layout/LinearBlockProcessNumbered"/>
    <dgm:cxn modelId="{E70D385C-9801-824D-B612-73419B5FB9C2}" type="presOf" srcId="{44FC2EF2-D339-4ACD-BF0D-A4505A1029B0}" destId="{CC551223-B466-FC4E-B04F-6D8B11C7F2B3}" srcOrd="0" destOrd="0" presId="urn:microsoft.com/office/officeart/2016/7/layout/LinearBlockProcessNumbered"/>
    <dgm:cxn modelId="{E7189E60-6741-DF43-AAA2-FC3C9D674F9F}" type="presOf" srcId="{902EB6D4-C0E0-4C43-9CC7-143ADAF5F944}" destId="{D58242F9-20FC-1242-B988-E439FC4A3831}" srcOrd="0" destOrd="0" presId="urn:microsoft.com/office/officeart/2016/7/layout/LinearBlockProcessNumbered"/>
    <dgm:cxn modelId="{8FED877A-0096-D84B-9B55-826EBC1FE644}" type="presOf" srcId="{44FC2EF2-D339-4ACD-BF0D-A4505A1029B0}" destId="{79276A66-574D-3445-A885-A9BC50FF0404}" srcOrd="1" destOrd="0" presId="urn:microsoft.com/office/officeart/2016/7/layout/LinearBlockProcessNumbered"/>
    <dgm:cxn modelId="{95E9B37B-46BC-4B9B-A169-ACD31719D569}" srcId="{010A0058-12FA-40F8-B075-C20723615A42}" destId="{593849F3-17F7-4F0B-84D7-B2CE91E26E0A}" srcOrd="3" destOrd="0" parTransId="{207D27F7-7D42-4E78-A9EA-BC7CDEFB97E5}" sibTransId="{B8A5E16A-676C-408C-BE8D-9D04363D4DE4}"/>
    <dgm:cxn modelId="{1A783489-0B27-A540-B404-0DD7450AFFF6}" type="presOf" srcId="{7824F47B-65AE-4C08-AADE-80CEC74EB8B7}" destId="{BDF5904E-BE4C-6640-A419-49C771ED5BA0}" srcOrd="0" destOrd="0" presId="urn:microsoft.com/office/officeart/2016/7/layout/LinearBlockProcessNumbered"/>
    <dgm:cxn modelId="{1A2913C9-CA9A-CB47-A4E3-F1E591EAB76F}" type="presOf" srcId="{6DFEDE89-126E-4A09-AD0C-693FE8D6E922}" destId="{44817A54-FD22-2044-A603-533BC5FAF173}" srcOrd="1" destOrd="0" presId="urn:microsoft.com/office/officeart/2016/7/layout/LinearBlockProcessNumbered"/>
    <dgm:cxn modelId="{8D8C10CD-0BE5-4D45-AE08-73E8B32876BA}" type="presOf" srcId="{FC4B3117-309B-4EA3-A432-01BDBFB71773}" destId="{9CDB2A20-B0EC-E541-AD8D-66C55DFB82A2}" srcOrd="0" destOrd="0" presId="urn:microsoft.com/office/officeart/2016/7/layout/LinearBlockProcessNumbered"/>
    <dgm:cxn modelId="{335AACD3-8743-4AC3-BE32-AB2ED1E631F1}" srcId="{010A0058-12FA-40F8-B075-C20723615A42}" destId="{6DFEDE89-126E-4A09-AD0C-693FE8D6E922}" srcOrd="1" destOrd="0" parTransId="{8E6BB7C8-26C5-46DF-B326-A4C8FB6183A5}" sibTransId="{F6278DDB-866E-4D46-B70B-EA2C32D71540}"/>
    <dgm:cxn modelId="{2E4613D5-3150-C74E-A460-1FEF4BE99970}" type="presOf" srcId="{593849F3-17F7-4F0B-84D7-B2CE91E26E0A}" destId="{9A57FB9E-8AD3-0B4C-9889-129F874C4CCE}" srcOrd="0" destOrd="0" presId="urn:microsoft.com/office/officeart/2016/7/layout/LinearBlockProcessNumbered"/>
    <dgm:cxn modelId="{8C0FABDA-03E7-F841-AA6B-4D4AAEE1D544}" type="presOf" srcId="{010A0058-12FA-40F8-B075-C20723615A42}" destId="{2AA3E842-72A8-514E-91C4-B52779517A9B}" srcOrd="0" destOrd="0" presId="urn:microsoft.com/office/officeart/2016/7/layout/LinearBlockProcessNumbered"/>
    <dgm:cxn modelId="{97F3C6FD-0416-1E4F-91D3-3B6A8FD0D386}" type="presOf" srcId="{6DFEDE89-126E-4A09-AD0C-693FE8D6E922}" destId="{9CCB9E4D-A737-5A47-A782-E3C6A75B1734}" srcOrd="0" destOrd="0" presId="urn:microsoft.com/office/officeart/2016/7/layout/LinearBlockProcessNumbered"/>
    <dgm:cxn modelId="{B7334E46-653C-DF4E-8FCC-547AD3B05E48}" type="presParOf" srcId="{2AA3E842-72A8-514E-91C4-B52779517A9B}" destId="{0D844F1D-4A41-4A4D-8BC1-4867F109F74A}" srcOrd="0" destOrd="0" presId="urn:microsoft.com/office/officeart/2016/7/layout/LinearBlockProcessNumbered"/>
    <dgm:cxn modelId="{5EC4C991-38C4-074F-9D3E-C846FE9A4548}" type="presParOf" srcId="{0D844F1D-4A41-4A4D-8BC1-4867F109F74A}" destId="{D58242F9-20FC-1242-B988-E439FC4A3831}" srcOrd="0" destOrd="0" presId="urn:microsoft.com/office/officeart/2016/7/layout/LinearBlockProcessNumbered"/>
    <dgm:cxn modelId="{7CD1BBD3-01FB-B741-A73D-C5E6D4F8DE4B}" type="presParOf" srcId="{0D844F1D-4A41-4A4D-8BC1-4867F109F74A}" destId="{9CDB2A20-B0EC-E541-AD8D-66C55DFB82A2}" srcOrd="1" destOrd="0" presId="urn:microsoft.com/office/officeart/2016/7/layout/LinearBlockProcessNumbered"/>
    <dgm:cxn modelId="{DED58C97-9D98-C340-AD59-959B8841E77C}" type="presParOf" srcId="{0D844F1D-4A41-4A4D-8BC1-4867F109F74A}" destId="{3E6B1473-31BA-1A4E-9A4D-EF22012D8DB7}" srcOrd="2" destOrd="0" presId="urn:microsoft.com/office/officeart/2016/7/layout/LinearBlockProcessNumbered"/>
    <dgm:cxn modelId="{55B25523-E7B4-514D-A5FC-293D62AE07F1}" type="presParOf" srcId="{2AA3E842-72A8-514E-91C4-B52779517A9B}" destId="{B5CA8720-3A2D-0446-9AC8-F3C8D1B69453}" srcOrd="1" destOrd="0" presId="urn:microsoft.com/office/officeart/2016/7/layout/LinearBlockProcessNumbered"/>
    <dgm:cxn modelId="{7A30226B-6AD6-F34C-A689-2EF1D21B6C0B}" type="presParOf" srcId="{2AA3E842-72A8-514E-91C4-B52779517A9B}" destId="{5DAEB45D-2050-2C48-BC19-4BF2556BE00F}" srcOrd="2" destOrd="0" presId="urn:microsoft.com/office/officeart/2016/7/layout/LinearBlockProcessNumbered"/>
    <dgm:cxn modelId="{8E6416AF-728F-F040-84A7-FAA1B6A03DF9}" type="presParOf" srcId="{5DAEB45D-2050-2C48-BC19-4BF2556BE00F}" destId="{9CCB9E4D-A737-5A47-A782-E3C6A75B1734}" srcOrd="0" destOrd="0" presId="urn:microsoft.com/office/officeart/2016/7/layout/LinearBlockProcessNumbered"/>
    <dgm:cxn modelId="{490B626E-C599-374D-BB02-CC00859E9462}" type="presParOf" srcId="{5DAEB45D-2050-2C48-BC19-4BF2556BE00F}" destId="{9DE66CFC-2F32-EF41-8441-CA768C001F0B}" srcOrd="1" destOrd="0" presId="urn:microsoft.com/office/officeart/2016/7/layout/LinearBlockProcessNumbered"/>
    <dgm:cxn modelId="{F11B140B-31E6-5645-9E46-1EF41B2E53F5}" type="presParOf" srcId="{5DAEB45D-2050-2C48-BC19-4BF2556BE00F}" destId="{44817A54-FD22-2044-A603-533BC5FAF173}" srcOrd="2" destOrd="0" presId="urn:microsoft.com/office/officeart/2016/7/layout/LinearBlockProcessNumbered"/>
    <dgm:cxn modelId="{A60B7266-EE61-8A43-A3F7-A283215F3D0D}" type="presParOf" srcId="{2AA3E842-72A8-514E-91C4-B52779517A9B}" destId="{30A3E91E-ED31-564E-B546-1C856F9E1361}" srcOrd="3" destOrd="0" presId="urn:microsoft.com/office/officeart/2016/7/layout/LinearBlockProcessNumbered"/>
    <dgm:cxn modelId="{05819A3C-F3C4-934A-80BB-E0ED6BB3431D}" type="presParOf" srcId="{2AA3E842-72A8-514E-91C4-B52779517A9B}" destId="{C8F99EAD-3B2C-4545-8D3D-629CA182AF08}" srcOrd="4" destOrd="0" presId="urn:microsoft.com/office/officeart/2016/7/layout/LinearBlockProcessNumbered"/>
    <dgm:cxn modelId="{41040F5F-5265-194B-B4D2-FBC7F1E5D971}" type="presParOf" srcId="{C8F99EAD-3B2C-4545-8D3D-629CA182AF08}" destId="{CC551223-B466-FC4E-B04F-6D8B11C7F2B3}" srcOrd="0" destOrd="0" presId="urn:microsoft.com/office/officeart/2016/7/layout/LinearBlockProcessNumbered"/>
    <dgm:cxn modelId="{E4282463-48AA-B240-9F7F-2C2FAA541030}" type="presParOf" srcId="{C8F99EAD-3B2C-4545-8D3D-629CA182AF08}" destId="{BDF5904E-BE4C-6640-A419-49C771ED5BA0}" srcOrd="1" destOrd="0" presId="urn:microsoft.com/office/officeart/2016/7/layout/LinearBlockProcessNumbered"/>
    <dgm:cxn modelId="{AC38D802-D8C6-734B-AE72-661583096EBD}" type="presParOf" srcId="{C8F99EAD-3B2C-4545-8D3D-629CA182AF08}" destId="{79276A66-574D-3445-A885-A9BC50FF0404}" srcOrd="2" destOrd="0" presId="urn:microsoft.com/office/officeart/2016/7/layout/LinearBlockProcessNumbered"/>
    <dgm:cxn modelId="{495CD88E-10FA-684D-A312-5EF8A9688829}" type="presParOf" srcId="{2AA3E842-72A8-514E-91C4-B52779517A9B}" destId="{86177237-CAB2-B446-A994-C220B2C7F9A9}" srcOrd="5" destOrd="0" presId="urn:microsoft.com/office/officeart/2016/7/layout/LinearBlockProcessNumbered"/>
    <dgm:cxn modelId="{C680A804-5150-0B47-8865-5F98BCB0806D}" type="presParOf" srcId="{2AA3E842-72A8-514E-91C4-B52779517A9B}" destId="{301884F2-769F-4743-8C6B-120090651980}" srcOrd="6" destOrd="0" presId="urn:microsoft.com/office/officeart/2016/7/layout/LinearBlockProcessNumbered"/>
    <dgm:cxn modelId="{B81BF379-5D0B-5641-B5D3-2BE652B5DE8E}" type="presParOf" srcId="{301884F2-769F-4743-8C6B-120090651980}" destId="{9A57FB9E-8AD3-0B4C-9889-129F874C4CCE}" srcOrd="0" destOrd="0" presId="urn:microsoft.com/office/officeart/2016/7/layout/LinearBlockProcessNumbered"/>
    <dgm:cxn modelId="{F5A6F27D-F1C3-E144-9DE9-2B14BEAC39E3}" type="presParOf" srcId="{301884F2-769F-4743-8C6B-120090651980}" destId="{CA7F7819-6F80-DE42-918E-379F6C270A2C}" srcOrd="1" destOrd="0" presId="urn:microsoft.com/office/officeart/2016/7/layout/LinearBlockProcessNumbered"/>
    <dgm:cxn modelId="{A2AC8BF3-D872-4D49-B062-B1DC1B463BC9}" type="presParOf" srcId="{301884F2-769F-4743-8C6B-120090651980}" destId="{425DBFE6-D1FD-CD4D-925F-829CF76FF66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242F9-20FC-1242-B988-E439FC4A3831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Proper data type for Valuation and Funding</a:t>
          </a:r>
        </a:p>
      </dsp:txBody>
      <dsp:txXfrm>
        <a:off x="205" y="1878069"/>
        <a:ext cx="2479997" cy="1785598"/>
      </dsp:txXfrm>
    </dsp:sp>
    <dsp:sp modelId="{9CDB2A20-B0EC-E541-AD8D-66C55DFB82A2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9CCB9E4D-A737-5A47-A782-E3C6A75B1734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Introduction of key metrics: Years to Unicorn, ROI, and Annual ROI</a:t>
          </a:r>
        </a:p>
      </dsp:txBody>
      <dsp:txXfrm>
        <a:off x="2678602" y="1878069"/>
        <a:ext cx="2479997" cy="1785598"/>
      </dsp:txXfrm>
    </dsp:sp>
    <dsp:sp modelId="{9DE66CFC-2F32-EF41-8441-CA768C001F0B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CC551223-B466-FC4E-B04F-6D8B11C7F2B3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No missing values</a:t>
          </a:r>
        </a:p>
      </dsp:txBody>
      <dsp:txXfrm>
        <a:off x="5356999" y="1878069"/>
        <a:ext cx="2479997" cy="1785598"/>
      </dsp:txXfrm>
    </dsp:sp>
    <dsp:sp modelId="{BDF5904E-BE4C-6640-A419-49C771ED5BA0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9A57FB9E-8AD3-0B4C-9889-129F874C4CCE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Industry analysis shows Fintech leading</a:t>
          </a:r>
        </a:p>
      </dsp:txBody>
      <dsp:txXfrm>
        <a:off x="8035397" y="1878069"/>
        <a:ext cx="2479997" cy="1785598"/>
      </dsp:txXfrm>
    </dsp:sp>
    <dsp:sp modelId="{CA7F7819-6F80-DE42-918E-379F6C270A2C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4EAB-D030-4370-92ED-55B14B9BC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692C8-28B2-48FE-AD4E-A77D0B46B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E7A74-4C2B-4BE3-A69E-59F85217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F448-C329-4A82-ABA5-E9CB0274BB3E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99252-DDA2-40CA-9213-6B1D5F8A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2E40-7B0F-43FC-8AD2-62E15CB0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91-04F6-4A1D-BFF5-467ABC6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8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A4AE-D88F-4E1E-AC8F-A930D8F7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426F7-C325-4BDE-9C10-293AD02A9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FE970-3264-4AC5-AD1F-CB8A442B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F448-C329-4A82-ABA5-E9CB0274BB3E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71E1-929B-448F-91CC-FEC26AE0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0B79-3AA1-4B9C-BE75-5BD9C34F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91-04F6-4A1D-BFF5-467ABC6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3219E-3887-4B45-92EC-14261760F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7CEDE-DB2F-4099-9896-49C85BE22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C843-545D-4CE4-B47F-787BA67B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F448-C329-4A82-ABA5-E9CB0274BB3E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D3C1-E74E-4149-83F9-6ACC8A9D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C72FE-38DB-4980-BBF0-BD1A6746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91-04F6-4A1D-BFF5-467ABC6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35AD-3681-4B43-99B2-278C4D8D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B3BF-7A1F-445F-A1C0-A462832D8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FC36-0722-4A10-B411-113C27C1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F448-C329-4A82-ABA5-E9CB0274BB3E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F5FA1-1EC7-47E9-B29E-F90F748C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5B62-7104-4ACF-9B2D-A2E29878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91-04F6-4A1D-BFF5-467ABC6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A47E-639D-47F4-A6D8-3E7D440B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9F79-6F9D-404D-8CAA-70ACCA46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0924-BF0E-45CA-AACF-AE556C8E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F448-C329-4A82-ABA5-E9CB0274BB3E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20A2-497D-4584-B53D-DA763CDC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99450-DE70-433A-AD47-31F0CAD6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91-04F6-4A1D-BFF5-467ABC6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71AE-A99C-4EE1-ADBE-3CF9BDAA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C78CE-143E-455B-8F12-025FAE481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E91E-1425-417D-8C4B-1D785A21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F448-C329-4A82-ABA5-E9CB0274BB3E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CBCCD-8A44-43B9-A453-12E04D7C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DD5F1-6435-47B6-9B0E-C35255A9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91-04F6-4A1D-BFF5-467ABC6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6BF0-25BC-468A-B723-886706A7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1162-6FBB-48C2-B448-861555DE4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24EF5-AAC8-45FE-B5E4-1654B6497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8A1B8-10A9-426D-9E2F-A4F1CD9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F448-C329-4A82-ABA5-E9CB0274BB3E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102A9-6348-4F2F-B3DE-A079260A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69DF9-3E74-43A0-8FC0-F8FE4559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91-04F6-4A1D-BFF5-467ABC6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6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738A-3DD2-4258-8943-ECA01251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C0BC1-D0F8-45B9-A792-69F0B47C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9A2E4-E417-4762-9FCB-8BFA4AFF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5F71F-3442-4196-AFF6-3DCE1E36A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FA14B-F6F6-4954-903F-A5BD531D8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4F16C-B05B-433F-BECA-AE499D2A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F448-C329-4A82-ABA5-E9CB0274BB3E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87D7C-EF32-436D-A75E-7972F991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50266-CAD0-40D7-80DB-0AE46E6D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91-04F6-4A1D-BFF5-467ABC6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CFE3-F1AA-4352-B6E4-3171400C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0B164-B947-4AC6-8D65-987024A5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F448-C329-4A82-ABA5-E9CB0274BB3E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54A-593C-49E8-BE2A-675108CD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4A56D-E371-4368-A056-B29203BC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91-04F6-4A1D-BFF5-467ABC6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F0283-BCAF-406C-8A9B-EC8AEFFF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F448-C329-4A82-ABA5-E9CB0274BB3E}" type="datetimeFigureOut">
              <a:rPr lang="en-US" smtClean="0"/>
              <a:t>9/1/23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71788-F3C3-4670-AB3D-5541EF37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C171-0B38-4442-9DB3-4CA91D8A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91-04F6-4A1D-BFF5-467ABC6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2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3305-8A0A-4A1A-ADA6-60BAAAF9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5FC1-7FC3-4C5E-966C-D893BFBEB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184AC-4A6E-460E-97AB-4DDDEEF3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34E5B-A8E0-48CA-B124-38BAD7D6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F448-C329-4A82-ABA5-E9CB0274BB3E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C3DEC-9A03-4335-8B4D-A591B7AE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347BF-2626-417A-B45C-39B1BA6B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91-04F6-4A1D-BFF5-467ABC6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14DA-92EB-405C-9ABA-938BCB1E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BBAE5-79B1-40C7-8631-5AA2F9ABB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65CEF-D6E4-45C3-981B-115BB0148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99879-55F9-49AE-BC50-7120B821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F448-C329-4A82-ABA5-E9CB0274BB3E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0FB96-37C3-431B-AF78-38733291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523A1-91AF-46D9-A00D-C273C100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91-04F6-4A1D-BFF5-467ABC6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8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4C290-80C5-4B2F-B413-01F82882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1BE7C-D3CA-4488-8B35-235682216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D117-2331-4233-82D9-227BCC691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F448-C329-4A82-ABA5-E9CB0274BB3E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D9E0C-2A22-410B-95FC-21F8C61C7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99136-68C0-45A2-8E8E-5C3CCB2DB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F491-04F6-4A1D-BFF5-467ABC6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6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 descr="Hand on a tablet with digital signs">
            <a:extLst>
              <a:ext uri="{FF2B5EF4-FFF2-40B4-BE49-F238E27FC236}">
                <a16:creationId xmlns:a16="http://schemas.microsoft.com/office/drawing/2014/main" id="{4DFDC9A3-D52A-941A-4BE0-178E8D726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79CE4-63A4-4CB5-85F6-DFDB24F22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Exploratory Data Analysis for Unicorn Companies and Investors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18030-2A71-4DEE-A074-B224E9A7E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Insights and Recommendations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30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23F681BD-2C8F-DB77-F7BE-2CBFE5175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E58127-35CA-450A-AF01-6A9E87D0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Findings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6BC0E-6B51-3DC6-1A89-ABCEDB8921E8}"/>
              </a:ext>
            </a:extLst>
          </p:cNvPr>
          <p:cNvSpPr txBox="1"/>
          <p:nvPr/>
        </p:nvSpPr>
        <p:spPr>
          <a:xfrm>
            <a:off x="808121" y="1720935"/>
            <a:ext cx="414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  <a:defRPr cap="all"/>
            </a:pPr>
            <a:r>
              <a:rPr lang="en-US"/>
              <a:t>1. Data Quality and Transformation: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FBA600-5D06-064E-7A85-AEA529B41CB5}"/>
              </a:ext>
            </a:extLst>
          </p:cNvPr>
          <p:cNvSpPr txBox="1">
            <a:spLocks/>
          </p:cNvSpPr>
          <p:nvPr/>
        </p:nvSpPr>
        <p:spPr>
          <a:xfrm>
            <a:off x="868279" y="962160"/>
            <a:ext cx="10515600" cy="10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C4D67653-DB58-8681-552B-6E4328961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5139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0664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4B770-35DC-4B40-AD01-D0724CD3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More Findings</a:t>
            </a:r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90EA7-7B9F-4883-A5E7-2F2FC6B40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133" y="1844027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2. Global Distribution:</a:t>
            </a:r>
          </a:p>
          <a:p>
            <a:r>
              <a:rPr lang="en-US" sz="1800" dirty="0"/>
              <a:t>United States leads with 562 Unicorn Companies</a:t>
            </a:r>
          </a:p>
          <a:p>
            <a:r>
              <a:rPr lang="en-US" sz="1800" dirty="0"/>
              <a:t>China, India, UK, and Germany follow</a:t>
            </a:r>
          </a:p>
          <a:p>
            <a:pPr marL="0" indent="0">
              <a:buNone/>
            </a:pPr>
            <a:r>
              <a:rPr lang="en-US" sz="1800" b="1" dirty="0"/>
              <a:t>3. City Analysis:</a:t>
            </a:r>
            <a:r>
              <a:rPr lang="en-US" sz="1800" dirty="0"/>
              <a:t> San Francisco is a prominent city</a:t>
            </a:r>
          </a:p>
          <a:p>
            <a:pPr marL="0" indent="0">
              <a:buNone/>
            </a:pPr>
            <a:r>
              <a:rPr lang="en-US" sz="1800" b="1" dirty="0"/>
              <a:t>4. </a:t>
            </a:r>
            <a:r>
              <a:rPr lang="en-US" sz="1800" b="1" i="0" dirty="0">
                <a:effectLst/>
              </a:rPr>
              <a:t>Top Investors</a:t>
            </a:r>
            <a:r>
              <a:rPr lang="en-US" sz="1800" dirty="0"/>
              <a:t>: </a:t>
            </a:r>
            <a:r>
              <a:rPr lang="en-US" sz="1800" b="0" i="0" dirty="0">
                <a:effectLst/>
              </a:rPr>
              <a:t>ACCEL, Tiger Global Management, Andreessen Horowitz, Sequoia Capital China, and Insight Partners are the top investors in terms of funding unicorn companies.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5</a:t>
            </a:r>
            <a:r>
              <a:rPr lang="en-US" sz="1800" b="1" i="0" dirty="0">
                <a:effectLst/>
              </a:rPr>
              <a:t>. Industry Analysis:</a:t>
            </a:r>
            <a:r>
              <a:rPr lang="en-US" sz="1800" b="0" i="0" dirty="0">
                <a:effectLst/>
              </a:rPr>
              <a:t> Fintech leads in the number of unicorn companies, while Artificial Intelligence lags behind. The top five industries with unicorn companies are Fintech, Internet Software &amp; Services, E-commerce &amp; Direct-to-Consumer, Health, and Artificial Intelligence.</a:t>
            </a:r>
            <a:endParaRPr lang="en-US" sz="1800" dirty="0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780C0A-9582-4543-9CC5-EFA1935CD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6" r="21883" b="-2"/>
          <a:stretch/>
        </p:blipFill>
        <p:spPr>
          <a:xfrm>
            <a:off x="9460050" y="3481763"/>
            <a:ext cx="2728901" cy="3101229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1271D6A-DE30-41A8-A884-71BEC6E0C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2" b="4"/>
          <a:stretch/>
        </p:blipFill>
        <p:spPr bwMode="auto">
          <a:xfrm>
            <a:off x="9460051" y="365125"/>
            <a:ext cx="2728901" cy="301111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163270-6E90-4AB4-B3C9-688FAC291A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94" r="26757" b="1"/>
          <a:stretch/>
        </p:blipFill>
        <p:spPr>
          <a:xfrm>
            <a:off x="5693370" y="2055813"/>
            <a:ext cx="3571212" cy="332148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1056" name="Arc 1055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6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0" name="Slide Background">
            <a:extLst>
              <a:ext uri="{FF2B5EF4-FFF2-40B4-BE49-F238E27FC236}">
                <a16:creationId xmlns:a16="http://schemas.microsoft.com/office/drawing/2014/main" id="{EEDFD83B-474E-42D8-99FD-25099162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02" name="Rectangle 2101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3429000"/>
          </a:xfrm>
          <a:prstGeom prst="rect">
            <a:avLst/>
          </a:prstGeom>
          <a:ln>
            <a:noFill/>
          </a:ln>
          <a:effectLst>
            <a:outerShdw blurRad="444500" dist="152400" dir="5400000" sx="94000" sy="94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004A1C-58A0-4406-BDB4-FC98F64913D5}"/>
              </a:ext>
            </a:extLst>
          </p:cNvPr>
          <p:cNvSpPr txBox="1">
            <a:spLocks/>
          </p:cNvSpPr>
          <p:nvPr/>
        </p:nvSpPr>
        <p:spPr>
          <a:xfrm>
            <a:off x="758952" y="384047"/>
            <a:ext cx="4730349" cy="265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/>
              <a:t>More Findings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1959616-1EEE-402D-9E6C-BB8723D2AA2D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5257799" cy="336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6</a:t>
            </a:r>
            <a:r>
              <a:rPr lang="en-US" sz="1800" b="1" i="0" dirty="0">
                <a:effectLst/>
              </a:rPr>
              <a:t>. Valuation by Industry:</a:t>
            </a:r>
            <a:r>
              <a:rPr lang="en-US" sz="1800" b="0" i="0" dirty="0">
                <a:effectLst/>
              </a:rPr>
              <a:t> Artificial Intelligence has the highest valuation relative to its funding.</a:t>
            </a:r>
          </a:p>
          <a:p>
            <a:pPr marL="0" indent="0">
              <a:buNone/>
            </a:pPr>
            <a:r>
              <a:rPr lang="en-US" sz="1800" b="1" dirty="0"/>
              <a:t>7</a:t>
            </a:r>
            <a:r>
              <a:rPr lang="en-US" sz="1800" b="1" i="0" dirty="0">
                <a:effectLst/>
              </a:rPr>
              <a:t>. Funding Distribution:</a:t>
            </a:r>
            <a:r>
              <a:rPr lang="en-US" sz="1800" b="0" i="0" dirty="0">
                <a:effectLst/>
              </a:rPr>
              <a:t> Auto and Transportation, and Consumer Retail industries have received the most funding, while Internet Software Services have received the least.</a:t>
            </a:r>
          </a:p>
          <a:p>
            <a:pPr marL="0" indent="0">
              <a:buNone/>
            </a:pPr>
            <a:r>
              <a:rPr lang="en-US" sz="1800" b="1" dirty="0"/>
              <a:t>8</a:t>
            </a:r>
            <a:r>
              <a:rPr lang="en-US" sz="1800" b="1" i="0" dirty="0">
                <a:effectLst/>
              </a:rPr>
              <a:t>. Correlation:</a:t>
            </a:r>
            <a:r>
              <a:rPr lang="en-US" sz="1800" b="0" i="0" dirty="0">
                <a:effectLst/>
              </a:rPr>
              <a:t> There's a positive correlation between funding received and valuation, but no correlation between the time it takes for a company to become a unicorn, funding received, and valuation.</a:t>
            </a:r>
            <a:endParaRPr lang="en-US" sz="1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547CA7C-4672-4192-9629-892F7C74A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1" r="17418" b="-2"/>
          <a:stretch/>
        </p:blipFill>
        <p:spPr bwMode="auto">
          <a:xfrm>
            <a:off x="114300" y="3426295"/>
            <a:ext cx="370046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A63EF4-0247-4A75-B827-B6DD77B8E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1" b="1"/>
          <a:stretch/>
        </p:blipFill>
        <p:spPr bwMode="auto">
          <a:xfrm>
            <a:off x="4245768" y="3426295"/>
            <a:ext cx="3700464" cy="3429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2E0FD95-1D08-41D8-AB68-516182CA9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8" r="1" b="1"/>
          <a:stretch/>
        </p:blipFill>
        <p:spPr bwMode="auto">
          <a:xfrm>
            <a:off x="8377237" y="3426295"/>
            <a:ext cx="3700464" cy="336724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47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697DF-C5FB-4B9F-9148-DD4AF3B9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8" y="386444"/>
            <a:ext cx="6424608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Conclusion and Recommendations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D6CFF80-BD88-4E67-B491-CE6E838723F7}"/>
              </a:ext>
            </a:extLst>
          </p:cNvPr>
          <p:cNvSpPr txBox="1">
            <a:spLocks/>
          </p:cNvSpPr>
          <p:nvPr/>
        </p:nvSpPr>
        <p:spPr>
          <a:xfrm>
            <a:off x="433188" y="2094686"/>
            <a:ext cx="6424608" cy="4774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1. Invest in High Valuation Companies</a:t>
            </a:r>
          </a:p>
          <a:p>
            <a:r>
              <a:rPr lang="en-US" sz="1800" dirty="0"/>
              <a:t>Valuations above USD 10 billion</a:t>
            </a:r>
          </a:p>
          <a:p>
            <a:r>
              <a:rPr lang="en-US" sz="1800" dirty="0"/>
              <a:t>Average 6 years to attain unicorn status</a:t>
            </a:r>
          </a:p>
          <a:p>
            <a:pPr marL="0" indent="0">
              <a:buNone/>
            </a:pPr>
            <a:r>
              <a:rPr lang="en-US" sz="1800" dirty="0"/>
              <a:t>2. Focus on Fintech and E-commerce</a:t>
            </a:r>
          </a:p>
          <a:p>
            <a:r>
              <a:rPr lang="en-US" sz="1800" dirty="0"/>
              <a:t>Strong average valuations</a:t>
            </a:r>
          </a:p>
          <a:p>
            <a:pPr marL="0" indent="0">
              <a:buNone/>
            </a:pPr>
            <a:r>
              <a:rPr lang="en-US" sz="1800" dirty="0"/>
              <a:t>3. Explore San Francisco</a:t>
            </a:r>
          </a:p>
          <a:p>
            <a:r>
              <a:rPr lang="en-US" sz="1800" dirty="0"/>
              <a:t>Prominent city for unicorn companies</a:t>
            </a:r>
          </a:p>
          <a:p>
            <a:pPr marL="0" indent="0">
              <a:buNone/>
            </a:pPr>
            <a:r>
              <a:rPr lang="en-US" sz="1800" dirty="0"/>
              <a:t>4. Investors can use these insights to make informed decisions in the unicorn company space.</a:t>
            </a:r>
          </a:p>
          <a:p>
            <a:pPr marL="0" indent="0">
              <a:buNone/>
            </a:pPr>
            <a:r>
              <a:rPr lang="en-US" sz="1800" dirty="0"/>
              <a:t>5. Stay informed and continue monitoring the unicorn landscape for emerging trends and opportunities.</a:t>
            </a:r>
          </a:p>
        </p:txBody>
      </p:sp>
      <p:pic>
        <p:nvPicPr>
          <p:cNvPr id="7" name="Picture 6" descr="Low angle view of modern financial skyscrapers into the sky">
            <a:extLst>
              <a:ext uri="{FF2B5EF4-FFF2-40B4-BE49-F238E27FC236}">
                <a16:creationId xmlns:a16="http://schemas.microsoft.com/office/drawing/2014/main" id="{B1069BF5-2052-7B85-272E-95C0818C4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6" r="1916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36B9FA-183E-42C2-BF4B-3F60F20E66FE}"/>
              </a:ext>
            </a:extLst>
          </p:cNvPr>
          <p:cNvSpPr txBox="1">
            <a:spLocks/>
          </p:cNvSpPr>
          <p:nvPr/>
        </p:nvSpPr>
        <p:spPr>
          <a:xfrm>
            <a:off x="737382" y="3049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2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321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Exploratory Data Analysis for Unicorn Companies and Investors</vt:lpstr>
      <vt:lpstr>Findings</vt:lpstr>
      <vt:lpstr>More Findings</vt:lpstr>
      <vt:lpstr>PowerPoint Presentation</vt:lpstr>
      <vt:lpstr>Conclusion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Companies and Investors</dc:title>
  <dc:creator>Adeolu Oluwatobi Adetunji</dc:creator>
  <cp:lastModifiedBy>Ayo haa-Your Adebawojo</cp:lastModifiedBy>
  <cp:revision>5</cp:revision>
  <dcterms:created xsi:type="dcterms:W3CDTF">2023-09-01T13:23:28Z</dcterms:created>
  <dcterms:modified xsi:type="dcterms:W3CDTF">2023-09-01T14:54:57Z</dcterms:modified>
</cp:coreProperties>
</file>