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F36F9-04EF-4EB8-A5CE-1DF5CF20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67562-FD12-4F46-8082-712836F51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CEF00-F521-4D29-BCE9-30182FD5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4992F-C4B6-4657-B4FD-0556611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86F38-1656-42F3-B409-2B87877F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2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3E35C-1908-43A9-91DB-8B718A5C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BD9334-3B8A-4AD9-BDAB-2631EEFC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5BC17-8E0C-4CE5-BB9E-6DBE267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06F52-DF67-4D60-9925-4FF7147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18FDF-F9BA-4284-AC8B-97AEE49A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9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20EFC4-1FC2-4E27-818C-296A7260C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1A6B34-317C-423F-8001-DC7D4E97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EBDF3-AB26-4D9F-B2B2-648676B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77B4A-689E-4859-9886-80E44CD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24E9C-F22B-46B6-AF78-AC20A83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1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DC35-03FA-4E4C-AB92-9B44F222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E0E0C-577C-428B-8830-7C14ADCC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BDFC9-1FA2-48FF-86BB-C206C3D7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D62BE-9A60-4DC6-96BC-C1432F2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9FCE6-92D7-4880-88EB-9D937C29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F1E95-F7D4-44A8-96B2-0A19859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49FB5-A298-4E05-8ADE-F5CB7972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A9ADF-0590-4FFC-86F1-A67EAC50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88376-3541-4F52-9D56-7EE1B17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70991-5AB7-4165-9A90-6FA20012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7670-34FD-49AC-BD8B-163F1A40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DE737-ACEB-40BC-AFCA-3B883DE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38770C-C6B3-4E27-B611-E7273219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1C540-8E00-40FC-8C28-43482CBB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69FFB-DC65-418D-BD7A-80EF88CC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16DB6D-E495-4D62-93D8-E7BDB1F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E44F1-FA26-4FA6-8C47-3A4252C1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970EF-E5D1-4F9F-8CE4-2482A118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23297-6C2A-4206-831D-CADD4F43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030BC0-750D-46DB-AF01-C1BA6B3BD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14FF5D-3812-4ADC-911C-168E8C9ED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5FA3CD-0996-4EF9-944E-1B4BEB6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76260A-3C03-49C1-B09E-19DCFC5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74C9D9-9C76-484D-9E22-404BBBE2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6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737D-14F9-4384-A1BE-8955EFB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EAD06-CEB4-4B13-9E88-37117E54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C787FB-472E-4559-921B-E16CC55A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A74230-8341-4940-9D23-C5B4109A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5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4771DA-68ED-48FF-BBF9-D9017117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46C81F-9377-469E-BFFA-05E90D3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DE7B35-25DF-4478-BE50-3365911F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EE1B-97A6-433B-A4F7-534CC11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3FFDE-6F6D-4DBE-9BEA-FA0830E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CAAF79-1D64-42A0-97BB-D700D65D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37867-3198-451D-ABF7-9EC0D1CA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8D3FC4-301A-4E15-BD74-DF3EF472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02052-7BA0-4017-97EF-326378BD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4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BD35-FED1-4840-8A04-D948BB2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C34ABA-C470-4244-9181-1417A7B7F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C232B-86DD-4E7F-ABCA-221990F6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EDC423-F155-4010-83FB-39C48EEC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75BC5-BDE9-440D-A4CE-C8592483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7EC7D1-03BE-45AB-BD99-E797D42E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8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B318A8-AAF9-49C8-A5E9-716CAD71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652A5-2413-4C1E-B3CF-D3632497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A19BC-1EDE-4DAD-8ABB-ACC5171B1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55F9-C1DB-4049-92F9-FDE10C56833D}" type="datetimeFigureOut">
              <a:rPr lang="de-DE" smtClean="0"/>
              <a:t>28.04.2019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60305-121D-4859-84FF-0A774DB08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FBD41-19BC-495A-9982-582D8DE8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DF3A-7300-4128-8FAA-0E711222E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97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2D0D64-8F55-4360-8C5B-6DC9280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-Goals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F3097E2-9368-4CC0-A6D4-107C775C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ChemBioSys</a:t>
            </a:r>
            <a:r>
              <a:rPr lang="de-DE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62E8D-DF5E-4B05-B530-1D1F0074B2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Discovery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mediators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Directed</a:t>
            </a:r>
            <a:r>
              <a:rPr lang="de-DE" dirty="0"/>
              <a:t> </a:t>
            </a:r>
            <a:r>
              <a:rPr lang="de-DE" dirty="0" err="1"/>
              <a:t>modulation</a:t>
            </a:r>
            <a:r>
              <a:rPr lang="de-DE" dirty="0"/>
              <a:t> 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Biosystems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173AAD-27DF-48E9-9FB1-47039025C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de-DE" dirty="0"/>
              <a:t>Understanding </a:t>
            </a:r>
            <a:r>
              <a:rPr lang="de-DE" dirty="0" err="1"/>
              <a:t>Complex</a:t>
            </a:r>
            <a:r>
              <a:rPr lang="de-DE" dirty="0"/>
              <a:t> Communities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AAF0D03-4305-4B5A-AEE8-47816F9FCC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08" y="2505075"/>
            <a:ext cx="4598633" cy="3498246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53BE377-1298-42B5-9469-FDCBE09AA765}"/>
              </a:ext>
            </a:extLst>
          </p:cNvPr>
          <p:cNvSpPr/>
          <p:nvPr/>
        </p:nvSpPr>
        <p:spPr>
          <a:xfrm>
            <a:off x="7168108" y="6003321"/>
            <a:ext cx="3191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http://www.chembiosys.de/en/research/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385C7B-0014-4226-AE54-6D497E09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64" y="420473"/>
            <a:ext cx="2688077" cy="11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673E9E-1CDD-4478-B27E-041D0E50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- Project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C5358F5-5AE4-458C-95B8-0AF10EBE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Second DFG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(2018 -2022)</a:t>
            </a:r>
          </a:p>
          <a:p>
            <a:r>
              <a:rPr lang="de-DE" dirty="0"/>
              <a:t>Large Project: </a:t>
            </a:r>
            <a:r>
              <a:rPr lang="de-DE" dirty="0" err="1"/>
              <a:t>Currently</a:t>
            </a:r>
            <a:r>
              <a:rPr lang="de-DE" dirty="0"/>
              <a:t> ca. 70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</a:t>
            </a:r>
          </a:p>
          <a:p>
            <a:r>
              <a:rPr lang="de-DE" dirty="0" err="1"/>
              <a:t>Phd</a:t>
            </a:r>
            <a:r>
              <a:rPr lang="de-DE" dirty="0"/>
              <a:t>- and Masters‘ </a:t>
            </a:r>
            <a:r>
              <a:rPr lang="de-DE" dirty="0" err="1"/>
              <a:t>Theses</a:t>
            </a:r>
            <a:r>
              <a:rPr lang="de-DE" dirty="0"/>
              <a:t>, </a:t>
            </a:r>
            <a:r>
              <a:rPr lang="de-DE" dirty="0" err="1"/>
              <a:t>Students</a:t>
            </a:r>
            <a:r>
              <a:rPr lang="de-DE" dirty="0"/>
              <a:t>‘ Projects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9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E7F5-EECB-410D-9344-3033B756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– Organisational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E2CA99-7B7A-4A8A-82DF-009BC8C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483"/>
            <a:ext cx="1752600" cy="1752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FC5340-C0B3-43FB-BDEF-BD3CA7E6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043"/>
            <a:ext cx="1752600" cy="1752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577A44-6641-4EDA-82C9-45CEDEA6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43"/>
            <a:ext cx="175260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4EF3668-8F7B-45E9-8054-7145E007DE11}"/>
              </a:ext>
            </a:extLst>
          </p:cNvPr>
          <p:cNvSpPr txBox="1"/>
          <p:nvPr/>
        </p:nvSpPr>
        <p:spPr>
          <a:xfrm>
            <a:off x="-39612" y="2183554"/>
            <a:ext cx="183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FSU Jena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E9947-5144-45FB-8FE5-BE341AB7E9E5}"/>
              </a:ext>
            </a:extLst>
          </p:cNvPr>
          <p:cNvSpPr txBox="1"/>
          <p:nvPr/>
        </p:nvSpPr>
        <p:spPr>
          <a:xfrm>
            <a:off x="104040" y="3343333"/>
            <a:ext cx="1544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Leibniz-HKI**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E449A6-9FB5-4D91-8D7A-394FE923903F}"/>
              </a:ext>
            </a:extLst>
          </p:cNvPr>
          <p:cNvSpPr txBox="1"/>
          <p:nvPr/>
        </p:nvSpPr>
        <p:spPr>
          <a:xfrm>
            <a:off x="167844" y="4442224"/>
            <a:ext cx="14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MPI-CE***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5BF0D1A-2D9A-44D9-AE50-5D0A2023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5843"/>
            <a:ext cx="1752600" cy="17526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3196819-71C6-4DF7-BE0A-6AF45039889A}"/>
              </a:ext>
            </a:extLst>
          </p:cNvPr>
          <p:cNvSpPr txBox="1"/>
          <p:nvPr/>
        </p:nvSpPr>
        <p:spPr>
          <a:xfrm>
            <a:off x="-84881" y="5594130"/>
            <a:ext cx="200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Uni Potsdam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4D0E574-35C8-40AE-BFAA-3D719D8D8073}"/>
              </a:ext>
            </a:extLst>
          </p:cNvPr>
          <p:cNvSpPr txBox="1"/>
          <p:nvPr/>
        </p:nvSpPr>
        <p:spPr>
          <a:xfrm>
            <a:off x="5918972" y="6611793"/>
            <a:ext cx="641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*not </a:t>
            </a:r>
            <a:r>
              <a:rPr lang="de-DE" sz="1200" dirty="0" err="1"/>
              <a:t>listed</a:t>
            </a:r>
            <a:r>
              <a:rPr lang="de-DE" sz="1200" dirty="0"/>
              <a:t> **Hans-Knöll-</a:t>
            </a:r>
            <a:r>
              <a:rPr lang="de-DE" sz="1200" dirty="0" err="1"/>
              <a:t>Insitute</a:t>
            </a:r>
            <a:r>
              <a:rPr lang="de-DE" sz="1200" dirty="0"/>
              <a:t> ***Max-Planck-Institute </a:t>
            </a:r>
            <a:r>
              <a:rPr lang="de-DE" sz="1200" dirty="0" err="1"/>
              <a:t>for</a:t>
            </a:r>
            <a:r>
              <a:rPr lang="de-DE" sz="1200" dirty="0"/>
              <a:t> Chemical Ecology, RG: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4475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E7F5-EECB-410D-9344-3033B756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10" y="286384"/>
            <a:ext cx="10515600" cy="1325563"/>
          </a:xfrm>
        </p:spPr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– Organisational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E2CA99-7B7A-4A8A-82DF-009BC8C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483"/>
            <a:ext cx="1752600" cy="1752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2915223-E846-46A7-88FA-C4D26907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4" y="2065623"/>
            <a:ext cx="980983" cy="9809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FC5340-C0B3-43FB-BDEF-BD3CA7E6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043"/>
            <a:ext cx="1752600" cy="1752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577A44-6641-4EDA-82C9-45CEDEA6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43"/>
            <a:ext cx="175260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4EF3668-8F7B-45E9-8054-7145E007DE11}"/>
              </a:ext>
            </a:extLst>
          </p:cNvPr>
          <p:cNvSpPr txBox="1"/>
          <p:nvPr/>
        </p:nvSpPr>
        <p:spPr>
          <a:xfrm>
            <a:off x="-39612" y="2183554"/>
            <a:ext cx="183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FSU Jena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E9947-5144-45FB-8FE5-BE341AB7E9E5}"/>
              </a:ext>
            </a:extLst>
          </p:cNvPr>
          <p:cNvSpPr txBox="1"/>
          <p:nvPr/>
        </p:nvSpPr>
        <p:spPr>
          <a:xfrm>
            <a:off x="104040" y="3343333"/>
            <a:ext cx="1544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Leibniz-HKI**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E449A6-9FB5-4D91-8D7A-394FE923903F}"/>
              </a:ext>
            </a:extLst>
          </p:cNvPr>
          <p:cNvSpPr txBox="1"/>
          <p:nvPr/>
        </p:nvSpPr>
        <p:spPr>
          <a:xfrm>
            <a:off x="167844" y="4442224"/>
            <a:ext cx="14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MPI-CE***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5BF0D1A-2D9A-44D9-AE50-5D0A2023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5843"/>
            <a:ext cx="1752600" cy="17526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3196819-71C6-4DF7-BE0A-6AF45039889A}"/>
              </a:ext>
            </a:extLst>
          </p:cNvPr>
          <p:cNvSpPr txBox="1"/>
          <p:nvPr/>
        </p:nvSpPr>
        <p:spPr>
          <a:xfrm>
            <a:off x="-84881" y="5594130"/>
            <a:ext cx="200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Uni Potsdam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B4EFC45-2F0C-41B0-88D4-977F4C039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00694"/>
            <a:ext cx="980983" cy="98098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8B47C9-9F09-4AF5-9A92-BBC97753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46" y="3811229"/>
            <a:ext cx="980983" cy="98098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259FE6F-193F-45F2-AE73-C82CEFBE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92" y="4683595"/>
            <a:ext cx="980983" cy="98098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90B45AF-507D-4CB1-B68F-0D394021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5594130"/>
            <a:ext cx="980983" cy="98098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7EFA7CC-DD93-4DA0-8C85-172E27C5C754}"/>
              </a:ext>
            </a:extLst>
          </p:cNvPr>
          <p:cNvSpPr txBox="1"/>
          <p:nvPr/>
        </p:nvSpPr>
        <p:spPr>
          <a:xfrm>
            <a:off x="2676081" y="227737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Chemistry &amp; Earth Sciences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670D066-704B-4211-9902-12DD9D9FE8AE}"/>
              </a:ext>
            </a:extLst>
          </p:cNvPr>
          <p:cNvSpPr txBox="1"/>
          <p:nvPr/>
        </p:nvSpPr>
        <p:spPr>
          <a:xfrm>
            <a:off x="2676081" y="3173408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Biology</a:t>
            </a:r>
            <a:r>
              <a:rPr lang="de-DE" dirty="0"/>
              <a:t> &amp; </a:t>
            </a:r>
            <a:r>
              <a:rPr lang="de-DE" dirty="0" err="1"/>
              <a:t>Pharmacy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5EADCE-C558-4362-850F-06DB758B5C5B}"/>
              </a:ext>
            </a:extLst>
          </p:cNvPr>
          <p:cNvSpPr txBox="1"/>
          <p:nvPr/>
        </p:nvSpPr>
        <p:spPr>
          <a:xfrm>
            <a:off x="2676080" y="4037700"/>
            <a:ext cx="3139830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BiomolecularChemistry</a:t>
            </a:r>
            <a:endParaRPr lang="de-DE" dirty="0"/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Mircobiology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7C2EC3B-ACF7-4697-AEB3-363328D0D14B}"/>
              </a:ext>
            </a:extLst>
          </p:cNvPr>
          <p:cNvSpPr txBox="1"/>
          <p:nvPr/>
        </p:nvSpPr>
        <p:spPr>
          <a:xfrm>
            <a:off x="2676080" y="490454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Ecology</a:t>
            </a:r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Biochemistry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2D8D479-2401-453E-941C-0C2525EC3D60}"/>
              </a:ext>
            </a:extLst>
          </p:cNvPr>
          <p:cNvSpPr txBox="1"/>
          <p:nvPr/>
        </p:nvSpPr>
        <p:spPr>
          <a:xfrm>
            <a:off x="2676079" y="582016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Biochemistry</a:t>
            </a:r>
            <a:r>
              <a:rPr lang="de-DE" dirty="0"/>
              <a:t> and </a:t>
            </a:r>
            <a:r>
              <a:rPr lang="de-DE" dirty="0" err="1"/>
              <a:t>Biology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4C68351-5BF3-4903-80F4-E4A61F32C9F4}"/>
              </a:ext>
            </a:extLst>
          </p:cNvPr>
          <p:cNvCxnSpPr>
            <a:stCxn id="6" idx="3"/>
          </p:cNvCxnSpPr>
          <p:nvPr/>
        </p:nvCxnSpPr>
        <p:spPr>
          <a:xfrm>
            <a:off x="1752600" y="2678783"/>
            <a:ext cx="244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DC1D91-FF3D-4B22-96FC-801B41B8BD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52600" y="2678783"/>
            <a:ext cx="183125" cy="45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2AFDC8-811E-4717-B00E-4468DD2F81DC}"/>
              </a:ext>
            </a:extLst>
          </p:cNvPr>
          <p:cNvCxnSpPr>
            <a:cxnSpLocks/>
          </p:cNvCxnSpPr>
          <p:nvPr/>
        </p:nvCxnSpPr>
        <p:spPr>
          <a:xfrm flipV="1">
            <a:off x="1516924" y="4041166"/>
            <a:ext cx="2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FE6894-09F5-4423-8A21-D20FC9EC417D}"/>
              </a:ext>
            </a:extLst>
          </p:cNvPr>
          <p:cNvCxnSpPr>
            <a:cxnSpLocks/>
          </p:cNvCxnSpPr>
          <p:nvPr/>
        </p:nvCxnSpPr>
        <p:spPr>
          <a:xfrm flipV="1">
            <a:off x="1512323" y="5191059"/>
            <a:ext cx="27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ED36942-58CD-43E8-889C-8544081D2ECE}"/>
              </a:ext>
            </a:extLst>
          </p:cNvPr>
          <p:cNvCxnSpPr>
            <a:cxnSpLocks/>
          </p:cNvCxnSpPr>
          <p:nvPr/>
        </p:nvCxnSpPr>
        <p:spPr>
          <a:xfrm flipV="1">
            <a:off x="1455173" y="6112434"/>
            <a:ext cx="48055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>
            <a:extLst>
              <a:ext uri="{FF2B5EF4-FFF2-40B4-BE49-F238E27FC236}">
                <a16:creationId xmlns:a16="http://schemas.microsoft.com/office/drawing/2014/main" id="{A527DC4C-4913-4390-B5AB-534831B6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31" y="3810875"/>
            <a:ext cx="980983" cy="980983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C4049761-1CE9-48F5-AAC2-38CBD77B2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64" y="4682859"/>
            <a:ext cx="980983" cy="980983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64D0E574-35C8-40AE-BFAA-3D719D8D8073}"/>
              </a:ext>
            </a:extLst>
          </p:cNvPr>
          <p:cNvSpPr txBox="1"/>
          <p:nvPr/>
        </p:nvSpPr>
        <p:spPr>
          <a:xfrm>
            <a:off x="5918972" y="6611793"/>
            <a:ext cx="641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*not </a:t>
            </a:r>
            <a:r>
              <a:rPr lang="de-DE" sz="1200" dirty="0" err="1"/>
              <a:t>listed</a:t>
            </a:r>
            <a:r>
              <a:rPr lang="de-DE" sz="1200" dirty="0"/>
              <a:t> **Hans-Knöll-</a:t>
            </a:r>
            <a:r>
              <a:rPr lang="de-DE" sz="1200" dirty="0" err="1"/>
              <a:t>Insitute</a:t>
            </a:r>
            <a:r>
              <a:rPr lang="de-DE" sz="1200" dirty="0"/>
              <a:t> ***Max-Planck-Institute </a:t>
            </a:r>
            <a:r>
              <a:rPr lang="de-DE" sz="1200" dirty="0" err="1"/>
              <a:t>for</a:t>
            </a:r>
            <a:r>
              <a:rPr lang="de-DE" sz="1200" dirty="0"/>
              <a:t> Chemical Ecology, RG: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0965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E7F5-EECB-410D-9344-3033B75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– Organisational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E2CA99-7B7A-4A8A-82DF-009BC8C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483"/>
            <a:ext cx="1752600" cy="1752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2915223-E846-46A7-88FA-C4D26907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4" y="2065623"/>
            <a:ext cx="980983" cy="9809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FC5340-C0B3-43FB-BDEF-BD3CA7E6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043"/>
            <a:ext cx="1752600" cy="1752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577A44-6641-4EDA-82C9-45CEDEA6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43"/>
            <a:ext cx="175260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4EF3668-8F7B-45E9-8054-7145E007DE11}"/>
              </a:ext>
            </a:extLst>
          </p:cNvPr>
          <p:cNvSpPr txBox="1"/>
          <p:nvPr/>
        </p:nvSpPr>
        <p:spPr>
          <a:xfrm>
            <a:off x="-39612" y="2183554"/>
            <a:ext cx="183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FSU Jena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E9947-5144-45FB-8FE5-BE341AB7E9E5}"/>
              </a:ext>
            </a:extLst>
          </p:cNvPr>
          <p:cNvSpPr txBox="1"/>
          <p:nvPr/>
        </p:nvSpPr>
        <p:spPr>
          <a:xfrm>
            <a:off x="104040" y="3343333"/>
            <a:ext cx="1544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Leibniz-HKI**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E449A6-9FB5-4D91-8D7A-394FE923903F}"/>
              </a:ext>
            </a:extLst>
          </p:cNvPr>
          <p:cNvSpPr txBox="1"/>
          <p:nvPr/>
        </p:nvSpPr>
        <p:spPr>
          <a:xfrm>
            <a:off x="167844" y="4442224"/>
            <a:ext cx="14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MPI-CE***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5BF0D1A-2D9A-44D9-AE50-5D0A2023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5843"/>
            <a:ext cx="1752600" cy="17526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3196819-71C6-4DF7-BE0A-6AF45039889A}"/>
              </a:ext>
            </a:extLst>
          </p:cNvPr>
          <p:cNvSpPr txBox="1"/>
          <p:nvPr/>
        </p:nvSpPr>
        <p:spPr>
          <a:xfrm>
            <a:off x="-84881" y="5594130"/>
            <a:ext cx="200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Uni Potsdam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B4EFC45-2F0C-41B0-88D4-977F4C039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00694"/>
            <a:ext cx="980983" cy="98098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8B47C9-9F09-4AF5-9A92-BBC97753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46" y="3811229"/>
            <a:ext cx="980983" cy="98098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259FE6F-193F-45F2-AE73-C82CEFBE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92" y="4683595"/>
            <a:ext cx="980983" cy="98098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90B45AF-507D-4CB1-B68F-0D394021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5594130"/>
            <a:ext cx="980983" cy="98098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7EFA7CC-DD93-4DA0-8C85-172E27C5C754}"/>
              </a:ext>
            </a:extLst>
          </p:cNvPr>
          <p:cNvSpPr txBox="1"/>
          <p:nvPr/>
        </p:nvSpPr>
        <p:spPr>
          <a:xfrm>
            <a:off x="2676081" y="227737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Chemistry &amp; Earth Sciences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670D066-704B-4211-9902-12DD9D9FE8AE}"/>
              </a:ext>
            </a:extLst>
          </p:cNvPr>
          <p:cNvSpPr txBox="1"/>
          <p:nvPr/>
        </p:nvSpPr>
        <p:spPr>
          <a:xfrm>
            <a:off x="2676081" y="3173408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Biology</a:t>
            </a:r>
            <a:r>
              <a:rPr lang="de-DE" dirty="0"/>
              <a:t> &amp; </a:t>
            </a:r>
            <a:r>
              <a:rPr lang="de-DE" dirty="0" err="1"/>
              <a:t>Pharmacy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5EADCE-C558-4362-850F-06DB758B5C5B}"/>
              </a:ext>
            </a:extLst>
          </p:cNvPr>
          <p:cNvSpPr txBox="1"/>
          <p:nvPr/>
        </p:nvSpPr>
        <p:spPr>
          <a:xfrm>
            <a:off x="2676080" y="4037700"/>
            <a:ext cx="3139830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BiomolecularChemistry</a:t>
            </a:r>
            <a:endParaRPr lang="de-DE" dirty="0"/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Mircobiology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7C2EC3B-ACF7-4697-AEB3-363328D0D14B}"/>
              </a:ext>
            </a:extLst>
          </p:cNvPr>
          <p:cNvSpPr txBox="1"/>
          <p:nvPr/>
        </p:nvSpPr>
        <p:spPr>
          <a:xfrm>
            <a:off x="2676080" y="490454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Ecology</a:t>
            </a:r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Biochemistry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2D8D479-2401-453E-941C-0C2525EC3D60}"/>
              </a:ext>
            </a:extLst>
          </p:cNvPr>
          <p:cNvSpPr txBox="1"/>
          <p:nvPr/>
        </p:nvSpPr>
        <p:spPr>
          <a:xfrm>
            <a:off x="2676079" y="582016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Biochemistry</a:t>
            </a:r>
            <a:r>
              <a:rPr lang="de-DE" dirty="0"/>
              <a:t> and </a:t>
            </a:r>
            <a:r>
              <a:rPr lang="de-DE" dirty="0" err="1"/>
              <a:t>Biology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4C68351-5BF3-4903-80F4-E4A61F32C9F4}"/>
              </a:ext>
            </a:extLst>
          </p:cNvPr>
          <p:cNvCxnSpPr>
            <a:stCxn id="6" idx="3"/>
          </p:cNvCxnSpPr>
          <p:nvPr/>
        </p:nvCxnSpPr>
        <p:spPr>
          <a:xfrm>
            <a:off x="1752600" y="2678783"/>
            <a:ext cx="244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DC1D91-FF3D-4B22-96FC-801B41B8BD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52600" y="2678783"/>
            <a:ext cx="183125" cy="45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2AFDC8-811E-4717-B00E-4468DD2F81DC}"/>
              </a:ext>
            </a:extLst>
          </p:cNvPr>
          <p:cNvCxnSpPr>
            <a:cxnSpLocks/>
          </p:cNvCxnSpPr>
          <p:nvPr/>
        </p:nvCxnSpPr>
        <p:spPr>
          <a:xfrm flipV="1">
            <a:off x="1516924" y="4041166"/>
            <a:ext cx="2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FE6894-09F5-4423-8A21-D20FC9EC417D}"/>
              </a:ext>
            </a:extLst>
          </p:cNvPr>
          <p:cNvCxnSpPr>
            <a:cxnSpLocks/>
          </p:cNvCxnSpPr>
          <p:nvPr/>
        </p:nvCxnSpPr>
        <p:spPr>
          <a:xfrm flipV="1">
            <a:off x="1512323" y="5191059"/>
            <a:ext cx="27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ED36942-58CD-43E8-889C-8544081D2ECE}"/>
              </a:ext>
            </a:extLst>
          </p:cNvPr>
          <p:cNvCxnSpPr>
            <a:cxnSpLocks/>
          </p:cNvCxnSpPr>
          <p:nvPr/>
        </p:nvCxnSpPr>
        <p:spPr>
          <a:xfrm flipV="1">
            <a:off x="1455173" y="6112434"/>
            <a:ext cx="48055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459CBC7B-04DC-4A6E-9B68-D8941B495939}"/>
              </a:ext>
            </a:extLst>
          </p:cNvPr>
          <p:cNvSpPr/>
          <p:nvPr/>
        </p:nvSpPr>
        <p:spPr>
          <a:xfrm>
            <a:off x="6302075" y="1785157"/>
            <a:ext cx="2086409" cy="77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Institutes*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560EDDC-0B90-43E1-A4C9-377064021554}"/>
              </a:ext>
            </a:extLst>
          </p:cNvPr>
          <p:cNvSpPr/>
          <p:nvPr/>
        </p:nvSpPr>
        <p:spPr>
          <a:xfrm>
            <a:off x="6096000" y="2828200"/>
            <a:ext cx="2018631" cy="90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 Institutes*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894B4F-62F6-44D4-81D0-F7EE29D5C70B}"/>
              </a:ext>
            </a:extLst>
          </p:cNvPr>
          <p:cNvSpPr/>
          <p:nvPr/>
        </p:nvSpPr>
        <p:spPr>
          <a:xfrm>
            <a:off x="8103382" y="2147048"/>
            <a:ext cx="2519508" cy="1122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Chair </a:t>
            </a:r>
            <a:r>
              <a:rPr lang="de-DE" sz="1600" dirty="0" err="1"/>
              <a:t>for</a:t>
            </a:r>
            <a:r>
              <a:rPr lang="de-DE" sz="1600" dirty="0"/>
              <a:t> Natural </a:t>
            </a:r>
            <a:r>
              <a:rPr lang="de-DE" sz="1600" dirty="0" err="1"/>
              <a:t>Product</a:t>
            </a:r>
            <a:r>
              <a:rPr lang="de-DE" sz="1600" dirty="0"/>
              <a:t> Chemistry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68B37F9-BC54-4DB5-B7C3-1B787F65D36F}"/>
              </a:ext>
            </a:extLst>
          </p:cNvPr>
          <p:cNvSpPr/>
          <p:nvPr/>
        </p:nvSpPr>
        <p:spPr>
          <a:xfrm>
            <a:off x="7830511" y="3426972"/>
            <a:ext cx="2519508" cy="98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Center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Molecular</a:t>
            </a:r>
            <a:r>
              <a:rPr lang="de-DE" sz="1600" dirty="0"/>
              <a:t> </a:t>
            </a:r>
            <a:r>
              <a:rPr lang="de-DE" sz="1600" dirty="0" err="1"/>
              <a:t>Biochemistry</a:t>
            </a:r>
            <a:endParaRPr lang="de-DE" sz="16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EA86D4E-C6E2-4D97-8CD8-51F02D6567E7}"/>
              </a:ext>
            </a:extLst>
          </p:cNvPr>
          <p:cNvSpPr/>
          <p:nvPr/>
        </p:nvSpPr>
        <p:spPr>
          <a:xfrm>
            <a:off x="6959218" y="4533181"/>
            <a:ext cx="2611932" cy="92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RG: Chemical </a:t>
            </a:r>
            <a:r>
              <a:rPr lang="de-DE" sz="1600" dirty="0" err="1"/>
              <a:t>Biology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Microbe</a:t>
            </a:r>
            <a:r>
              <a:rPr lang="de-DE" sz="1600" dirty="0"/>
              <a:t>-Host </a:t>
            </a:r>
            <a:r>
              <a:rPr lang="de-DE" sz="1600" dirty="0" err="1"/>
              <a:t>interactions</a:t>
            </a:r>
            <a:endParaRPr lang="de-DE" sz="1600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8ACE791-4EAB-4C12-A8DB-EFD2C0BC0887}"/>
              </a:ext>
            </a:extLst>
          </p:cNvPr>
          <p:cNvSpPr/>
          <p:nvPr/>
        </p:nvSpPr>
        <p:spPr>
          <a:xfrm>
            <a:off x="5860005" y="5512862"/>
            <a:ext cx="3060675" cy="92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RG:Chemistry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Microbial</a:t>
            </a:r>
            <a:r>
              <a:rPr lang="de-DE" sz="1600" dirty="0"/>
              <a:t> Communication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463CECF-F03B-49C6-A2F3-75EAD408C061}"/>
              </a:ext>
            </a:extLst>
          </p:cNvPr>
          <p:cNvCxnSpPr>
            <a:cxnSpLocks/>
            <a:stCxn id="22" idx="3"/>
            <a:endCxn id="41" idx="2"/>
          </p:cNvCxnSpPr>
          <p:nvPr/>
        </p:nvCxnSpPr>
        <p:spPr>
          <a:xfrm flipV="1">
            <a:off x="5623470" y="2170338"/>
            <a:ext cx="678605" cy="43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57377BF-C1C6-4341-B42D-E856BFA572A6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5623470" y="2708545"/>
            <a:ext cx="2479912" cy="7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37554F5-D3B4-4232-8D51-D1D1FA8086F6}"/>
              </a:ext>
            </a:extLst>
          </p:cNvPr>
          <p:cNvCxnSpPr>
            <a:cxnSpLocks/>
            <a:stCxn id="23" idx="3"/>
            <a:endCxn id="42" idx="3"/>
          </p:cNvCxnSpPr>
          <p:nvPr/>
        </p:nvCxnSpPr>
        <p:spPr>
          <a:xfrm>
            <a:off x="5623470" y="3496574"/>
            <a:ext cx="768152" cy="1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B9E8C0E-3D5C-4043-BD41-113F257E4464}"/>
              </a:ext>
            </a:extLst>
          </p:cNvPr>
          <p:cNvCxnSpPr>
            <a:cxnSpLocks/>
            <a:stCxn id="23" idx="3"/>
            <a:endCxn id="44" idx="3"/>
          </p:cNvCxnSpPr>
          <p:nvPr/>
        </p:nvCxnSpPr>
        <p:spPr>
          <a:xfrm>
            <a:off x="5623470" y="3496574"/>
            <a:ext cx="2576014" cy="76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9C039F7-4425-4164-B0B9-61B0174D11A4}"/>
              </a:ext>
            </a:extLst>
          </p:cNvPr>
          <p:cNvCxnSpPr>
            <a:cxnSpLocks/>
            <a:stCxn id="24" idx="3"/>
            <a:endCxn id="45" idx="2"/>
          </p:cNvCxnSpPr>
          <p:nvPr/>
        </p:nvCxnSpPr>
        <p:spPr>
          <a:xfrm>
            <a:off x="5815910" y="4360866"/>
            <a:ext cx="1143308" cy="6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6AC3F6F-51F7-485D-A1F1-3402ED17B527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5815910" y="4360866"/>
            <a:ext cx="492320" cy="12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>
            <a:extLst>
              <a:ext uri="{FF2B5EF4-FFF2-40B4-BE49-F238E27FC236}">
                <a16:creationId xmlns:a16="http://schemas.microsoft.com/office/drawing/2014/main" id="{A527DC4C-4913-4390-B5AB-534831B6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31" y="3810875"/>
            <a:ext cx="980983" cy="980983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C4049761-1CE9-48F5-AAC2-38CBD77B2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64" y="4682859"/>
            <a:ext cx="980983" cy="980983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64D0E574-35C8-40AE-BFAA-3D719D8D8073}"/>
              </a:ext>
            </a:extLst>
          </p:cNvPr>
          <p:cNvSpPr txBox="1"/>
          <p:nvPr/>
        </p:nvSpPr>
        <p:spPr>
          <a:xfrm>
            <a:off x="5918972" y="6611793"/>
            <a:ext cx="641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*not </a:t>
            </a:r>
            <a:r>
              <a:rPr lang="de-DE" sz="1200" dirty="0" err="1"/>
              <a:t>listed</a:t>
            </a:r>
            <a:r>
              <a:rPr lang="de-DE" sz="1200" dirty="0"/>
              <a:t> **Hans-Knöll-</a:t>
            </a:r>
            <a:r>
              <a:rPr lang="de-DE" sz="1200" dirty="0" err="1"/>
              <a:t>Insitute</a:t>
            </a:r>
            <a:r>
              <a:rPr lang="de-DE" sz="1200" dirty="0"/>
              <a:t> ***Max-Planck-Institute </a:t>
            </a:r>
            <a:r>
              <a:rPr lang="de-DE" sz="1200" dirty="0" err="1"/>
              <a:t>for</a:t>
            </a:r>
            <a:r>
              <a:rPr lang="de-DE" sz="1200" dirty="0"/>
              <a:t> Chemical Ecology, RG: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123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E7F5-EECB-410D-9344-3033B75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– Organisational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E2CA99-7B7A-4A8A-82DF-009BC8C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483"/>
            <a:ext cx="1752600" cy="1752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2915223-E846-46A7-88FA-C4D26907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4" y="2065623"/>
            <a:ext cx="980983" cy="9809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FC5340-C0B3-43FB-BDEF-BD3CA7E6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043"/>
            <a:ext cx="1752600" cy="1752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577A44-6641-4EDA-82C9-45CEDEA6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43"/>
            <a:ext cx="175260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4EF3668-8F7B-45E9-8054-7145E007DE11}"/>
              </a:ext>
            </a:extLst>
          </p:cNvPr>
          <p:cNvSpPr txBox="1"/>
          <p:nvPr/>
        </p:nvSpPr>
        <p:spPr>
          <a:xfrm>
            <a:off x="-39612" y="2183554"/>
            <a:ext cx="183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FSU Jena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E9947-5144-45FB-8FE5-BE341AB7E9E5}"/>
              </a:ext>
            </a:extLst>
          </p:cNvPr>
          <p:cNvSpPr txBox="1"/>
          <p:nvPr/>
        </p:nvSpPr>
        <p:spPr>
          <a:xfrm>
            <a:off x="104040" y="3343333"/>
            <a:ext cx="1544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Leibniz-HKI**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E449A6-9FB5-4D91-8D7A-394FE923903F}"/>
              </a:ext>
            </a:extLst>
          </p:cNvPr>
          <p:cNvSpPr txBox="1"/>
          <p:nvPr/>
        </p:nvSpPr>
        <p:spPr>
          <a:xfrm>
            <a:off x="167844" y="4442224"/>
            <a:ext cx="14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MPI-CE***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5BF0D1A-2D9A-44D9-AE50-5D0A2023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5843"/>
            <a:ext cx="1752600" cy="17526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3196819-71C6-4DF7-BE0A-6AF45039889A}"/>
              </a:ext>
            </a:extLst>
          </p:cNvPr>
          <p:cNvSpPr txBox="1"/>
          <p:nvPr/>
        </p:nvSpPr>
        <p:spPr>
          <a:xfrm>
            <a:off x="-84881" y="5594130"/>
            <a:ext cx="200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Uni Potsdam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B4EFC45-2F0C-41B0-88D4-977F4C039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00694"/>
            <a:ext cx="980983" cy="98098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8B47C9-9F09-4AF5-9A92-BBC97753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46" y="3811229"/>
            <a:ext cx="980983" cy="98098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259FE6F-193F-45F2-AE73-C82CEFBE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92" y="4683595"/>
            <a:ext cx="980983" cy="98098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90B45AF-507D-4CB1-B68F-0D394021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5594130"/>
            <a:ext cx="980983" cy="98098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7EFA7CC-DD93-4DA0-8C85-172E27C5C754}"/>
              </a:ext>
            </a:extLst>
          </p:cNvPr>
          <p:cNvSpPr txBox="1"/>
          <p:nvPr/>
        </p:nvSpPr>
        <p:spPr>
          <a:xfrm>
            <a:off x="2676081" y="227737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Chemistry &amp; Earth Sciences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670D066-704B-4211-9902-12DD9D9FE8AE}"/>
              </a:ext>
            </a:extLst>
          </p:cNvPr>
          <p:cNvSpPr txBox="1"/>
          <p:nvPr/>
        </p:nvSpPr>
        <p:spPr>
          <a:xfrm>
            <a:off x="2676081" y="3173408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b="1" dirty="0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Biology</a:t>
            </a:r>
            <a:r>
              <a:rPr lang="de-DE" dirty="0"/>
              <a:t> &amp; </a:t>
            </a:r>
            <a:r>
              <a:rPr lang="de-DE" dirty="0" err="1"/>
              <a:t>Pharmacy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5EADCE-C558-4362-850F-06DB758B5C5B}"/>
              </a:ext>
            </a:extLst>
          </p:cNvPr>
          <p:cNvSpPr txBox="1"/>
          <p:nvPr/>
        </p:nvSpPr>
        <p:spPr>
          <a:xfrm>
            <a:off x="2676080" y="4037700"/>
            <a:ext cx="3139830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BiomolecularChemistry</a:t>
            </a:r>
            <a:endParaRPr lang="de-DE" dirty="0"/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Mircobiology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7C2EC3B-ACF7-4697-AEB3-363328D0D14B}"/>
              </a:ext>
            </a:extLst>
          </p:cNvPr>
          <p:cNvSpPr txBox="1"/>
          <p:nvPr/>
        </p:nvSpPr>
        <p:spPr>
          <a:xfrm>
            <a:off x="2676080" y="490454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 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Molecular</a:t>
            </a:r>
            <a:r>
              <a:rPr lang="de-DE" dirty="0"/>
              <a:t> Ecology</a:t>
            </a:r>
          </a:p>
          <a:p>
            <a:r>
              <a:rPr lang="de-DE" dirty="0"/>
              <a:t>II </a:t>
            </a:r>
            <a:r>
              <a:rPr lang="de-DE" dirty="0" err="1"/>
              <a:t>Dep</a:t>
            </a:r>
            <a:r>
              <a:rPr lang="de-DE" dirty="0"/>
              <a:t>. </a:t>
            </a:r>
            <a:r>
              <a:rPr lang="de-DE" dirty="0" err="1"/>
              <a:t>Biochemistry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2D8D479-2401-453E-941C-0C2525EC3D60}"/>
              </a:ext>
            </a:extLst>
          </p:cNvPr>
          <p:cNvSpPr txBox="1"/>
          <p:nvPr/>
        </p:nvSpPr>
        <p:spPr>
          <a:xfrm>
            <a:off x="2676079" y="5820165"/>
            <a:ext cx="2947389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Biochemistry</a:t>
            </a:r>
            <a:r>
              <a:rPr lang="de-DE" dirty="0"/>
              <a:t> and </a:t>
            </a:r>
            <a:r>
              <a:rPr lang="de-DE" dirty="0" err="1"/>
              <a:t>Biology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4C68351-5BF3-4903-80F4-E4A61F32C9F4}"/>
              </a:ext>
            </a:extLst>
          </p:cNvPr>
          <p:cNvCxnSpPr>
            <a:stCxn id="6" idx="3"/>
          </p:cNvCxnSpPr>
          <p:nvPr/>
        </p:nvCxnSpPr>
        <p:spPr>
          <a:xfrm>
            <a:off x="1752600" y="2678783"/>
            <a:ext cx="244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DC1D91-FF3D-4B22-96FC-801B41B8BD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52600" y="2678783"/>
            <a:ext cx="183125" cy="45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2AFDC8-811E-4717-B00E-4468DD2F81DC}"/>
              </a:ext>
            </a:extLst>
          </p:cNvPr>
          <p:cNvCxnSpPr>
            <a:cxnSpLocks/>
          </p:cNvCxnSpPr>
          <p:nvPr/>
        </p:nvCxnSpPr>
        <p:spPr>
          <a:xfrm flipV="1">
            <a:off x="1516924" y="4041166"/>
            <a:ext cx="2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FE6894-09F5-4423-8A21-D20FC9EC417D}"/>
              </a:ext>
            </a:extLst>
          </p:cNvPr>
          <p:cNvCxnSpPr>
            <a:cxnSpLocks/>
          </p:cNvCxnSpPr>
          <p:nvPr/>
        </p:nvCxnSpPr>
        <p:spPr>
          <a:xfrm flipV="1">
            <a:off x="1512323" y="5191059"/>
            <a:ext cx="27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ED36942-58CD-43E8-889C-8544081D2ECE}"/>
              </a:ext>
            </a:extLst>
          </p:cNvPr>
          <p:cNvCxnSpPr>
            <a:cxnSpLocks/>
          </p:cNvCxnSpPr>
          <p:nvPr/>
        </p:nvCxnSpPr>
        <p:spPr>
          <a:xfrm flipV="1">
            <a:off x="1455173" y="6112434"/>
            <a:ext cx="480552" cy="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459CBC7B-04DC-4A6E-9B68-D8941B495939}"/>
              </a:ext>
            </a:extLst>
          </p:cNvPr>
          <p:cNvSpPr/>
          <p:nvPr/>
        </p:nvSpPr>
        <p:spPr>
          <a:xfrm>
            <a:off x="6302075" y="1785157"/>
            <a:ext cx="2086409" cy="77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Institutes*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560EDDC-0B90-43E1-A4C9-377064021554}"/>
              </a:ext>
            </a:extLst>
          </p:cNvPr>
          <p:cNvSpPr/>
          <p:nvPr/>
        </p:nvSpPr>
        <p:spPr>
          <a:xfrm>
            <a:off x="6096000" y="2828200"/>
            <a:ext cx="2018631" cy="90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 Institutes*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894B4F-62F6-44D4-81D0-F7EE29D5C70B}"/>
              </a:ext>
            </a:extLst>
          </p:cNvPr>
          <p:cNvSpPr/>
          <p:nvPr/>
        </p:nvSpPr>
        <p:spPr>
          <a:xfrm>
            <a:off x="8103382" y="2147048"/>
            <a:ext cx="2519508" cy="1122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Chair </a:t>
            </a:r>
            <a:r>
              <a:rPr lang="de-DE" sz="1600" dirty="0" err="1"/>
              <a:t>for</a:t>
            </a:r>
            <a:r>
              <a:rPr lang="de-DE" sz="1600" dirty="0"/>
              <a:t> Natural </a:t>
            </a:r>
            <a:r>
              <a:rPr lang="de-DE" sz="1600" dirty="0" err="1"/>
              <a:t>Product</a:t>
            </a:r>
            <a:r>
              <a:rPr lang="de-DE" sz="1600" dirty="0"/>
              <a:t> Chemistry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68B37F9-BC54-4DB5-B7C3-1B787F65D36F}"/>
              </a:ext>
            </a:extLst>
          </p:cNvPr>
          <p:cNvSpPr/>
          <p:nvPr/>
        </p:nvSpPr>
        <p:spPr>
          <a:xfrm>
            <a:off x="7830511" y="3426972"/>
            <a:ext cx="2519508" cy="98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Center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Molecular</a:t>
            </a:r>
            <a:r>
              <a:rPr lang="de-DE" sz="1600" dirty="0"/>
              <a:t> </a:t>
            </a:r>
            <a:r>
              <a:rPr lang="de-DE" sz="1600" dirty="0" err="1"/>
              <a:t>Biochemistry</a:t>
            </a:r>
            <a:endParaRPr lang="de-DE" sz="16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EA86D4E-C6E2-4D97-8CD8-51F02D6567E7}"/>
              </a:ext>
            </a:extLst>
          </p:cNvPr>
          <p:cNvSpPr/>
          <p:nvPr/>
        </p:nvSpPr>
        <p:spPr>
          <a:xfrm>
            <a:off x="6959218" y="4533181"/>
            <a:ext cx="2611932" cy="92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RG: Chemical </a:t>
            </a:r>
            <a:r>
              <a:rPr lang="de-DE" sz="1600" dirty="0" err="1"/>
              <a:t>Biology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Microbe</a:t>
            </a:r>
            <a:r>
              <a:rPr lang="de-DE" sz="1600" dirty="0"/>
              <a:t>-Host </a:t>
            </a:r>
            <a:r>
              <a:rPr lang="de-DE" sz="1600" dirty="0" err="1"/>
              <a:t>interactions</a:t>
            </a:r>
            <a:endParaRPr lang="de-DE" sz="1600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8ACE791-4EAB-4C12-A8DB-EFD2C0BC0887}"/>
              </a:ext>
            </a:extLst>
          </p:cNvPr>
          <p:cNvSpPr/>
          <p:nvPr/>
        </p:nvSpPr>
        <p:spPr>
          <a:xfrm>
            <a:off x="5860005" y="5512862"/>
            <a:ext cx="3060675" cy="92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RG:Chemistry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Microbial</a:t>
            </a:r>
            <a:r>
              <a:rPr lang="de-DE" sz="1600" dirty="0"/>
              <a:t> Communication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463CECF-F03B-49C6-A2F3-75EAD408C061}"/>
              </a:ext>
            </a:extLst>
          </p:cNvPr>
          <p:cNvCxnSpPr>
            <a:cxnSpLocks/>
            <a:stCxn id="22" idx="3"/>
            <a:endCxn id="41" idx="2"/>
          </p:cNvCxnSpPr>
          <p:nvPr/>
        </p:nvCxnSpPr>
        <p:spPr>
          <a:xfrm flipV="1">
            <a:off x="5623470" y="2170338"/>
            <a:ext cx="678605" cy="43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57377BF-C1C6-4341-B42D-E856BFA572A6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5623470" y="2708545"/>
            <a:ext cx="2479912" cy="7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37554F5-D3B4-4232-8D51-D1D1FA8086F6}"/>
              </a:ext>
            </a:extLst>
          </p:cNvPr>
          <p:cNvCxnSpPr>
            <a:cxnSpLocks/>
            <a:stCxn id="23" idx="3"/>
            <a:endCxn id="42" idx="3"/>
          </p:cNvCxnSpPr>
          <p:nvPr/>
        </p:nvCxnSpPr>
        <p:spPr>
          <a:xfrm>
            <a:off x="5623470" y="3496574"/>
            <a:ext cx="768152" cy="1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B9E8C0E-3D5C-4043-BD41-113F257E4464}"/>
              </a:ext>
            </a:extLst>
          </p:cNvPr>
          <p:cNvCxnSpPr>
            <a:cxnSpLocks/>
            <a:stCxn id="23" idx="3"/>
            <a:endCxn id="44" idx="3"/>
          </p:cNvCxnSpPr>
          <p:nvPr/>
        </p:nvCxnSpPr>
        <p:spPr>
          <a:xfrm>
            <a:off x="5623470" y="3496574"/>
            <a:ext cx="2576014" cy="76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9C039F7-4425-4164-B0B9-61B0174D11A4}"/>
              </a:ext>
            </a:extLst>
          </p:cNvPr>
          <p:cNvCxnSpPr>
            <a:cxnSpLocks/>
            <a:stCxn id="24" idx="3"/>
            <a:endCxn id="45" idx="2"/>
          </p:cNvCxnSpPr>
          <p:nvPr/>
        </p:nvCxnSpPr>
        <p:spPr>
          <a:xfrm>
            <a:off x="5815910" y="4360866"/>
            <a:ext cx="1143308" cy="6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6AC3F6F-51F7-485D-A1F1-3402ED17B527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5815910" y="4360866"/>
            <a:ext cx="492320" cy="12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EF7BC627-3FE1-4E45-95D3-D33EF0A01017}"/>
              </a:ext>
            </a:extLst>
          </p:cNvPr>
          <p:cNvSpPr/>
          <p:nvPr/>
        </p:nvSpPr>
        <p:spPr>
          <a:xfrm>
            <a:off x="9606622" y="1946758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8105575-ACE4-4406-9C67-E7D9F4FC2D60}"/>
              </a:ext>
            </a:extLst>
          </p:cNvPr>
          <p:cNvSpPr/>
          <p:nvPr/>
        </p:nvSpPr>
        <p:spPr>
          <a:xfrm>
            <a:off x="10118172" y="3750245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6B0EFD1-1C08-4E99-9C0D-2A02CE66AB13}"/>
              </a:ext>
            </a:extLst>
          </p:cNvPr>
          <p:cNvSpPr/>
          <p:nvPr/>
        </p:nvSpPr>
        <p:spPr>
          <a:xfrm>
            <a:off x="9246093" y="4808869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D932295-83A3-4D24-8F5F-4F28C97F7BFB}"/>
              </a:ext>
            </a:extLst>
          </p:cNvPr>
          <p:cNvSpPr/>
          <p:nvPr/>
        </p:nvSpPr>
        <p:spPr>
          <a:xfrm>
            <a:off x="8463718" y="6011711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51D9C8B-3C41-4973-988C-3BC0FF663149}"/>
              </a:ext>
            </a:extLst>
          </p:cNvPr>
          <p:cNvSpPr/>
          <p:nvPr/>
        </p:nvSpPr>
        <p:spPr>
          <a:xfrm>
            <a:off x="4879023" y="6365314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EEC9100-0BD9-4034-9E10-4E28E050FDD7}"/>
              </a:ext>
            </a:extLst>
          </p:cNvPr>
          <p:cNvSpPr/>
          <p:nvPr/>
        </p:nvSpPr>
        <p:spPr>
          <a:xfrm>
            <a:off x="5717553" y="3533385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F2BE227-122A-4819-B08D-70B265788BFD}"/>
              </a:ext>
            </a:extLst>
          </p:cNvPr>
          <p:cNvSpPr/>
          <p:nvPr/>
        </p:nvSpPr>
        <p:spPr>
          <a:xfrm>
            <a:off x="5832376" y="3690137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8102432-B11A-4E3C-8FAC-3F050B86CB9F}"/>
              </a:ext>
            </a:extLst>
          </p:cNvPr>
          <p:cNvSpPr/>
          <p:nvPr/>
        </p:nvSpPr>
        <p:spPr>
          <a:xfrm>
            <a:off x="5984776" y="3842537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71643B9-CB6B-4A29-ACCF-ACE7ACA7ABF4}"/>
              </a:ext>
            </a:extLst>
          </p:cNvPr>
          <p:cNvSpPr/>
          <p:nvPr/>
        </p:nvSpPr>
        <p:spPr>
          <a:xfrm>
            <a:off x="6137176" y="3994937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4068B7-8CD8-4F59-9CE8-D8797030D046}"/>
              </a:ext>
            </a:extLst>
          </p:cNvPr>
          <p:cNvSpPr/>
          <p:nvPr/>
        </p:nvSpPr>
        <p:spPr>
          <a:xfrm>
            <a:off x="5303101" y="1432160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2FA85C9-F89A-4E52-92CE-8CB7F1206685}"/>
              </a:ext>
            </a:extLst>
          </p:cNvPr>
          <p:cNvSpPr/>
          <p:nvPr/>
        </p:nvSpPr>
        <p:spPr>
          <a:xfrm>
            <a:off x="5455501" y="1584560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9280329-E39B-4974-B28E-8F27D17934C3}"/>
              </a:ext>
            </a:extLst>
          </p:cNvPr>
          <p:cNvSpPr/>
          <p:nvPr/>
        </p:nvSpPr>
        <p:spPr>
          <a:xfrm>
            <a:off x="5607901" y="1736960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4B6B4A3-AB13-4422-8B2B-ABC44C260D92}"/>
              </a:ext>
            </a:extLst>
          </p:cNvPr>
          <p:cNvSpPr/>
          <p:nvPr/>
        </p:nvSpPr>
        <p:spPr>
          <a:xfrm>
            <a:off x="4746197" y="5235740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07F348E-C2A6-4FE8-A83F-6AF9A16F9F9B}"/>
              </a:ext>
            </a:extLst>
          </p:cNvPr>
          <p:cNvSpPr/>
          <p:nvPr/>
        </p:nvSpPr>
        <p:spPr>
          <a:xfrm>
            <a:off x="4898597" y="5388140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2B0C495-7189-40D2-88DE-F624D176CEBC}"/>
              </a:ext>
            </a:extLst>
          </p:cNvPr>
          <p:cNvSpPr/>
          <p:nvPr/>
        </p:nvSpPr>
        <p:spPr>
          <a:xfrm>
            <a:off x="5717553" y="4483782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300BF18-90DA-447F-9E83-EB77F1EFF720}"/>
              </a:ext>
            </a:extLst>
          </p:cNvPr>
          <p:cNvSpPr/>
          <p:nvPr/>
        </p:nvSpPr>
        <p:spPr>
          <a:xfrm>
            <a:off x="5781482" y="4589228"/>
            <a:ext cx="1113808" cy="4195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A527DC4C-4913-4390-B5AB-534831B6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31" y="3810875"/>
            <a:ext cx="980983" cy="980983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C4049761-1CE9-48F5-AAC2-38CBD77B2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64" y="4682859"/>
            <a:ext cx="980983" cy="980983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64D0E574-35C8-40AE-BFAA-3D719D8D8073}"/>
              </a:ext>
            </a:extLst>
          </p:cNvPr>
          <p:cNvSpPr txBox="1"/>
          <p:nvPr/>
        </p:nvSpPr>
        <p:spPr>
          <a:xfrm>
            <a:off x="5918972" y="6611793"/>
            <a:ext cx="641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*not </a:t>
            </a:r>
            <a:r>
              <a:rPr lang="de-DE" sz="1200" dirty="0" err="1"/>
              <a:t>listed</a:t>
            </a:r>
            <a:r>
              <a:rPr lang="de-DE" sz="1200" dirty="0"/>
              <a:t> **Hans-Knöll-</a:t>
            </a:r>
            <a:r>
              <a:rPr lang="de-DE" sz="1200" dirty="0" err="1"/>
              <a:t>Insitute</a:t>
            </a:r>
            <a:r>
              <a:rPr lang="de-DE" sz="1200" dirty="0"/>
              <a:t> ***Max-Planck-Institute </a:t>
            </a:r>
            <a:r>
              <a:rPr lang="de-DE" sz="1200" dirty="0" err="1"/>
              <a:t>for</a:t>
            </a:r>
            <a:r>
              <a:rPr lang="de-DE" sz="1200" dirty="0"/>
              <a:t> Chemical Ecology, RG: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16004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E7F5-EECB-410D-9344-3033B756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ChemBioSys</a:t>
            </a:r>
            <a:r>
              <a:rPr lang="de-DE" dirty="0"/>
              <a:t> – Data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BF1A80-AADC-434B-9ED8-331F8CE98A2D}"/>
              </a:ext>
            </a:extLst>
          </p:cNvPr>
          <p:cNvSpPr/>
          <p:nvPr/>
        </p:nvSpPr>
        <p:spPr>
          <a:xfrm>
            <a:off x="87756" y="1690685"/>
            <a:ext cx="1983360" cy="83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Mass-Specrometry</a:t>
            </a:r>
            <a:endParaRPr lang="de-DE" dirty="0"/>
          </a:p>
          <a:p>
            <a:pPr algn="ctr"/>
            <a:r>
              <a:rPr lang="de-DE" dirty="0"/>
              <a:t>LC-MS, GC-MS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BE36C71-E7B0-4A6B-815F-82F4FF18C4FD}"/>
              </a:ext>
            </a:extLst>
          </p:cNvPr>
          <p:cNvSpPr/>
          <p:nvPr/>
        </p:nvSpPr>
        <p:spPr>
          <a:xfrm>
            <a:off x="2323464" y="1690686"/>
            <a:ext cx="1983360" cy="108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Nuclear</a:t>
            </a:r>
            <a:r>
              <a:rPr lang="de-DE" dirty="0"/>
              <a:t>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Resonance</a:t>
            </a:r>
            <a:r>
              <a:rPr lang="de-DE" dirty="0"/>
              <a:t> </a:t>
            </a:r>
            <a:r>
              <a:rPr lang="de-DE" dirty="0" err="1"/>
              <a:t>Spectroscopy</a:t>
            </a:r>
            <a:r>
              <a:rPr lang="de-DE" dirty="0"/>
              <a:t> (NMR)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BC2DB63-1A00-47DD-85D7-8A86BCE200FB}"/>
              </a:ext>
            </a:extLst>
          </p:cNvPr>
          <p:cNvSpPr/>
          <p:nvPr/>
        </p:nvSpPr>
        <p:spPr>
          <a:xfrm>
            <a:off x="4559172" y="1690686"/>
            <a:ext cx="1983360" cy="83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Gene </a:t>
            </a:r>
            <a:r>
              <a:rPr lang="de-DE" dirty="0" err="1"/>
              <a:t>Sequencing</a:t>
            </a:r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13F7A63-9F4C-4B74-B621-E9EB49D04F5A}"/>
              </a:ext>
            </a:extLst>
          </p:cNvPr>
          <p:cNvSpPr/>
          <p:nvPr/>
        </p:nvSpPr>
        <p:spPr>
          <a:xfrm>
            <a:off x="6794880" y="1690686"/>
            <a:ext cx="1983360" cy="83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 Data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A4F2514-A186-4F23-BAEF-5B0A3F982BD2}"/>
              </a:ext>
            </a:extLst>
          </p:cNvPr>
          <p:cNvSpPr/>
          <p:nvPr/>
        </p:nvSpPr>
        <p:spPr>
          <a:xfrm>
            <a:off x="9030588" y="1690684"/>
            <a:ext cx="1983360" cy="83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Metabolism</a:t>
            </a:r>
            <a:r>
              <a:rPr lang="de-DE" dirty="0"/>
              <a:t> Data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EAD487-4170-4B01-84E0-BDECCEAB80E1}"/>
              </a:ext>
            </a:extLst>
          </p:cNvPr>
          <p:cNvSpPr txBox="1"/>
          <p:nvPr/>
        </p:nvSpPr>
        <p:spPr>
          <a:xfrm>
            <a:off x="87756" y="2688336"/>
            <a:ext cx="211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Data </a:t>
            </a:r>
          </a:p>
          <a:p>
            <a:endParaRPr lang="de-DE" dirty="0"/>
          </a:p>
          <a:p>
            <a:r>
              <a:rPr lang="de-DE" dirty="0"/>
              <a:t>LC-MS and GC-MS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454F607-EC3E-43D7-821C-5F5D33B7A0DD}"/>
              </a:ext>
            </a:extLst>
          </p:cNvPr>
          <p:cNvSpPr txBox="1"/>
          <p:nvPr/>
        </p:nvSpPr>
        <p:spPr>
          <a:xfrm>
            <a:off x="2323464" y="3011501"/>
            <a:ext cx="2111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Molecule</a:t>
            </a:r>
            <a:r>
              <a:rPr lang="de-DE" dirty="0"/>
              <a:t> /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&amp;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dynamics</a:t>
            </a:r>
            <a:r>
              <a:rPr lang="de-DE" dirty="0"/>
              <a:t>,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environ-ment</a:t>
            </a:r>
            <a:r>
              <a:rPr lang="de-DE" dirty="0"/>
              <a:t> 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molecules</a:t>
            </a:r>
            <a:endParaRPr lang="de-DE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535A4F-4500-4E7D-AA78-AC54F81AAF43}"/>
              </a:ext>
            </a:extLst>
          </p:cNvPr>
          <p:cNvSpPr txBox="1"/>
          <p:nvPr/>
        </p:nvSpPr>
        <p:spPr>
          <a:xfrm>
            <a:off x="4559172" y="2688336"/>
            <a:ext cx="198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Mostly DNA/RNA- Strings A,U,T,G,C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076F8CE-1F5B-4695-B2F1-37EB4811BAA1}"/>
              </a:ext>
            </a:extLst>
          </p:cNvPr>
          <p:cNvSpPr txBox="1"/>
          <p:nvPr/>
        </p:nvSpPr>
        <p:spPr>
          <a:xfrm>
            <a:off x="6794880" y="2688336"/>
            <a:ext cx="1983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Images (</a:t>
            </a:r>
            <a:r>
              <a:rPr lang="de-DE" dirty="0" err="1"/>
              <a:t>jpeg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, </a:t>
            </a:r>
            <a:r>
              <a:rPr lang="de-DE" dirty="0" err="1"/>
              <a:t>svg</a:t>
            </a:r>
            <a:r>
              <a:rPr lang="de-DE" dirty="0"/>
              <a:t>, …)</a:t>
            </a:r>
          </a:p>
          <a:p>
            <a:endParaRPr lang="de-DE" dirty="0"/>
          </a:p>
          <a:p>
            <a:r>
              <a:rPr lang="de-DE" dirty="0" err="1"/>
              <a:t>Usages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Petri </a:t>
            </a:r>
            <a:r>
              <a:rPr lang="de-DE" dirty="0" err="1"/>
              <a:t>dishes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Plants</a:t>
            </a:r>
          </a:p>
          <a:p>
            <a:pPr marL="285750" indent="-285750">
              <a:buFontTx/>
              <a:buChar char="-"/>
            </a:pPr>
            <a:r>
              <a:rPr lang="de-DE" dirty="0"/>
              <a:t>Bacteria</a:t>
            </a:r>
          </a:p>
          <a:p>
            <a:pPr marL="285750" indent="-285750">
              <a:buFontTx/>
              <a:buChar char="-"/>
            </a:pPr>
            <a:r>
              <a:rPr lang="de-DE" dirty="0"/>
              <a:t>etc.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3875F3-E0B1-4526-A708-0A119C6053F3}"/>
              </a:ext>
            </a:extLst>
          </p:cNvPr>
          <p:cNvSpPr txBox="1"/>
          <p:nvPr/>
        </p:nvSpPr>
        <p:spPr>
          <a:xfrm>
            <a:off x="9058020" y="2734502"/>
            <a:ext cx="19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10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Breitbild</PresentationFormat>
  <Paragraphs>108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ChemBioSys -Goals</vt:lpstr>
      <vt:lpstr>ChemBioSys - Project</vt:lpstr>
      <vt:lpstr>ChemBioSys – Organisational Structure</vt:lpstr>
      <vt:lpstr>ChemBioSys – Organisational Structure</vt:lpstr>
      <vt:lpstr>ChemBioSys – Organisational Structure</vt:lpstr>
      <vt:lpstr>ChemBioSys – Organisational Structure</vt:lpstr>
      <vt:lpstr>ChemBioSys – Data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ChemBioSys</dc:title>
  <dc:creator>Tobias Giesemann</dc:creator>
  <cp:lastModifiedBy>Tobias Giesemann</cp:lastModifiedBy>
  <cp:revision>20</cp:revision>
  <dcterms:created xsi:type="dcterms:W3CDTF">2019-04-28T11:06:15Z</dcterms:created>
  <dcterms:modified xsi:type="dcterms:W3CDTF">2019-04-28T13:55:35Z</dcterms:modified>
</cp:coreProperties>
</file>