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5" r:id="rId7"/>
    <p:sldId id="264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024C4-41F5-431B-9B7D-FF74E7DC2BC6}" v="405" dt="2018-12-10T19:51:46.459"/>
    <p1510:client id="{01A607BC-6B4A-4BF5-9C10-D19A88C9F347}" v="563" dt="2018-12-10T19:51:4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Stundenaufteilung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Tabelle1!$A$2:$A$3</c:f>
              <c:strCache>
                <c:ptCount val="2"/>
                <c:pt idx="0">
                  <c:v>Tobias</c:v>
                </c:pt>
                <c:pt idx="1">
                  <c:v>Paul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290</c:v>
                </c:pt>
                <c:pt idx="1">
                  <c:v>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9-49C5-BE64-AAF4AFCAA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Gliederung der Aufgaben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Tabelle1!$A$2:$A$4</c:f>
              <c:strCache>
                <c:ptCount val="3"/>
                <c:pt idx="0">
                  <c:v>Schriftliche Arbeit</c:v>
                </c:pt>
                <c:pt idx="1">
                  <c:v>Meetings</c:v>
                </c:pt>
                <c:pt idx="2">
                  <c:v>Arbeit an der Diplomarbeit</c:v>
                </c:pt>
              </c:strCache>
            </c:strRef>
          </c:cat>
          <c:val>
            <c:numRef>
              <c:f>Tabelle1!$B$2:$B$4</c:f>
              <c:numCache>
                <c:formatCode>h:mm</c:formatCode>
                <c:ptCount val="3"/>
                <c:pt idx="0">
                  <c:v>0.5</c:v>
                </c:pt>
                <c:pt idx="1">
                  <c:v>0.31944444444444448</c:v>
                </c:pt>
                <c:pt idx="2" formatCode="[h]:mm:ss">
                  <c:v>8.1388888888888893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00-4298-A481-E1184AE5C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0.29556</cdr:x>
      <cdr:y>0.45122</cdr:y>
    </cdr:from>
    <cdr:to>
      <cdr:x>0.44591</cdr:x>
      <cdr:y>0.54878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F104FBE5-0837-48A2-9D95-ABBA0AF9E9C2}"/>
            </a:ext>
          </a:extLst>
        </cdr:cNvPr>
        <cdr:cNvSpPr txBox="1"/>
      </cdr:nvSpPr>
      <cdr:spPr>
        <a:xfrm xmlns:a="http://schemas.openxmlformats.org/drawingml/2006/main">
          <a:off x="1415643" y="1643827"/>
          <a:ext cx="720133" cy="35543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AT" sz="1800" dirty="0"/>
            <a:t>215h</a:t>
          </a:r>
        </a:p>
      </cdr:txBody>
    </cdr:sp>
  </cdr:relSizeAnchor>
  <cdr:relSizeAnchor xmlns:cdr="http://schemas.openxmlformats.org/drawingml/2006/chartDrawing">
    <cdr:from>
      <cdr:x>0.53378</cdr:x>
      <cdr:y>0.44739</cdr:y>
    </cdr:from>
    <cdr:to>
      <cdr:x>0.68455</cdr:x>
      <cdr:y>0.55261</cdr:y>
    </cdr:to>
    <cdr:sp macro="" textlink="">
      <cdr:nvSpPr>
        <cdr:cNvPr id="3" name="Textfeld 2">
          <a:extLst xmlns:a="http://schemas.openxmlformats.org/drawingml/2006/main">
            <a:ext uri="{FF2B5EF4-FFF2-40B4-BE49-F238E27FC236}">
              <a16:creationId xmlns:a16="http://schemas.microsoft.com/office/drawing/2014/main" id="{B6E6822C-F044-47EA-AF66-D3ACDEE946FB}"/>
            </a:ext>
          </a:extLst>
        </cdr:cNvPr>
        <cdr:cNvSpPr txBox="1"/>
      </cdr:nvSpPr>
      <cdr:spPr>
        <a:xfrm xmlns:a="http://schemas.openxmlformats.org/drawingml/2006/main">
          <a:off x="2556658" y="1629894"/>
          <a:ext cx="722119" cy="3832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AT" sz="1800" dirty="0"/>
            <a:t>290h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0243F-7050-4821-8B0C-86500778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39050"/>
            <a:ext cx="8825658" cy="2677648"/>
          </a:xfrm>
        </p:spPr>
        <p:txBody>
          <a:bodyPr/>
          <a:lstStyle/>
          <a:p>
            <a:r>
              <a:rPr lang="de-AT"/>
              <a:t>Website Oberösterreichischer Badmintonverband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D39DAD-7CB2-4A16-A704-EB6E80B61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2542402" cy="861420"/>
          </a:xfrm>
        </p:spPr>
        <p:txBody>
          <a:bodyPr/>
          <a:lstStyle/>
          <a:p>
            <a:r>
              <a:rPr lang="de-AT"/>
              <a:t>Tobias Hattinger</a:t>
            </a:r>
          </a:p>
          <a:p>
            <a:r>
              <a:rPr lang="de-AT"/>
              <a:t>Paul Luger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57A342-3612-41B6-94EA-89512A884955}"/>
              </a:ext>
            </a:extLst>
          </p:cNvPr>
          <p:cNvSpPr txBox="1"/>
          <p:nvPr/>
        </p:nvSpPr>
        <p:spPr>
          <a:xfrm>
            <a:off x="8471890" y="4705493"/>
            <a:ext cx="302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de-AT" cap="all">
                <a:solidFill>
                  <a:schemeClr val="accent1"/>
                </a:solidFill>
              </a:rPr>
              <a:t>Betreuer:  </a:t>
            </a:r>
            <a:br>
              <a:rPr lang="de-AT" cap="all">
                <a:solidFill>
                  <a:schemeClr val="accent1"/>
                </a:solidFill>
              </a:rPr>
            </a:br>
            <a:r>
              <a:rPr lang="de-AT" cap="all">
                <a:solidFill>
                  <a:schemeClr val="accent1"/>
                </a:solidFill>
              </a:rPr>
              <a:t>Prof. </a:t>
            </a:r>
            <a:r>
              <a:rPr lang="de-AT" cap="all" err="1">
                <a:solidFill>
                  <a:schemeClr val="accent1"/>
                </a:solidFill>
              </a:rPr>
              <a:t>MSc</a:t>
            </a:r>
            <a:r>
              <a:rPr lang="de-AT" cap="all">
                <a:solidFill>
                  <a:schemeClr val="accent1"/>
                </a:solidFill>
              </a:rPr>
              <a:t> </a:t>
            </a:r>
            <a:r>
              <a:rPr lang="de-AT" cap="all" err="1">
                <a:solidFill>
                  <a:schemeClr val="accent1"/>
                </a:solidFill>
              </a:rPr>
              <a:t>BSc</a:t>
            </a:r>
            <a:r>
              <a:rPr lang="de-AT" cap="all">
                <a:solidFill>
                  <a:schemeClr val="accent1"/>
                </a:solidFill>
              </a:rPr>
              <a:t> Johannes Egger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A410817-54FB-4298-AD3C-AE071BFCB1B5}"/>
              </a:ext>
            </a:extLst>
          </p:cNvPr>
          <p:cNvSpPr txBox="1"/>
          <p:nvPr/>
        </p:nvSpPr>
        <p:spPr>
          <a:xfrm>
            <a:off x="4460606" y="4777379"/>
            <a:ext cx="325153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de-AT" cap="all">
                <a:solidFill>
                  <a:schemeClr val="accent1"/>
                </a:solidFill>
              </a:rPr>
              <a:t>Partner:  </a:t>
            </a:r>
            <a:br>
              <a:rPr lang="de-AT" cap="all">
                <a:solidFill>
                  <a:schemeClr val="accent1"/>
                </a:solidFill>
              </a:rPr>
            </a:br>
            <a:r>
              <a:rPr lang="de-AT" cap="all">
                <a:solidFill>
                  <a:schemeClr val="accent1"/>
                </a:solidFill>
              </a:rPr>
              <a:t>OÖ. Badmintonverband</a:t>
            </a:r>
          </a:p>
        </p:txBody>
      </p:sp>
    </p:spTree>
    <p:extLst>
      <p:ext uri="{BB962C8B-B14F-4D97-AF65-F5344CB8AC3E}">
        <p14:creationId xmlns:p14="http://schemas.microsoft.com/office/powerpoint/2010/main" val="65147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56687-FE6B-460B-8BC0-CD98A160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Stundenaufteilung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B2660D28-E7C3-46F1-8ED3-F58C1B406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806721"/>
              </p:ext>
            </p:extLst>
          </p:nvPr>
        </p:nvGraphicFramePr>
        <p:xfrm>
          <a:off x="0" y="2476500"/>
          <a:ext cx="4789714" cy="3643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59030427-9870-4F52-A302-59C5D7B7D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8942172"/>
              </p:ext>
            </p:extLst>
          </p:nvPr>
        </p:nvGraphicFramePr>
        <p:xfrm>
          <a:off x="6096000" y="2476500"/>
          <a:ext cx="4620466" cy="3181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4606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B6A15-9ECA-43E5-A67F-668D6F84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Themenstellung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082812-2B22-469C-B866-29331675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Die Aufgabe unserer Diplomarbeit waren die Erstellung einer neuen, dynamischen Website für unseren Kooperationspartner.</a:t>
            </a:r>
          </a:p>
          <a:p>
            <a:endParaRPr lang="de-AT"/>
          </a:p>
          <a:p>
            <a:r>
              <a:rPr lang="de-AT"/>
              <a:t>Die majorisierten Anliegen des Verbandes waren:</a:t>
            </a:r>
          </a:p>
          <a:p>
            <a:pPr lvl="1"/>
            <a:r>
              <a:rPr lang="de-AT"/>
              <a:t>Die Handhabung der Daten soll wesentlich erleichtert werden (sowohl Hinzufügen als auch Bearbeiten)</a:t>
            </a:r>
          </a:p>
        </p:txBody>
      </p:sp>
    </p:spTree>
    <p:extLst>
      <p:ext uri="{BB962C8B-B14F-4D97-AF65-F5344CB8AC3E}">
        <p14:creationId xmlns:p14="http://schemas.microsoft.com/office/powerpoint/2010/main" val="225423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2F8C5-60ED-43A0-9C14-A44B7769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12DD70-4246-4EFC-B126-A0B9D218D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987813"/>
            <a:ext cx="8982958" cy="2710622"/>
          </a:xfrm>
        </p:spPr>
        <p:txBody>
          <a:bodyPr>
            <a:normAutofit lnSpcReduction="10000"/>
          </a:bodyPr>
          <a:lstStyle/>
          <a:p>
            <a:r>
              <a:rPr lang="de-AT" sz="2000"/>
              <a:t>Aktuelle Website weist einige markante Makel auf</a:t>
            </a:r>
          </a:p>
          <a:p>
            <a:pPr lvl="1"/>
            <a:r>
              <a:rPr lang="de-AT" sz="1800"/>
              <a:t>Veralteter Inhalt</a:t>
            </a:r>
          </a:p>
          <a:p>
            <a:pPr lvl="1"/>
            <a:r>
              <a:rPr lang="de-AT" sz="1800"/>
              <a:t>kontraintuitive Menüs</a:t>
            </a:r>
          </a:p>
          <a:p>
            <a:pPr lvl="1"/>
            <a:r>
              <a:rPr lang="de-AT" sz="1800"/>
              <a:t>Verweise auf leere Seiten</a:t>
            </a:r>
          </a:p>
          <a:p>
            <a:pPr lvl="1"/>
            <a:endParaRPr lang="de-AT" sz="1800"/>
          </a:p>
          <a:p>
            <a:r>
              <a:rPr lang="de-AT" sz="2000"/>
              <a:t>Die Bestückung und Verwaltung ist derzeit sehr umständlich und zeitintensiv</a:t>
            </a:r>
          </a:p>
        </p:txBody>
      </p:sp>
    </p:spTree>
    <p:extLst>
      <p:ext uri="{BB962C8B-B14F-4D97-AF65-F5344CB8AC3E}">
        <p14:creationId xmlns:p14="http://schemas.microsoft.com/office/powerpoint/2010/main" val="48156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214B7-3B2B-4045-B592-656EE2CF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Ausgangssituation (Website)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2D75E21-52AA-4F2F-AB1C-9D3CD2072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96" b="1672"/>
          <a:stretch/>
        </p:blipFill>
        <p:spPr>
          <a:xfrm>
            <a:off x="456087" y="2406354"/>
            <a:ext cx="6766347" cy="4285993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3A9D81-B0FD-4DF2-ABC1-A972D868D3C7}"/>
              </a:ext>
            </a:extLst>
          </p:cNvPr>
          <p:cNvSpPr txBox="1">
            <a:spLocks/>
          </p:cNvSpPr>
          <p:nvPr/>
        </p:nvSpPr>
        <p:spPr>
          <a:xfrm>
            <a:off x="7767788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 sz="200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981B489-C523-489D-86C5-31025A17D8AF}"/>
              </a:ext>
            </a:extLst>
          </p:cNvPr>
          <p:cNvSpPr txBox="1">
            <a:spLocks/>
          </p:cNvSpPr>
          <p:nvPr/>
        </p:nvSpPr>
        <p:spPr>
          <a:xfrm>
            <a:off x="7767787" y="2406354"/>
            <a:ext cx="3968125" cy="40910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10000"/>
              </a:lnSpc>
            </a:pPr>
            <a:r>
              <a:rPr lang="de-AT" sz="2000" dirty="0"/>
              <a:t>Startseite ist mit Informationen überfüllt</a:t>
            </a:r>
            <a:endParaRPr lang="de-DE" dirty="0"/>
          </a:p>
          <a:p>
            <a:pPr>
              <a:lnSpc>
                <a:spcPct val="210000"/>
              </a:lnSpc>
            </a:pPr>
            <a:r>
              <a:rPr lang="de-AT" sz="2000" dirty="0"/>
              <a:t>"Tote Links" im Menü</a:t>
            </a:r>
          </a:p>
          <a:p>
            <a:pPr>
              <a:lnSpc>
                <a:spcPct val="200000"/>
              </a:lnSpc>
            </a:pPr>
            <a:r>
              <a:rPr lang="de-AT" sz="2000" dirty="0"/>
              <a:t>Veralteter Inhalt</a:t>
            </a:r>
          </a:p>
          <a:p>
            <a:pPr>
              <a:lnSpc>
                <a:spcPct val="210000"/>
              </a:lnSpc>
            </a:pPr>
            <a:r>
              <a:rPr lang="de-AT" sz="2000" dirty="0"/>
              <a:t>Nicht benutzerfreundlich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47942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Realisierung neues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2B9C6-CFE0-42FE-B061-AA6879E5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Anforderungen:</a:t>
            </a:r>
          </a:p>
          <a:p>
            <a:pPr lvl="1"/>
            <a:r>
              <a:rPr lang="de-DE"/>
              <a:t>Modernes Design</a:t>
            </a:r>
          </a:p>
          <a:p>
            <a:pPr lvl="1"/>
            <a:r>
              <a:rPr lang="de-DE"/>
              <a:t>Übersichtlicher Aufbau</a:t>
            </a:r>
          </a:p>
          <a:p>
            <a:pPr lvl="1"/>
            <a:r>
              <a:rPr lang="de-DE"/>
              <a:t>Optimierung für Mobilgeräte</a:t>
            </a:r>
            <a:br>
              <a:rPr lang="de-DE"/>
            </a:br>
            <a:endParaRPr lang="de-DE"/>
          </a:p>
          <a:p>
            <a:r>
              <a:rPr lang="de-DE"/>
              <a:t>Vorgaben:</a:t>
            </a:r>
          </a:p>
          <a:p>
            <a:pPr lvl="1"/>
            <a:r>
              <a:rPr lang="de-DE"/>
              <a:t>Farbschema sollte beibehalten werden</a:t>
            </a:r>
          </a:p>
        </p:txBody>
      </p:sp>
    </p:spTree>
    <p:extLst>
      <p:ext uri="{BB962C8B-B14F-4D97-AF65-F5344CB8AC3E}">
        <p14:creationId xmlns:p14="http://schemas.microsoft.com/office/powerpoint/2010/main" val="816951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E9E1F-F336-4EC9-9CAB-5632088A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neues Design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2A1F356-6F72-4737-9FB2-4D3D7AEF3289}"/>
              </a:ext>
            </a:extLst>
          </p:cNvPr>
          <p:cNvSpPr txBox="1">
            <a:spLocks/>
          </p:cNvSpPr>
          <p:nvPr/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Vorteile des CSS Präprozessors SASS </a:t>
            </a:r>
          </a:p>
          <a:p>
            <a:pPr lvl="1"/>
            <a:r>
              <a:rPr lang="de-DE" sz="1800" dirty="0"/>
              <a:t>Variablen, Schleifen, Bedingungen, …</a:t>
            </a:r>
          </a:p>
          <a:p>
            <a:pPr lvl="1"/>
            <a:r>
              <a:rPr lang="de-DE" sz="1800" dirty="0"/>
              <a:t>Verschachtelungen</a:t>
            </a:r>
          </a:p>
          <a:p>
            <a:pPr lvl="1"/>
            <a:r>
              <a:rPr lang="de-DE" sz="1800" dirty="0"/>
              <a:t>Schnelleres erstellen von Designs</a:t>
            </a:r>
          </a:p>
          <a:p>
            <a:pPr lvl="1"/>
            <a:endParaRPr lang="de-DE" sz="1800" dirty="0"/>
          </a:p>
          <a:p>
            <a:r>
              <a:rPr lang="de-DE" sz="2000" dirty="0"/>
              <a:t>Vorteile von CSS –Grid</a:t>
            </a:r>
          </a:p>
          <a:p>
            <a:pPr lvl="1"/>
            <a:r>
              <a:rPr lang="de-DE" sz="1800" dirty="0"/>
              <a:t>Übersichtlicherer Quelltext</a:t>
            </a:r>
          </a:p>
          <a:p>
            <a:pPr lvl="1"/>
            <a:r>
              <a:rPr lang="de-DE" sz="1800" dirty="0"/>
              <a:t>Einfache Anpassung an Gerätegröße</a:t>
            </a:r>
          </a:p>
          <a:p>
            <a:pPr lvl="1"/>
            <a:r>
              <a:rPr lang="de-DE" sz="1800" dirty="0"/>
              <a:t>Schnelles erstellen von Layouts</a:t>
            </a:r>
          </a:p>
          <a:p>
            <a:pPr lvl="1"/>
            <a:endParaRPr lang="de-DE" dirty="0"/>
          </a:p>
        </p:txBody>
      </p:sp>
      <p:pic>
        <p:nvPicPr>
          <p:cNvPr id="10" name="Grafik 10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38C7E17F-5FBD-42FA-B270-D437BE2B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474646"/>
            <a:ext cx="4470400" cy="4055008"/>
          </a:xfrm>
          <a:prstGeom prst="rect">
            <a:avLst/>
          </a:prstGeom>
        </p:spPr>
      </p:pic>
      <p:pic>
        <p:nvPicPr>
          <p:cNvPr id="4" name="Grafik 4">
            <a:extLst>
              <a:ext uri="{FF2B5EF4-FFF2-40B4-BE49-F238E27FC236}">
                <a16:creationId xmlns:a16="http://schemas.microsoft.com/office/drawing/2014/main" id="{ADCDC194-08CA-4B30-A3E9-E170193F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8886" y="2478416"/>
            <a:ext cx="1256661" cy="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9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1B01-3CF4-4D41-BEAC-5B60D434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de-DE"/>
              <a:t>Realisierung Datenhandhabung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7C777-C461-4D97-ABB0-2B349B23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7548" y="2618248"/>
            <a:ext cx="4331445" cy="36144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000" dirty="0"/>
              <a:t>Anforderungen:</a:t>
            </a:r>
            <a:endParaRPr lang="en-US" sz="2000" dirty="0"/>
          </a:p>
          <a:p>
            <a:pPr lvl="1"/>
            <a:r>
              <a:rPr lang="de-DE" sz="1800" dirty="0"/>
              <a:t>Einfaches Hinzufügen von Daten</a:t>
            </a:r>
          </a:p>
          <a:p>
            <a:pPr lvl="1"/>
            <a:r>
              <a:rPr lang="de-DE" sz="1800" dirty="0"/>
              <a:t>Änderungsmöglichkeiten sollen eingerichtet werden</a:t>
            </a:r>
          </a:p>
          <a:p>
            <a:pPr lvl="1"/>
            <a:r>
              <a:rPr lang="de-DE" sz="1800" dirty="0"/>
              <a:t>Login für die Seitenverwaltung</a:t>
            </a:r>
          </a:p>
          <a:p>
            <a:pPr marL="457200" lvl="1" indent="0">
              <a:buNone/>
            </a:pPr>
            <a:endParaRPr lang="de-DE" sz="1800" dirty="0"/>
          </a:p>
          <a:p>
            <a:r>
              <a:rPr lang="de-DE" sz="2000" dirty="0"/>
              <a:t>Vorgaben:</a:t>
            </a:r>
            <a:endParaRPr lang="en-US" sz="2000" dirty="0"/>
          </a:p>
          <a:p>
            <a:pPr lvl="1"/>
            <a:r>
              <a:rPr lang="de-DE" sz="1800" dirty="0"/>
              <a:t>Nur befugte User sollen Artikel bearbeiten können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5FB4CD-BAC0-49CC-8194-4C160F2C3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312373"/>
            <a:ext cx="5261149" cy="422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8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A0B3E-5C10-4E92-ADB2-154A6B5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de-AT"/>
              <a:t>Optimierungen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EFEC82-A6B7-4AA8-9E3A-35137FEA1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5" b="2690"/>
          <a:stretch/>
        </p:blipFill>
        <p:spPr>
          <a:xfrm>
            <a:off x="508000" y="2422401"/>
            <a:ext cx="7428362" cy="3526971"/>
          </a:xfrm>
          <a:prstGeom prst="rect">
            <a:avLst/>
          </a:prstGeom>
        </p:spPr>
      </p:pic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A80EDE98-45F1-4731-9267-D2607AAB1D89}"/>
              </a:ext>
            </a:extLst>
          </p:cNvPr>
          <p:cNvSpPr txBox="1">
            <a:spLocks/>
          </p:cNvSpPr>
          <p:nvPr/>
        </p:nvSpPr>
        <p:spPr>
          <a:xfrm>
            <a:off x="8113486" y="2422401"/>
            <a:ext cx="3786942" cy="39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de-AT" sz="2000" dirty="0"/>
              <a:t>Neues Design </a:t>
            </a:r>
          </a:p>
          <a:p>
            <a:pPr>
              <a:lnSpc>
                <a:spcPct val="160000"/>
              </a:lnSpc>
            </a:pPr>
            <a:r>
              <a:rPr lang="de-AT" sz="2000" dirty="0"/>
              <a:t>Gliederung der Informationen auf der Startseite</a:t>
            </a:r>
          </a:p>
          <a:p>
            <a:pPr>
              <a:lnSpc>
                <a:spcPct val="160000"/>
              </a:lnSpc>
            </a:pPr>
            <a:r>
              <a:rPr lang="de-AT" sz="2000" dirty="0"/>
              <a:t>Vereinfachtes Verwalten der Seiten und deren Inhalte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3639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45C62-452A-49CD-B8D3-15ED4C05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Offene Aufgaben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479FD-F8EB-44AA-BA7A-2810B68F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Schriftliche Dokumentation</a:t>
            </a:r>
          </a:p>
          <a:p>
            <a:r>
              <a:rPr lang="de-AT" dirty="0"/>
              <a:t>Import- und Export Funktion des internen Kalenders</a:t>
            </a:r>
          </a:p>
        </p:txBody>
      </p:sp>
    </p:spTree>
    <p:extLst>
      <p:ext uri="{BB962C8B-B14F-4D97-AF65-F5344CB8AC3E}">
        <p14:creationId xmlns:p14="http://schemas.microsoft.com/office/powerpoint/2010/main" val="2074177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173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Ion-Sitzungssaal</vt:lpstr>
      <vt:lpstr>Website Oberösterreichischer Badmintonverband </vt:lpstr>
      <vt:lpstr>Themenstellung</vt:lpstr>
      <vt:lpstr>Ausgangslage</vt:lpstr>
      <vt:lpstr>Ausgangssituation (Website)</vt:lpstr>
      <vt:lpstr>Realisierung neues Design</vt:lpstr>
      <vt:lpstr>Realisierung neues Design</vt:lpstr>
      <vt:lpstr>Realisierung Datenhandhabung</vt:lpstr>
      <vt:lpstr>Optimierungen</vt:lpstr>
      <vt:lpstr>Offene Aufgaben </vt:lpstr>
      <vt:lpstr>Stundenaufteilung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Luger</dc:creator>
  <cp:lastModifiedBy>Paul Luger</cp:lastModifiedBy>
  <cp:revision>7</cp:revision>
  <dcterms:created xsi:type="dcterms:W3CDTF">2018-12-03T19:41:42Z</dcterms:created>
  <dcterms:modified xsi:type="dcterms:W3CDTF">2018-12-11T07:33:47Z</dcterms:modified>
</cp:coreProperties>
</file>