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6" r:id="rId6"/>
    <p:sldId id="263" r:id="rId7"/>
    <p:sldId id="272" r:id="rId8"/>
    <p:sldId id="271" r:id="rId9"/>
    <p:sldId id="277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slin.ee.ntut.edu.t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hyperlink" Target="https://doi.org/10.1145/28278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Nov. 29,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Recommender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</a:t>
            </a:r>
            <a:r>
              <a:rPr lang="en-US" altLang="zh-TW" dirty="0" smtClean="0"/>
              <a:t>Movie recommendation using collaborative filtering</a:t>
            </a:r>
            <a:endParaRPr lang="en-US" altLang="zh-TW" dirty="0" smtClean="0"/>
          </a:p>
          <a:p>
            <a:pPr lvl="1"/>
            <a:r>
              <a:rPr lang="en-US" altLang="zh-TW" dirty="0" err="1"/>
              <a:t>MapReduce</a:t>
            </a:r>
            <a:r>
              <a:rPr lang="en-US" altLang="zh-TW" dirty="0"/>
              <a:t> on multi-node Spark (for CS students)</a:t>
            </a:r>
          </a:p>
          <a:p>
            <a:pPr lvl="1"/>
            <a:r>
              <a:rPr lang="en-US" altLang="zh-TW" dirty="0"/>
              <a:t>or Python in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Movie ratings dataset (to be detailed later)</a:t>
            </a:r>
            <a:endParaRPr lang="en-US" altLang="zh-TW" i="1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Output: results of recommendation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err="1" smtClean="0"/>
              <a:t>MovieLens</a:t>
            </a:r>
            <a:r>
              <a:rPr lang="en-US" altLang="zh-TW" b="1" dirty="0" smtClean="0"/>
              <a:t> 1M Data Set</a:t>
            </a:r>
            <a:r>
              <a:rPr lang="en-US" altLang="zh-TW" dirty="0" smtClean="0"/>
              <a:t>] from </a:t>
            </a:r>
            <a:r>
              <a:rPr lang="en-US" altLang="zh-TW" dirty="0" err="1" smtClean="0"/>
              <a:t>GroupLens</a:t>
            </a:r>
            <a:endParaRPr lang="en-US" altLang="zh-TW" dirty="0"/>
          </a:p>
          <a:p>
            <a:pPr lvl="1"/>
            <a:r>
              <a:rPr lang="en-US" altLang="zh-TW" dirty="0" smtClean="0"/>
              <a:t>It contains </a:t>
            </a:r>
            <a:r>
              <a:rPr lang="en-US" altLang="zh-TW" dirty="0"/>
              <a:t> 1 million ratings from 6000 users on 4000 </a:t>
            </a:r>
            <a:r>
              <a:rPr lang="en-US" altLang="zh-TW" dirty="0" smtClean="0"/>
              <a:t>movies (released on 02/2003)</a:t>
            </a:r>
            <a:endParaRPr lang="en-US" altLang="zh-TW" dirty="0"/>
          </a:p>
          <a:p>
            <a:pPr lvl="1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https://grouplens.org/datasets/movielens/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Format:</a:t>
            </a:r>
            <a:r>
              <a:rPr lang="zh-TW" altLang="en-US" dirty="0" smtClean="0"/>
              <a:t> </a:t>
            </a:r>
            <a:r>
              <a:rPr lang="en-US" altLang="zh-TW" dirty="0"/>
              <a:t>3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users</a:t>
            </a:r>
            <a:r>
              <a:rPr lang="en-US" altLang="zh-TW" dirty="0"/>
              <a:t>, movies, </a:t>
            </a:r>
            <a:r>
              <a:rPr lang="en-US" altLang="zh-TW" dirty="0" smtClean="0"/>
              <a:t>ratings</a:t>
            </a:r>
          </a:p>
          <a:p>
            <a:pPr lvl="1"/>
            <a:r>
              <a:rPr lang="en-US" altLang="zh-TW" dirty="0" smtClean="0"/>
              <a:t>Users information (</a:t>
            </a:r>
            <a:r>
              <a:rPr lang="en-US" altLang="zh-TW" dirty="0" smtClean="0">
                <a:solidFill>
                  <a:srgbClr val="0000FF"/>
                </a:solidFill>
              </a:rPr>
              <a:t>users.dat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2"/>
            <a:r>
              <a:rPr lang="en-US" altLang="zh-TW" dirty="0" err="1" smtClean="0"/>
              <a:t>UserID</a:t>
            </a:r>
            <a:r>
              <a:rPr lang="en-US" altLang="zh-TW" dirty="0"/>
              <a:t>::Gender::Age::Occupation::Zip-code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Movie information (</a:t>
            </a:r>
            <a:r>
              <a:rPr lang="en-US" altLang="zh-TW" dirty="0" smtClean="0">
                <a:solidFill>
                  <a:srgbClr val="0000FF"/>
                </a:solidFill>
              </a:rPr>
              <a:t>movies.dat</a:t>
            </a:r>
            <a:r>
              <a:rPr lang="en-US" altLang="zh-TW" dirty="0" smtClean="0"/>
              <a:t>):</a:t>
            </a:r>
          </a:p>
          <a:p>
            <a:pPr lvl="2"/>
            <a:r>
              <a:rPr lang="en-US" altLang="zh-TW" dirty="0" err="1"/>
              <a:t>MovieID</a:t>
            </a:r>
            <a:r>
              <a:rPr lang="en-US" altLang="zh-TW" dirty="0"/>
              <a:t>::Title::</a:t>
            </a:r>
            <a:r>
              <a:rPr lang="en-US" altLang="zh-TW" dirty="0" smtClean="0"/>
              <a:t>Genres</a:t>
            </a:r>
          </a:p>
          <a:p>
            <a:pPr lvl="1"/>
            <a:r>
              <a:rPr lang="en-US" altLang="zh-TW" dirty="0" smtClean="0"/>
              <a:t>Ratings information (</a:t>
            </a:r>
            <a:r>
              <a:rPr lang="en-US" altLang="zh-TW" dirty="0" smtClean="0">
                <a:solidFill>
                  <a:srgbClr val="0000FF"/>
                </a:solidFill>
              </a:rPr>
              <a:t>ratings.dat</a:t>
            </a:r>
            <a:r>
              <a:rPr lang="en-US" altLang="zh-TW" dirty="0" smtClean="0"/>
              <a:t>):</a:t>
            </a:r>
          </a:p>
          <a:p>
            <a:pPr lvl="2"/>
            <a:r>
              <a:rPr lang="en-US" altLang="zh-TW" dirty="0" err="1"/>
              <a:t>UserID</a:t>
            </a:r>
            <a:r>
              <a:rPr lang="en-US" altLang="zh-TW" dirty="0"/>
              <a:t>::</a:t>
            </a:r>
            <a:r>
              <a:rPr lang="en-US" altLang="zh-TW" dirty="0" err="1"/>
              <a:t>MovieID</a:t>
            </a:r>
            <a:r>
              <a:rPr lang="en-US" altLang="zh-TW" dirty="0"/>
              <a:t>::Rating::Timestamp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Subtasks: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20pt</a:t>
            </a:r>
            <a:r>
              <a:rPr lang="en-US" altLang="zh-TW" dirty="0"/>
              <a:t>) (1) </a:t>
            </a:r>
            <a:r>
              <a:rPr lang="en-US" altLang="zh-TW" dirty="0" smtClean="0"/>
              <a:t>Given </a:t>
            </a:r>
            <a:r>
              <a:rPr lang="en-US" altLang="zh-TW" dirty="0"/>
              <a:t>the </a:t>
            </a:r>
            <a:r>
              <a:rPr lang="en-US" altLang="zh-TW" dirty="0" err="1" smtClean="0"/>
              <a:t>MovieLens</a:t>
            </a:r>
            <a:r>
              <a:rPr lang="en-US" altLang="zh-TW" dirty="0" smtClean="0"/>
              <a:t> 1M dataset, please list the top-rated movies based on the ‘average’ rating score. (sorted in descending order of ‘average’ rating score)</a:t>
            </a:r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(2) Given any user, please </a:t>
            </a:r>
            <a:r>
              <a:rPr lang="en-US" altLang="zh-TW" dirty="0"/>
              <a:t>list the </a:t>
            </a:r>
            <a:r>
              <a:rPr lang="en-US" altLang="zh-TW" dirty="0" smtClean="0"/>
              <a:t>top-’similar’ users based on the </a:t>
            </a:r>
            <a:r>
              <a:rPr lang="en-US" altLang="zh-TW" i="1" dirty="0" smtClean="0"/>
              <a:t>cosine similarity</a:t>
            </a:r>
            <a:r>
              <a:rPr lang="en-US" altLang="zh-TW" dirty="0" smtClean="0"/>
              <a:t> of previous ratings each user has given. </a:t>
            </a:r>
            <a:r>
              <a:rPr lang="en-US" altLang="zh-TW" dirty="0"/>
              <a:t>(sorted in descending order of </a:t>
            </a:r>
            <a:r>
              <a:rPr lang="en-US" altLang="zh-TW" dirty="0" smtClean="0"/>
              <a:t>‘user’ similarity score)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30pt</a:t>
            </a:r>
            <a:r>
              <a:rPr lang="en-US" altLang="zh-TW" dirty="0"/>
              <a:t>) </a:t>
            </a:r>
            <a:r>
              <a:rPr lang="en-US" altLang="zh-TW" dirty="0" smtClean="0"/>
              <a:t>(3) </a:t>
            </a:r>
            <a:r>
              <a:rPr lang="en-US" altLang="zh-TW" dirty="0"/>
              <a:t>Given any </a:t>
            </a:r>
            <a:r>
              <a:rPr lang="en-US" altLang="zh-TW" dirty="0" smtClean="0"/>
              <a:t>movie, </a:t>
            </a:r>
            <a:r>
              <a:rPr lang="en-US" altLang="zh-TW" dirty="0"/>
              <a:t>please list the top-’similar’ </a:t>
            </a:r>
            <a:r>
              <a:rPr lang="en-US" altLang="zh-TW" dirty="0" smtClean="0"/>
              <a:t>movies </a:t>
            </a:r>
            <a:r>
              <a:rPr lang="en-US" altLang="zh-TW" dirty="0"/>
              <a:t>based on the </a:t>
            </a:r>
            <a:r>
              <a:rPr lang="en-US" altLang="zh-TW" i="1" dirty="0"/>
              <a:t>cosine similarity</a:t>
            </a:r>
            <a:r>
              <a:rPr lang="en-US" altLang="zh-TW" dirty="0"/>
              <a:t> of previous </a:t>
            </a:r>
            <a:r>
              <a:rPr lang="en-US" altLang="zh-TW" dirty="0" smtClean="0"/>
              <a:t>ratings each movie received. </a:t>
            </a:r>
            <a:r>
              <a:rPr lang="en-US" altLang="zh-TW" dirty="0"/>
              <a:t>(sorted in descending order of </a:t>
            </a:r>
            <a:r>
              <a:rPr lang="en-US" altLang="zh-TW" dirty="0" smtClean="0"/>
              <a:t>‘item’ similarity score)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50pt</a:t>
            </a:r>
            <a:r>
              <a:rPr lang="en-US" altLang="zh-TW" dirty="0" smtClean="0"/>
              <a:t>) (4) Please implement a recommender system that </a:t>
            </a:r>
            <a:r>
              <a:rPr lang="en-US" altLang="zh-TW" dirty="0" smtClean="0"/>
              <a:t>recommends movies for a </a:t>
            </a:r>
            <a:r>
              <a:rPr lang="en-US" altLang="zh-TW" dirty="0" smtClean="0"/>
              <a:t>given user </a:t>
            </a:r>
            <a:r>
              <a:rPr lang="en-US" altLang="zh-TW" dirty="0" smtClean="0"/>
              <a:t>based </a:t>
            </a:r>
            <a:r>
              <a:rPr lang="en-US" altLang="zh-TW" dirty="0" smtClean="0"/>
              <a:t>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collaborative </a:t>
            </a:r>
            <a:r>
              <a:rPr lang="en-US" altLang="zh-TW" dirty="0" smtClean="0">
                <a:solidFill>
                  <a:srgbClr val="0000FF"/>
                </a:solidFill>
              </a:rPr>
              <a:t>filtering</a:t>
            </a:r>
            <a:r>
              <a:rPr lang="en-US" altLang="zh-TW" dirty="0" smtClean="0"/>
              <a:t>: item-based</a:t>
            </a:r>
            <a:r>
              <a:rPr lang="en-US" altLang="zh-TW" dirty="0"/>
              <a:t>, and </a:t>
            </a:r>
            <a:r>
              <a:rPr lang="en-US" altLang="zh-TW" dirty="0" smtClean="0"/>
              <a:t>user-based. </a:t>
            </a:r>
            <a:r>
              <a:rPr lang="en-US" altLang="zh-TW" dirty="0"/>
              <a:t>(sorted in descending order of </a:t>
            </a:r>
            <a:r>
              <a:rPr lang="en-US" altLang="zh-TW" dirty="0" smtClean="0"/>
              <a:t>similarity </a:t>
            </a:r>
            <a:r>
              <a:rPr lang="en-US" altLang="zh-TW" dirty="0"/>
              <a:t>score)</a:t>
            </a:r>
            <a:br>
              <a:rPr lang="en-US" altLang="zh-TW" dirty="0"/>
            </a:br>
            <a:r>
              <a:rPr lang="en-US" altLang="zh-TW" dirty="0" smtClean="0"/>
              <a:t>(a) </a:t>
            </a:r>
            <a:r>
              <a:rPr lang="en-US" altLang="zh-TW" dirty="0"/>
              <a:t>For </a:t>
            </a:r>
            <a:r>
              <a:rPr lang="en-US" altLang="zh-TW" dirty="0" smtClean="0"/>
              <a:t>item-based </a:t>
            </a:r>
            <a:r>
              <a:rPr lang="en-US" altLang="zh-TW" dirty="0"/>
              <a:t>collaborative filtering: </a:t>
            </a:r>
            <a:r>
              <a:rPr lang="en-US" altLang="zh-TW" dirty="0" smtClean="0"/>
              <a:t>estimated by </a:t>
            </a:r>
            <a:r>
              <a:rPr lang="en-US" altLang="zh-TW" dirty="0" smtClean="0"/>
              <a:t>similar </a:t>
            </a:r>
            <a:r>
              <a:rPr lang="en-US" altLang="zh-TW" dirty="0" smtClean="0"/>
              <a:t>items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(b) For user-based collaborative filtering: </a:t>
            </a:r>
            <a:r>
              <a:rPr lang="en-US" altLang="zh-TW" dirty="0" smtClean="0"/>
              <a:t>estimated by </a:t>
            </a:r>
            <a:r>
              <a:rPr lang="en-US" altLang="zh-TW" dirty="0"/>
              <a:t>similar </a:t>
            </a:r>
            <a:r>
              <a:rPr lang="en-US" altLang="zh-TW" dirty="0" smtClean="0"/>
              <a:t>users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13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(1) a list of &lt;movie, score&gt; pairs</a:t>
            </a:r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/>
              <a:t>in descending order of ‘average’ rating </a:t>
            </a:r>
            <a:r>
              <a:rPr lang="en-US" altLang="zh-TW" dirty="0" smtClean="0"/>
              <a:t>score</a:t>
            </a:r>
          </a:p>
          <a:p>
            <a:r>
              <a:rPr lang="en-US" altLang="zh-TW" dirty="0" smtClean="0"/>
              <a:t>(2) </a:t>
            </a:r>
            <a:r>
              <a:rPr lang="en-US" altLang="zh-TW" dirty="0"/>
              <a:t>a list of </a:t>
            </a:r>
            <a:r>
              <a:rPr lang="en-US" altLang="zh-TW" dirty="0" smtClean="0"/>
              <a:t>&lt;user, </a:t>
            </a:r>
            <a:r>
              <a:rPr lang="en-US" altLang="zh-TW" dirty="0"/>
              <a:t>score</a:t>
            </a:r>
            <a:r>
              <a:rPr lang="en-US" altLang="zh-TW" dirty="0" smtClean="0"/>
              <a:t>&gt; pairs</a:t>
            </a:r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/>
              <a:t>in descending order of </a:t>
            </a:r>
            <a:r>
              <a:rPr lang="en-US" altLang="zh-TW" dirty="0" smtClean="0"/>
              <a:t>‘user’ similarity score</a:t>
            </a:r>
          </a:p>
          <a:p>
            <a:r>
              <a:rPr lang="en-US" altLang="zh-TW" dirty="0" smtClean="0"/>
              <a:t>(3)</a:t>
            </a:r>
            <a:r>
              <a:rPr lang="en-US" altLang="zh-TW" dirty="0"/>
              <a:t> </a:t>
            </a:r>
            <a:r>
              <a:rPr lang="en-US" altLang="zh-TW" dirty="0" smtClean="0"/>
              <a:t>a </a:t>
            </a:r>
            <a:r>
              <a:rPr lang="en-US" altLang="zh-TW" dirty="0"/>
              <a:t>list of </a:t>
            </a:r>
            <a:r>
              <a:rPr lang="en-US" altLang="zh-TW" dirty="0" smtClean="0"/>
              <a:t>&lt;movie, </a:t>
            </a:r>
            <a:r>
              <a:rPr lang="en-US" altLang="zh-TW" dirty="0"/>
              <a:t>score</a:t>
            </a:r>
            <a:r>
              <a:rPr lang="en-US" altLang="zh-TW" dirty="0" smtClean="0"/>
              <a:t>&gt; pairs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/>
              <a:t>in descending order of </a:t>
            </a:r>
            <a:r>
              <a:rPr lang="en-US" altLang="zh-TW" dirty="0" smtClean="0"/>
              <a:t>‘movie’ similarity score</a:t>
            </a:r>
          </a:p>
          <a:p>
            <a:r>
              <a:rPr lang="en-US" altLang="zh-TW" dirty="0" smtClean="0"/>
              <a:t>(4) two lists </a:t>
            </a:r>
            <a:r>
              <a:rPr lang="en-US" altLang="zh-TW" dirty="0"/>
              <a:t>of &lt;movie, score</a:t>
            </a:r>
            <a:r>
              <a:rPr lang="en-US" altLang="zh-TW" dirty="0" smtClean="0"/>
              <a:t>&gt; pairs</a:t>
            </a:r>
            <a:endParaRPr lang="en-US" altLang="zh-TW" dirty="0"/>
          </a:p>
          <a:p>
            <a:pPr lvl="1"/>
            <a:r>
              <a:rPr lang="en-US" altLang="zh-TW" dirty="0"/>
              <a:t>sorted in descending order of </a:t>
            </a:r>
            <a:r>
              <a:rPr lang="en-US" altLang="zh-TW" dirty="0" smtClean="0"/>
              <a:t>similarity </a:t>
            </a:r>
            <a:r>
              <a:rPr lang="en-US" altLang="zh-TW" dirty="0"/>
              <a:t>score</a:t>
            </a:r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/>
              <a:t>Your environment </a:t>
            </a:r>
            <a:r>
              <a:rPr lang="en-US" altLang="zh-TW" dirty="0" smtClean="0"/>
              <a:t>setup</a:t>
            </a:r>
          </a:p>
          <a:p>
            <a:pPr lvl="2"/>
            <a:r>
              <a:rPr lang="en-US" altLang="zh-TW" dirty="0" smtClean="0"/>
              <a:t>How many PCs, what spec (CPU, memory, storage), network bandwidth,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Dec. 13, 2019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Programs or projects in electronic files must be submitted directly to the TA online at </a:t>
            </a:r>
            <a:r>
              <a:rPr lang="en-US" altLang="zh-TW" dirty="0">
                <a:hlinkClick r:id="rId2"/>
              </a:rPr>
              <a:t>Open Cyber </a:t>
            </a:r>
            <a:r>
              <a:rPr lang="en-US" altLang="zh-TW" dirty="0" smtClean="0">
                <a:hlinkClick r:id="rId2"/>
              </a:rPr>
              <a:t>Classrooms</a:t>
            </a:r>
            <a:r>
              <a:rPr lang="en-US" altLang="zh-TW" dirty="0"/>
              <a:t> </a:t>
            </a:r>
          </a:p>
          <a:p>
            <a:pPr lvl="1"/>
            <a:r>
              <a:rPr lang="en-US" altLang="zh-TW" dirty="0" smtClean="0">
                <a:hlinkClick r:id="rId2"/>
              </a:rPr>
              <a:t>http://mslin.ee.ntut.edu.tw</a:t>
            </a:r>
            <a:r>
              <a:rPr lang="en-US" altLang="zh-TW" dirty="0" smtClean="0"/>
              <a:t> 	</a:t>
            </a:r>
          </a:p>
          <a:p>
            <a:r>
              <a:rPr lang="en-US" altLang="zh-TW" dirty="0" smtClean="0"/>
              <a:t>Please </a:t>
            </a:r>
            <a:r>
              <a:rPr lang="en-US" altLang="zh-TW" dirty="0"/>
              <a:t>follow the instructions before your </a:t>
            </a:r>
            <a:r>
              <a:rPr lang="en-US" altLang="zh-TW" dirty="0" smtClean="0"/>
              <a:t>first login</a:t>
            </a:r>
          </a:p>
          <a:p>
            <a:pPr lvl="1"/>
            <a:r>
              <a:rPr lang="en-US" altLang="zh-TW" b="1" dirty="0" smtClean="0"/>
              <a:t>Account</a:t>
            </a:r>
            <a:r>
              <a:rPr lang="en-US" altLang="zh-TW" dirty="0"/>
              <a:t>: Use your </a:t>
            </a:r>
            <a:r>
              <a:rPr lang="en-US" altLang="zh-TW" i="1" dirty="0"/>
              <a:t>student ID</a:t>
            </a:r>
            <a:r>
              <a:rPr lang="en-US" altLang="zh-TW" dirty="0"/>
              <a:t> as the account and password </a:t>
            </a:r>
            <a:r>
              <a:rPr lang="en-US" altLang="zh-TW" dirty="0">
                <a:solidFill>
                  <a:srgbClr val="FF0000"/>
                </a:solidFill>
              </a:rPr>
              <a:t>at your first login</a:t>
            </a:r>
            <a:r>
              <a:rPr lang="en-US" altLang="zh-TW" dirty="0"/>
              <a:t>. Please change the password *as soon as possible* for better security.</a:t>
            </a:r>
          </a:p>
          <a:p>
            <a:pPr lvl="1"/>
            <a:r>
              <a:rPr lang="en-US" altLang="zh-TW" i="1" dirty="0"/>
              <a:t>Note</a:t>
            </a:r>
            <a:r>
              <a:rPr lang="en-US" altLang="zh-TW" dirty="0"/>
              <a:t>: Even if you already have accounts for other courses, </a:t>
            </a:r>
            <a:r>
              <a:rPr lang="en-US" altLang="zh-TW" dirty="0">
                <a:solidFill>
                  <a:srgbClr val="FF0000"/>
                </a:solidFill>
              </a:rPr>
              <a:t>you are still *required* to do it </a:t>
            </a:r>
            <a:r>
              <a:rPr lang="en-US" altLang="zh-TW" dirty="0" smtClean="0">
                <a:solidFill>
                  <a:srgbClr val="FF0000"/>
                </a:solidFill>
              </a:rPr>
              <a:t>at your first login for </a:t>
            </a:r>
            <a:r>
              <a:rPr lang="en-US" altLang="zh-TW" dirty="0">
                <a:solidFill>
                  <a:srgbClr val="FF0000"/>
                </a:solidFill>
              </a:rPr>
              <a:t>this course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/>
              <a:t>Filename</a:t>
            </a:r>
            <a:r>
              <a:rPr lang="en-US" altLang="zh-TW" dirty="0"/>
              <a:t>: Compress your source code and related files into one compressed file. Please name it according to your ID and each homework. For example, [id]_</a:t>
            </a:r>
            <a:r>
              <a:rPr lang="en-US" altLang="zh-TW" dirty="0" smtClean="0"/>
              <a:t>HW1.zip, [id]_Quiz.tar.gz.</a:t>
            </a:r>
            <a:endParaRPr lang="en-US" altLang="zh-TW" dirty="0"/>
          </a:p>
          <a:p>
            <a:r>
              <a:rPr lang="en-US" altLang="zh-TW" dirty="0"/>
              <a:t>If you cannot successfully submit your work, please contact with the TA or 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your output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en-US" altLang="zh-TW" dirty="0" smtClean="0"/>
              <a:t> in processing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completion of each of the </a:t>
            </a:r>
            <a:r>
              <a:rPr lang="en-US" altLang="zh-TW" dirty="0" smtClean="0"/>
              <a:t>subtasks</a:t>
            </a:r>
            <a:r>
              <a:rPr lang="en-US" altLang="zh-TW" dirty="0"/>
              <a:t>, you get part of the scores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if your 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Related Paper on the dataset:</a:t>
            </a:r>
          </a:p>
          <a:p>
            <a:pPr lvl="1"/>
            <a:r>
              <a:rPr lang="en-US" altLang="zh-TW" dirty="0"/>
              <a:t>F. Maxwell Harper and Joseph A. </a:t>
            </a:r>
            <a:r>
              <a:rPr lang="en-US" altLang="zh-TW" dirty="0" err="1"/>
              <a:t>Konstan</a:t>
            </a:r>
            <a:r>
              <a:rPr lang="en-US" altLang="zh-TW" dirty="0"/>
              <a:t>. 2015. The </a:t>
            </a:r>
            <a:r>
              <a:rPr lang="en-US" altLang="zh-TW" dirty="0" err="1"/>
              <a:t>MovieLens</a:t>
            </a:r>
            <a:r>
              <a:rPr lang="en-US" altLang="zh-TW" dirty="0"/>
              <a:t> Datasets: History and Context. </a:t>
            </a:r>
            <a:r>
              <a:rPr lang="en-US" altLang="zh-TW" i="1" dirty="0"/>
              <a:t>ACM Trans. Interact. </a:t>
            </a:r>
            <a:r>
              <a:rPr lang="en-US" altLang="zh-TW" i="1" dirty="0" err="1"/>
              <a:t>Intell</a:t>
            </a:r>
            <a:r>
              <a:rPr lang="en-US" altLang="zh-TW" i="1" dirty="0"/>
              <a:t>. Syst.</a:t>
            </a:r>
            <a:r>
              <a:rPr lang="en-US" altLang="zh-TW" dirty="0"/>
              <a:t> 5, 4: 19:1–19:19. </a:t>
            </a:r>
            <a:r>
              <a:rPr lang="en-US" altLang="zh-TW" dirty="0">
                <a:hlinkClick r:id="rId2"/>
              </a:rPr>
              <a:t>https://doi.org/10.1145/2827872</a:t>
            </a:r>
            <a:endParaRPr lang="en-US" altLang="zh-TW" dirty="0" smtClean="0"/>
          </a:p>
          <a:p>
            <a:r>
              <a:rPr lang="en-US" altLang="zh-TW" b="1" dirty="0" smtClean="0"/>
              <a:t>Source:</a:t>
            </a:r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https://grouplens.org/datasets/movielens/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490</Words>
  <Application>Microsoft Office PowerPoint</Application>
  <PresentationFormat>寬螢幕</PresentationFormat>
  <Paragraphs>72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Big Data Mining: HW#4</vt:lpstr>
      <vt:lpstr>Programming Exercise: Recommender System</vt:lpstr>
      <vt:lpstr>Input Data</vt:lpstr>
      <vt:lpstr>Task Description</vt:lpstr>
      <vt:lpstr>Output Format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Chris Wang</cp:lastModifiedBy>
  <cp:revision>71</cp:revision>
  <dcterms:created xsi:type="dcterms:W3CDTF">2017-03-16T10:08:31Z</dcterms:created>
  <dcterms:modified xsi:type="dcterms:W3CDTF">2019-12-02T15:15:19Z</dcterms:modified>
</cp:coreProperties>
</file>