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6" r:id="rId6"/>
    <p:sldId id="263" r:id="rId7"/>
    <p:sldId id="272" r:id="rId8"/>
    <p:sldId id="271" r:id="rId9"/>
    <p:sldId id="277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nap.stanford.edu/data/web-Goog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slin.ee.ntut.edu.t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0810.13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Dec. 13,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Mining </a:t>
            </a:r>
            <a:r>
              <a:rPr lang="en-US" altLang="zh-TW" dirty="0" smtClean="0"/>
              <a:t>Web </a:t>
            </a:r>
            <a:r>
              <a:rPr lang="en-US" altLang="zh-TW" dirty="0" smtClean="0"/>
              <a:t>Graphs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Mining </a:t>
            </a:r>
            <a:r>
              <a:rPr lang="en-US" altLang="zh-TW" dirty="0" smtClean="0"/>
              <a:t>Web graphs </a:t>
            </a:r>
          </a:p>
          <a:p>
            <a:pPr lvl="1"/>
            <a:r>
              <a:rPr lang="en-US" altLang="zh-TW" dirty="0" err="1"/>
              <a:t>MapReduce</a:t>
            </a:r>
            <a:r>
              <a:rPr lang="en-US" altLang="zh-TW" dirty="0"/>
              <a:t> on multi-node Spark (for CS students)</a:t>
            </a:r>
          </a:p>
          <a:p>
            <a:pPr lvl="1"/>
            <a:r>
              <a:rPr lang="en-US" altLang="zh-TW" dirty="0"/>
              <a:t>or Python in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Input: a graph (to be detailed later)</a:t>
            </a:r>
            <a:endParaRPr lang="en-US" altLang="zh-TW" i="1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Output: degree distribution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[Google web graph </a:t>
            </a:r>
            <a:r>
              <a:rPr lang="en-US" altLang="zh-TW" b="1" dirty="0" smtClean="0"/>
              <a:t>Data Set</a:t>
            </a:r>
            <a:r>
              <a:rPr lang="en-US" altLang="zh-TW" dirty="0"/>
              <a:t>] from Stanford Large Network </a:t>
            </a:r>
            <a:r>
              <a:rPr lang="en-US" altLang="zh-TW" dirty="0" smtClean="0"/>
              <a:t>(SNAP) Dataset </a:t>
            </a:r>
            <a:r>
              <a:rPr lang="en-US" altLang="zh-TW" dirty="0"/>
              <a:t>Collection</a:t>
            </a:r>
          </a:p>
          <a:p>
            <a:pPr lvl="1"/>
            <a:r>
              <a:rPr lang="en-US" altLang="zh-TW" dirty="0"/>
              <a:t>The data was released in 2002 by Google as a part of Google Programming </a:t>
            </a:r>
            <a:r>
              <a:rPr lang="en-US" altLang="zh-TW" dirty="0" smtClean="0"/>
              <a:t>Contest</a:t>
            </a:r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snap.stanford.edu/data/web-Google.html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</a:t>
            </a:r>
          </a:p>
          <a:p>
            <a:pPr lvl="1"/>
            <a:r>
              <a:rPr lang="en-US" altLang="zh-TW" dirty="0" smtClean="0"/>
              <a:t>A text file containing around 5 million lines </a:t>
            </a:r>
          </a:p>
          <a:p>
            <a:pPr lvl="2"/>
            <a:r>
              <a:rPr lang="en-US" altLang="zh-TW" dirty="0" smtClean="0"/>
              <a:t>Each line is a directed edge representing hyperlinks between nodes (web pages)</a:t>
            </a:r>
          </a:p>
          <a:p>
            <a:pPr lvl="2"/>
            <a:r>
              <a:rPr lang="en-US" altLang="zh-TW" dirty="0" smtClean="0"/>
              <a:t> &lt;</a:t>
            </a:r>
            <a:r>
              <a:rPr lang="en-US" altLang="zh-TW" dirty="0" err="1" smtClean="0"/>
              <a:t>FromNodeId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ToNodeId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Subtasks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</a:t>
            </a:r>
            <a:r>
              <a:rPr lang="en-US" altLang="zh-TW" dirty="0" smtClean="0"/>
              <a:t>Google web graph dataset, please output the list of </a:t>
            </a:r>
            <a:r>
              <a:rPr lang="en-US" altLang="zh-TW" dirty="0" smtClean="0">
                <a:solidFill>
                  <a:srgbClr val="0000FF"/>
                </a:solidFill>
              </a:rPr>
              <a:t>web pages with the number of </a:t>
            </a:r>
            <a:r>
              <a:rPr lang="en-US" altLang="zh-TW" dirty="0" err="1" smtClean="0">
                <a:solidFill>
                  <a:srgbClr val="0000FF"/>
                </a:solidFill>
              </a:rPr>
              <a:t>outlinks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/>
              <a:t>sorted in descending order of the </a:t>
            </a:r>
            <a:r>
              <a:rPr lang="en-US" altLang="zh-TW" dirty="0" smtClean="0"/>
              <a:t>out-degrees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</a:t>
            </a:r>
            <a:r>
              <a:rPr lang="en-US" altLang="zh-TW" dirty="0" smtClean="0"/>
              <a:t>(2) Please </a:t>
            </a:r>
            <a:r>
              <a:rPr lang="en-US" altLang="zh-TW" dirty="0"/>
              <a:t>output the </a:t>
            </a:r>
            <a:r>
              <a:rPr lang="en-US" altLang="zh-TW" dirty="0" err="1" smtClean="0">
                <a:solidFill>
                  <a:srgbClr val="0000FF"/>
                </a:solidFill>
              </a:rPr>
              <a:t>inlink</a:t>
            </a:r>
            <a:r>
              <a:rPr lang="en-US" altLang="zh-TW" dirty="0" smtClean="0">
                <a:solidFill>
                  <a:srgbClr val="0000FF"/>
                </a:solidFill>
              </a:rPr>
              <a:t> distribution of the top </a:t>
            </a:r>
            <a:r>
              <a:rPr lang="en-US" altLang="zh-TW" dirty="0">
                <a:solidFill>
                  <a:srgbClr val="0000FF"/>
                </a:solidFill>
              </a:rPr>
              <a:t>linked web pages</a:t>
            </a:r>
            <a:r>
              <a:rPr lang="en-US" altLang="zh-TW" dirty="0"/>
              <a:t>, sorted in descending order of the </a:t>
            </a:r>
            <a:r>
              <a:rPr lang="en-US" altLang="zh-TW" dirty="0" smtClean="0"/>
              <a:t>in-degrees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40pt</a:t>
            </a:r>
            <a:r>
              <a:rPr lang="en-US" altLang="zh-TW" dirty="0"/>
              <a:t>) </a:t>
            </a:r>
            <a:r>
              <a:rPr lang="en-US" altLang="zh-TW" dirty="0" smtClean="0"/>
              <a:t>(3) Design an algorithm that maintains the </a:t>
            </a:r>
            <a:r>
              <a:rPr lang="en-US" altLang="zh-TW" dirty="0" smtClean="0">
                <a:solidFill>
                  <a:srgbClr val="0000FF"/>
                </a:solidFill>
              </a:rPr>
              <a:t>connectivity</a:t>
            </a:r>
            <a:r>
              <a:rPr lang="en-US" altLang="zh-TW" dirty="0" smtClean="0"/>
              <a:t> of two nodes in an efficient way. Given a node v, please output the list of nodes that v points to, and the list of nodes that points to v.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0000FF"/>
                </a:solidFill>
              </a:rPr>
              <a:t>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(4) Compute </a:t>
            </a:r>
            <a:r>
              <a:rPr lang="en-US" altLang="zh-TW" dirty="0"/>
              <a:t>the </a:t>
            </a:r>
            <a:r>
              <a:rPr lang="en-US" altLang="zh-TW" dirty="0" smtClean="0"/>
              <a:t>PageRank </a:t>
            </a:r>
            <a:r>
              <a:rPr lang="en-US" altLang="zh-TW" dirty="0"/>
              <a:t>of the </a:t>
            </a:r>
            <a:r>
              <a:rPr lang="en-US" altLang="zh-TW" dirty="0" smtClean="0"/>
              <a:t>graph </a:t>
            </a:r>
            <a:r>
              <a:rPr lang="en-US" altLang="zh-TW" dirty="0"/>
              <a:t>using MapReduce. 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(1</a:t>
            </a:r>
            <a:r>
              <a:rPr lang="en-US" altLang="zh-TW" dirty="0"/>
              <a:t>) a sorted list of pages with their </a:t>
            </a:r>
            <a:r>
              <a:rPr lang="en-US" altLang="zh-TW" dirty="0" smtClean="0"/>
              <a:t>out-degrees</a:t>
            </a:r>
            <a:endParaRPr lang="en-US" altLang="zh-TW" dirty="0"/>
          </a:p>
          <a:p>
            <a:pPr lvl="1"/>
            <a:r>
              <a:rPr lang="en-US" altLang="zh-TW" dirty="0"/>
              <a:t>Each line contains: &lt;</a:t>
            </a:r>
            <a:r>
              <a:rPr lang="en-US" altLang="zh-TW" dirty="0" err="1"/>
              <a:t>NodeID</a:t>
            </a:r>
            <a:r>
              <a:rPr lang="en-US" altLang="zh-TW" dirty="0"/>
              <a:t>&gt;, </a:t>
            </a:r>
            <a:r>
              <a:rPr lang="en-US" altLang="zh-TW" dirty="0" smtClean="0"/>
              <a:t>&lt;out-degree&gt; </a:t>
            </a:r>
          </a:p>
          <a:p>
            <a:r>
              <a:rPr lang="en-US" altLang="zh-TW" dirty="0" smtClean="0"/>
              <a:t>(2</a:t>
            </a:r>
            <a:r>
              <a:rPr lang="en-US" altLang="zh-TW" dirty="0"/>
              <a:t>) </a:t>
            </a:r>
            <a:r>
              <a:rPr lang="en-US" altLang="zh-TW" dirty="0" smtClean="0"/>
              <a:t>a sorted </a:t>
            </a:r>
            <a:r>
              <a:rPr lang="en-US" altLang="zh-TW" dirty="0"/>
              <a:t>list of pages with their </a:t>
            </a:r>
            <a:r>
              <a:rPr lang="en-US" altLang="zh-TW" dirty="0" smtClean="0"/>
              <a:t>in-degrees</a:t>
            </a:r>
            <a:endParaRPr lang="en-US" altLang="zh-TW" dirty="0"/>
          </a:p>
          <a:p>
            <a:pPr lvl="1"/>
            <a:r>
              <a:rPr lang="en-US" altLang="zh-TW" dirty="0"/>
              <a:t>Each line contains: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NodeID</a:t>
            </a:r>
            <a:r>
              <a:rPr lang="en-US" altLang="zh-TW" dirty="0" smtClean="0"/>
              <a:t>&gt;, &lt;in-degree</a:t>
            </a:r>
            <a:r>
              <a:rPr lang="en-US" altLang="zh-TW" dirty="0"/>
              <a:t>&gt;</a:t>
            </a:r>
          </a:p>
          <a:p>
            <a:r>
              <a:rPr lang="en-US" altLang="zh-TW" dirty="0" smtClean="0"/>
              <a:t>(3) Given a node v, </a:t>
            </a:r>
          </a:p>
          <a:p>
            <a:pPr lvl="1"/>
            <a:r>
              <a:rPr lang="en-US" altLang="zh-TW" dirty="0" smtClean="0"/>
              <a:t>The first line contains a list of nodes that v points to:</a:t>
            </a:r>
          </a:p>
          <a:p>
            <a:pPr lvl="2"/>
            <a:r>
              <a:rPr lang="en-US" altLang="zh-TW" dirty="0" smtClean="0"/>
              <a:t>&lt;</a:t>
            </a:r>
            <a:r>
              <a:rPr lang="en-US" altLang="zh-TW" dirty="0" err="1"/>
              <a:t>ToNodeID</a:t>
            </a:r>
            <a:r>
              <a:rPr lang="en-US" altLang="zh-TW" dirty="0"/>
              <a:t>&gt;, …, &lt;</a:t>
            </a:r>
            <a:r>
              <a:rPr lang="en-US" altLang="zh-TW" dirty="0" err="1"/>
              <a:t>ToNodeID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second </a:t>
            </a:r>
            <a:r>
              <a:rPr lang="en-US" altLang="zh-TW" dirty="0"/>
              <a:t>line contains a list of nodes </a:t>
            </a:r>
            <a:r>
              <a:rPr lang="en-US" altLang="zh-TW" dirty="0" smtClean="0"/>
              <a:t>point to v</a:t>
            </a:r>
            <a:endParaRPr lang="en-US" altLang="zh-TW" dirty="0"/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FromNodeID</a:t>
            </a:r>
            <a:r>
              <a:rPr lang="en-US" altLang="zh-TW" dirty="0"/>
              <a:t>&gt;, </a:t>
            </a:r>
            <a:r>
              <a:rPr lang="en-US" altLang="zh-TW" dirty="0" smtClean="0"/>
              <a:t>…, &lt;</a:t>
            </a:r>
            <a:r>
              <a:rPr lang="en-US" altLang="zh-TW" dirty="0" err="1" smtClean="0"/>
              <a:t>FromNodeID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(4) The PageRank of each node in steady state</a:t>
            </a:r>
          </a:p>
          <a:p>
            <a:pPr lvl="1"/>
            <a:r>
              <a:rPr lang="en-US" altLang="zh-TW" dirty="0" smtClean="0"/>
              <a:t>Each line contains: &lt;</a:t>
            </a:r>
            <a:r>
              <a:rPr lang="en-US" altLang="zh-TW" dirty="0" err="1" smtClean="0"/>
              <a:t>NodeID</a:t>
            </a:r>
            <a:r>
              <a:rPr lang="en-US" altLang="zh-TW" dirty="0" smtClean="0"/>
              <a:t>&gt;, &lt;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 score&gt;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 smtClean="0"/>
              <a:t>Environment </a:t>
            </a:r>
            <a:r>
              <a:rPr lang="en-US" altLang="zh-TW" dirty="0"/>
              <a:t>setup in </a:t>
            </a:r>
            <a:r>
              <a:rPr lang="en-US" altLang="zh-TW" dirty="0" smtClean="0"/>
              <a:t>your </a:t>
            </a:r>
            <a:r>
              <a:rPr lang="en-US" altLang="zh-TW" dirty="0"/>
              <a:t>cluster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3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Jan</a:t>
            </a:r>
            <a:r>
              <a:rPr lang="en-US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FF0000"/>
                </a:solidFill>
              </a:rPr>
              <a:t>3, 2020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>
                <a:hlinkClick r:id="rId2"/>
              </a:rPr>
              <a:t>Open Cyber </a:t>
            </a:r>
            <a:r>
              <a:rPr lang="en-US" altLang="zh-TW" dirty="0" smtClean="0">
                <a:hlinkClick r:id="rId2"/>
              </a:rPr>
              <a:t>Classrooms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 smtClean="0">
                <a:hlinkClick r:id="rId2"/>
              </a:rPr>
              <a:t>http://mslin.ee.ntut.edu.tw</a:t>
            </a:r>
            <a:r>
              <a:rPr lang="en-US" altLang="zh-TW" dirty="0" smtClean="0"/>
              <a:t> 	</a:t>
            </a:r>
          </a:p>
          <a:p>
            <a:r>
              <a:rPr lang="en-US" altLang="zh-TW" dirty="0" smtClean="0"/>
              <a:t>Please </a:t>
            </a:r>
            <a:r>
              <a:rPr lang="en-US" altLang="zh-TW" dirty="0"/>
              <a:t>follow the instructions before your </a:t>
            </a:r>
            <a:r>
              <a:rPr lang="en-US" altLang="zh-TW" dirty="0" smtClean="0"/>
              <a:t>first login</a:t>
            </a:r>
          </a:p>
          <a:p>
            <a:pPr lvl="1"/>
            <a:r>
              <a:rPr lang="en-US" altLang="zh-TW" b="1" dirty="0" smtClean="0"/>
              <a:t>Account</a:t>
            </a:r>
            <a:r>
              <a:rPr lang="en-US" altLang="zh-TW" dirty="0"/>
              <a:t>: Use your </a:t>
            </a:r>
            <a:r>
              <a:rPr lang="en-US" altLang="zh-TW" i="1" dirty="0"/>
              <a:t>student ID</a:t>
            </a:r>
            <a:r>
              <a:rPr lang="en-US" altLang="zh-TW" dirty="0"/>
              <a:t> as the account and password </a:t>
            </a:r>
            <a:r>
              <a:rPr lang="en-US" altLang="zh-TW" dirty="0">
                <a:solidFill>
                  <a:srgbClr val="FF0000"/>
                </a:solidFill>
              </a:rPr>
              <a:t>at your first login</a:t>
            </a:r>
            <a:r>
              <a:rPr lang="en-US" altLang="zh-TW" dirty="0"/>
              <a:t>. Please change the password *as soon as possible* for better security.</a:t>
            </a:r>
          </a:p>
          <a:p>
            <a:pPr lvl="1"/>
            <a:r>
              <a:rPr lang="en-US" altLang="zh-TW" i="1" dirty="0"/>
              <a:t>Note</a:t>
            </a:r>
            <a:r>
              <a:rPr lang="en-US" altLang="zh-TW" dirty="0"/>
              <a:t>: Even if you already have accounts for other courses, </a:t>
            </a:r>
            <a:r>
              <a:rPr lang="en-US" altLang="zh-TW" dirty="0">
                <a:solidFill>
                  <a:srgbClr val="FF0000"/>
                </a:solidFill>
              </a:rPr>
              <a:t>you are still *required* to do it </a:t>
            </a:r>
            <a:r>
              <a:rPr lang="en-US" altLang="zh-TW" dirty="0" smtClean="0">
                <a:solidFill>
                  <a:srgbClr val="FF0000"/>
                </a:solidFill>
              </a:rPr>
              <a:t>at your first login for </a:t>
            </a:r>
            <a:r>
              <a:rPr lang="en-US" altLang="zh-TW" dirty="0">
                <a:solidFill>
                  <a:srgbClr val="FF0000"/>
                </a:solidFill>
              </a:rPr>
              <a:t>this 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/>
              <a:t>Filename</a:t>
            </a:r>
            <a:r>
              <a:rPr lang="en-US" altLang="zh-TW" dirty="0"/>
              <a:t>: Compress your source code and related files into one compressed file. Please name it according to your ID and each homework. For example, [id]_</a:t>
            </a:r>
            <a:r>
              <a:rPr lang="en-US" altLang="zh-TW" dirty="0" smtClean="0"/>
              <a:t>HW1.zip, [id]_Quiz.tar.gz.</a:t>
            </a:r>
            <a:endParaRPr lang="en-US" altLang="zh-TW" dirty="0"/>
          </a:p>
          <a:p>
            <a:r>
              <a:rPr lang="en-US" altLang="zh-TW" dirty="0"/>
              <a:t>If 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 smtClean="0"/>
              <a:t>J</a:t>
            </a:r>
            <a:r>
              <a:rPr lang="en-US" altLang="zh-TW" dirty="0"/>
              <a:t>. </a:t>
            </a:r>
            <a:r>
              <a:rPr lang="en-US" altLang="zh-TW" dirty="0" err="1"/>
              <a:t>Leskovec</a:t>
            </a:r>
            <a:r>
              <a:rPr lang="en-US" altLang="zh-TW" dirty="0"/>
              <a:t>, K. Lang, A. </a:t>
            </a:r>
            <a:r>
              <a:rPr lang="en-US" altLang="zh-TW" dirty="0" err="1"/>
              <a:t>Dasgupta</a:t>
            </a:r>
            <a:r>
              <a:rPr lang="en-US" altLang="zh-TW" dirty="0"/>
              <a:t>, M. Mahoney. </a:t>
            </a:r>
            <a:r>
              <a:rPr lang="en-US" altLang="zh-TW" dirty="0">
                <a:hlinkClick r:id="rId2"/>
              </a:rPr>
              <a:t>Community Structure in Large Networks: Natural Cluster Sizes and the Absence of Large Well-Defined Clusters</a:t>
            </a:r>
            <a:r>
              <a:rPr lang="en-US" altLang="zh-TW" dirty="0"/>
              <a:t>. Internet Mathematics 6(1) 29--123, 2009.</a:t>
            </a:r>
          </a:p>
          <a:p>
            <a:pPr lvl="1"/>
            <a:r>
              <a:rPr lang="en-US" altLang="zh-TW" dirty="0"/>
              <a:t>Google programming contest, 2002</a:t>
            </a:r>
          </a:p>
          <a:p>
            <a:pPr lvl="1"/>
            <a:endParaRPr lang="en-US" altLang="zh-TW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497</Words>
  <Application>Microsoft Office PowerPoint</Application>
  <PresentationFormat>寬螢幕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Big Data Mining: HW#5</vt:lpstr>
      <vt:lpstr>Programming Exercise: Mining Web Graphs </vt:lpstr>
      <vt:lpstr>Input Data: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Chris Wang</cp:lastModifiedBy>
  <cp:revision>68</cp:revision>
  <dcterms:created xsi:type="dcterms:W3CDTF">2017-03-16T10:08:31Z</dcterms:created>
  <dcterms:modified xsi:type="dcterms:W3CDTF">2019-12-12T11:00:18Z</dcterms:modified>
</cp:coreProperties>
</file>