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69" r:id="rId11"/>
    <p:sldId id="263" r:id="rId12"/>
    <p:sldId id="272" r:id="rId13"/>
    <p:sldId id="271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ndividual+household+electric+power+consum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4,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Programming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Programming exercises can be done as a team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 </a:t>
            </a:r>
            <a:r>
              <a:rPr lang="en-US" altLang="zh-TW" dirty="0" smtClean="0"/>
              <a:t>most </a:t>
            </a:r>
            <a:r>
              <a:rPr lang="en-US" altLang="zh-TW" dirty="0" smtClean="0">
                <a:solidFill>
                  <a:srgbClr val="0000FF"/>
                </a:solidFill>
              </a:rPr>
              <a:t>two</a:t>
            </a:r>
            <a:r>
              <a:rPr lang="en-US" altLang="zh-TW" dirty="0" smtClean="0"/>
              <a:t> persons per </a:t>
            </a:r>
            <a:r>
              <a:rPr lang="en-US" altLang="zh-TW" dirty="0" smtClean="0"/>
              <a:t>team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Programming language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Java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Hadoop (for CS students)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Java</a:t>
            </a:r>
            <a:r>
              <a:rPr lang="en-US" altLang="zh-TW" dirty="0">
                <a:solidFill>
                  <a:srgbClr val="0000FF"/>
                </a:solidFill>
              </a:rPr>
              <a:t>, Scala, </a:t>
            </a: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en-US" altLang="zh-TW" dirty="0">
                <a:solidFill>
                  <a:srgbClr val="0000FF"/>
                </a:solidFill>
              </a:rPr>
              <a:t>, or </a:t>
            </a:r>
            <a:r>
              <a:rPr lang="en-US" altLang="zh-TW" dirty="0" smtClean="0">
                <a:solidFill>
                  <a:srgbClr val="0000FF"/>
                </a:solidFill>
              </a:rPr>
              <a:t>R </a:t>
            </a:r>
            <a:r>
              <a:rPr lang="en-US" altLang="zh-TW" dirty="0" smtClean="0"/>
              <a:t>on </a:t>
            </a:r>
            <a:r>
              <a:rPr lang="en-US" altLang="zh-TW" dirty="0"/>
              <a:t>Spark (for CS students)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/>
              <a:t>environment </a:t>
            </a:r>
            <a:r>
              <a:rPr lang="en-US" altLang="zh-TW" dirty="0" smtClean="0"/>
              <a:t>setup</a:t>
            </a:r>
          </a:p>
          <a:p>
            <a:pPr lvl="2"/>
            <a:r>
              <a:rPr lang="en-US" altLang="zh-TW" dirty="0" smtClean="0"/>
              <a:t>How many PCs, what spec, network setup,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Oct. 18, 2019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completion of each of the tasks, you get part of the scores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Output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Efficiency</a:t>
            </a:r>
          </a:p>
          <a:p>
            <a:endParaRPr lang="en-US" altLang="zh-TW" dirty="0"/>
          </a:p>
          <a:p>
            <a:r>
              <a:rPr lang="en-US" altLang="zh-TW" dirty="0"/>
              <a:t>Please specify the environment setup of your (virtual) machines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the First </a:t>
            </a:r>
            <a:r>
              <a:rPr lang="en-US" altLang="zh-TW" dirty="0"/>
              <a:t>Analysis 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Getting familiar with your </a:t>
            </a:r>
            <a:r>
              <a:rPr lang="en-US" altLang="zh-TW" dirty="0" smtClean="0"/>
              <a:t>big data mining environment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writing </a:t>
            </a:r>
            <a:r>
              <a:rPr lang="en-US" altLang="zh-TW" dirty="0" smtClean="0"/>
              <a:t>your first </a:t>
            </a:r>
            <a:r>
              <a:rPr lang="en-US" altLang="zh-TW" dirty="0" smtClean="0"/>
              <a:t>analysis </a:t>
            </a:r>
            <a:r>
              <a:rPr lang="en-US" altLang="zh-TW" dirty="0" smtClean="0"/>
              <a:t>program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</a:t>
            </a:r>
            <a:r>
              <a:rPr lang="en-US" altLang="zh-TW" dirty="0" smtClean="0"/>
              <a:t>multi-node Spark (for CS students)</a:t>
            </a:r>
          </a:p>
          <a:p>
            <a:pPr lvl="1"/>
            <a:r>
              <a:rPr lang="en-US" altLang="zh-TW" dirty="0" smtClean="0"/>
              <a:t>or Python in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Numeric data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Results of simple statistics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Performing simple statistics on numeric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an open dataset from </a:t>
            </a:r>
            <a:r>
              <a:rPr lang="en-US" altLang="zh-TW" dirty="0"/>
              <a:t>UCI Machine Learning </a:t>
            </a:r>
            <a:r>
              <a:rPr lang="en-US" altLang="zh-TW" dirty="0" smtClean="0"/>
              <a:t>Repository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generated output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also have to output the efficiency (running time) of each task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Individual household electric power consumption dataset</a:t>
            </a:r>
            <a:r>
              <a:rPr lang="en-US" altLang="zh-TW" dirty="0" smtClean="0"/>
              <a:t>] from UCI Machine Learning Repository</a:t>
            </a:r>
          </a:p>
          <a:p>
            <a:pPr lvl="2"/>
            <a:r>
              <a:rPr lang="en-US" altLang="zh-TW" dirty="0" smtClean="0"/>
              <a:t>About 2 million instances, 20MB (compressed) in size</a:t>
            </a:r>
          </a:p>
          <a:p>
            <a:pPr lvl="1"/>
            <a:r>
              <a:rPr lang="en-US" altLang="zh-TW" dirty="0" smtClean="0"/>
              <a:t>Available at: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archive.ics.uci.edu/ml/datasets/individual+household+electric+power+consumption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One text file consisting of lines of records</a:t>
            </a:r>
          </a:p>
          <a:p>
            <a:pPr lvl="1"/>
            <a:r>
              <a:rPr lang="en-US" altLang="zh-TW" dirty="0" smtClean="0"/>
              <a:t>Each record contains 9 </a:t>
            </a:r>
            <a:r>
              <a:rPr lang="en-US" altLang="zh-TW" dirty="0"/>
              <a:t>attributes </a:t>
            </a:r>
            <a:r>
              <a:rPr lang="en-US" altLang="zh-TW" dirty="0" smtClean="0"/>
              <a:t>separated by semicolons: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 smtClean="0"/>
              <a:t>Date, time, </a:t>
            </a:r>
            <a:r>
              <a:rPr lang="en-US" altLang="zh-TW" dirty="0" err="1" smtClean="0"/>
              <a:t>global_active_power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global_reactive_power</a:t>
            </a:r>
            <a:r>
              <a:rPr lang="en-US" altLang="zh-TW" dirty="0" smtClean="0"/>
              <a:t>, voltage, </a:t>
            </a:r>
            <a:r>
              <a:rPr lang="en-US" altLang="zh-TW" dirty="0" err="1" smtClean="0"/>
              <a:t>global_intensity</a:t>
            </a:r>
            <a:r>
              <a:rPr lang="en-US" altLang="zh-TW" dirty="0" smtClean="0"/>
              <a:t>, sub_metering_1, sub_metering_2, sub_metering_3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9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Information about Data Attributes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1.date: Date in format </a:t>
            </a:r>
            <a:r>
              <a:rPr lang="en-US" altLang="zh-TW" dirty="0" err="1"/>
              <a:t>dd</a:t>
            </a:r>
            <a:r>
              <a:rPr lang="en-US" altLang="zh-TW" dirty="0"/>
              <a:t>/mm/</a:t>
            </a:r>
            <a:r>
              <a:rPr lang="en-US" altLang="zh-TW" dirty="0" err="1"/>
              <a:t>yyyy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2.time</a:t>
            </a:r>
            <a:r>
              <a:rPr lang="en-US" altLang="zh-TW" dirty="0"/>
              <a:t>: time in format </a:t>
            </a:r>
            <a:r>
              <a:rPr lang="en-US" altLang="zh-TW" dirty="0" err="1"/>
              <a:t>hh:mm:ss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en-US" altLang="zh-TW" b="1" dirty="0" smtClean="0"/>
              <a:t>global_active_power</a:t>
            </a:r>
            <a:r>
              <a:rPr lang="en-US" altLang="zh-TW" dirty="0"/>
              <a:t>: household global minute-averaged active power (in kilowatt) 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b="1" dirty="0" smtClean="0"/>
              <a:t>global_reactive_power</a:t>
            </a:r>
            <a:r>
              <a:rPr lang="en-US" altLang="zh-TW" dirty="0"/>
              <a:t>: household global minute-averaged reactive power (in kilowatt) 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en-US" altLang="zh-TW" b="1" dirty="0" smtClean="0"/>
              <a:t>voltage</a:t>
            </a:r>
            <a:r>
              <a:rPr lang="en-US" altLang="zh-TW" dirty="0"/>
              <a:t>: minute-averaged voltage (in volt) 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en-US" altLang="zh-TW" b="1" dirty="0" smtClean="0"/>
              <a:t>global_intensity</a:t>
            </a:r>
            <a:r>
              <a:rPr lang="en-US" altLang="zh-TW" dirty="0"/>
              <a:t>: household global minute-averaged current intensity (in ampere) </a:t>
            </a:r>
            <a:endParaRPr lang="en-US" altLang="zh-TW" dirty="0" smtClean="0"/>
          </a:p>
          <a:p>
            <a:r>
              <a:rPr lang="en-US" altLang="zh-TW" dirty="0" smtClean="0"/>
              <a:t>7.sub_metering_1</a:t>
            </a:r>
            <a:r>
              <a:rPr lang="en-US" altLang="zh-TW" dirty="0"/>
              <a:t>: energy sub-metering No. 1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the kitchen, containing mainly a dishwasher, an oven and a microwave (hot plates are not electric but gas powered</a:t>
            </a:r>
            <a:r>
              <a:rPr lang="en-US" altLang="zh-TW" dirty="0" smtClean="0"/>
              <a:t>)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8.sub_metering_2</a:t>
            </a:r>
            <a:r>
              <a:rPr lang="en-US" altLang="zh-TW" dirty="0"/>
              <a:t>: energy sub-metering No. 2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the laundry room, containing a washing-machine, a tumble-drier, a refrigerator and a light. </a:t>
            </a:r>
            <a:endParaRPr lang="en-US" altLang="zh-TW" dirty="0" smtClean="0"/>
          </a:p>
          <a:p>
            <a:r>
              <a:rPr lang="en-US" altLang="zh-TW" dirty="0" smtClean="0"/>
              <a:t>9.sub_metering_3</a:t>
            </a:r>
            <a:r>
              <a:rPr lang="en-US" altLang="zh-TW" dirty="0"/>
              <a:t>: energy sub-metering No. 3 (in watt-hour of active energy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corresponds to an electric water-heater and an air-conditioner.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9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</a:t>
            </a:r>
            <a:r>
              <a:rPr lang="en-US" altLang="zh-TW" dirty="0" smtClean="0"/>
              <a:t>this </a:t>
            </a:r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 subtasks: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(1) Output the minimum, maximum, and count of the columns: ‘global active power’, ‘global reactive power’, ‘voltage’, and ‘global intensity’ 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(2) Output the mean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standard deviation</a:t>
            </a:r>
            <a:r>
              <a:rPr lang="en-US" altLang="zh-TW" dirty="0" smtClean="0"/>
              <a:t> of these columns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 smtClean="0"/>
              <a:t>) (3) Perform min-max normalization on the columns to generate normalized output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2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 3 values: min, max, count</a:t>
            </a:r>
          </a:p>
          <a:p>
            <a:r>
              <a:rPr lang="en-US" altLang="zh-TW" dirty="0" smtClean="0"/>
              <a:t>(2) 2 values: mean, standard deviation</a:t>
            </a:r>
          </a:p>
          <a:p>
            <a:r>
              <a:rPr lang="en-US" altLang="zh-TW" dirty="0" smtClean="0"/>
              <a:t>(3) 1 file:</a:t>
            </a:r>
          </a:p>
          <a:p>
            <a:pPr lvl="1"/>
            <a:r>
              <a:rPr lang="en-US" altLang="zh-TW" dirty="0" smtClean="0"/>
              <a:t>Each line: &lt;normalized global </a:t>
            </a:r>
            <a:r>
              <a:rPr lang="en-US" altLang="zh-TW" dirty="0"/>
              <a:t>active </a:t>
            </a:r>
            <a:r>
              <a:rPr lang="en-US" altLang="zh-TW" dirty="0" smtClean="0"/>
              <a:t>power&gt;, &lt;normalized global </a:t>
            </a:r>
            <a:r>
              <a:rPr lang="en-US" altLang="zh-TW" dirty="0"/>
              <a:t>reactive </a:t>
            </a:r>
            <a:r>
              <a:rPr lang="en-US" altLang="zh-TW" dirty="0" smtClean="0"/>
              <a:t>power&gt;, &lt;normalized voltage&gt;, </a:t>
            </a:r>
            <a:r>
              <a:rPr lang="en-US" altLang="zh-TW" dirty="0"/>
              <a:t>and </a:t>
            </a:r>
            <a:r>
              <a:rPr lang="en-US" altLang="zh-TW" dirty="0" smtClean="0"/>
              <a:t>&lt;normalized </a:t>
            </a:r>
            <a:r>
              <a:rPr lang="en-US" altLang="zh-TW" smtClean="0"/>
              <a:t>global intensity&gt;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7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Missing values</a:t>
            </a:r>
          </a:p>
          <a:p>
            <a:r>
              <a:rPr lang="en-US" altLang="zh-TW" dirty="0" smtClean="0"/>
              <a:t>Conversion of data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UCI ML repository:</a:t>
            </a:r>
          </a:p>
          <a:p>
            <a:pPr lvl="1"/>
            <a:r>
              <a:rPr lang="en-US" altLang="zh-TW" dirty="0" err="1"/>
              <a:t>Dua</a:t>
            </a:r>
            <a:r>
              <a:rPr lang="en-US" altLang="zh-TW" dirty="0"/>
              <a:t>, D. and </a:t>
            </a:r>
            <a:r>
              <a:rPr lang="en-US" altLang="zh-TW" dirty="0" err="1"/>
              <a:t>Karra</a:t>
            </a:r>
            <a:r>
              <a:rPr lang="en-US" altLang="zh-TW" dirty="0"/>
              <a:t> </a:t>
            </a:r>
            <a:r>
              <a:rPr lang="en-US" altLang="zh-TW" dirty="0" err="1"/>
              <a:t>Taniskidou</a:t>
            </a:r>
            <a:r>
              <a:rPr lang="en-US" altLang="zh-TW" dirty="0"/>
              <a:t>, E. (2017). UCI Machine Learning Repository [http://archive.ics.uci.edu/ml]. Irvine, CA: University of California, School of Information and Computer Science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554</Words>
  <Application>Microsoft Office PowerPoint</Application>
  <PresentationFormat>寬螢幕</PresentationFormat>
  <Paragraphs>97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Big Data Mining: HW#1</vt:lpstr>
      <vt:lpstr>Programming Exercise: the First Analysis Program</vt:lpstr>
      <vt:lpstr>Tasks and Data </vt:lpstr>
      <vt:lpstr>Input Data 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29</cp:revision>
  <dcterms:created xsi:type="dcterms:W3CDTF">2017-03-16T10:08:31Z</dcterms:created>
  <dcterms:modified xsi:type="dcterms:W3CDTF">2019-10-03T14:25:56Z</dcterms:modified>
</cp:coreProperties>
</file>