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8" r:id="rId5"/>
    <p:sldId id="279" r:id="rId6"/>
    <p:sldId id="273" r:id="rId7"/>
    <p:sldId id="276" r:id="rId8"/>
    <p:sldId id="280" r:id="rId9"/>
    <p:sldId id="263" r:id="rId10"/>
    <p:sldId id="272" r:id="rId11"/>
    <p:sldId id="271" r:id="rId12"/>
    <p:sldId id="27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xa.info/paper/9c0924187e3186fe1fda8ba8e389ea7b0a2ab3a5" TargetMode="External"/><Relationship Id="rId2" Type="http://schemas.openxmlformats.org/officeDocument/2006/relationships/hyperlink" Target="http://rexa.info/paper/ba826991de0fa3f34edd6c257176f822cfa5e3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xa.info/paper/ed7c2ca9ab03c2d302b8314dd8dfbdecacdfdb54" TargetMode="External"/><Relationship Id="rId4" Type="http://schemas.openxmlformats.org/officeDocument/2006/relationships/hyperlink" Target="http://rexa.info/paper/fcde99480300c467296bef9d503e7085138e33f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reuters-21578+text+categorization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</a:t>
            </a:r>
            <a:r>
              <a:rPr lang="en-US" altLang="zh-TW" dirty="0" smtClean="0"/>
              <a:t>Wang</a:t>
            </a:r>
          </a:p>
          <a:p>
            <a:r>
              <a:rPr lang="en-US" altLang="zh-TW" dirty="0" smtClean="0"/>
              <a:t>Nov. 8,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err="1"/>
              <a:t>Chidanand</a:t>
            </a:r>
            <a:r>
              <a:rPr lang="en-US" altLang="zh-TW" dirty="0"/>
              <a:t> 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Weiss. "Automated Learning of Decision Rules for Text Categorization." ACM Transactions on Information Systems, 1994. 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Chidanand</a:t>
            </a:r>
            <a:r>
              <a:rPr lang="en-US" altLang="zh-TW" dirty="0" smtClean="0"/>
              <a:t> </a:t>
            </a:r>
            <a:r>
              <a:rPr lang="en-US" altLang="zh-TW" dirty="0"/>
              <a:t>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Weiss, "Toward Language Independent Automated Learning of Text Categorization Models." SIGIR 1994. 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Hayes, Peggy M. Anderson, </a:t>
            </a:r>
            <a:r>
              <a:rPr lang="en-US" altLang="zh-TW" dirty="0" err="1"/>
              <a:t>rene</a:t>
            </a:r>
            <a:r>
              <a:rPr lang="en-US" altLang="zh-TW" dirty="0"/>
              <a:t> B. </a:t>
            </a:r>
            <a:r>
              <a:rPr lang="en-US" altLang="zh-TW" dirty="0" err="1"/>
              <a:t>Nirenburg</a:t>
            </a:r>
            <a:r>
              <a:rPr lang="en-US" altLang="zh-TW" dirty="0"/>
              <a:t>, Linda M. </a:t>
            </a:r>
            <a:r>
              <a:rPr lang="en-US" altLang="zh-TW" dirty="0" err="1"/>
              <a:t>Schmandt</a:t>
            </a:r>
            <a:r>
              <a:rPr lang="en-US" altLang="zh-TW" dirty="0"/>
              <a:t>. "TCS: A Shell for Content-Based Text Categorization." IEEE Conference on Artificial Intelligence Applications, 1990. 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 and Steven P. Weinstein. "CONSTRUE/TIS: A System for Content-Based Indexing of a Database of News Stories." Second Annual Conference on Innovative Applications of Artificial Intelligence, 1990. 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[Web Link] 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 smtClean="0"/>
              <a:t>David </a:t>
            </a:r>
            <a:r>
              <a:rPr lang="en-US" altLang="zh-TW" dirty="0"/>
              <a:t>D. </a:t>
            </a:r>
            <a:r>
              <a:rPr lang="en-US" altLang="zh-TW" dirty="0" smtClean="0"/>
              <a:t>Lewis, AT&amp;T </a:t>
            </a:r>
            <a:r>
              <a:rPr lang="en-US" altLang="zh-TW" dirty="0"/>
              <a:t>Labs </a:t>
            </a:r>
            <a:r>
              <a:rPr lang="en-US" altLang="zh-TW" dirty="0" smtClean="0"/>
              <a:t>– Research, </a:t>
            </a:r>
            <a:r>
              <a:rPr lang="en-US" altLang="zh-TW" u="sng" dirty="0" err="1" smtClean="0"/>
              <a:t>lewis</a:t>
            </a:r>
            <a:r>
              <a:rPr lang="en-US" altLang="zh-TW" u="sng" dirty="0"/>
              <a:t> </a:t>
            </a:r>
            <a:r>
              <a:rPr lang="en-US" altLang="zh-TW" b="1" u="sng" dirty="0"/>
              <a:t>'@'</a:t>
            </a:r>
            <a:r>
              <a:rPr lang="en-US" altLang="zh-TW" u="sng" dirty="0"/>
              <a:t> research.att.com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The dataset "Reuters-21578</a:t>
            </a:r>
            <a:r>
              <a:rPr lang="en-US" altLang="zh-TW" dirty="0"/>
              <a:t>, Distribution </a:t>
            </a:r>
            <a:r>
              <a:rPr lang="en-US" altLang="zh-TW" dirty="0" smtClean="0"/>
              <a:t>1.0” is available for research purpose only, and it must be cited for any results produced and published.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</a:t>
            </a:r>
            <a:r>
              <a:rPr lang="en-US" altLang="zh-TW" dirty="0" smtClean="0"/>
              <a:t>Finding Similar Documents using LSH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/>
              <a:t>To find similar documents, using</a:t>
            </a:r>
            <a:endParaRPr lang="en-US" altLang="zh-TW" dirty="0" smtClean="0"/>
          </a:p>
          <a:p>
            <a:pPr lvl="1"/>
            <a:r>
              <a:rPr lang="en-US" altLang="zh-TW" dirty="0"/>
              <a:t>Either </a:t>
            </a:r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Notebook (for others)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</a:t>
            </a:r>
            <a:r>
              <a:rPr lang="en-US" altLang="zh-TW" dirty="0" smtClean="0"/>
              <a:t>Text </a:t>
            </a:r>
            <a:r>
              <a:rPr lang="en-US" altLang="zh-TW" dirty="0" smtClean="0"/>
              <a:t>data in vectors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Candidate pairs for similar documents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/>
              <a:t>Reuters-21578 Text Categorization Collection Data </a:t>
            </a:r>
            <a:r>
              <a:rPr lang="en-US" altLang="zh-TW" b="1" dirty="0" smtClean="0"/>
              <a:t>Set</a:t>
            </a:r>
            <a:r>
              <a:rPr lang="en-US" altLang="zh-TW" dirty="0" smtClean="0"/>
              <a:t>] from UCI Machine Learning Repository</a:t>
            </a:r>
            <a:endParaRPr lang="en-US" altLang="zh-TW" dirty="0"/>
          </a:p>
          <a:p>
            <a:pPr lvl="1"/>
            <a:r>
              <a:rPr lang="en-US" altLang="zh-TW" dirty="0" smtClean="0"/>
              <a:t>It contains 21,578 news articles from Reuters in 1987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archive.ics.uci.edu/ml/datasets/reuters-21578+text+categorization+collection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News: 21 SGML files</a:t>
            </a:r>
          </a:p>
          <a:p>
            <a:pPr lvl="2"/>
            <a:r>
              <a:rPr lang="en-US" altLang="zh-TW" dirty="0" smtClean="0"/>
              <a:t>We only deal with </a:t>
            </a:r>
            <a:r>
              <a:rPr lang="en-US" altLang="zh-TW" dirty="0" smtClean="0">
                <a:solidFill>
                  <a:srgbClr val="0000FF"/>
                </a:solidFill>
              </a:rPr>
              <a:t>news contents </a:t>
            </a:r>
            <a:r>
              <a:rPr lang="en-US" altLang="zh-TW" dirty="0" smtClean="0"/>
              <a:t>inside &lt;body&gt; &lt;/body&gt; tags</a:t>
            </a:r>
          </a:p>
          <a:p>
            <a:pPr lvl="1"/>
            <a:r>
              <a:rPr lang="en-US" altLang="zh-TW" dirty="0" smtClean="0"/>
              <a:t>The other files will </a:t>
            </a:r>
            <a:r>
              <a:rPr lang="en-US" altLang="zh-TW" dirty="0" smtClean="0">
                <a:solidFill>
                  <a:srgbClr val="0000FF"/>
                </a:solidFill>
              </a:rPr>
              <a:t>not</a:t>
            </a:r>
            <a:r>
              <a:rPr lang="en-US" altLang="zh-TW" dirty="0" smtClean="0"/>
              <a:t> be needed in this homework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3 Essential Steps for Similar Docs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Shingling:</a:t>
            </a:r>
            <a:r>
              <a:rPr lang="en-US" dirty="0"/>
              <a:t> Converts a document into a set representation (Boolean vector)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Min-Hashing:</a:t>
            </a:r>
            <a:r>
              <a:rPr lang="en-US" dirty="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Locality-Sensitive Hashing:</a:t>
            </a:r>
            <a:r>
              <a:rPr lang="en-US" dirty="0"/>
              <a:t> Focus on </a:t>
            </a:r>
            <a:br>
              <a:rPr lang="en-US" dirty="0"/>
            </a:br>
            <a:r>
              <a:rPr lang="en-US" dirty="0"/>
              <a:t>pairs of signatures likely to be from </a:t>
            </a:r>
            <a:br>
              <a:rPr lang="en-US" dirty="0"/>
            </a:br>
            <a:r>
              <a:rPr lang="en-US" dirty="0"/>
              <a:t>similar documents</a:t>
            </a:r>
          </a:p>
          <a:p>
            <a:pPr marL="902208" lvl="1" indent="-609600">
              <a:buClr>
                <a:srgbClr val="0000FF"/>
              </a:buClr>
            </a:pPr>
            <a:r>
              <a:rPr lang="en-US" b="1" dirty="0">
                <a:solidFill>
                  <a:srgbClr val="0000FF"/>
                </a:solidFill>
              </a:rPr>
              <a:t>Candidate pairs!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8C-A827-D84E-A84A-C4F35736D0E6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4C00-7883-447F-993D-93A8BDF0AC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BF69-412C-40FF-B67E-488F1482FCFF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 rot="-5394873">
            <a:off x="2781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676401" y="2743201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2514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86202" y="3048001"/>
            <a:ext cx="1390651" cy="2592388"/>
            <a:chOff x="1488" y="1920"/>
            <a:chExt cx="876" cy="1633"/>
          </a:xfrm>
        </p:grpSpPr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76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in the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docu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-</a:t>
              </a:r>
            </a:p>
            <a:p>
              <a:r>
                <a:rPr lang="en-US" dirty="0" err="1">
                  <a:latin typeface="Arial" pitchFamily="34" charset="0"/>
                  <a:cs typeface="Arial" pitchFamily="34" charset="0"/>
                </a:rPr>
                <a:t>ment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105400" y="2362200"/>
            <a:ext cx="2376488" cy="3538538"/>
            <a:chOff x="2256" y="1488"/>
            <a:chExt cx="1497" cy="2229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dirty="0"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39001" y="2165350"/>
            <a:ext cx="3402013" cy="2014538"/>
            <a:chOff x="3600" y="1364"/>
            <a:chExt cx="2143" cy="1269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8C7-D2C6-2443-AEB1-6FEDA97E0C2C}" type="datetime1">
              <a:rPr lang="en-US" smtClean="0"/>
              <a:t>11/8/2019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6574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Reuters-21578 </a:t>
            </a:r>
            <a:r>
              <a:rPr lang="en-US" altLang="zh-TW" dirty="0" smtClean="0"/>
              <a:t>dataset, please calculate all </a:t>
            </a:r>
            <a:r>
              <a:rPr lang="en-US" altLang="zh-TW" dirty="0" smtClean="0">
                <a:solidFill>
                  <a:srgbClr val="FF0000"/>
                </a:solidFill>
              </a:rPr>
              <a:t>k-shingles</a:t>
            </a:r>
            <a:r>
              <a:rPr lang="en-US" altLang="zh-TW" dirty="0" smtClean="0"/>
              <a:t> and output the set representation of the text dataset as a matrix.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/>
              <a:t>) (2) </a:t>
            </a:r>
            <a:r>
              <a:rPr lang="en-US" altLang="zh-TW" dirty="0" smtClean="0"/>
              <a:t>Given the set representation, compute the </a:t>
            </a:r>
            <a:r>
              <a:rPr lang="en-US" altLang="zh-TW" dirty="0" err="1" smtClean="0">
                <a:solidFill>
                  <a:srgbClr val="FF0000"/>
                </a:solidFill>
              </a:rPr>
              <a:t>minhash</a:t>
            </a:r>
            <a:r>
              <a:rPr lang="en-US" altLang="zh-TW" dirty="0" smtClean="0">
                <a:solidFill>
                  <a:srgbClr val="FF0000"/>
                </a:solidFill>
              </a:rPr>
              <a:t> signatures </a:t>
            </a:r>
            <a:r>
              <a:rPr lang="en-US" altLang="zh-TW" dirty="0" smtClean="0"/>
              <a:t>of all </a:t>
            </a:r>
            <a:r>
              <a:rPr lang="en-US" altLang="zh-TW" dirty="0" smtClean="0"/>
              <a:t>documents.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/>
              <a:t>) </a:t>
            </a:r>
            <a:r>
              <a:rPr lang="en-US" altLang="zh-TW" dirty="0" smtClean="0"/>
              <a:t>(3) Implement the LSH algorithm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output the resulting candidate pairs of similar documents. 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[Optional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20pt</a:t>
            </a:r>
            <a:r>
              <a:rPr lang="en-US" altLang="zh-TW" dirty="0" smtClean="0"/>
              <a:t>) (4) Implement </a:t>
            </a:r>
            <a:r>
              <a:rPr lang="en-US" altLang="zh-TW" dirty="0" smtClean="0"/>
              <a:t>k-nearest </a:t>
            </a:r>
            <a:r>
              <a:rPr lang="en-US" altLang="zh-TW" dirty="0" smtClean="0"/>
              <a:t>neighbor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kNN</a:t>
            </a:r>
            <a:r>
              <a:rPr lang="en-US" altLang="zh-TW" dirty="0" smtClean="0"/>
              <a:t>) search using LSH and compare its performance with linear search.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 set representation: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matrix: with rows as shingles and columns as documents (N=21,578) </a:t>
            </a:r>
          </a:p>
          <a:p>
            <a:r>
              <a:rPr lang="en-US" altLang="zh-TW" dirty="0" smtClean="0"/>
              <a:t>(2) </a:t>
            </a:r>
            <a:r>
              <a:rPr lang="en-US" altLang="zh-TW" dirty="0" err="1" smtClean="0"/>
              <a:t>minhash</a:t>
            </a:r>
            <a:r>
              <a:rPr lang="en-US" altLang="zh-TW" dirty="0" smtClean="0"/>
              <a:t> signatures: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/>
              <a:t>HxN</a:t>
            </a:r>
            <a:r>
              <a:rPr lang="en-US" altLang="zh-TW" dirty="0" smtClean="0"/>
              <a:t> signature matrix: with H as the number of hash functions, </a:t>
            </a:r>
            <a:r>
              <a:rPr lang="en-US" altLang="zh-TW" dirty="0" smtClean="0"/>
              <a:t>and N=21,578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(3) candidate pairs: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each </a:t>
            </a:r>
            <a:r>
              <a:rPr lang="en-US" altLang="zh-TW" dirty="0" smtClean="0"/>
              <a:t>document </a:t>
            </a:r>
            <a:r>
              <a:rPr lang="en-US" altLang="zh-TW" dirty="0" smtClean="0"/>
              <a:t>Di</a:t>
            </a:r>
            <a:r>
              <a:rPr lang="en-US" altLang="zh-TW" dirty="0"/>
              <a:t>, there should be a list of those </a:t>
            </a:r>
            <a:r>
              <a:rPr lang="en-US" altLang="zh-TW" dirty="0" smtClean="0"/>
              <a:t>documents </a:t>
            </a:r>
            <a:r>
              <a:rPr lang="en-US" altLang="zh-TW" dirty="0"/>
              <a:t>j&gt;</a:t>
            </a:r>
            <a:r>
              <a:rPr lang="en-US" altLang="zh-TW" dirty="0" err="1"/>
              <a:t>i</a:t>
            </a:r>
            <a:r>
              <a:rPr lang="en-US" altLang="zh-TW" dirty="0"/>
              <a:t> with which </a:t>
            </a:r>
            <a:r>
              <a:rPr lang="en-US" altLang="zh-TW" dirty="0" smtClean="0"/>
              <a:t>Di </a:t>
            </a:r>
            <a:r>
              <a:rPr lang="en-US" altLang="zh-TW" dirty="0"/>
              <a:t>needs to be </a:t>
            </a:r>
            <a:r>
              <a:rPr lang="en-US" altLang="zh-TW" dirty="0" smtClean="0"/>
              <a:t>compared</a:t>
            </a:r>
          </a:p>
          <a:p>
            <a:r>
              <a:rPr lang="en-US" altLang="zh-TW" dirty="0" smtClean="0"/>
              <a:t>(4) comparison of </a:t>
            </a:r>
            <a:r>
              <a:rPr lang="en-US" altLang="zh-TW" dirty="0" err="1" smtClean="0"/>
              <a:t>kNN</a:t>
            </a:r>
            <a:r>
              <a:rPr lang="en-US" altLang="zh-TW" dirty="0" smtClean="0"/>
              <a:t> </a:t>
            </a:r>
            <a:r>
              <a:rPr lang="en-US" altLang="zh-TW" dirty="0" smtClean="0"/>
              <a:t>search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linear search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 the differences in rows and columns for the input data and the output matrices</a:t>
            </a:r>
          </a:p>
          <a:p>
            <a:pPr lvl="1"/>
            <a:r>
              <a:rPr lang="en-US" altLang="zh-TW" dirty="0" smtClean="0"/>
              <a:t>Input: </a:t>
            </a:r>
            <a:r>
              <a:rPr lang="en-US" altLang="zh-TW" dirty="0" smtClean="0">
                <a:solidFill>
                  <a:srgbClr val="0000FF"/>
                </a:solidFill>
              </a:rPr>
              <a:t>rows</a:t>
            </a:r>
            <a:r>
              <a:rPr lang="en-US" altLang="zh-TW" dirty="0" smtClean="0"/>
              <a:t> as documents</a:t>
            </a:r>
          </a:p>
          <a:p>
            <a:pPr lvl="1"/>
            <a:r>
              <a:rPr lang="en-US" altLang="zh-TW" dirty="0" smtClean="0"/>
              <a:t>Output: </a:t>
            </a:r>
            <a:r>
              <a:rPr lang="en-US" altLang="zh-TW" dirty="0" smtClean="0">
                <a:solidFill>
                  <a:srgbClr val="FF0000"/>
                </a:solidFill>
              </a:rPr>
              <a:t>columns</a:t>
            </a:r>
            <a:r>
              <a:rPr lang="en-US" altLang="zh-TW" dirty="0" smtClean="0"/>
              <a:t> as documents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Your program should </a:t>
            </a:r>
            <a:r>
              <a:rPr lang="en-US" altLang="zh-TW" dirty="0"/>
              <a:t>be </a:t>
            </a:r>
            <a:r>
              <a:rPr lang="en-US" altLang="zh-TW" dirty="0" smtClean="0"/>
              <a:t>able to accept some parameters:</a:t>
            </a:r>
          </a:p>
          <a:p>
            <a:pPr lvl="1"/>
            <a:r>
              <a:rPr lang="en-US" altLang="zh-TW" dirty="0" smtClean="0"/>
              <a:t>k in k-shingles</a:t>
            </a:r>
          </a:p>
          <a:p>
            <a:pPr lvl="1"/>
            <a:r>
              <a:rPr lang="en-US" altLang="zh-TW" dirty="0" smtClean="0"/>
              <a:t>Number of hash functions H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/>
              <a:t>Your environment </a:t>
            </a:r>
            <a:r>
              <a:rPr lang="en-US" altLang="zh-TW" dirty="0" smtClean="0"/>
              <a:t>setup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Nov. 22, 2019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645</Words>
  <Application>Microsoft Office PowerPoint</Application>
  <PresentationFormat>寬螢幕</PresentationFormat>
  <Paragraphs>120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Big Data Mining: HW#3</vt:lpstr>
      <vt:lpstr>Programming Exercise: Finding Similar Documents using LSH</vt:lpstr>
      <vt:lpstr>Input Data </vt:lpstr>
      <vt:lpstr>3 Essential Steps for Similar Docs</vt:lpstr>
      <vt:lpstr>The Big Picture</vt:lpstr>
      <vt:lpstr>Task Description</vt:lpstr>
      <vt:lpstr>Output Format</vt:lpstr>
      <vt:lpstr>Implementation Notes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56</cp:revision>
  <dcterms:created xsi:type="dcterms:W3CDTF">2017-03-16T10:08:31Z</dcterms:created>
  <dcterms:modified xsi:type="dcterms:W3CDTF">2019-11-08T00:47:45Z</dcterms:modified>
</cp:coreProperties>
</file>