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7" r:id="rId7"/>
    <p:sldId id="268" r:id="rId8"/>
    <p:sldId id="270" r:id="rId9"/>
    <p:sldId id="271" r:id="rId10"/>
    <p:sldId id="262" r:id="rId11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B00"/>
    <a:srgbClr val="3F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5" autoAdjust="0"/>
  </p:normalViewPr>
  <p:slideViewPr>
    <p:cSldViewPr>
      <p:cViewPr>
        <p:scale>
          <a:sx n="100" d="100"/>
          <a:sy n="100" d="100"/>
        </p:scale>
        <p:origin x="70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631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79DD-8568-42C1-BA5A-C4F46C0C88B2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1CEA-E56D-4463-BD82-D2CF11E1C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24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1CB7A-0E8C-4667-B60C-D70B537CE47B}" type="datetimeFigureOut">
              <a:rPr lang="de-DE" smtClean="0"/>
              <a:pPr/>
              <a:t>28.01.2025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3F01-339E-4FB1-9F01-BDD435A428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3F01-339E-4FB1-9F01-BDD435A428E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204864"/>
            <a:ext cx="9144000" cy="571504"/>
          </a:xfrm>
        </p:spPr>
        <p:txBody>
          <a:bodyPr>
            <a:noAutofit/>
          </a:bodyPr>
          <a:lstStyle>
            <a:lvl1pPr algn="ctr">
              <a:defRPr sz="30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2633492"/>
            <a:ext cx="9144000" cy="258204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Unterüberschrift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IN GROSSBUCHSTABEN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600"/>
            </a:lvl1pPr>
            <a:lvl2pPr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r>
              <a:rPr lang="de-AT" sz="2800" dirty="0">
                <a:latin typeface="Arial" pitchFamily="34" charset="0"/>
                <a:cs typeface="Arial" pitchFamily="34" charset="0"/>
              </a:rPr>
              <a:t>Erste Ebene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AT" sz="2600" dirty="0">
                <a:latin typeface="Arial" pitchFamily="34" charset="0"/>
                <a:cs typeface="Arial" pitchFamily="34" charset="0"/>
              </a:rPr>
              <a:t> Zweite Ebene</a:t>
            </a:r>
          </a:p>
          <a:p>
            <a:pPr lvl="2"/>
            <a:r>
              <a:rPr lang="de-AT" dirty="0">
                <a:latin typeface="Arial" pitchFamily="34" charset="0"/>
                <a:cs typeface="Arial" pitchFamily="34" charset="0"/>
              </a:rPr>
              <a:t>Dritte Ebene</a:t>
            </a:r>
          </a:p>
          <a:p>
            <a:pPr lvl="3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Vierte Ebene</a:t>
            </a:r>
          </a:p>
          <a:p>
            <a:pPr lvl="4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86184"/>
            <a:ext cx="9144000" cy="571504"/>
          </a:xfrm>
        </p:spPr>
        <p:txBody>
          <a:bodyPr>
            <a:noAutofit/>
          </a:bodyPr>
          <a:lstStyle>
            <a:lvl1pPr algn="ctr">
              <a:defRPr sz="30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AT" dirty="0"/>
              <a:t>ABSCHNITTSTITEL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3314812"/>
            <a:ext cx="9144000" cy="258204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Unterüberschrift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IN GROSSBUCHSTABEN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28800"/>
            <a:ext cx="4038600" cy="3857652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de-AT" sz="2800" dirty="0">
                <a:latin typeface="Arial" pitchFamily="34" charset="0"/>
                <a:cs typeface="Arial" pitchFamily="34" charset="0"/>
              </a:rPr>
              <a:t>Erste Ebene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AT" sz="2600" dirty="0">
                <a:latin typeface="Arial" pitchFamily="34" charset="0"/>
                <a:cs typeface="Arial" pitchFamily="34" charset="0"/>
              </a:rPr>
              <a:t> Zweite Ebene</a:t>
            </a:r>
          </a:p>
          <a:p>
            <a:pPr lvl="2"/>
            <a:r>
              <a:rPr lang="de-AT" dirty="0">
                <a:latin typeface="Arial" pitchFamily="34" charset="0"/>
                <a:cs typeface="Arial" pitchFamily="34" charset="0"/>
              </a:rPr>
              <a:t>Dritte Ebene</a:t>
            </a:r>
          </a:p>
          <a:p>
            <a:pPr lvl="3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Vierte Ebene</a:t>
            </a:r>
          </a:p>
          <a:p>
            <a:pPr lvl="4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28800"/>
            <a:ext cx="4038600" cy="3857652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de-AT" sz="2800" dirty="0">
                <a:latin typeface="Arial" pitchFamily="34" charset="0"/>
                <a:cs typeface="Arial" pitchFamily="34" charset="0"/>
              </a:rPr>
              <a:t>Erste Ebene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AT" sz="2600" dirty="0">
                <a:latin typeface="Arial" pitchFamily="34" charset="0"/>
                <a:cs typeface="Arial" pitchFamily="34" charset="0"/>
              </a:rPr>
              <a:t> Zweite Ebene</a:t>
            </a:r>
          </a:p>
          <a:p>
            <a:pPr lvl="2"/>
            <a:r>
              <a:rPr lang="de-AT" dirty="0">
                <a:latin typeface="Arial" pitchFamily="34" charset="0"/>
                <a:cs typeface="Arial" pitchFamily="34" charset="0"/>
              </a:rPr>
              <a:t>Dritte Ebene</a:t>
            </a:r>
          </a:p>
          <a:p>
            <a:pPr lvl="3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Vierte Ebene</a:t>
            </a:r>
          </a:p>
          <a:p>
            <a:pPr lvl="4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IN GROSSBUCHSTABEN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628800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lang="de-DE" sz="2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AT" dirty="0"/>
              <a:t>Unterüberschrift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343179"/>
            <a:ext cx="4040188" cy="3054353"/>
          </a:xfrm>
        </p:spPr>
        <p:txBody>
          <a:bodyPr/>
          <a:lstStyle>
            <a:lvl1pPr>
              <a:defRPr sz="180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de-AT" sz="2800" dirty="0">
                <a:latin typeface="Arial" pitchFamily="34" charset="0"/>
                <a:cs typeface="Arial" pitchFamily="34" charset="0"/>
              </a:rPr>
              <a:t>Erste Ebene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AT" sz="2600" dirty="0">
                <a:latin typeface="Arial" pitchFamily="34" charset="0"/>
                <a:cs typeface="Arial" pitchFamily="34" charset="0"/>
              </a:rPr>
              <a:t> Zweite Ebene</a:t>
            </a:r>
          </a:p>
          <a:p>
            <a:pPr lvl="2"/>
            <a:r>
              <a:rPr lang="de-AT" dirty="0">
                <a:latin typeface="Arial" pitchFamily="34" charset="0"/>
                <a:cs typeface="Arial" pitchFamily="34" charset="0"/>
              </a:rPr>
              <a:t>Dritte Ebene</a:t>
            </a:r>
          </a:p>
          <a:p>
            <a:pPr lvl="3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Vierte Ebene</a:t>
            </a:r>
          </a:p>
          <a:p>
            <a:pPr lvl="4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628800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343179"/>
            <a:ext cx="4041775" cy="3054353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de-AT" sz="2800" dirty="0">
                <a:latin typeface="Arial" pitchFamily="34" charset="0"/>
                <a:cs typeface="Arial" pitchFamily="34" charset="0"/>
              </a:rPr>
              <a:t>Erste Ebene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AT" sz="2600" dirty="0">
                <a:latin typeface="Arial" pitchFamily="34" charset="0"/>
                <a:cs typeface="Arial" pitchFamily="34" charset="0"/>
              </a:rPr>
              <a:t> Zweite Ebene</a:t>
            </a:r>
          </a:p>
          <a:p>
            <a:pPr lvl="2"/>
            <a:r>
              <a:rPr lang="de-AT" dirty="0">
                <a:latin typeface="Arial" pitchFamily="34" charset="0"/>
                <a:cs typeface="Arial" pitchFamily="34" charset="0"/>
              </a:rPr>
              <a:t>Dritte Ebene</a:t>
            </a:r>
          </a:p>
          <a:p>
            <a:pPr lvl="3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Vierte Ebene</a:t>
            </a:r>
          </a:p>
          <a:p>
            <a:pPr lvl="4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IN GROSSBUCHSTABEN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0" y="3744034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5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VIELEN DANK FÜR IHRE AUFMERKSAMKEIT!</a:t>
            </a:r>
            <a:endParaRPr lang="de-DE" sz="25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CI_C_Umriss_grau"/>
          <p:cNvPicPr>
            <a:picLocks noChangeAspect="1" noChangeArrowheads="1"/>
          </p:cNvPicPr>
          <p:nvPr userDrawn="1"/>
        </p:nvPicPr>
        <p:blipFill>
          <a:blip r:embed="rId10" cstate="print">
            <a:lum bright="20000"/>
          </a:blip>
          <a:srcRect t="20722" r="19983"/>
          <a:stretch>
            <a:fillRect/>
          </a:stretch>
        </p:blipFill>
        <p:spPr bwMode="auto">
          <a:xfrm>
            <a:off x="5826050" y="0"/>
            <a:ext cx="3317950" cy="341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 userDrawn="1"/>
        </p:nvSpPr>
        <p:spPr>
          <a:xfrm>
            <a:off x="0" y="6303987"/>
            <a:ext cx="9144000" cy="548680"/>
          </a:xfrm>
          <a:prstGeom prst="rect">
            <a:avLst/>
          </a:prstGeom>
          <a:solidFill>
            <a:srgbClr val="004983"/>
          </a:solidFill>
          <a:ln>
            <a:solidFill>
              <a:srgbClr val="004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58204" cy="57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ÜBERSCHRIFT IN GROSSBUCHSTABEN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375" y="1693960"/>
            <a:ext cx="822960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AT" sz="2800" dirty="0">
                <a:latin typeface="Arial" pitchFamily="34" charset="0"/>
                <a:cs typeface="Arial" pitchFamily="34" charset="0"/>
              </a:rPr>
              <a:t>Erste Ebene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AT" sz="2600" dirty="0">
                <a:latin typeface="Arial" pitchFamily="34" charset="0"/>
                <a:cs typeface="Arial" pitchFamily="34" charset="0"/>
              </a:rPr>
              <a:t> Zweite Ebene</a:t>
            </a:r>
          </a:p>
          <a:p>
            <a:pPr lvl="2"/>
            <a:r>
              <a:rPr lang="de-AT" dirty="0">
                <a:latin typeface="Arial" pitchFamily="34" charset="0"/>
                <a:cs typeface="Arial" pitchFamily="34" charset="0"/>
              </a:rPr>
              <a:t>Dritte Ebene</a:t>
            </a:r>
          </a:p>
          <a:p>
            <a:pPr lvl="3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Vierte Ebene</a:t>
            </a:r>
          </a:p>
          <a:p>
            <a:pPr lvl="4">
              <a:buFont typeface="Arial" pitchFamily="34" charset="0"/>
              <a:buChar char="•"/>
            </a:pPr>
            <a:r>
              <a:rPr lang="de-AT" dirty="0">
                <a:latin typeface="Arial" pitchFamily="34" charset="0"/>
                <a:cs typeface="Arial" pitchFamily="34" charset="0"/>
              </a:rPr>
              <a:t>Fünfte Ebene</a:t>
            </a:r>
          </a:p>
        </p:txBody>
      </p:sp>
      <p:pic>
        <p:nvPicPr>
          <p:cNvPr id="11" name="Grafik 10" descr="MCI_4C_NEG.gi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58019" y="6372912"/>
            <a:ext cx="829326" cy="402364"/>
          </a:xfrm>
          <a:prstGeom prst="rect">
            <a:avLst/>
          </a:prstGeom>
        </p:spPr>
      </p:pic>
      <p:sp>
        <p:nvSpPr>
          <p:cNvPr id="13" name="Foliennummernplatzhalter 4"/>
          <p:cNvSpPr txBox="1">
            <a:spLocks/>
          </p:cNvSpPr>
          <p:nvPr userDrawn="1"/>
        </p:nvSpPr>
        <p:spPr>
          <a:xfrm>
            <a:off x="8292033" y="6404570"/>
            <a:ext cx="500066" cy="287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5BED9-C784-4276-B276-C5C35A8F7997}" type="slidenum">
              <a:rPr kumimoji="0" lang="de-DE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-17462" y="6423139"/>
            <a:ext cx="9161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>
                <a:solidFill>
                  <a:schemeClr val="bg1"/>
                </a:solidFill>
              </a:rPr>
              <a:t>Florian Schrottenbaum, Tobias Wannenmacher / Studierende </a:t>
            </a:r>
            <a:r>
              <a:rPr lang="de-AT" sz="1000" baseline="0" dirty="0">
                <a:solidFill>
                  <a:schemeClr val="bg1"/>
                </a:solidFill>
              </a:rPr>
              <a:t>am MCI / BA-MGST-23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0" y="6635234"/>
            <a:ext cx="9161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00" dirty="0">
                <a:solidFill>
                  <a:schemeClr val="bg1"/>
                </a:solidFill>
              </a:rPr>
              <a:t>Das MCI ist nicht für die Inhalte dieser Präsentation verantwortlich.</a:t>
            </a:r>
            <a:r>
              <a:rPr lang="de-AT" sz="800" baseline="0" dirty="0">
                <a:solidFill>
                  <a:schemeClr val="bg1"/>
                </a:solidFill>
              </a:rPr>
              <a:t> </a:t>
            </a:r>
            <a:endParaRPr lang="de-DE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1008112"/>
          </a:xfrm>
        </p:spPr>
        <p:txBody>
          <a:bodyPr>
            <a:normAutofit/>
          </a:bodyPr>
          <a:lstStyle/>
          <a:p>
            <a:r>
              <a:rPr lang="de-DE" dirty="0"/>
              <a:t>Project Jump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576064"/>
          </a:xfrm>
        </p:spPr>
        <p:txBody>
          <a:bodyPr>
            <a:noAutofit/>
          </a:bodyPr>
          <a:lstStyle/>
          <a:p>
            <a:r>
              <a:rPr lang="de-DE" dirty="0"/>
              <a:t>Entwicklung eines Systems zur Sprungerkennung mittels ESP32-WROOM und ADXL345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dieses Projekt?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sz="2800" dirty="0">
                <a:latin typeface="Arial" pitchFamily="34" charset="0"/>
                <a:cs typeface="Arial" pitchFamily="34" charset="0"/>
              </a:rPr>
              <a:t>Herausforderung: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AT" sz="2600" dirty="0">
                <a:latin typeface="Arial" pitchFamily="34" charset="0"/>
                <a:cs typeface="Arial" pitchFamily="34" charset="0"/>
              </a:rPr>
              <a:t>Automatische Sprungerkennung für interaktive Anwendungen</a:t>
            </a:r>
          </a:p>
          <a:p>
            <a:pPr lvl="1"/>
            <a:r>
              <a:rPr lang="de-AT" sz="2600" dirty="0">
                <a:latin typeface="Arial" pitchFamily="34" charset="0"/>
                <a:cs typeface="Arial" pitchFamily="34" charset="0"/>
              </a:rPr>
              <a:t>Realisierung einer einfachen Verbindung zwischen Hardware und Software</a:t>
            </a:r>
          </a:p>
          <a:p>
            <a:r>
              <a:rPr lang="de-AT" sz="2800" dirty="0">
                <a:latin typeface="Arial" pitchFamily="34" charset="0"/>
                <a:cs typeface="Arial" pitchFamily="34" charset="0"/>
              </a:rPr>
              <a:t>Ziel:</a:t>
            </a:r>
          </a:p>
          <a:p>
            <a:pPr lvl="1"/>
            <a:r>
              <a:rPr lang="de-AT" sz="2600" dirty="0">
                <a:latin typeface="Arial" pitchFamily="34" charset="0"/>
                <a:cs typeface="Arial" pitchFamily="34" charset="0"/>
              </a:rPr>
              <a:t>Erkennung eines Sprungereignisses mittels ESP32-WROOM und ADXL345 und Simulation eines Tastendrucks der Leertaste zur Steuerung eines einfachen Spiels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55E3-04FE-37EE-F1E6-49063558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20A64-E57E-ECC1-2D14-630CDCE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1EC21-7BD2-AF61-3018-72250B49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sz="2800" dirty="0">
                <a:latin typeface="Arial" pitchFamily="34" charset="0"/>
                <a:cs typeface="Arial" pitchFamily="34" charset="0"/>
              </a:rPr>
              <a:t>Powerbank: Liefert Stromversorgung für ESP32-WROOM und ADXL345.</a:t>
            </a:r>
          </a:p>
          <a:p>
            <a:r>
              <a:rPr lang="de-AT" sz="2800" dirty="0">
                <a:latin typeface="Arial" pitchFamily="34" charset="0"/>
                <a:cs typeface="Arial" pitchFamily="34" charset="0"/>
              </a:rPr>
              <a:t>Sensor (ADXL345): Misst die Beschleunigung.</a:t>
            </a:r>
          </a:p>
          <a:p>
            <a:r>
              <a:rPr lang="de-AT" sz="2800" dirty="0">
                <a:latin typeface="Arial" pitchFamily="34" charset="0"/>
                <a:cs typeface="Arial" pitchFamily="34" charset="0"/>
              </a:rPr>
              <a:t>ESP32-WROOM: Analysiert die Daten und erkennt Sprünge mithilfe eines Schwellenwertes.</a:t>
            </a:r>
          </a:p>
          <a:p>
            <a:r>
              <a:rPr lang="de-AT" sz="2800" dirty="0">
                <a:latin typeface="Arial" pitchFamily="34" charset="0"/>
                <a:cs typeface="Arial" pitchFamily="34" charset="0"/>
              </a:rPr>
              <a:t>Lautsprecher (Piezo-Speaker 16R): Gibt auditives Feedback bei Kalibrierung und Sprünge.</a:t>
            </a:r>
          </a:p>
          <a:p>
            <a:r>
              <a:rPr lang="de-DE" sz="2800" dirty="0">
                <a:latin typeface="Arial" pitchFamily="34" charset="0"/>
                <a:cs typeface="Arial" pitchFamily="34" charset="0"/>
              </a:rPr>
              <a:t>Bluetooth-Kommunikation: Sendet „Sprung“-Signale an den Laptop.</a:t>
            </a:r>
          </a:p>
          <a:p>
            <a:r>
              <a:rPr lang="de-AT" sz="2800" dirty="0">
                <a:latin typeface="Arial" pitchFamily="34" charset="0"/>
                <a:cs typeface="Arial" pitchFamily="34" charset="0"/>
              </a:rPr>
              <a:t>Laptop: Simuliert das Drücken der Leertaste mittels Python-Bibliothek.</a:t>
            </a:r>
          </a:p>
          <a:p>
            <a:r>
              <a:rPr lang="de-AT" sz="2800" dirty="0">
                <a:latin typeface="Arial" pitchFamily="34" charset="0"/>
                <a:cs typeface="Arial" pitchFamily="34" charset="0"/>
              </a:rPr>
              <a:t>Spiel: Reagiert auf (simulierten) Tastendruck der Leertaste und lässt den Dino springen.</a:t>
            </a:r>
          </a:p>
        </p:txBody>
      </p:sp>
    </p:spTree>
    <p:extLst>
      <p:ext uri="{BB962C8B-B14F-4D97-AF65-F5344CB8AC3E}">
        <p14:creationId xmlns:p14="http://schemas.microsoft.com/office/powerpoint/2010/main" val="128772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685B-4E67-9324-6AD7-9D98F82F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3DF8-83EC-3DD5-AD0F-3B9E8283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58204" cy="571496"/>
          </a:xfrm>
        </p:spPr>
        <p:txBody>
          <a:bodyPr anchor="ctr">
            <a:normAutofit/>
          </a:bodyPr>
          <a:lstStyle/>
          <a:p>
            <a:r>
              <a:rPr lang="de-AT" dirty="0"/>
              <a:t>Komponentendiagramm</a:t>
            </a:r>
            <a:endParaRPr lang="de-DE" dirty="0"/>
          </a:p>
        </p:txBody>
      </p:sp>
      <p:pic>
        <p:nvPicPr>
          <p:cNvPr id="15" name="Inhaltsplatzhalter 1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5C15246-FEC5-C9AB-93A1-8CB89D335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08" y="1693960"/>
            <a:ext cx="4762534" cy="3857652"/>
          </a:xfrm>
          <a:noFill/>
        </p:spPr>
      </p:pic>
    </p:spTree>
    <p:extLst>
      <p:ext uri="{BB962C8B-B14F-4D97-AF65-F5344CB8AC3E}">
        <p14:creationId xmlns:p14="http://schemas.microsoft.com/office/powerpoint/2010/main" val="17673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2F191-B8E9-FC2B-AC40-1622F6F4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F34C9-4325-E560-6CA2-692D0C3B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Herausforderungen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52204-6EFC-37D2-CA94-78A06758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sz="2800" dirty="0">
                <a:latin typeface="Arial" pitchFamily="34" charset="0"/>
                <a:cs typeface="Arial" pitchFamily="34" charset="0"/>
              </a:rPr>
              <a:t>Herausforderungen:</a:t>
            </a:r>
            <a:endParaRPr lang="de-AT" sz="3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Zuverlässige Schwellenwertbestimmung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Verzögerung</a:t>
            </a:r>
          </a:p>
          <a:p>
            <a:r>
              <a:rPr lang="de-AT" sz="2800" dirty="0">
                <a:latin typeface="Arial" pitchFamily="34" charset="0"/>
                <a:cs typeface="Arial" pitchFamily="34" charset="0"/>
              </a:rPr>
              <a:t>Lösungen: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Schwellenwertbestimmung mittels fünf Kalibriersprüngen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Testungen mit verschiedenen Softwarestrukturen</a:t>
            </a:r>
          </a:p>
        </p:txBody>
      </p:sp>
    </p:spTree>
    <p:extLst>
      <p:ext uri="{BB962C8B-B14F-4D97-AF65-F5344CB8AC3E}">
        <p14:creationId xmlns:p14="http://schemas.microsoft.com/office/powerpoint/2010/main" val="293326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B2B3-944E-52DC-53AA-9F900CAB4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29921-2F95-EFC4-C62C-1EA64B5D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 &amp; Ausblick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3456F-1385-016E-E29A-F68D58DA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sz="3000" dirty="0">
                <a:latin typeface="Arial" pitchFamily="34" charset="0"/>
                <a:cs typeface="Arial" pitchFamily="34" charset="0"/>
              </a:rPr>
              <a:t>Fazit: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Erfolgreiche Integration von Hardware und Software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Effiziente Sprungerkennung für interaktive Anwendungen</a:t>
            </a:r>
          </a:p>
          <a:p>
            <a:r>
              <a:rPr lang="de-AT" sz="3000" dirty="0">
                <a:latin typeface="Arial" pitchFamily="34" charset="0"/>
                <a:cs typeface="Arial" pitchFamily="34" charset="0"/>
              </a:rPr>
              <a:t>Ausblick: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Verbesserung der Sensorgenauigkeit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Minimierung der Verzögerung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Integration von Doppelsprüngen („Leertaste gedrückt halten“)</a:t>
            </a:r>
          </a:p>
          <a:p>
            <a:pPr lvl="1"/>
            <a:r>
              <a:rPr lang="de-AT" sz="3000" dirty="0">
                <a:latin typeface="Arial" pitchFamily="34" charset="0"/>
                <a:cs typeface="Arial" pitchFamily="34" charset="0"/>
              </a:rPr>
              <a:t>Ducken (Vögel im Spiel)</a:t>
            </a:r>
          </a:p>
          <a:p>
            <a:pPr lvl="1"/>
            <a:endParaRPr lang="de-AT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7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MCI">
      <a:dk1>
        <a:sysClr val="windowText" lastClr="000000"/>
      </a:dk1>
      <a:lt1>
        <a:sysClr val="window" lastClr="FFFFFF"/>
      </a:lt1>
      <a:dk2>
        <a:srgbClr val="004983"/>
      </a:dk2>
      <a:lt2>
        <a:srgbClr val="F49A00"/>
      </a:lt2>
      <a:accent1>
        <a:srgbClr val="5F856B"/>
      </a:accent1>
      <a:accent2>
        <a:srgbClr val="4D96BE"/>
      </a:accent2>
      <a:accent3>
        <a:srgbClr val="5D788E"/>
      </a:accent3>
      <a:accent4>
        <a:srgbClr val="6B4D6C"/>
      </a:accent4>
      <a:accent5>
        <a:srgbClr val="783F4F"/>
      </a:accent5>
      <a:accent6>
        <a:srgbClr val="CD943A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71380D37BE2E4798CB4A6C719E3B51" ma:contentTypeVersion="0" ma:contentTypeDescription="Ein neues Dokument erstellen." ma:contentTypeScope="" ma:versionID="c1e0a821e60e4804e02f3c154dcf9e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D471053-2B7B-40FC-9298-E7A7EE973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1A56D-5013-46B9-A648-1FEE355D28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0C9AA4-1B27-4358-B9CF-0D69DD429A7B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Larissa-Design</vt:lpstr>
      <vt:lpstr>Project Jump </vt:lpstr>
      <vt:lpstr>Warum dieses Projekt?</vt:lpstr>
      <vt:lpstr>Systemarchitektur</vt:lpstr>
      <vt:lpstr>Komponentendiagramm</vt:lpstr>
      <vt:lpstr>Herausforderungen</vt:lpstr>
      <vt:lpstr>Fazit &amp; Ausblick</vt:lpstr>
      <vt:lpstr>PowerPoint-Präsentation</vt:lpstr>
    </vt:vector>
  </TitlesOfParts>
  <Company>Management Center Innsbruck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Daniela Lindtner</dc:creator>
  <cp:lastModifiedBy>Florian Schrottenbaum</cp:lastModifiedBy>
  <cp:revision>52</cp:revision>
  <dcterms:created xsi:type="dcterms:W3CDTF">2009-09-03T08:03:00Z</dcterms:created>
  <dcterms:modified xsi:type="dcterms:W3CDTF">2025-01-28T12:27:43Z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0x010100AD71380D37BE2E4798CB4A6C719E3B51</vt:lpwstr>
  </property>
</Properties>
</file>