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80" r:id="rId6"/>
    <p:sldId id="278" r:id="rId7"/>
    <p:sldId id="282" r:id="rId8"/>
    <p:sldId id="277" r:id="rId9"/>
    <p:sldId id="281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5"/>
    <p:restoredTop sz="94688"/>
  </p:normalViewPr>
  <p:slideViewPr>
    <p:cSldViewPr>
      <p:cViewPr varScale="1">
        <p:scale>
          <a:sx n="120" d="100"/>
          <a:sy n="120" d="100"/>
        </p:scale>
        <p:origin x="37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925C2-5B21-4E1C-B09C-68BDA23CF30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93DB37-B2A2-4546-84B6-8CF8C81E52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Introduction</a:t>
          </a:r>
          <a:endParaRPr lang="en-US" dirty="0"/>
        </a:p>
      </dgm:t>
    </dgm:pt>
    <dgm:pt modelId="{A51E6923-6C5C-4DF1-BA06-D397F011483B}" type="parTrans" cxnId="{AA8A2681-1009-415A-9D83-9E4420EB9B5C}">
      <dgm:prSet/>
      <dgm:spPr/>
      <dgm:t>
        <a:bodyPr/>
        <a:lstStyle/>
        <a:p>
          <a:endParaRPr lang="en-US"/>
        </a:p>
      </dgm:t>
    </dgm:pt>
    <dgm:pt modelId="{28D15167-5757-42BF-AA3D-219BFC7C9E79}" type="sibTrans" cxnId="{AA8A2681-1009-415A-9D83-9E4420EB9B5C}">
      <dgm:prSet/>
      <dgm:spPr/>
      <dgm:t>
        <a:bodyPr/>
        <a:lstStyle/>
        <a:p>
          <a:endParaRPr lang="en-US"/>
        </a:p>
      </dgm:t>
    </dgm:pt>
    <dgm:pt modelId="{7DF32950-E612-494F-909D-A6CD577106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Robotics and Automation</a:t>
          </a:r>
          <a:endParaRPr lang="en-US" dirty="0"/>
        </a:p>
      </dgm:t>
    </dgm:pt>
    <dgm:pt modelId="{4966A053-3811-4D0C-9F47-1CBFD58DC3AB}" type="parTrans" cxnId="{87FD262A-E4CD-4176-AE35-9600F5DA80AE}">
      <dgm:prSet/>
      <dgm:spPr/>
      <dgm:t>
        <a:bodyPr/>
        <a:lstStyle/>
        <a:p>
          <a:endParaRPr lang="en-US"/>
        </a:p>
      </dgm:t>
    </dgm:pt>
    <dgm:pt modelId="{9493BB2D-BFA5-4C96-89FD-87306B6A2E4A}" type="sibTrans" cxnId="{87FD262A-E4CD-4176-AE35-9600F5DA80AE}">
      <dgm:prSet/>
      <dgm:spPr/>
      <dgm:t>
        <a:bodyPr/>
        <a:lstStyle/>
        <a:p>
          <a:endParaRPr lang="en-US"/>
        </a:p>
      </dgm:t>
    </dgm:pt>
    <dgm:pt modelId="{EB682DC1-AE3F-4058-B090-3A1038505C5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Efficiency and Skill Shift</a:t>
          </a:r>
          <a:endParaRPr lang="en-US"/>
        </a:p>
      </dgm:t>
    </dgm:pt>
    <dgm:pt modelId="{5DA5E24D-9B70-4EDC-8904-A6C4CD8B12C1}" type="parTrans" cxnId="{CA7E8983-A1EA-46FC-A601-5883C6809793}">
      <dgm:prSet/>
      <dgm:spPr/>
      <dgm:t>
        <a:bodyPr/>
        <a:lstStyle/>
        <a:p>
          <a:endParaRPr lang="en-US"/>
        </a:p>
      </dgm:t>
    </dgm:pt>
    <dgm:pt modelId="{15536B4D-2622-4808-891C-0BC91CDA58C8}" type="sibTrans" cxnId="{CA7E8983-A1EA-46FC-A601-5883C6809793}">
      <dgm:prSet/>
      <dgm:spPr/>
      <dgm:t>
        <a:bodyPr/>
        <a:lstStyle/>
        <a:p>
          <a:endParaRPr lang="en-US"/>
        </a:p>
      </dgm:t>
    </dgm:pt>
    <dgm:pt modelId="{169D2766-8479-4219-9B5C-839393A38A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Module Reflection</a:t>
          </a:r>
          <a:endParaRPr lang="en-US" dirty="0"/>
        </a:p>
      </dgm:t>
    </dgm:pt>
    <dgm:pt modelId="{0AD3C7A1-328D-4416-B5C4-2A2ED49908F3}" type="parTrans" cxnId="{FAF22D1F-8325-4292-A674-E30F400E9054}">
      <dgm:prSet/>
      <dgm:spPr/>
      <dgm:t>
        <a:bodyPr/>
        <a:lstStyle/>
        <a:p>
          <a:endParaRPr lang="en-US"/>
        </a:p>
      </dgm:t>
    </dgm:pt>
    <dgm:pt modelId="{0436D319-5E56-41AA-9159-39CEA626A13F}" type="sibTrans" cxnId="{FAF22D1F-8325-4292-A674-E30F400E9054}">
      <dgm:prSet/>
      <dgm:spPr/>
      <dgm:t>
        <a:bodyPr/>
        <a:lstStyle/>
        <a:p>
          <a:endParaRPr lang="en-US"/>
        </a:p>
      </dgm:t>
    </dgm:pt>
    <dgm:pt modelId="{FD8F5C01-9456-48A5-98E9-311CC6C980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Conclusion</a:t>
          </a:r>
          <a:endParaRPr lang="en-US" dirty="0"/>
        </a:p>
      </dgm:t>
    </dgm:pt>
    <dgm:pt modelId="{87451CD0-4C68-46CF-9A88-3535BE55284D}" type="parTrans" cxnId="{5849EDEF-1B5F-489C-AF6B-A714E2500EAE}">
      <dgm:prSet/>
      <dgm:spPr/>
      <dgm:t>
        <a:bodyPr/>
        <a:lstStyle/>
        <a:p>
          <a:endParaRPr lang="en-US"/>
        </a:p>
      </dgm:t>
    </dgm:pt>
    <dgm:pt modelId="{48BD00A3-B726-42E7-9B65-CDEE1A06FA20}" type="sibTrans" cxnId="{5849EDEF-1B5F-489C-AF6B-A714E2500EAE}">
      <dgm:prSet/>
      <dgm:spPr/>
      <dgm:t>
        <a:bodyPr/>
        <a:lstStyle/>
        <a:p>
          <a:endParaRPr lang="en-US"/>
        </a:p>
      </dgm:t>
    </dgm:pt>
    <dgm:pt modelId="{4D8BA9EF-A7FC-41F6-BB8B-7DF10AA23CD9}" type="pres">
      <dgm:prSet presAssocID="{BC4925C2-5B21-4E1C-B09C-68BDA23CF305}" presName="root" presStyleCnt="0">
        <dgm:presLayoutVars>
          <dgm:dir/>
          <dgm:resizeHandles val="exact"/>
        </dgm:presLayoutVars>
      </dgm:prSet>
      <dgm:spPr/>
    </dgm:pt>
    <dgm:pt modelId="{A596EFA1-C517-4BC4-8185-C928465498DF}" type="pres">
      <dgm:prSet presAssocID="{D393DB37-B2A2-4546-84B6-8CF8C81E5268}" presName="compNode" presStyleCnt="0"/>
      <dgm:spPr/>
    </dgm:pt>
    <dgm:pt modelId="{479EF090-6C1B-4169-AD9F-32DED7B0B798}" type="pres">
      <dgm:prSet presAssocID="{D393DB37-B2A2-4546-84B6-8CF8C81E5268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DE8FB83-F8CF-4318-B28D-AB9AD6DAD105}" type="pres">
      <dgm:prSet presAssocID="{D393DB37-B2A2-4546-84B6-8CF8C81E5268}" presName="spaceRect" presStyleCnt="0"/>
      <dgm:spPr/>
    </dgm:pt>
    <dgm:pt modelId="{C6BAF1CD-C42D-46EC-8215-8A4406DA2491}" type="pres">
      <dgm:prSet presAssocID="{D393DB37-B2A2-4546-84B6-8CF8C81E5268}" presName="textRect" presStyleLbl="revTx" presStyleIdx="0" presStyleCnt="5">
        <dgm:presLayoutVars>
          <dgm:chMax val="1"/>
          <dgm:chPref val="1"/>
        </dgm:presLayoutVars>
      </dgm:prSet>
      <dgm:spPr/>
    </dgm:pt>
    <dgm:pt modelId="{78464719-7B6F-4B53-ADBF-F7F8BEE65A75}" type="pres">
      <dgm:prSet presAssocID="{28D15167-5757-42BF-AA3D-219BFC7C9E79}" presName="sibTrans" presStyleCnt="0"/>
      <dgm:spPr/>
    </dgm:pt>
    <dgm:pt modelId="{0B91BF9E-D31A-4505-877C-EBD04C290895}" type="pres">
      <dgm:prSet presAssocID="{7DF32950-E612-494F-909D-A6CD5771060A}" presName="compNode" presStyleCnt="0"/>
      <dgm:spPr/>
    </dgm:pt>
    <dgm:pt modelId="{1FB9A108-6BDF-43D0-8A19-2296495A0322}" type="pres">
      <dgm:prSet presAssocID="{7DF32950-E612-494F-909D-A6CD5771060A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7AADF01-5A7C-4152-BB1A-2560DC16D796}" type="pres">
      <dgm:prSet presAssocID="{7DF32950-E612-494F-909D-A6CD5771060A}" presName="spaceRect" presStyleCnt="0"/>
      <dgm:spPr/>
    </dgm:pt>
    <dgm:pt modelId="{6210F8A8-776A-4555-AE76-263CC371BBE0}" type="pres">
      <dgm:prSet presAssocID="{7DF32950-E612-494F-909D-A6CD5771060A}" presName="textRect" presStyleLbl="revTx" presStyleIdx="1" presStyleCnt="5">
        <dgm:presLayoutVars>
          <dgm:chMax val="1"/>
          <dgm:chPref val="1"/>
        </dgm:presLayoutVars>
      </dgm:prSet>
      <dgm:spPr/>
    </dgm:pt>
    <dgm:pt modelId="{BF42E37D-1DFF-4F25-9BF1-818E72AA8490}" type="pres">
      <dgm:prSet presAssocID="{9493BB2D-BFA5-4C96-89FD-87306B6A2E4A}" presName="sibTrans" presStyleCnt="0"/>
      <dgm:spPr/>
    </dgm:pt>
    <dgm:pt modelId="{8BE8E952-3E63-4132-B667-FEC422EB224C}" type="pres">
      <dgm:prSet presAssocID="{EB682DC1-AE3F-4058-B090-3A1038505C57}" presName="compNode" presStyleCnt="0"/>
      <dgm:spPr/>
    </dgm:pt>
    <dgm:pt modelId="{5666510C-A750-4E6F-AE0C-C4B2E74FA0DB}" type="pres">
      <dgm:prSet presAssocID="{EB682DC1-AE3F-4058-B090-3A1038505C57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13F9937-448C-4CBA-B8A9-A0243089D7F0}" type="pres">
      <dgm:prSet presAssocID="{EB682DC1-AE3F-4058-B090-3A1038505C57}" presName="spaceRect" presStyleCnt="0"/>
      <dgm:spPr/>
    </dgm:pt>
    <dgm:pt modelId="{5E5CD4D0-C4E4-4EBE-8085-1CB2486D3498}" type="pres">
      <dgm:prSet presAssocID="{EB682DC1-AE3F-4058-B090-3A1038505C57}" presName="textRect" presStyleLbl="revTx" presStyleIdx="2" presStyleCnt="5">
        <dgm:presLayoutVars>
          <dgm:chMax val="1"/>
          <dgm:chPref val="1"/>
        </dgm:presLayoutVars>
      </dgm:prSet>
      <dgm:spPr/>
    </dgm:pt>
    <dgm:pt modelId="{6423CE1E-686E-48D4-B74D-A1E02913F2E6}" type="pres">
      <dgm:prSet presAssocID="{15536B4D-2622-4808-891C-0BC91CDA58C8}" presName="sibTrans" presStyleCnt="0"/>
      <dgm:spPr/>
    </dgm:pt>
    <dgm:pt modelId="{21D1E4E0-DFD8-4053-A886-89278811A706}" type="pres">
      <dgm:prSet presAssocID="{169D2766-8479-4219-9B5C-839393A38AB6}" presName="compNode" presStyleCnt="0"/>
      <dgm:spPr/>
    </dgm:pt>
    <dgm:pt modelId="{8ED274E7-EAF2-423C-BCE8-69CE4C06A476}" type="pres">
      <dgm:prSet presAssocID="{169D2766-8479-4219-9B5C-839393A38AB6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C27F988-3E5B-483C-88D6-E168F2F1A069}" type="pres">
      <dgm:prSet presAssocID="{169D2766-8479-4219-9B5C-839393A38AB6}" presName="spaceRect" presStyleCnt="0"/>
      <dgm:spPr/>
    </dgm:pt>
    <dgm:pt modelId="{FED3BC8F-45C8-4360-810F-4B6D711D24E1}" type="pres">
      <dgm:prSet presAssocID="{169D2766-8479-4219-9B5C-839393A38AB6}" presName="textRect" presStyleLbl="revTx" presStyleIdx="3" presStyleCnt="5">
        <dgm:presLayoutVars>
          <dgm:chMax val="1"/>
          <dgm:chPref val="1"/>
        </dgm:presLayoutVars>
      </dgm:prSet>
      <dgm:spPr/>
    </dgm:pt>
    <dgm:pt modelId="{8E865E4F-51EE-4617-A4F3-7D58F4562D1C}" type="pres">
      <dgm:prSet presAssocID="{0436D319-5E56-41AA-9159-39CEA626A13F}" presName="sibTrans" presStyleCnt="0"/>
      <dgm:spPr/>
    </dgm:pt>
    <dgm:pt modelId="{73EB3A6B-6A48-4357-AD31-40576BCD9AF5}" type="pres">
      <dgm:prSet presAssocID="{FD8F5C01-9456-48A5-98E9-311CC6C98084}" presName="compNode" presStyleCnt="0"/>
      <dgm:spPr/>
    </dgm:pt>
    <dgm:pt modelId="{020D91EA-F933-428E-8B84-FB41C539B08E}" type="pres">
      <dgm:prSet presAssocID="{FD8F5C01-9456-48A5-98E9-311CC6C98084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BBC48ED-3160-45E4-90CC-CA1FAF722595}" type="pres">
      <dgm:prSet presAssocID="{FD8F5C01-9456-48A5-98E9-311CC6C98084}" presName="spaceRect" presStyleCnt="0"/>
      <dgm:spPr/>
    </dgm:pt>
    <dgm:pt modelId="{DCB139C2-6883-4FB9-BF79-96AF735DC670}" type="pres">
      <dgm:prSet presAssocID="{FD8F5C01-9456-48A5-98E9-311CC6C9808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586D505-8B04-433F-94F3-281790981508}" type="presOf" srcId="{FD8F5C01-9456-48A5-98E9-311CC6C98084}" destId="{DCB139C2-6883-4FB9-BF79-96AF735DC670}" srcOrd="0" destOrd="0" presId="urn:microsoft.com/office/officeart/2018/2/layout/IconLabelList"/>
    <dgm:cxn modelId="{21F67A08-E410-471B-9583-BD7580E5B6F5}" type="presOf" srcId="{BC4925C2-5B21-4E1C-B09C-68BDA23CF305}" destId="{4D8BA9EF-A7FC-41F6-BB8B-7DF10AA23CD9}" srcOrd="0" destOrd="0" presId="urn:microsoft.com/office/officeart/2018/2/layout/IconLabelList"/>
    <dgm:cxn modelId="{FAF22D1F-8325-4292-A674-E30F400E9054}" srcId="{BC4925C2-5B21-4E1C-B09C-68BDA23CF305}" destId="{169D2766-8479-4219-9B5C-839393A38AB6}" srcOrd="3" destOrd="0" parTransId="{0AD3C7A1-328D-4416-B5C4-2A2ED49908F3}" sibTransId="{0436D319-5E56-41AA-9159-39CEA626A13F}"/>
    <dgm:cxn modelId="{E0DE6627-64A5-40D0-9365-A87180067293}" type="presOf" srcId="{169D2766-8479-4219-9B5C-839393A38AB6}" destId="{FED3BC8F-45C8-4360-810F-4B6D711D24E1}" srcOrd="0" destOrd="0" presId="urn:microsoft.com/office/officeart/2018/2/layout/IconLabelList"/>
    <dgm:cxn modelId="{87FD262A-E4CD-4176-AE35-9600F5DA80AE}" srcId="{BC4925C2-5B21-4E1C-B09C-68BDA23CF305}" destId="{7DF32950-E612-494F-909D-A6CD5771060A}" srcOrd="1" destOrd="0" parTransId="{4966A053-3811-4D0C-9F47-1CBFD58DC3AB}" sibTransId="{9493BB2D-BFA5-4C96-89FD-87306B6A2E4A}"/>
    <dgm:cxn modelId="{70D32C66-AED6-4C79-8448-20D13B1ED94A}" type="presOf" srcId="{D393DB37-B2A2-4546-84B6-8CF8C81E5268}" destId="{C6BAF1CD-C42D-46EC-8215-8A4406DA2491}" srcOrd="0" destOrd="0" presId="urn:microsoft.com/office/officeart/2018/2/layout/IconLabelList"/>
    <dgm:cxn modelId="{AA8A2681-1009-415A-9D83-9E4420EB9B5C}" srcId="{BC4925C2-5B21-4E1C-B09C-68BDA23CF305}" destId="{D393DB37-B2A2-4546-84B6-8CF8C81E5268}" srcOrd="0" destOrd="0" parTransId="{A51E6923-6C5C-4DF1-BA06-D397F011483B}" sibTransId="{28D15167-5757-42BF-AA3D-219BFC7C9E79}"/>
    <dgm:cxn modelId="{CA7E8983-A1EA-46FC-A601-5883C6809793}" srcId="{BC4925C2-5B21-4E1C-B09C-68BDA23CF305}" destId="{EB682DC1-AE3F-4058-B090-3A1038505C57}" srcOrd="2" destOrd="0" parTransId="{5DA5E24D-9B70-4EDC-8904-A6C4CD8B12C1}" sibTransId="{15536B4D-2622-4808-891C-0BC91CDA58C8}"/>
    <dgm:cxn modelId="{7520D0D4-1A5A-402E-BBA4-FEBBA25451FE}" type="presOf" srcId="{7DF32950-E612-494F-909D-A6CD5771060A}" destId="{6210F8A8-776A-4555-AE76-263CC371BBE0}" srcOrd="0" destOrd="0" presId="urn:microsoft.com/office/officeart/2018/2/layout/IconLabelList"/>
    <dgm:cxn modelId="{82592AD9-C285-424A-A91E-C21B667C5AD4}" type="presOf" srcId="{EB682DC1-AE3F-4058-B090-3A1038505C57}" destId="{5E5CD4D0-C4E4-4EBE-8085-1CB2486D3498}" srcOrd="0" destOrd="0" presId="urn:microsoft.com/office/officeart/2018/2/layout/IconLabelList"/>
    <dgm:cxn modelId="{5849EDEF-1B5F-489C-AF6B-A714E2500EAE}" srcId="{BC4925C2-5B21-4E1C-B09C-68BDA23CF305}" destId="{FD8F5C01-9456-48A5-98E9-311CC6C98084}" srcOrd="4" destOrd="0" parTransId="{87451CD0-4C68-46CF-9A88-3535BE55284D}" sibTransId="{48BD00A3-B726-42E7-9B65-CDEE1A06FA20}"/>
    <dgm:cxn modelId="{10C2FF93-DB75-4906-9ED3-C3D252B7FFA3}" type="presParOf" srcId="{4D8BA9EF-A7FC-41F6-BB8B-7DF10AA23CD9}" destId="{A596EFA1-C517-4BC4-8185-C928465498DF}" srcOrd="0" destOrd="0" presId="urn:microsoft.com/office/officeart/2018/2/layout/IconLabelList"/>
    <dgm:cxn modelId="{C019AA15-0CF9-4600-83AF-FCEA4AEA17D6}" type="presParOf" srcId="{A596EFA1-C517-4BC4-8185-C928465498DF}" destId="{479EF090-6C1B-4169-AD9F-32DED7B0B798}" srcOrd="0" destOrd="0" presId="urn:microsoft.com/office/officeart/2018/2/layout/IconLabelList"/>
    <dgm:cxn modelId="{D66EAB4D-8518-48CD-B946-5B0CA2EB51FE}" type="presParOf" srcId="{A596EFA1-C517-4BC4-8185-C928465498DF}" destId="{FDE8FB83-F8CF-4318-B28D-AB9AD6DAD105}" srcOrd="1" destOrd="0" presId="urn:microsoft.com/office/officeart/2018/2/layout/IconLabelList"/>
    <dgm:cxn modelId="{D9EF976A-A446-412F-826E-3419C38758FE}" type="presParOf" srcId="{A596EFA1-C517-4BC4-8185-C928465498DF}" destId="{C6BAF1CD-C42D-46EC-8215-8A4406DA2491}" srcOrd="2" destOrd="0" presId="urn:microsoft.com/office/officeart/2018/2/layout/IconLabelList"/>
    <dgm:cxn modelId="{32C908B7-EAB6-45A1-A5D3-A15BF84892FD}" type="presParOf" srcId="{4D8BA9EF-A7FC-41F6-BB8B-7DF10AA23CD9}" destId="{78464719-7B6F-4B53-ADBF-F7F8BEE65A75}" srcOrd="1" destOrd="0" presId="urn:microsoft.com/office/officeart/2018/2/layout/IconLabelList"/>
    <dgm:cxn modelId="{C77F82A4-DC9F-4345-BDED-F244D1C4F548}" type="presParOf" srcId="{4D8BA9EF-A7FC-41F6-BB8B-7DF10AA23CD9}" destId="{0B91BF9E-D31A-4505-877C-EBD04C290895}" srcOrd="2" destOrd="0" presId="urn:microsoft.com/office/officeart/2018/2/layout/IconLabelList"/>
    <dgm:cxn modelId="{27E65B77-13AC-4202-AAC9-DB995F3C4DED}" type="presParOf" srcId="{0B91BF9E-D31A-4505-877C-EBD04C290895}" destId="{1FB9A108-6BDF-43D0-8A19-2296495A0322}" srcOrd="0" destOrd="0" presId="urn:microsoft.com/office/officeart/2018/2/layout/IconLabelList"/>
    <dgm:cxn modelId="{6816270E-C566-429B-BA30-FDD12E70F13B}" type="presParOf" srcId="{0B91BF9E-D31A-4505-877C-EBD04C290895}" destId="{77AADF01-5A7C-4152-BB1A-2560DC16D796}" srcOrd="1" destOrd="0" presId="urn:microsoft.com/office/officeart/2018/2/layout/IconLabelList"/>
    <dgm:cxn modelId="{CD91D5E7-2039-4C88-BD30-66C1C9CA1547}" type="presParOf" srcId="{0B91BF9E-D31A-4505-877C-EBD04C290895}" destId="{6210F8A8-776A-4555-AE76-263CC371BBE0}" srcOrd="2" destOrd="0" presId="urn:microsoft.com/office/officeart/2018/2/layout/IconLabelList"/>
    <dgm:cxn modelId="{E20A784A-22D6-4FDC-AB59-A202504D72E1}" type="presParOf" srcId="{4D8BA9EF-A7FC-41F6-BB8B-7DF10AA23CD9}" destId="{BF42E37D-1DFF-4F25-9BF1-818E72AA8490}" srcOrd="3" destOrd="0" presId="urn:microsoft.com/office/officeart/2018/2/layout/IconLabelList"/>
    <dgm:cxn modelId="{5C66FC72-78DE-446E-88B2-1197499350D4}" type="presParOf" srcId="{4D8BA9EF-A7FC-41F6-BB8B-7DF10AA23CD9}" destId="{8BE8E952-3E63-4132-B667-FEC422EB224C}" srcOrd="4" destOrd="0" presId="urn:microsoft.com/office/officeart/2018/2/layout/IconLabelList"/>
    <dgm:cxn modelId="{B97A300C-D02D-4153-8C80-44BAD819D470}" type="presParOf" srcId="{8BE8E952-3E63-4132-B667-FEC422EB224C}" destId="{5666510C-A750-4E6F-AE0C-C4B2E74FA0DB}" srcOrd="0" destOrd="0" presId="urn:microsoft.com/office/officeart/2018/2/layout/IconLabelList"/>
    <dgm:cxn modelId="{40B045CB-3622-4BD7-864F-EC67569304BF}" type="presParOf" srcId="{8BE8E952-3E63-4132-B667-FEC422EB224C}" destId="{313F9937-448C-4CBA-B8A9-A0243089D7F0}" srcOrd="1" destOrd="0" presId="urn:microsoft.com/office/officeart/2018/2/layout/IconLabelList"/>
    <dgm:cxn modelId="{31E39BEE-5A8A-4D5C-BC56-2083EEE3CC01}" type="presParOf" srcId="{8BE8E952-3E63-4132-B667-FEC422EB224C}" destId="{5E5CD4D0-C4E4-4EBE-8085-1CB2486D3498}" srcOrd="2" destOrd="0" presId="urn:microsoft.com/office/officeart/2018/2/layout/IconLabelList"/>
    <dgm:cxn modelId="{78461353-06DF-449E-8B63-5C5B98A6978C}" type="presParOf" srcId="{4D8BA9EF-A7FC-41F6-BB8B-7DF10AA23CD9}" destId="{6423CE1E-686E-48D4-B74D-A1E02913F2E6}" srcOrd="5" destOrd="0" presId="urn:microsoft.com/office/officeart/2018/2/layout/IconLabelList"/>
    <dgm:cxn modelId="{D3011F9F-BC17-4E99-8C6A-686363AB1B0D}" type="presParOf" srcId="{4D8BA9EF-A7FC-41F6-BB8B-7DF10AA23CD9}" destId="{21D1E4E0-DFD8-4053-A886-89278811A706}" srcOrd="6" destOrd="0" presId="urn:microsoft.com/office/officeart/2018/2/layout/IconLabelList"/>
    <dgm:cxn modelId="{031F1449-A1D2-4AFE-959B-47090EC013B6}" type="presParOf" srcId="{21D1E4E0-DFD8-4053-A886-89278811A706}" destId="{8ED274E7-EAF2-423C-BCE8-69CE4C06A476}" srcOrd="0" destOrd="0" presId="urn:microsoft.com/office/officeart/2018/2/layout/IconLabelList"/>
    <dgm:cxn modelId="{553AEDA7-FEA3-4411-BB6A-2830B9313906}" type="presParOf" srcId="{21D1E4E0-DFD8-4053-A886-89278811A706}" destId="{0C27F988-3E5B-483C-88D6-E168F2F1A069}" srcOrd="1" destOrd="0" presId="urn:microsoft.com/office/officeart/2018/2/layout/IconLabelList"/>
    <dgm:cxn modelId="{E80F2E5F-41EC-41A1-97F6-E7EA40E92E8C}" type="presParOf" srcId="{21D1E4E0-DFD8-4053-A886-89278811A706}" destId="{FED3BC8F-45C8-4360-810F-4B6D711D24E1}" srcOrd="2" destOrd="0" presId="urn:microsoft.com/office/officeart/2018/2/layout/IconLabelList"/>
    <dgm:cxn modelId="{C63A8F35-CAFD-4884-92AF-C008D8601A4D}" type="presParOf" srcId="{4D8BA9EF-A7FC-41F6-BB8B-7DF10AA23CD9}" destId="{8E865E4F-51EE-4617-A4F3-7D58F4562D1C}" srcOrd="7" destOrd="0" presId="urn:microsoft.com/office/officeart/2018/2/layout/IconLabelList"/>
    <dgm:cxn modelId="{018952D8-22C0-4E37-8722-4036431C1946}" type="presParOf" srcId="{4D8BA9EF-A7FC-41F6-BB8B-7DF10AA23CD9}" destId="{73EB3A6B-6A48-4357-AD31-40576BCD9AF5}" srcOrd="8" destOrd="0" presId="urn:microsoft.com/office/officeart/2018/2/layout/IconLabelList"/>
    <dgm:cxn modelId="{B705337E-4193-4BF5-BF64-B6DFAC16DC25}" type="presParOf" srcId="{73EB3A6B-6A48-4357-AD31-40576BCD9AF5}" destId="{020D91EA-F933-428E-8B84-FB41C539B08E}" srcOrd="0" destOrd="0" presId="urn:microsoft.com/office/officeart/2018/2/layout/IconLabelList"/>
    <dgm:cxn modelId="{0C144A6D-C287-4E4B-A35A-63ECBDF8638A}" type="presParOf" srcId="{73EB3A6B-6A48-4357-AD31-40576BCD9AF5}" destId="{6BBC48ED-3160-45E4-90CC-CA1FAF722595}" srcOrd="1" destOrd="0" presId="urn:microsoft.com/office/officeart/2018/2/layout/IconLabelList"/>
    <dgm:cxn modelId="{EC057810-DD45-417C-8863-FE939C5295E7}" type="presParOf" srcId="{73EB3A6B-6A48-4357-AD31-40576BCD9AF5}" destId="{DCB139C2-6883-4FB9-BF79-96AF735DC6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EF090-6C1B-4169-AD9F-32DED7B0B798}">
      <dsp:nvSpPr>
        <dsp:cNvPr id="0" name=""/>
        <dsp:cNvSpPr/>
      </dsp:nvSpPr>
      <dsp:spPr>
        <a:xfrm>
          <a:off x="839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AF1CD-C42D-46EC-8215-8A4406DA2491}">
      <dsp:nvSpPr>
        <dsp:cNvPr id="0" name=""/>
        <dsp:cNvSpPr/>
      </dsp:nvSpPr>
      <dsp:spPr>
        <a:xfrm>
          <a:off x="344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Introduction</a:t>
          </a:r>
          <a:endParaRPr lang="en-US" sz="2300" kern="1200" dirty="0"/>
        </a:p>
      </dsp:txBody>
      <dsp:txXfrm>
        <a:off x="344502" y="2443928"/>
        <a:ext cx="1800000" cy="720000"/>
      </dsp:txXfrm>
    </dsp:sp>
    <dsp:sp modelId="{1FB9A108-6BDF-43D0-8A19-2296495A0322}">
      <dsp:nvSpPr>
        <dsp:cNvPr id="0" name=""/>
        <dsp:cNvSpPr/>
      </dsp:nvSpPr>
      <dsp:spPr>
        <a:xfrm>
          <a:off x="2954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0F8A8-776A-4555-AE76-263CC371BBE0}">
      <dsp:nvSpPr>
        <dsp:cNvPr id="0" name=""/>
        <dsp:cNvSpPr/>
      </dsp:nvSpPr>
      <dsp:spPr>
        <a:xfrm>
          <a:off x="2459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Robotics and Automation</a:t>
          </a:r>
          <a:endParaRPr lang="en-US" sz="2300" kern="1200" dirty="0"/>
        </a:p>
      </dsp:txBody>
      <dsp:txXfrm>
        <a:off x="2459502" y="2443928"/>
        <a:ext cx="1800000" cy="720000"/>
      </dsp:txXfrm>
    </dsp:sp>
    <dsp:sp modelId="{5666510C-A750-4E6F-AE0C-C4B2E74FA0DB}">
      <dsp:nvSpPr>
        <dsp:cNvPr id="0" name=""/>
        <dsp:cNvSpPr/>
      </dsp:nvSpPr>
      <dsp:spPr>
        <a:xfrm>
          <a:off x="5069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CD4D0-C4E4-4EBE-8085-1CB2486D3498}">
      <dsp:nvSpPr>
        <dsp:cNvPr id="0" name=""/>
        <dsp:cNvSpPr/>
      </dsp:nvSpPr>
      <dsp:spPr>
        <a:xfrm>
          <a:off x="4574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Efficiency and Skill Shift</a:t>
          </a:r>
          <a:endParaRPr lang="en-US" sz="2300" kern="1200"/>
        </a:p>
      </dsp:txBody>
      <dsp:txXfrm>
        <a:off x="4574502" y="2443928"/>
        <a:ext cx="1800000" cy="720000"/>
      </dsp:txXfrm>
    </dsp:sp>
    <dsp:sp modelId="{8ED274E7-EAF2-423C-BCE8-69CE4C06A476}">
      <dsp:nvSpPr>
        <dsp:cNvPr id="0" name=""/>
        <dsp:cNvSpPr/>
      </dsp:nvSpPr>
      <dsp:spPr>
        <a:xfrm>
          <a:off x="7184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3BC8F-45C8-4360-810F-4B6D711D24E1}">
      <dsp:nvSpPr>
        <dsp:cNvPr id="0" name=""/>
        <dsp:cNvSpPr/>
      </dsp:nvSpPr>
      <dsp:spPr>
        <a:xfrm>
          <a:off x="6689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Module Reflection</a:t>
          </a:r>
          <a:endParaRPr lang="en-US" sz="2300" kern="1200" dirty="0"/>
        </a:p>
      </dsp:txBody>
      <dsp:txXfrm>
        <a:off x="6689502" y="2443928"/>
        <a:ext cx="1800000" cy="720000"/>
      </dsp:txXfrm>
    </dsp:sp>
    <dsp:sp modelId="{020D91EA-F933-428E-8B84-FB41C539B08E}">
      <dsp:nvSpPr>
        <dsp:cNvPr id="0" name=""/>
        <dsp:cNvSpPr/>
      </dsp:nvSpPr>
      <dsp:spPr>
        <a:xfrm>
          <a:off x="9299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139C2-6883-4FB9-BF79-96AF735DC670}">
      <dsp:nvSpPr>
        <dsp:cNvPr id="0" name=""/>
        <dsp:cNvSpPr/>
      </dsp:nvSpPr>
      <dsp:spPr>
        <a:xfrm>
          <a:off x="8804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Conclusion</a:t>
          </a:r>
          <a:endParaRPr lang="en-US" sz="2300" kern="1200" dirty="0"/>
        </a:p>
      </dsp:txBody>
      <dsp:txXfrm>
        <a:off x="8804502" y="244392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D156D-59B2-7743-8CC7-6E93078F873F}" type="datetimeFigureOut">
              <a:rPr lang="en-CH" smtClean="0"/>
              <a:t>22.07.2024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5ECA7-EBE1-634A-BD43-9C1595FC7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186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599" y="172974"/>
            <a:ext cx="1896934" cy="8568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07" y="1610"/>
            <a:ext cx="12190092" cy="68563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395" y="1083754"/>
            <a:ext cx="9894437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2425" y="2442381"/>
            <a:ext cx="9853295" cy="342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icc/dtz039" TargetMode="External"/><Relationship Id="rId7" Type="http://schemas.openxmlformats.org/officeDocument/2006/relationships/hyperlink" Target="https://doi.org/10.1109/tts.2024.3365423" TargetMode="External"/><Relationship Id="rId2" Type="http://schemas.openxmlformats.org/officeDocument/2006/relationships/hyperlink" Target="https://doi.org/10.1109/tase.2011.21789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tor.org/stable/26621237" TargetMode="External"/><Relationship Id="rId5" Type="http://schemas.openxmlformats.org/officeDocument/2006/relationships/hyperlink" Target="https://doi.org/10.1007/s10887-023-09233-9" TargetMode="External"/><Relationship Id="rId4" Type="http://schemas.openxmlformats.org/officeDocument/2006/relationships/hyperlink" Target="https://doi.org/10.1007/s10257-022-00553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270"/>
            <a:ext cx="12190095" cy="6856730"/>
            <a:chOff x="0" y="1607"/>
            <a:chExt cx="12190095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599" y="172974"/>
              <a:ext cx="1896934" cy="8568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607"/>
              <a:ext cx="12190092" cy="68563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74447" y="2743200"/>
            <a:ext cx="4441197" cy="1648528"/>
          </a:xfrm>
          <a:prstGeom prst="rect">
            <a:avLst/>
          </a:prstGeom>
        </p:spPr>
        <p:txBody>
          <a:bodyPr vert="horz" wrap="square" lIns="0" tIns="288925" rIns="0" bIns="0" rtlCol="0">
            <a:spAutoFit/>
          </a:bodyPr>
          <a:lstStyle/>
          <a:p>
            <a:pPr marR="243204" algn="ctr">
              <a:lnSpc>
                <a:spcPct val="100000"/>
              </a:lnSpc>
              <a:spcBef>
                <a:spcPts val="2275"/>
              </a:spcBef>
            </a:pPr>
            <a:r>
              <a:rPr lang="en-GB" sz="3300" b="1" spc="-10" dirty="0">
                <a:solidFill>
                  <a:srgbClr val="FFFFFF"/>
                </a:solidFill>
                <a:latin typeface="+mj-lt"/>
                <a:cs typeface="Arial"/>
              </a:rPr>
              <a:t>AUTOMATION</a:t>
            </a:r>
          </a:p>
          <a:p>
            <a:pPr marR="243204" algn="ctr">
              <a:lnSpc>
                <a:spcPct val="100000"/>
              </a:lnSpc>
              <a:spcBef>
                <a:spcPts val="2275"/>
              </a:spcBef>
            </a:pPr>
            <a:r>
              <a:rPr lang="en-GB" spc="-10" dirty="0">
                <a:solidFill>
                  <a:srgbClr val="FFFFFF"/>
                </a:solidFill>
                <a:latin typeface="+mj-lt"/>
                <a:cs typeface="Arial"/>
              </a:rPr>
              <a:t>A reflective presentation about the largest trend in EIT by 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Tobias Zeier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3"/>
    </mc:Choice>
    <mc:Fallback>
      <p:transition spd="slow" advTm="30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43000"/>
            <a:ext cx="9894437" cy="490537"/>
          </a:xfrm>
        </p:spPr>
        <p:txBody>
          <a:bodyPr wrap="square" lIns="0" tIns="0" rIns="0" bIns="0">
            <a:normAutofit/>
          </a:bodyPr>
          <a:lstStyle/>
          <a:p>
            <a:r>
              <a:rPr lang="de-CH" dirty="0">
                <a:latin typeface="+mj-lt"/>
              </a:rPr>
              <a:t>Agenda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5C9E58C-BA46-1A00-1300-E7BFEF043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627139"/>
              </p:ext>
            </p:extLst>
          </p:nvPr>
        </p:nvGraphicFramePr>
        <p:xfrm>
          <a:off x="609599" y="1577340"/>
          <a:ext cx="10949005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6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0981">
            <a:alpha val="1015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 dirty="0">
                <a:latin typeface="+mj-lt"/>
              </a:rPr>
              <a:t>Introduction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8EF00AE-6803-FEEC-1D58-9847C30E3AAA}"/>
              </a:ext>
            </a:extLst>
          </p:cNvPr>
          <p:cNvSpPr/>
          <p:nvPr/>
        </p:nvSpPr>
        <p:spPr>
          <a:xfrm>
            <a:off x="633395" y="1971039"/>
            <a:ext cx="5462605" cy="5435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Tobias Zeier, 35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7135E39F-5073-E220-B141-C32B410B0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33" y="1936403"/>
            <a:ext cx="540000" cy="540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516B6A6-6EEB-1C96-83F2-354B7532F327}"/>
              </a:ext>
            </a:extLst>
          </p:cNvPr>
          <p:cNvSpPr/>
          <p:nvPr/>
        </p:nvSpPr>
        <p:spPr>
          <a:xfrm>
            <a:off x="609599" y="2656839"/>
            <a:ext cx="5462605" cy="5435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Zurich, Switzerland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1719304-995F-14E3-6B73-2CCC48C482D6}"/>
              </a:ext>
            </a:extLst>
          </p:cNvPr>
          <p:cNvSpPr/>
          <p:nvPr/>
        </p:nvSpPr>
        <p:spPr>
          <a:xfrm>
            <a:off x="609600" y="3339660"/>
            <a:ext cx="5462604" cy="5435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2011: Apprenticeship in IT System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CCC6BA-1DAF-3870-07BD-03FC61395330}"/>
              </a:ext>
            </a:extLst>
          </p:cNvPr>
          <p:cNvSpPr/>
          <p:nvPr/>
        </p:nvSpPr>
        <p:spPr>
          <a:xfrm>
            <a:off x="597701" y="4018460"/>
            <a:ext cx="5486400" cy="7721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2020: Advanced Federal Diploma of Higher Education in Business Informatics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C22717B-A02D-36E9-4FAB-DF49BDF2F783}"/>
              </a:ext>
            </a:extLst>
          </p:cNvPr>
          <p:cNvSpPr/>
          <p:nvPr/>
        </p:nvSpPr>
        <p:spPr>
          <a:xfrm>
            <a:off x="625410" y="4925860"/>
            <a:ext cx="5486400" cy="7721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Head of two DevOps Teams within the Banking industry</a:t>
            </a:r>
          </a:p>
        </p:txBody>
      </p:sp>
      <p:pic>
        <p:nvPicPr>
          <p:cNvPr id="22" name="Graphic 21" descr="Marker with solid fill">
            <a:extLst>
              <a:ext uri="{FF2B5EF4-FFF2-40B4-BE49-F238E27FC236}">
                <a16:creationId xmlns:a16="http://schemas.microsoft.com/office/drawing/2014/main" id="{A972C099-FD72-62B5-4348-07CE22077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455" y="2637783"/>
            <a:ext cx="540000" cy="540000"/>
          </a:xfrm>
          <a:prstGeom prst="rect">
            <a:avLst/>
          </a:prstGeom>
        </p:spPr>
      </p:pic>
      <p:pic>
        <p:nvPicPr>
          <p:cNvPr id="24" name="Graphic 23" descr="Briefcase outline">
            <a:extLst>
              <a:ext uri="{FF2B5EF4-FFF2-40B4-BE49-F238E27FC236}">
                <a16:creationId xmlns:a16="http://schemas.microsoft.com/office/drawing/2014/main" id="{EE51944A-EB63-1017-5946-BCEF5D4B4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933" y="5041940"/>
            <a:ext cx="540000" cy="540000"/>
          </a:xfrm>
          <a:prstGeom prst="rect">
            <a:avLst/>
          </a:prstGeom>
        </p:spPr>
      </p:pic>
      <p:pic>
        <p:nvPicPr>
          <p:cNvPr id="26" name="Graphic 25" descr="Graduation cap outline">
            <a:extLst>
              <a:ext uri="{FF2B5EF4-FFF2-40B4-BE49-F238E27FC236}">
                <a16:creationId xmlns:a16="http://schemas.microsoft.com/office/drawing/2014/main" id="{C688E8A6-9DE9-5320-0891-57C2F42C6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933" y="4134540"/>
            <a:ext cx="540000" cy="540000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BCE40C1F-6F2B-0C10-68DD-59E8F5C8E7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933" y="332002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de-CH" dirty="0">
                <a:latin typeface="+mj-lt"/>
              </a:rPr>
              <a:t>Robotics and Automation</a:t>
            </a:r>
          </a:p>
        </p:txBody>
      </p:sp>
      <p:pic>
        <p:nvPicPr>
          <p:cNvPr id="1028" name="Picture 4" descr="a factory filled with lots of orange machines">
            <a:extLst>
              <a:ext uri="{FF2B5EF4-FFF2-40B4-BE49-F238E27FC236}">
                <a16:creationId xmlns:a16="http://schemas.microsoft.com/office/drawing/2014/main" id="{AB90EDA2-F1BF-0E83-6495-4B43D58C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77800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omputer screen with a bunch of code on it">
            <a:extLst>
              <a:ext uri="{FF2B5EF4-FFF2-40B4-BE49-F238E27FC236}">
                <a16:creationId xmlns:a16="http://schemas.microsoft.com/office/drawing/2014/main" id="{D81C3605-8AD5-F1BD-C19C-0D950EFA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49" y="2377800"/>
            <a:ext cx="43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robot that is standing in the water">
            <a:extLst>
              <a:ext uri="{FF2B5EF4-FFF2-40B4-BE49-F238E27FC236}">
                <a16:creationId xmlns:a16="http://schemas.microsoft.com/office/drawing/2014/main" id="{8D11858A-DE33-3431-B4F8-3920D3C89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5" y="2377800"/>
            <a:ext cx="23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D22E2-0392-C10B-1E85-63C986DA87EF}"/>
              </a:ext>
            </a:extLst>
          </p:cNvPr>
          <p:cNvSpPr txBox="1"/>
          <p:nvPr/>
        </p:nvSpPr>
        <p:spPr>
          <a:xfrm>
            <a:off x="633395" y="5334000"/>
            <a:ext cx="538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Fig 1-3: Robotics and Automation (copyright free from </a:t>
            </a:r>
            <a:r>
              <a:rPr lang="en-GB" sz="1200" dirty="0"/>
              <a:t>https://</a:t>
            </a:r>
            <a:r>
              <a:rPr lang="en-GB" sz="1200" dirty="0" err="1"/>
              <a:t>unsplash.com</a:t>
            </a:r>
            <a:r>
              <a:rPr lang="en-GB" sz="1200" dirty="0"/>
              <a:t>/)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3391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de-CH" dirty="0">
                <a:latin typeface="+mj-lt"/>
              </a:rPr>
              <a:t>Automation - Efficiency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9E3D03-F12E-8140-3B60-FFA860653F00}"/>
              </a:ext>
            </a:extLst>
          </p:cNvPr>
          <p:cNvGrpSpPr/>
          <p:nvPr/>
        </p:nvGrpSpPr>
        <p:grpSpPr>
          <a:xfrm>
            <a:off x="533400" y="2061527"/>
            <a:ext cx="9295614" cy="3043873"/>
            <a:chOff x="533400" y="1905000"/>
            <a:chExt cx="9295614" cy="30438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BA1B84-E2C3-1F83-BC91-D3035F661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1905000"/>
              <a:ext cx="9295614" cy="2743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98EC8A-D050-5CEF-4EA2-AD04CBAB3830}"/>
                </a:ext>
              </a:extLst>
            </p:cNvPr>
            <p:cNvSpPr txBox="1"/>
            <p:nvPr/>
          </p:nvSpPr>
          <p:spPr>
            <a:xfrm>
              <a:off x="533400" y="4671874"/>
              <a:ext cx="371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/>
                <a:t>Table 1: Robots per Country (</a:t>
              </a:r>
              <a:r>
                <a:rPr lang="en-GB" sz="1200" dirty="0"/>
                <a:t>Kromann et al., 2020)</a:t>
              </a:r>
              <a:endParaRPr lang="en-C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10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 dirty="0">
                <a:latin typeface="+mj-lt"/>
              </a:rPr>
              <a:t>Automation – Skill Shift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CA4BFE-3704-8908-E423-2BE92570932A}"/>
              </a:ext>
            </a:extLst>
          </p:cNvPr>
          <p:cNvGrpSpPr/>
          <p:nvPr/>
        </p:nvGrpSpPr>
        <p:grpSpPr>
          <a:xfrm>
            <a:off x="6604000" y="2381746"/>
            <a:ext cx="5207000" cy="3381653"/>
            <a:chOff x="6400800" y="2381746"/>
            <a:chExt cx="5207000" cy="3381653"/>
          </a:xfrm>
        </p:grpSpPr>
        <p:pic>
          <p:nvPicPr>
            <p:cNvPr id="10" name="Picture 9" descr="A graph of different degrees of automation&#10;&#10;Description automatically generated">
              <a:extLst>
                <a:ext uri="{FF2B5EF4-FFF2-40B4-BE49-F238E27FC236}">
                  <a16:creationId xmlns:a16="http://schemas.microsoft.com/office/drawing/2014/main" id="{30A5C27A-502C-8824-0097-F01B9B6D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2381746"/>
              <a:ext cx="5207000" cy="3035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F81E3-0018-5C78-027B-7ADCCD8AD2C5}"/>
                </a:ext>
              </a:extLst>
            </p:cNvPr>
            <p:cNvSpPr txBox="1"/>
            <p:nvPr/>
          </p:nvSpPr>
          <p:spPr>
            <a:xfrm>
              <a:off x="6400800" y="5486400"/>
              <a:ext cx="472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/>
                <a:t>Figure 5: Importance of training (</a:t>
              </a:r>
              <a:r>
                <a:rPr lang="en-US" sz="1200" dirty="0">
                  <a:latin typeface="+mn-lt"/>
                  <a:cs typeface="Arial MT"/>
                </a:rPr>
                <a:t>Upreti &amp; Sridhar, 2024)</a:t>
              </a:r>
              <a:endParaRPr lang="en-CH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DD713C-A0D9-A2A9-D0CD-4511900500DF}"/>
              </a:ext>
            </a:extLst>
          </p:cNvPr>
          <p:cNvGrpSpPr/>
          <p:nvPr/>
        </p:nvGrpSpPr>
        <p:grpSpPr>
          <a:xfrm>
            <a:off x="287627" y="2350702"/>
            <a:ext cx="5980529" cy="3353011"/>
            <a:chOff x="135227" y="2350702"/>
            <a:chExt cx="5980529" cy="33530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7F7A37-50C6-3BF0-FE1D-D419ADA6E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227" y="2350702"/>
              <a:ext cx="5980529" cy="30348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70DC8D-C1C8-8303-0039-7FABE6EE0F8C}"/>
                </a:ext>
              </a:extLst>
            </p:cNvPr>
            <p:cNvSpPr txBox="1"/>
            <p:nvPr/>
          </p:nvSpPr>
          <p:spPr>
            <a:xfrm>
              <a:off x="135227" y="5426714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/>
                <a:t>Figure 4: Automation will boost employment (</a:t>
              </a:r>
              <a:r>
                <a:rPr lang="en-US" sz="1200" dirty="0">
                  <a:latin typeface="+mn-lt"/>
                  <a:cs typeface="Arial MT"/>
                </a:rPr>
                <a:t>Nakamura &amp; </a:t>
              </a:r>
              <a:r>
                <a:rPr lang="en-US" sz="1200" dirty="0" err="1">
                  <a:latin typeface="+mn-lt"/>
                  <a:cs typeface="Arial MT"/>
                </a:rPr>
                <a:t>Zeira</a:t>
              </a:r>
              <a:r>
                <a:rPr lang="en-US" sz="1200" dirty="0">
                  <a:latin typeface="+mn-lt"/>
                  <a:cs typeface="Arial MT"/>
                </a:rPr>
                <a:t>, 2023)</a:t>
              </a:r>
              <a:endParaRPr lang="en-C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20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 dirty="0">
                <a:latin typeface="+mj-lt"/>
              </a:rPr>
              <a:t>Reflection</a:t>
            </a:r>
          </a:p>
        </p:txBody>
      </p:sp>
      <p:pic>
        <p:nvPicPr>
          <p:cNvPr id="4" name="Graphic 3" descr="Circles with arrows with solid fill">
            <a:extLst>
              <a:ext uri="{FF2B5EF4-FFF2-40B4-BE49-F238E27FC236}">
                <a16:creationId xmlns:a16="http://schemas.microsoft.com/office/drawing/2014/main" id="{AAF18DB9-2608-869C-339B-76EC0F80D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019300"/>
            <a:ext cx="914400" cy="914400"/>
          </a:xfrm>
          <a:prstGeom prst="rect">
            <a:avLst/>
          </a:prstGeom>
        </p:spPr>
      </p:pic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7F7FE1AF-39A4-B95D-61B1-A2421B559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2836" y="3733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CA078-5864-C37A-49E7-42E981F68121}"/>
              </a:ext>
            </a:extLst>
          </p:cNvPr>
          <p:cNvSpPr txBox="1"/>
          <p:nvPr/>
        </p:nvSpPr>
        <p:spPr>
          <a:xfrm>
            <a:off x="5295900" y="29337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EIT: TOGAF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AC309-DE80-0C64-CFEE-307B0E7535F5}"/>
              </a:ext>
            </a:extLst>
          </p:cNvPr>
          <p:cNvSpPr txBox="1"/>
          <p:nvPr/>
        </p:nvSpPr>
        <p:spPr>
          <a:xfrm>
            <a:off x="8035635" y="4779818"/>
            <a:ext cx="1828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Python 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A5888-1C4A-C6FB-7B82-226F4812FC49}"/>
              </a:ext>
            </a:extLst>
          </p:cNvPr>
          <p:cNvSpPr txBox="1"/>
          <p:nvPr/>
        </p:nvSpPr>
        <p:spPr>
          <a:xfrm>
            <a:off x="4876799" y="5912427"/>
            <a:ext cx="243840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Frustration, Challenge </a:t>
            </a:r>
          </a:p>
        </p:txBody>
      </p:sp>
      <p:pic>
        <p:nvPicPr>
          <p:cNvPr id="13" name="Graphic 12" descr="Puzzle pieces outline">
            <a:extLst>
              <a:ext uri="{FF2B5EF4-FFF2-40B4-BE49-F238E27FC236}">
                <a16:creationId xmlns:a16="http://schemas.microsoft.com/office/drawing/2014/main" id="{5B800F3A-4FA1-E407-AC0B-97F484EE87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970318"/>
            <a:ext cx="914400" cy="914400"/>
          </a:xfrm>
          <a:prstGeom prst="rect">
            <a:avLst/>
          </a:prstGeom>
        </p:spPr>
      </p:pic>
      <p:pic>
        <p:nvPicPr>
          <p:cNvPr id="15" name="Graphic 14" descr="Brain in head with solid fill">
            <a:extLst>
              <a:ext uri="{FF2B5EF4-FFF2-40B4-BE49-F238E27FC236}">
                <a16:creationId xmlns:a16="http://schemas.microsoft.com/office/drawing/2014/main" id="{035727E5-04AB-DCA2-735E-9CCB27CA2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4764" y="37338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7A1EAC-1404-D915-7413-EC1F4BA32E30}"/>
              </a:ext>
            </a:extLst>
          </p:cNvPr>
          <p:cNvSpPr txBox="1"/>
          <p:nvPr/>
        </p:nvSpPr>
        <p:spPr>
          <a:xfrm>
            <a:off x="2613314" y="4779818"/>
            <a:ext cx="1257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83598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>
                <a:latin typeface="+mj-lt"/>
              </a:rPr>
              <a:t>Conclusion</a:t>
            </a:r>
          </a:p>
        </p:txBody>
      </p:sp>
      <p:pic>
        <p:nvPicPr>
          <p:cNvPr id="7" name="Graphic 6" descr="Upward trend with solid fill">
            <a:extLst>
              <a:ext uri="{FF2B5EF4-FFF2-40B4-BE49-F238E27FC236}">
                <a16:creationId xmlns:a16="http://schemas.microsoft.com/office/drawing/2014/main" id="{F4920165-72A7-FE38-3EC5-E79AD11B9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2232026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 outline">
            <a:extLst>
              <a:ext uri="{FF2B5EF4-FFF2-40B4-BE49-F238E27FC236}">
                <a16:creationId xmlns:a16="http://schemas.microsoft.com/office/drawing/2014/main" id="{CAE05820-E49C-76EF-9BDA-948158ED0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395" y="4876800"/>
            <a:ext cx="914400" cy="914400"/>
          </a:xfrm>
          <a:prstGeom prst="rect">
            <a:avLst/>
          </a:prstGeom>
        </p:spPr>
      </p:pic>
      <p:pic>
        <p:nvPicPr>
          <p:cNvPr id="11" name="Graphic 10" descr="Fast Forward with solid fill">
            <a:extLst>
              <a:ext uri="{FF2B5EF4-FFF2-40B4-BE49-F238E27FC236}">
                <a16:creationId xmlns:a16="http://schemas.microsoft.com/office/drawing/2014/main" id="{4EF83095-2FA3-759E-AF6E-FF9D6773D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395" y="355441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0EFF26-89B0-944A-755E-8CF2D575F091}"/>
              </a:ext>
            </a:extLst>
          </p:cNvPr>
          <p:cNvSpPr txBox="1"/>
          <p:nvPr/>
        </p:nvSpPr>
        <p:spPr>
          <a:xfrm>
            <a:off x="2362200" y="23921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Upskilling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B915B-7669-83A2-112D-52EFF10F4A6F}"/>
              </a:ext>
            </a:extLst>
          </p:cNvPr>
          <p:cNvSpPr txBox="1"/>
          <p:nvPr/>
        </p:nvSpPr>
        <p:spPr>
          <a:xfrm>
            <a:off x="2362200" y="38269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Customer expectation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315A6-413B-5918-1D9E-716FE543D085}"/>
              </a:ext>
            </a:extLst>
          </p:cNvPr>
          <p:cNvSpPr txBox="1"/>
          <p:nvPr/>
        </p:nvSpPr>
        <p:spPr>
          <a:xfrm>
            <a:off x="2362200" y="51493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80434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 dirty="0">
                <a:latin typeface="+mj-lt"/>
              </a:rPr>
              <a:t>References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D51B38-5867-72CA-C9FB-6CCBF28A0555}"/>
              </a:ext>
            </a:extLst>
          </p:cNvPr>
          <p:cNvSpPr txBox="1"/>
          <p:nvPr/>
        </p:nvSpPr>
        <p:spPr>
          <a:xfrm>
            <a:off x="520562" y="1971039"/>
            <a:ext cx="105683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Goldberg, K. (2012) What Is Automation?. </a:t>
            </a:r>
            <a:r>
              <a:rPr lang="en-GB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IEEE Transactions on Automation Science and Engineering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9(1): 1–2. DOI: </a:t>
            </a:r>
            <a:r>
              <a:rPr lang="en-GB" sz="12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https://doi.org/10.1109/tase.2011.2178910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Kromann, L., </a:t>
            </a:r>
            <a:r>
              <a:rPr lang="en-US" sz="1200" kern="10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Malchow-Møller</a:t>
            </a:r>
            <a:r>
              <a:rPr lang="en-US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N., </a:t>
            </a:r>
            <a:r>
              <a:rPr lang="en-US" sz="1200" kern="10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Skaksen</a:t>
            </a:r>
            <a:r>
              <a:rPr lang="en-US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J.R. &amp; </a:t>
            </a:r>
            <a:r>
              <a:rPr lang="en-US" sz="1200" kern="10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Sørensen</a:t>
            </a:r>
            <a:r>
              <a:rPr lang="en-US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 (2019) </a:t>
            </a:r>
            <a:r>
              <a:rPr lang="en-GB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 and productivity - a cross-country, cross-industry comparison. </a:t>
            </a:r>
            <a:r>
              <a:rPr lang="en-GB" sz="1200" i="1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Industrial and Corporate Change</a:t>
            </a:r>
            <a:r>
              <a:rPr lang="en-GB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29(2): 265–287. </a:t>
            </a:r>
            <a:r>
              <a:rPr lang="de-CH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DOI: </a:t>
            </a:r>
            <a:r>
              <a:rPr lang="de-CH" sz="1200" u="sng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https://doi.org/10.1093/icc/dtz039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Herm, L.-V., Janiesch, C., Helm, A., Imgrund, F., Hofmann, A. &amp; Winkelmann, A. (2022) A framework for implementing robotic process automation projects. </a:t>
            </a:r>
            <a:r>
              <a:rPr lang="en-CH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 Systems and e-Business Management</a:t>
            </a:r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21(1): 1–35. DOI: </a:t>
            </a:r>
            <a:r>
              <a:rPr lang="en-CH" sz="12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https://doi.org/10.1007/s10257-022-00553-8</a:t>
            </a:r>
            <a:endParaRPr lang="en-CH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CH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Nakamura, H. &amp; Zeira, J. (2023) Automation and unemployment: help is on the way. </a:t>
            </a:r>
            <a:r>
              <a:rPr lang="en-CH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Journal of Economic Growth</a:t>
            </a:r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29: 215–250. DOI: </a:t>
            </a:r>
            <a:r>
              <a:rPr lang="en-CH" sz="12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https://doi.org/10.1007/s10887-023-09233-9</a:t>
            </a:r>
            <a:endParaRPr lang="en-CH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Acemoglu, D., &amp; Restrepo, P. (2019) Automation and New Tasks: How Technology Displaces and Reinstates Labor. </a:t>
            </a:r>
            <a:r>
              <a:rPr lang="en-GB" sz="1200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Journal of Economic Perspectives</a:t>
            </a:r>
            <a:r>
              <a:rPr lang="en-GB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33(2): 3–30. Available from: </a:t>
            </a:r>
            <a:r>
              <a:rPr lang="en-GB" sz="1200" u="sng" kern="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https://www.jstor.org/stable/26621237</a:t>
            </a:r>
            <a:r>
              <a:rPr lang="en-GB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[Accessed 19 July 2024].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Upreti, A., &amp; Sridhar, V. (2024) Assessing the Effect of Task Automation in Labor Markets: Case of IT Services Industry. </a:t>
            </a:r>
            <a:r>
              <a:rPr lang="en-CH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IEEE transactions on technology and society</a:t>
            </a:r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5(1): 107-117. DOI: </a:t>
            </a:r>
            <a:r>
              <a:rPr lang="en-CH" sz="12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7"/>
              </a:rPr>
              <a:t>https://doi.org/10.1109/tts.2024.3365423</a:t>
            </a:r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CH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3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6908</TotalTime>
  <Words>443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Calibri</vt:lpstr>
      <vt:lpstr>Calibri Light</vt:lpstr>
      <vt:lpstr>Times New Roman</vt:lpstr>
      <vt:lpstr>Office Theme</vt:lpstr>
      <vt:lpstr>PowerPoint Presentation</vt:lpstr>
      <vt:lpstr>Agenda</vt:lpstr>
      <vt:lpstr>Introduction</vt:lpstr>
      <vt:lpstr>Robotics and Automation</vt:lpstr>
      <vt:lpstr>Automation - Efficiency</vt:lpstr>
      <vt:lpstr>Automation – Skill Shift</vt:lpstr>
      <vt:lpstr>Reflection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</dc:title>
  <dc:creator>Zeier Tobias</dc:creator>
  <cp:lastModifiedBy>Tobi Zeier</cp:lastModifiedBy>
  <cp:revision>13</cp:revision>
  <dcterms:created xsi:type="dcterms:W3CDTF">2024-07-10T15:16:32Z</dcterms:created>
  <dcterms:modified xsi:type="dcterms:W3CDTF">2024-07-22T16:13:33Z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2024-05-01T00:00:00Z</vt:filetime>
  </property>
  <property fmtid="{D5CDD505-2E9C-101B-9397-08002B2CF9AE}" pid="3" name="LastSaved">
    <vt:filetime>2024-07-10T00:00:00Z</vt:filetime>
  </property>
  <property fmtid="{D5CDD505-2E9C-101B-9397-08002B2CF9AE}" pid="4" name="Producer">
    <vt:lpwstr>macOS Version 12.7.4 (Build 21H1123) Quartz PDFContext</vt:lpwstr>
  </property>
</Properties>
</file>