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58F15C-CF07-239D-8211-67CAF27C3757}" v="95" dt="2025-03-04T19:53:48.083"/>
    <p1510:client id="{14916EA2-21CD-5A64-ED30-847F4A0B39B4}" v="8" dt="2025-03-04T20:19:28.609"/>
    <p1510:client id="{7CEBF12F-E352-7A4C-8448-61DCADA71BB6}" v="6" dt="2025-03-04T20:05:45.970"/>
    <p1510:client id="{C9FF7514-22F0-2020-457C-21AA4A4C926E}" v="213" dt="2025-03-04T10:28:41.4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BA23AF-51BD-7647-832E-2207C579E327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33722C-A348-C044-B4DB-2AFB0CE20814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05332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33722C-A348-C044-B4DB-2AFB0CE20814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426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5E187-6A2A-E4EE-447D-FD7DC3A7B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ADCED-340E-17A3-8C8E-1EB820D45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57234-7C60-FBCF-0E54-3B711029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8B5B2-4B5D-E583-2F0E-7EDA0FB1F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F5778-D50D-34E9-C917-AF3C08D89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879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05134-0BF5-3FAE-3911-5738FBE3D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2BF13-30BD-B4CF-1DDB-A8FB959BF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5427E-94B7-D418-8C30-C7536080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65AB2-D6A3-DDBC-970C-D6330A753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76C6-11BC-1589-B992-CA45CCC7C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022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80C864-9C0A-D4D1-75CF-BEEFCC961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882E4-2FAB-CC88-1D5A-D35122A21C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4502D-D5D9-1D76-D3A3-EBD410C6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3D0-DBFF-AC40-9A1E-00F3E5A7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DF845-E79F-A3C2-1C76-F5A023D2B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73414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16936-3D53-DEBF-C942-5A372D30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3009B-479D-BEAA-43CA-838AA4B1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07290-8060-AA28-4AB0-7363C5C5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5C1C8-52FC-D23F-BBB6-354B1359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9B037-64E5-7249-C56E-769EFE52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1383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B07B1-9037-78D3-A593-7BF50B7B1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553AD-4029-7105-373A-6E473608B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6A79-A977-285F-75C7-D71917F5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CC482-16CA-DB5C-D9DF-1EA95739C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DE59-D419-A3A7-8144-B56B36AA3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1779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756B-ADD7-EE1E-63A8-1613BD7AC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ABBC3-DF46-082E-DDDD-9F2F2D167A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2EA94-542A-0EBA-ACB6-58929FEDC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8C438-98F2-1731-9D73-24A7CF6C7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2BE26-F0FD-E71F-0270-A73A2120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ABA518-DB9B-5BEB-1C59-0DC8A2EF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976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4A1C-5E18-E6CD-DF66-6F1C81CF9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EC8F4-623D-1CF5-F506-88A3DCE43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A4BF3-7AFB-2493-CA31-2DA56B7B21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FE779-B06D-3E39-929D-1337EED56F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A96FF-15F3-73BD-F6A5-BC3516A5D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BE7D2-FA59-EEDA-FB6B-01C09B0B9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EE3793-5354-5BFD-4067-81826AAE9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DFC5E9-2698-5D13-ABFC-BAD227F7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20723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FEAE4-9173-16EF-E876-38B69636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76B03C-B839-43C9-63D3-C50B23EF0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CF766-979A-D3EE-A1A4-43512C5A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DC3FB-4C92-7953-8159-A372D683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4522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E266E8-4434-CB93-FB06-42C5F54CB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3E62C7-6148-339D-0340-4CB0AD5A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746F6-B702-F760-D227-238D53AF9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6584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4355-6B4F-3671-E4F8-22D057803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5C547-CC77-8E51-4DBF-A1200917C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28D2F-45FC-88BD-320B-045A72D09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C99371-3AB4-B20B-4F1C-962E5F02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ECC0A-7C1A-AD59-E5D8-EC7D3D80A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337479-56FA-0DA1-36FC-24557A712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00553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268B5-1B28-C1AB-B5BC-5F927EC2A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CAB1D-F29A-32B9-CB1F-FBD4E99B0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D244A0-F744-4FB4-4467-06E04DDD5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8482D-F60E-CA50-CDD4-C6C1193B0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944AB-8145-625A-574E-1D7C8586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9CE39-1461-87DD-FFD9-339038E5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9128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F7116B-02B0-BC4D-9E2E-C808DA71C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DDA82-9529-EBBB-E38A-9E2907A3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1B192-CCB2-A1D6-9469-AA2DAF7D23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4557C6-3E2D-C14F-9D85-000CAF2D20C6}" type="datetimeFigureOut">
              <a:rPr lang="en-CH" smtClean="0"/>
              <a:t>03/04/2025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70111-17A6-1553-E0E8-AF0BD068CF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DC350-E056-1F6C-1F54-72C3446C0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A1E58-EB32-FD41-AE45-FE97A31DE8F0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0740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30574/wjaets.2024.13.2.062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139/ssrn.502399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504/IJTIP.2022.1005040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504/IJTIP.2022.10050400" TargetMode="External"/><Relationship Id="rId2" Type="http://schemas.openxmlformats.org/officeDocument/2006/relationships/hyperlink" Target="http://dx.doi.org/10.30574/wjaets.2024.13.2.062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9255B-E44E-EA4E-A534-295D31A65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809" y="126"/>
            <a:ext cx="6773880" cy="3392002"/>
          </a:xfrm>
        </p:spPr>
        <p:txBody>
          <a:bodyPr>
            <a:normAutofit/>
          </a:bodyPr>
          <a:lstStyle/>
          <a:p>
            <a:pPr algn="l"/>
            <a:r>
              <a:rPr lang="en-GB" sz="5600" dirty="0">
                <a:solidFill>
                  <a:srgbClr val="FFFFFF"/>
                </a:solidFill>
              </a:rPr>
              <a:t>The Future of IT Project Management: AI, Automation &amp; DevOps Hybridisation</a:t>
            </a:r>
            <a:endParaRPr lang="en-CH" sz="56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FBA6B-0F8D-48A7-A581-6BFB73C5A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631" y="4698614"/>
            <a:ext cx="9076063" cy="1437934"/>
          </a:xfrm>
        </p:spPr>
        <p:txBody>
          <a:bodyPr>
            <a:normAutofit/>
          </a:bodyPr>
          <a:lstStyle/>
          <a:p>
            <a:pPr algn="r"/>
            <a:r>
              <a:rPr lang="en-GB" sz="1600" dirty="0">
                <a:solidFill>
                  <a:srgbClr val="FFFFFF"/>
                </a:solidFill>
              </a:rPr>
              <a:t>How AI-Driven DevOps and Automation Will Reshape IT Project Management Over the Next Five Years</a:t>
            </a:r>
          </a:p>
          <a:p>
            <a:pPr algn="r"/>
            <a:endParaRPr lang="en-GB" sz="1600" dirty="0">
              <a:solidFill>
                <a:srgbClr val="FFFFFF"/>
              </a:solidFill>
            </a:endParaRPr>
          </a:p>
          <a:p>
            <a:pPr algn="r"/>
            <a:r>
              <a:rPr lang="en-GB" sz="1600" dirty="0">
                <a:solidFill>
                  <a:srgbClr val="FFFFFF"/>
                </a:solidFill>
              </a:rPr>
              <a:t>Gesine Hamberger, David Abiodun and Tobi Zeier</a:t>
            </a:r>
          </a:p>
          <a:p>
            <a:pPr algn="r"/>
            <a:r>
              <a:rPr lang="en-GB" sz="1600" dirty="0">
                <a:solidFill>
                  <a:srgbClr val="FFFFFF"/>
                </a:solidFill>
              </a:rPr>
              <a:t>University of Essex Online</a:t>
            </a:r>
            <a:endParaRPr lang="en-CH" sz="1600" dirty="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447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478D46-D752-E520-832A-349F8E4A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Introduction: Why Future Trends Matter</a:t>
            </a:r>
            <a:endParaRPr lang="en-US" sz="4800" dirty="0">
              <a:solidFill>
                <a:srgbClr val="FFFFFF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E014-B289-2119-620D-09B94067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dirty="0">
                <a:ea typeface="+mn-lt"/>
                <a:cs typeface="+mn-lt"/>
              </a:rPr>
              <a:t>The role of IT project managers is shifting due to rapid technological advancements. Key industry changes include:</a:t>
            </a:r>
            <a:endParaRPr lang="en-US" sz="2000" dirty="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solidFill>
                  <a:srgbClr val="000000">
                    <a:alpha val="80000"/>
                  </a:srgbClr>
                </a:solidFill>
                <a:ea typeface="+mn-lt"/>
                <a:cs typeface="+mn-lt"/>
              </a:rPr>
              <a:t>AI and automation replacing traditional task management</a:t>
            </a:r>
            <a:r>
              <a:rPr lang="en-US" sz="1600" dirty="0">
                <a:solidFill>
                  <a:srgbClr val="000000">
                    <a:alpha val="80000"/>
                  </a:srgbClr>
                </a:solidFill>
                <a:ea typeface="+mn-lt"/>
                <a:cs typeface="+mn-lt"/>
              </a:rPr>
              <a:t> – reducing manual interventions.</a:t>
            </a:r>
            <a:endParaRPr lang="en-CH" sz="160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solidFill>
                  <a:srgbClr val="000000">
                    <a:alpha val="80000"/>
                  </a:srgbClr>
                </a:solidFill>
                <a:ea typeface="+mn-lt"/>
                <a:cs typeface="+mn-lt"/>
              </a:rPr>
              <a:t>Adaptive project methodologies</a:t>
            </a:r>
            <a:r>
              <a:rPr lang="en-US" sz="1600" dirty="0">
                <a:solidFill>
                  <a:srgbClr val="000000">
                    <a:alpha val="80000"/>
                  </a:srgbClr>
                </a:solidFill>
                <a:ea typeface="+mn-lt"/>
                <a:cs typeface="+mn-lt"/>
              </a:rPr>
              <a:t> – Agile and DevOps enhanced by AI-driven decision-making.</a:t>
            </a:r>
            <a:endParaRPr lang="en-CH" sz="1600"/>
          </a:p>
          <a:p>
            <a:pPr>
              <a:lnSpc>
                <a:spcPct val="150000"/>
              </a:lnSpc>
              <a:buFont typeface="Arial"/>
              <a:buChar char="•"/>
            </a:pPr>
            <a:r>
              <a:rPr lang="en-US" sz="1600" b="1" dirty="0">
                <a:solidFill>
                  <a:srgbClr val="000000">
                    <a:alpha val="80000"/>
                  </a:srgbClr>
                </a:solidFill>
                <a:ea typeface="+mn-lt"/>
                <a:cs typeface="+mn-lt"/>
              </a:rPr>
              <a:t>Higher expectations for speed, cost efficiency, and risk mitigation.</a:t>
            </a:r>
            <a:endParaRPr lang="en-CH" sz="1600" dirty="0"/>
          </a:p>
          <a:p>
            <a:pPr marL="0" indent="0">
              <a:buNone/>
            </a:pPr>
            <a:endParaRPr lang="en-GB" dirty="0">
              <a:solidFill>
                <a:srgbClr val="000000">
                  <a:alpha val="80000"/>
                </a:srgb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2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C8C998-92FC-6525-5BF9-387A39DEA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  <a:ea typeface="+mj-lt"/>
                <a:cs typeface="+mj-lt"/>
              </a:rPr>
              <a:t>The Future of IT Project Management: AI, Automation &amp; DevOps Integration</a:t>
            </a:r>
            <a:endParaRPr lang="en-US" sz="48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A950-EEEF-652D-1ED6-98A3FD0F2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GB" sz="1400" b="1" dirty="0"/>
              <a:t>AI-Driven Project Management:</a:t>
            </a:r>
            <a:endParaRPr lang="en-US"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400" dirty="0">
                <a:ea typeface="+mn-lt"/>
                <a:cs typeface="+mn-lt"/>
              </a:rPr>
              <a:t>AI-powered </a:t>
            </a:r>
            <a:r>
              <a:rPr lang="en-GB" sz="1400" b="1" dirty="0">
                <a:ea typeface="+mn-lt"/>
                <a:cs typeface="+mn-lt"/>
              </a:rPr>
              <a:t>risk forecasting</a:t>
            </a:r>
            <a:r>
              <a:rPr lang="en-GB" sz="1400" dirty="0">
                <a:ea typeface="+mn-lt"/>
                <a:cs typeface="+mn-lt"/>
              </a:rPr>
              <a:t> for proactive issue resolution.</a:t>
            </a:r>
            <a:endParaRPr lang="en-GB"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400" dirty="0">
                <a:ea typeface="+mn-lt"/>
                <a:cs typeface="+mn-lt"/>
              </a:rPr>
              <a:t>Automated resource allocation and budget optimisation using predictive analytics.</a:t>
            </a:r>
            <a:endParaRPr lang="en-GB"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400" dirty="0">
                <a:ea typeface="+mn-lt"/>
                <a:cs typeface="+mn-lt"/>
              </a:rPr>
              <a:t>AI-driven </a:t>
            </a:r>
            <a:r>
              <a:rPr lang="en-GB" sz="1400" b="1" dirty="0">
                <a:ea typeface="+mn-lt"/>
                <a:cs typeface="+mn-lt"/>
              </a:rPr>
              <a:t>stakeholder communication</a:t>
            </a:r>
            <a:r>
              <a:rPr lang="en-GB" sz="1400" dirty="0">
                <a:ea typeface="+mn-lt"/>
                <a:cs typeface="+mn-lt"/>
              </a:rPr>
              <a:t> via intelligent reporting tools.</a:t>
            </a:r>
            <a:endParaRPr lang="en-GB" sz="1400" dirty="0"/>
          </a:p>
          <a:p>
            <a:pPr marL="53975" indent="-44450">
              <a:lnSpc>
                <a:spcPct val="150000"/>
              </a:lnSpc>
              <a:buNone/>
            </a:pPr>
            <a:r>
              <a:rPr lang="en-GB" sz="1400" b="1" dirty="0"/>
              <a:t>Automation in IT Project Workflows:</a:t>
            </a:r>
            <a:endParaRPr lang="en-GB"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400" dirty="0">
                <a:ea typeface="+mn-lt"/>
                <a:cs typeface="+mn-lt"/>
              </a:rPr>
              <a:t>Automated scheduling and progress tracking reduce administrative overhead.</a:t>
            </a:r>
            <a:endParaRPr lang="en-GB" sz="1400" dirty="0"/>
          </a:p>
          <a:p>
            <a:pPr marL="9525" indent="0">
              <a:lnSpc>
                <a:spcPct val="150000"/>
              </a:lnSpc>
              <a:buNone/>
            </a:pPr>
            <a:r>
              <a:rPr lang="en-GB" sz="1400" b="1" dirty="0"/>
              <a:t>DevOps and Continuous Improvement:</a:t>
            </a:r>
            <a:endParaRPr lang="en-GB"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400" b="1" dirty="0">
                <a:ea typeface="+mn-lt"/>
                <a:cs typeface="+mn-lt"/>
              </a:rPr>
              <a:t>AI-enhanced DevOps pipelines</a:t>
            </a:r>
            <a:r>
              <a:rPr lang="en-GB" sz="1400" dirty="0">
                <a:ea typeface="+mn-lt"/>
                <a:cs typeface="+mn-lt"/>
              </a:rPr>
              <a:t> allow for faster, more stable software releases.</a:t>
            </a:r>
            <a:endParaRPr lang="en-GB" sz="1400" dirty="0"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GB" sz="1400" b="1" dirty="0">
                <a:ea typeface="+mn-lt"/>
                <a:cs typeface="+mn-lt"/>
              </a:rPr>
              <a:t>AIOps (Artificial Intelligence for IT Operations)</a:t>
            </a:r>
            <a:r>
              <a:rPr lang="en-GB" sz="1400" dirty="0">
                <a:ea typeface="+mn-lt"/>
                <a:cs typeface="+mn-lt"/>
              </a:rPr>
              <a:t> automates incident response and monitoring.</a:t>
            </a:r>
            <a:endParaRPr lang="en-GB" sz="1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028A1D0-EEE2-2BBB-F762-452C8A26DA5C}"/>
              </a:ext>
            </a:extLst>
          </p:cNvPr>
          <p:cNvSpPr txBox="1"/>
          <p:nvPr/>
        </p:nvSpPr>
        <p:spPr>
          <a:xfrm>
            <a:off x="135193" y="5960805"/>
            <a:ext cx="3736258" cy="7848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ea typeface="+mn-lt"/>
                <a:cs typeface="+mn-lt"/>
              </a:rPr>
              <a:t>Ajirotutu, R.O., Garba, B.M.P. and Johnson, S.O. (2024) ‘AI-driven risk mitigation: Transforming project management in construction and infrastructure development’, </a:t>
            </a:r>
            <a:r>
              <a:rPr lang="en-US" sz="900" i="1" dirty="0">
                <a:ea typeface="+mn-lt"/>
                <a:cs typeface="+mn-lt"/>
              </a:rPr>
              <a:t>World Journal of Advanced Engineering Technology and Sciences</a:t>
            </a:r>
            <a:r>
              <a:rPr lang="en-US" sz="900" dirty="0">
                <a:ea typeface="+mn-lt"/>
                <a:cs typeface="+mn-lt"/>
              </a:rPr>
              <a:t>, 13(2), pp. 611–623. Available at: </a:t>
            </a:r>
            <a:r>
              <a:rPr lang="en-US" sz="900" dirty="0">
                <a:ea typeface="+mn-lt"/>
                <a:cs typeface="+mn-lt"/>
                <a:hlinkClick r:id="rId2"/>
              </a:rPr>
              <a:t>http://dx.doi.org/10.30574/wjaets.2024.13.2.0628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6453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C0318E-C16E-0A8B-A9DD-E1AD7378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GB" sz="4800" dirty="0">
                <a:solidFill>
                  <a:srgbClr val="FFFFFF"/>
                </a:solidFill>
              </a:rPr>
              <a:t>Key Drivers of Change:</a:t>
            </a:r>
            <a:br>
              <a:rPr lang="en-GB" sz="4800" dirty="0">
                <a:solidFill>
                  <a:srgbClr val="FFFFFF"/>
                </a:solidFill>
              </a:rPr>
            </a:br>
            <a:r>
              <a:rPr lang="en-GB" sz="4800" dirty="0">
                <a:solidFill>
                  <a:srgbClr val="FFFFFF"/>
                </a:solidFill>
              </a:rPr>
              <a:t>What IT Project Managers Must Prepare For</a:t>
            </a:r>
            <a:endParaRPr lang="en-CH" sz="48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674A17A3-A8CA-0114-3055-5206A0FFB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GB" b="1" dirty="0"/>
              <a:t>AI-Augmented Decision-Making:</a:t>
            </a:r>
            <a:endParaRPr lang="en-GB" dirty="0"/>
          </a:p>
          <a:p>
            <a:pPr marL="285750" indent="-285750"/>
            <a:r>
              <a:rPr lang="en-GB" dirty="0"/>
              <a:t>AI-driven dashboards and </a:t>
            </a:r>
            <a:r>
              <a:rPr lang="en-GB" b="1" dirty="0"/>
              <a:t>predictive analytics</a:t>
            </a:r>
            <a:r>
              <a:rPr lang="en-GB" dirty="0"/>
              <a:t> guide project timelines and resource planning.</a:t>
            </a:r>
          </a:p>
          <a:p>
            <a:pPr marL="285750" indent="-285750">
              <a:lnSpc>
                <a:spcPct val="120000"/>
              </a:lnSpc>
            </a:pPr>
            <a:r>
              <a:rPr lang="en-GB" dirty="0"/>
              <a:t>AI-supported risk management minimises project failures.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b="1" dirty="0"/>
              <a:t>Automation in IT Project Delivery:</a:t>
            </a:r>
            <a:endParaRPr lang="en-GB" dirty="0"/>
          </a:p>
          <a:p>
            <a:pPr marL="285750" indent="-285750"/>
            <a:r>
              <a:rPr lang="en-GB" dirty="0"/>
              <a:t>Automated compliance checks and governance processes.</a:t>
            </a:r>
          </a:p>
          <a:p>
            <a:pPr marL="285750" indent="-285750"/>
            <a:r>
              <a:rPr lang="en-GB" b="1" dirty="0"/>
              <a:t>AI-powered Agile frameworks</a:t>
            </a:r>
            <a:r>
              <a:rPr lang="en-GB" dirty="0"/>
              <a:t> suggest iterative improvements dynamically.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b="1" dirty="0"/>
              <a:t>The Evolution of IT Project Roles:</a:t>
            </a:r>
            <a:endParaRPr lang="en-GB" dirty="0"/>
          </a:p>
          <a:p>
            <a:pPr marL="285750" indent="-285750"/>
            <a:r>
              <a:rPr lang="en-GB" dirty="0"/>
              <a:t>The role of the </a:t>
            </a:r>
            <a:r>
              <a:rPr lang="en-GB" b="1" dirty="0"/>
              <a:t>IT project manager</a:t>
            </a:r>
            <a:r>
              <a:rPr lang="en-GB" dirty="0"/>
              <a:t> will shift from task oversight to </a:t>
            </a:r>
            <a:r>
              <a:rPr lang="en-GB" b="1" dirty="0"/>
              <a:t>AI-driven strategic leadership</a:t>
            </a:r>
            <a:r>
              <a:rPr lang="en-GB" dirty="0"/>
              <a:t>.</a:t>
            </a:r>
          </a:p>
          <a:p>
            <a:pPr marL="285750" indent="-285750"/>
            <a:r>
              <a:rPr lang="en-GB" b="1" dirty="0"/>
              <a:t>Soft skills like adaptability, AI literacy, and strategic thinking</a:t>
            </a:r>
            <a:r>
              <a:rPr lang="en-GB" dirty="0"/>
              <a:t> will be crucial.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GB" b="1" dirty="0"/>
              <a:t>Emerging Technologies Transforming IT Project Management: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AI-Driven PM Tools:</a:t>
            </a:r>
            <a:r>
              <a:rPr lang="en-GB" dirty="0"/>
              <a:t> Microsoft Copilot, Jira AI, Trello Automation.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Automation &amp; Workflow Optimisation:</a:t>
            </a:r>
            <a:r>
              <a:rPr lang="en-GB" dirty="0"/>
              <a:t> Robotic Process Automation (RPA), AI-powered Agile sprints.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Smart DevOps &amp; Monitoring:</a:t>
            </a:r>
            <a:r>
              <a:rPr lang="en-GB" dirty="0"/>
              <a:t> AWS AIOps, Azure AI Insights, Kubernetes AI Scaling.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9459181-BDC0-1234-036B-F304CCFAD1B0}"/>
              </a:ext>
            </a:extLst>
          </p:cNvPr>
          <p:cNvSpPr txBox="1"/>
          <p:nvPr/>
        </p:nvSpPr>
        <p:spPr>
          <a:xfrm>
            <a:off x="135193" y="5960805"/>
            <a:ext cx="3736258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ea typeface="+mn-lt"/>
                <a:cs typeface="+mn-lt"/>
              </a:rPr>
              <a:t>Sari, A.C., Ahmad, M.A. and </a:t>
            </a:r>
            <a:r>
              <a:rPr lang="en-US" sz="900" dirty="0" err="1">
                <a:ea typeface="+mn-lt"/>
                <a:cs typeface="+mn-lt"/>
              </a:rPr>
              <a:t>Prasetio</a:t>
            </a:r>
            <a:r>
              <a:rPr lang="en-US" sz="900" dirty="0">
                <a:ea typeface="+mn-lt"/>
                <a:cs typeface="+mn-lt"/>
              </a:rPr>
              <a:t>, A.P. (2024) ‘Exploring the impact of AI-driven predictive analytics on IT project success rates’, </a:t>
            </a:r>
            <a:r>
              <a:rPr lang="en-US" sz="900" i="1" dirty="0">
                <a:ea typeface="+mn-lt"/>
                <a:cs typeface="+mn-lt"/>
              </a:rPr>
              <a:t>SSRN Electronic Journal</a:t>
            </a:r>
            <a:r>
              <a:rPr lang="en-US" sz="900" dirty="0">
                <a:ea typeface="+mn-lt"/>
                <a:cs typeface="+mn-lt"/>
              </a:rPr>
              <a:t>. Available at: </a:t>
            </a:r>
            <a:r>
              <a:rPr lang="en-US" sz="900" dirty="0">
                <a:ea typeface="+mn-lt"/>
                <a:cs typeface="+mn-lt"/>
                <a:hlinkClick r:id="rId2"/>
              </a:rPr>
              <a:t>https://doi.org/10.2139/ssrn.5023999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89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0B2D50-0D5D-35BA-59DE-FC8A2852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en-GB" sz="5600" dirty="0">
                <a:solidFill>
                  <a:srgbClr val="FFFFFF"/>
                </a:solidFill>
              </a:rPr>
              <a:t>Conclusion &amp; Final Thoughts</a:t>
            </a:r>
            <a:endParaRPr lang="en-CH" sz="56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59798-4758-A7DE-631C-0E38A31F6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AI and automation are no longer optional in IT project management</a:t>
            </a:r>
            <a:r>
              <a:rPr lang="en-GB" sz="1600" dirty="0"/>
              <a:t> – they will define success in the next five years.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The traditional IT project manager role is evolving</a:t>
            </a:r>
            <a:r>
              <a:rPr lang="en-GB" sz="1600" dirty="0"/>
              <a:t> into an AI-augmented strategist, focusing on high-level decision-making.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DevOps, AI, and automation together will drive project agility, cost-efficiency, and innovation.</a:t>
            </a:r>
            <a:endParaRPr lang="en-GB" sz="1600" dirty="0"/>
          </a:p>
          <a:p>
            <a:pPr>
              <a:lnSpc>
                <a:spcPct val="100000"/>
              </a:lnSpc>
            </a:pPr>
            <a:r>
              <a:rPr lang="en-CH" sz="1600" i="1" dirty="0"/>
              <a:t>“</a:t>
            </a:r>
            <a:r>
              <a:rPr lang="en-GB" sz="1600" i="1" dirty="0"/>
              <a:t>AI doesn’t replace IT project managers – it enhances them.”</a:t>
            </a:r>
            <a:endParaRPr lang="en-GB" sz="16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727081F-A673-E0F8-A5F3-E8091EA75118}"/>
              </a:ext>
            </a:extLst>
          </p:cNvPr>
          <p:cNvSpPr txBox="1"/>
          <p:nvPr/>
        </p:nvSpPr>
        <p:spPr>
          <a:xfrm>
            <a:off x="135193" y="5960805"/>
            <a:ext cx="3736258" cy="10618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ea typeface="+mn-lt"/>
                <a:cs typeface="+mn-lt"/>
              </a:rPr>
              <a:t>Costa, R.L. da, Dias, Á.L., Gonçalves, R.A.H.G., Pereira, L.F. and Abreu, S. (2022) ‘Artificial intelligence in project management: Systematic literature review’, </a:t>
            </a:r>
            <a:r>
              <a:rPr lang="en-US" sz="900" i="1" dirty="0">
                <a:ea typeface="+mn-lt"/>
                <a:cs typeface="+mn-lt"/>
              </a:rPr>
              <a:t>International Journal of Technology Intelligence and Planning</a:t>
            </a:r>
            <a:r>
              <a:rPr lang="en-US" sz="900" dirty="0">
                <a:ea typeface="+mn-lt"/>
                <a:cs typeface="+mn-lt"/>
              </a:rPr>
              <a:t>, 13(2), p. 1. Available at: </a:t>
            </a:r>
            <a:r>
              <a:rPr lang="en-US" sz="900" dirty="0">
                <a:ea typeface="+mn-lt"/>
                <a:cs typeface="+mn-lt"/>
                <a:hlinkClick r:id="rId2"/>
              </a:rPr>
              <a:t>https://doi.org/10.1504/IJTIP.2022.10050400</a:t>
            </a:r>
            <a:endParaRPr lang="en-US" sz="9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536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0F5C-73DF-7BAA-A452-52324C2F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85AAB-D03F-233F-0010-9400BF57F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ea typeface="+mn-lt"/>
                <a:cs typeface="+mn-lt"/>
              </a:rPr>
              <a:t>Ajirotutu, R.O., Garba, B.M.P. and Johnson, S.O. (2024) ‘AI-driven risk mitigation: Transforming project management in construction and infrastructure development’, </a:t>
            </a:r>
            <a:r>
              <a:rPr lang="en-US" sz="1600" i="1" dirty="0">
                <a:ea typeface="+mn-lt"/>
                <a:cs typeface="+mn-lt"/>
              </a:rPr>
              <a:t>World Journal of Advanced Engineering Technology and Sciences</a:t>
            </a:r>
            <a:r>
              <a:rPr lang="en-US" sz="1600" dirty="0">
                <a:ea typeface="+mn-lt"/>
                <a:cs typeface="+mn-lt"/>
              </a:rPr>
              <a:t>, 13(2), pp. 6–23. Available at: </a:t>
            </a:r>
            <a:r>
              <a:rPr lang="en-US" sz="1600" dirty="0">
                <a:ea typeface="+mn-lt"/>
                <a:cs typeface="+mn-lt"/>
                <a:hlinkClick r:id="rId2"/>
              </a:rPr>
              <a:t>http://dx.doi.org/10.30574/wjaets.2024.13.2.0628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Costa, R.L. da, Dias, Á.L., Gonçalves, R.A.H.G., Pereira, L.F. and Abreu, S. (2022) ‘Artificial intelligence in project management: Systematic literature review’, </a:t>
            </a:r>
            <a:r>
              <a:rPr lang="en-US" sz="1600" i="1" dirty="0">
                <a:ea typeface="+mn-lt"/>
                <a:cs typeface="+mn-lt"/>
              </a:rPr>
              <a:t>International Journal of Technology Intelligence and Planning</a:t>
            </a:r>
            <a:r>
              <a:rPr lang="en-US" sz="1600" dirty="0">
                <a:ea typeface="+mn-lt"/>
                <a:cs typeface="+mn-lt"/>
              </a:rPr>
              <a:t>, 13(2), p. 1. Available at: </a:t>
            </a:r>
            <a:r>
              <a:rPr lang="en-US" sz="1600" dirty="0">
                <a:ea typeface="+mn-lt"/>
                <a:cs typeface="+mn-lt"/>
                <a:hlinkClick r:id="rId3"/>
              </a:rPr>
              <a:t>https://doi.org/10.1504/IJTIP.2022.10050400</a:t>
            </a:r>
            <a:endParaRPr lang="en-US" sz="1600" dirty="0">
              <a:ea typeface="+mn-lt"/>
              <a:cs typeface="+mn-lt"/>
            </a:endParaRPr>
          </a:p>
          <a:p>
            <a:r>
              <a:rPr lang="en-US" sz="1600" dirty="0">
                <a:ea typeface="+mn-lt"/>
                <a:cs typeface="+mn-lt"/>
              </a:rPr>
              <a:t>Sari, A.C., Ahmad, M.A. and </a:t>
            </a:r>
            <a:r>
              <a:rPr lang="en-US" sz="1600" err="1">
                <a:ea typeface="+mn-lt"/>
                <a:cs typeface="+mn-lt"/>
              </a:rPr>
              <a:t>Prasetio</a:t>
            </a:r>
            <a:r>
              <a:rPr lang="en-US" sz="1600" dirty="0">
                <a:ea typeface="+mn-lt"/>
                <a:cs typeface="+mn-lt"/>
              </a:rPr>
              <a:t>, A.P. (2024) ‘Exploring the impact of AI-driven predictive analytics on IT project success rates’, </a:t>
            </a:r>
            <a:r>
              <a:rPr lang="en-US" sz="1600" i="1" dirty="0">
                <a:ea typeface="+mn-lt"/>
                <a:cs typeface="+mn-lt"/>
              </a:rPr>
              <a:t>SSRN Electronic Journal</a:t>
            </a:r>
            <a:r>
              <a:rPr lang="en-US" sz="1600" dirty="0">
                <a:ea typeface="+mn-lt"/>
                <a:cs typeface="+mn-lt"/>
              </a:rPr>
              <a:t>. Available at: https://doi.org/10.2139/ssrn.5023999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8495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811</Words>
  <Application>Microsoft Office PowerPoint</Application>
  <PresentationFormat>Widescreen</PresentationFormat>
  <Paragraphs>47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The Future of IT Project Management: AI, Automation &amp; DevOps Hybridisation</vt:lpstr>
      <vt:lpstr>Introduction: Why Future Trends Matter</vt:lpstr>
      <vt:lpstr>The Future of IT Project Management: AI, Automation &amp; DevOps Integration</vt:lpstr>
      <vt:lpstr>Key Drivers of Change: What IT Project Managers Must Prepare For</vt:lpstr>
      <vt:lpstr>Conclusion &amp; Final Thoughts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 Zeier</dc:creator>
  <cp:lastModifiedBy>Tobi Zeier</cp:lastModifiedBy>
  <cp:revision>96</cp:revision>
  <dcterms:created xsi:type="dcterms:W3CDTF">2025-03-02T08:01:13Z</dcterms:created>
  <dcterms:modified xsi:type="dcterms:W3CDTF">2025-03-04T20:19:30Z</dcterms:modified>
</cp:coreProperties>
</file>