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63" r:id="rId6"/>
    <p:sldId id="262" r:id="rId7"/>
    <p:sldId id="264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8CF0F-5339-4C29-8C59-A7E6F74E0620}" v="23" dt="2024-06-03T17:53:33.499"/>
    <p1510:client id="{722707B2-6D2A-4940-BB9E-7C17DF51C002}" v="693" dt="2024-06-03T17:51:04.462"/>
    <p1510:client id="{7394C690-D9FC-41D8-A373-F9B8FEED8403}" v="429" dt="2024-06-03T17:55:40.7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CAE5FD-81E8-4C02-B616-22B07B867A7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629EC5-4556-4BB5-891F-3005615614F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Migration plan</a:t>
          </a:r>
          <a:endParaRPr lang="en-US"/>
        </a:p>
      </dgm:t>
    </dgm:pt>
    <dgm:pt modelId="{7B89BF35-A983-4A94-B29A-0A3596A52AA6}" type="parTrans" cxnId="{89FBE133-B187-44B3-A222-275225217AB0}">
      <dgm:prSet/>
      <dgm:spPr/>
      <dgm:t>
        <a:bodyPr/>
        <a:lstStyle/>
        <a:p>
          <a:endParaRPr lang="en-US"/>
        </a:p>
      </dgm:t>
    </dgm:pt>
    <dgm:pt modelId="{80D7B5B4-0CF4-4F86-B1E5-318AF60CA94B}" type="sibTrans" cxnId="{89FBE133-B187-44B3-A222-275225217AB0}">
      <dgm:prSet/>
      <dgm:spPr/>
      <dgm:t>
        <a:bodyPr/>
        <a:lstStyle/>
        <a:p>
          <a:endParaRPr lang="en-US"/>
        </a:p>
      </dgm:t>
    </dgm:pt>
    <dgm:pt modelId="{133B2E4B-4369-42C0-AAB6-A7B2523C170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Migration structure</a:t>
          </a:r>
          <a:endParaRPr lang="en-US"/>
        </a:p>
      </dgm:t>
    </dgm:pt>
    <dgm:pt modelId="{545693FB-DDE0-4FF5-8FED-7A4776350897}" type="parTrans" cxnId="{354213D1-7DDC-485D-9CFE-85E733370B0C}">
      <dgm:prSet/>
      <dgm:spPr/>
      <dgm:t>
        <a:bodyPr/>
        <a:lstStyle/>
        <a:p>
          <a:endParaRPr lang="en-US"/>
        </a:p>
      </dgm:t>
    </dgm:pt>
    <dgm:pt modelId="{4E8A6331-608D-4F6A-A326-D887F6A363BA}" type="sibTrans" cxnId="{354213D1-7DDC-485D-9CFE-85E733370B0C}">
      <dgm:prSet/>
      <dgm:spPr/>
      <dgm:t>
        <a:bodyPr/>
        <a:lstStyle/>
        <a:p>
          <a:endParaRPr lang="en-US"/>
        </a:p>
      </dgm:t>
    </dgm:pt>
    <dgm:pt modelId="{C824BD8E-550E-4B3B-B3B6-496502C5FF4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Azure services </a:t>
          </a:r>
          <a:endParaRPr lang="en-US"/>
        </a:p>
      </dgm:t>
    </dgm:pt>
    <dgm:pt modelId="{D662EE77-CD73-42BD-86E7-03BB50DC5B45}" type="parTrans" cxnId="{4E4E7DD3-2D34-486C-922C-31DCF955FE0B}">
      <dgm:prSet/>
      <dgm:spPr/>
      <dgm:t>
        <a:bodyPr/>
        <a:lstStyle/>
        <a:p>
          <a:endParaRPr lang="en-US"/>
        </a:p>
      </dgm:t>
    </dgm:pt>
    <dgm:pt modelId="{9D8A6446-D71E-4AC4-A350-52FF59E213AA}" type="sibTrans" cxnId="{4E4E7DD3-2D34-486C-922C-31DCF955FE0B}">
      <dgm:prSet/>
      <dgm:spPr/>
      <dgm:t>
        <a:bodyPr/>
        <a:lstStyle/>
        <a:p>
          <a:endParaRPr lang="en-US"/>
        </a:p>
      </dgm:t>
    </dgm:pt>
    <dgm:pt modelId="{E3FFB991-40C3-441D-A5D9-AE9EDFFB7B5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Cost estimation</a:t>
          </a:r>
          <a:endParaRPr lang="en-US"/>
        </a:p>
      </dgm:t>
    </dgm:pt>
    <dgm:pt modelId="{C6DAD007-842D-48B0-BF7E-0804DB758213}" type="parTrans" cxnId="{BE57136D-C34E-4F39-9F72-4D7EA9035AAA}">
      <dgm:prSet/>
      <dgm:spPr/>
      <dgm:t>
        <a:bodyPr/>
        <a:lstStyle/>
        <a:p>
          <a:endParaRPr lang="en-US"/>
        </a:p>
      </dgm:t>
    </dgm:pt>
    <dgm:pt modelId="{1F43F6A1-67F1-4E56-9973-11D0916EE8F6}" type="sibTrans" cxnId="{BE57136D-C34E-4F39-9F72-4D7EA9035AAA}">
      <dgm:prSet/>
      <dgm:spPr/>
      <dgm:t>
        <a:bodyPr/>
        <a:lstStyle/>
        <a:p>
          <a:endParaRPr lang="en-US"/>
        </a:p>
      </dgm:t>
    </dgm:pt>
    <dgm:pt modelId="{6FDCF10F-E6EA-4F52-BBD6-00C0597B177D}" type="pres">
      <dgm:prSet presAssocID="{CCCAE5FD-81E8-4C02-B616-22B07B867A70}" presName="root" presStyleCnt="0">
        <dgm:presLayoutVars>
          <dgm:dir/>
          <dgm:resizeHandles val="exact"/>
        </dgm:presLayoutVars>
      </dgm:prSet>
      <dgm:spPr/>
    </dgm:pt>
    <dgm:pt modelId="{B916A576-43F2-409F-94E0-7BCEC57FB316}" type="pres">
      <dgm:prSet presAssocID="{B4629EC5-4556-4BB5-891F-3005615614F9}" presName="compNode" presStyleCnt="0"/>
      <dgm:spPr/>
    </dgm:pt>
    <dgm:pt modelId="{2C96C7E0-05DB-4853-A55B-FED39700E1B9}" type="pres">
      <dgm:prSet presAssocID="{B4629EC5-4556-4BB5-891F-3005615614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03CCF9CE-48DC-42B3-BAF5-6F43D43C3F37}" type="pres">
      <dgm:prSet presAssocID="{B4629EC5-4556-4BB5-891F-3005615614F9}" presName="spaceRect" presStyleCnt="0"/>
      <dgm:spPr/>
    </dgm:pt>
    <dgm:pt modelId="{858B18A7-A05E-42DD-82C7-9E9CD1C3A18E}" type="pres">
      <dgm:prSet presAssocID="{B4629EC5-4556-4BB5-891F-3005615614F9}" presName="textRect" presStyleLbl="revTx" presStyleIdx="0" presStyleCnt="4">
        <dgm:presLayoutVars>
          <dgm:chMax val="1"/>
          <dgm:chPref val="1"/>
        </dgm:presLayoutVars>
      </dgm:prSet>
      <dgm:spPr/>
    </dgm:pt>
    <dgm:pt modelId="{122CA1DE-FDA0-4D3B-9B7F-552A4AD89C50}" type="pres">
      <dgm:prSet presAssocID="{80D7B5B4-0CF4-4F86-B1E5-318AF60CA94B}" presName="sibTrans" presStyleCnt="0"/>
      <dgm:spPr/>
    </dgm:pt>
    <dgm:pt modelId="{D6C25F1E-ECC9-4C56-A463-EA739DC60894}" type="pres">
      <dgm:prSet presAssocID="{133B2E4B-4369-42C0-AAB6-A7B2523C1705}" presName="compNode" presStyleCnt="0"/>
      <dgm:spPr/>
    </dgm:pt>
    <dgm:pt modelId="{954D86AD-2E85-4B6F-90D8-E3A4CB6F70DB}" type="pres">
      <dgm:prSet presAssocID="{133B2E4B-4369-42C0-AAB6-A7B2523C17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5455F7DB-ACAD-49E7-B4EA-94DB153ADAD1}" type="pres">
      <dgm:prSet presAssocID="{133B2E4B-4369-42C0-AAB6-A7B2523C1705}" presName="spaceRect" presStyleCnt="0"/>
      <dgm:spPr/>
    </dgm:pt>
    <dgm:pt modelId="{29F8E9DA-F9F6-473D-81DC-674DFF5ED503}" type="pres">
      <dgm:prSet presAssocID="{133B2E4B-4369-42C0-AAB6-A7B2523C1705}" presName="textRect" presStyleLbl="revTx" presStyleIdx="1" presStyleCnt="4">
        <dgm:presLayoutVars>
          <dgm:chMax val="1"/>
          <dgm:chPref val="1"/>
        </dgm:presLayoutVars>
      </dgm:prSet>
      <dgm:spPr/>
    </dgm:pt>
    <dgm:pt modelId="{522A1C22-7B35-4E4B-BAE8-1437AE393F7A}" type="pres">
      <dgm:prSet presAssocID="{4E8A6331-608D-4F6A-A326-D887F6A363BA}" presName="sibTrans" presStyleCnt="0"/>
      <dgm:spPr/>
    </dgm:pt>
    <dgm:pt modelId="{8B64974A-800F-46DD-A489-DAE781D637AD}" type="pres">
      <dgm:prSet presAssocID="{C824BD8E-550E-4B3B-B3B6-496502C5FF46}" presName="compNode" presStyleCnt="0"/>
      <dgm:spPr/>
    </dgm:pt>
    <dgm:pt modelId="{682E4975-32B5-4DE7-BA69-0886804BB786}" type="pres">
      <dgm:prSet presAssocID="{C824BD8E-550E-4B3B-B3B6-496502C5FF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4A4C41ED-5E1B-440F-ADB3-310828024A62}" type="pres">
      <dgm:prSet presAssocID="{C824BD8E-550E-4B3B-B3B6-496502C5FF46}" presName="spaceRect" presStyleCnt="0"/>
      <dgm:spPr/>
    </dgm:pt>
    <dgm:pt modelId="{C2E115D9-281C-46E8-A7FB-45B53FC2695D}" type="pres">
      <dgm:prSet presAssocID="{C824BD8E-550E-4B3B-B3B6-496502C5FF46}" presName="textRect" presStyleLbl="revTx" presStyleIdx="2" presStyleCnt="4">
        <dgm:presLayoutVars>
          <dgm:chMax val="1"/>
          <dgm:chPref val="1"/>
        </dgm:presLayoutVars>
      </dgm:prSet>
      <dgm:spPr/>
    </dgm:pt>
    <dgm:pt modelId="{AB4C5882-77C7-4F45-AF24-9B790C73EA6B}" type="pres">
      <dgm:prSet presAssocID="{9D8A6446-D71E-4AC4-A350-52FF59E213AA}" presName="sibTrans" presStyleCnt="0"/>
      <dgm:spPr/>
    </dgm:pt>
    <dgm:pt modelId="{015AE611-7C38-4989-BB39-1D26B89484A3}" type="pres">
      <dgm:prSet presAssocID="{E3FFB991-40C3-441D-A5D9-AE9EDFFB7B50}" presName="compNode" presStyleCnt="0"/>
      <dgm:spPr/>
    </dgm:pt>
    <dgm:pt modelId="{569A0732-B3DA-4C68-A4C4-7EC6FD82FE2D}" type="pres">
      <dgm:prSet presAssocID="{E3FFB991-40C3-441D-A5D9-AE9EDFFB7B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schenrechner"/>
        </a:ext>
      </dgm:extLst>
    </dgm:pt>
    <dgm:pt modelId="{8A457D90-96F0-4B7C-9F05-73D7277473C2}" type="pres">
      <dgm:prSet presAssocID="{E3FFB991-40C3-441D-A5D9-AE9EDFFB7B50}" presName="spaceRect" presStyleCnt="0"/>
      <dgm:spPr/>
    </dgm:pt>
    <dgm:pt modelId="{83B30876-FEEA-44F7-81D9-AED0CA3E2D48}" type="pres">
      <dgm:prSet presAssocID="{E3FFB991-40C3-441D-A5D9-AE9EDFFB7B5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9FBE133-B187-44B3-A222-275225217AB0}" srcId="{CCCAE5FD-81E8-4C02-B616-22B07B867A70}" destId="{B4629EC5-4556-4BB5-891F-3005615614F9}" srcOrd="0" destOrd="0" parTransId="{7B89BF35-A983-4A94-B29A-0A3596A52AA6}" sibTransId="{80D7B5B4-0CF4-4F86-B1E5-318AF60CA94B}"/>
    <dgm:cxn modelId="{BE57136D-C34E-4F39-9F72-4D7EA9035AAA}" srcId="{CCCAE5FD-81E8-4C02-B616-22B07B867A70}" destId="{E3FFB991-40C3-441D-A5D9-AE9EDFFB7B50}" srcOrd="3" destOrd="0" parTransId="{C6DAD007-842D-48B0-BF7E-0804DB758213}" sibTransId="{1F43F6A1-67F1-4E56-9973-11D0916EE8F6}"/>
    <dgm:cxn modelId="{D4952987-5EA2-4166-9FF9-CE634A2C037E}" type="presOf" srcId="{E3FFB991-40C3-441D-A5D9-AE9EDFFB7B50}" destId="{83B30876-FEEA-44F7-81D9-AED0CA3E2D48}" srcOrd="0" destOrd="0" presId="urn:microsoft.com/office/officeart/2018/2/layout/IconLabelList"/>
    <dgm:cxn modelId="{602EA89D-5593-46EB-84D9-7A583624899E}" type="presOf" srcId="{133B2E4B-4369-42C0-AAB6-A7B2523C1705}" destId="{29F8E9DA-F9F6-473D-81DC-674DFF5ED503}" srcOrd="0" destOrd="0" presId="urn:microsoft.com/office/officeart/2018/2/layout/IconLabelList"/>
    <dgm:cxn modelId="{02EF8CA1-75DC-41F1-A0B8-F809427994A9}" type="presOf" srcId="{C824BD8E-550E-4B3B-B3B6-496502C5FF46}" destId="{C2E115D9-281C-46E8-A7FB-45B53FC2695D}" srcOrd="0" destOrd="0" presId="urn:microsoft.com/office/officeart/2018/2/layout/IconLabelList"/>
    <dgm:cxn modelId="{D1D470B8-545E-4F7A-996A-6D7857810D4E}" type="presOf" srcId="{B4629EC5-4556-4BB5-891F-3005615614F9}" destId="{858B18A7-A05E-42DD-82C7-9E9CD1C3A18E}" srcOrd="0" destOrd="0" presId="urn:microsoft.com/office/officeart/2018/2/layout/IconLabelList"/>
    <dgm:cxn modelId="{365423C7-DB99-4633-9D7B-000D2D47FF9E}" type="presOf" srcId="{CCCAE5FD-81E8-4C02-B616-22B07B867A70}" destId="{6FDCF10F-E6EA-4F52-BBD6-00C0597B177D}" srcOrd="0" destOrd="0" presId="urn:microsoft.com/office/officeart/2018/2/layout/IconLabelList"/>
    <dgm:cxn modelId="{354213D1-7DDC-485D-9CFE-85E733370B0C}" srcId="{CCCAE5FD-81E8-4C02-B616-22B07B867A70}" destId="{133B2E4B-4369-42C0-AAB6-A7B2523C1705}" srcOrd="1" destOrd="0" parTransId="{545693FB-DDE0-4FF5-8FED-7A4776350897}" sibTransId="{4E8A6331-608D-4F6A-A326-D887F6A363BA}"/>
    <dgm:cxn modelId="{4E4E7DD3-2D34-486C-922C-31DCF955FE0B}" srcId="{CCCAE5FD-81E8-4C02-B616-22B07B867A70}" destId="{C824BD8E-550E-4B3B-B3B6-496502C5FF46}" srcOrd="2" destOrd="0" parTransId="{D662EE77-CD73-42BD-86E7-03BB50DC5B45}" sibTransId="{9D8A6446-D71E-4AC4-A350-52FF59E213AA}"/>
    <dgm:cxn modelId="{C95A917D-DD45-4616-A9D3-AB331BEBE9FF}" type="presParOf" srcId="{6FDCF10F-E6EA-4F52-BBD6-00C0597B177D}" destId="{B916A576-43F2-409F-94E0-7BCEC57FB316}" srcOrd="0" destOrd="0" presId="urn:microsoft.com/office/officeart/2018/2/layout/IconLabelList"/>
    <dgm:cxn modelId="{5633D664-8EAB-4006-95ED-D493B8C769B4}" type="presParOf" srcId="{B916A576-43F2-409F-94E0-7BCEC57FB316}" destId="{2C96C7E0-05DB-4853-A55B-FED39700E1B9}" srcOrd="0" destOrd="0" presId="urn:microsoft.com/office/officeart/2018/2/layout/IconLabelList"/>
    <dgm:cxn modelId="{CCEE4D35-0AD5-450B-BA66-353F2D1B00C7}" type="presParOf" srcId="{B916A576-43F2-409F-94E0-7BCEC57FB316}" destId="{03CCF9CE-48DC-42B3-BAF5-6F43D43C3F37}" srcOrd="1" destOrd="0" presId="urn:microsoft.com/office/officeart/2018/2/layout/IconLabelList"/>
    <dgm:cxn modelId="{0F86462E-9E12-45F3-816E-FF0D4C8E33A6}" type="presParOf" srcId="{B916A576-43F2-409F-94E0-7BCEC57FB316}" destId="{858B18A7-A05E-42DD-82C7-9E9CD1C3A18E}" srcOrd="2" destOrd="0" presId="urn:microsoft.com/office/officeart/2018/2/layout/IconLabelList"/>
    <dgm:cxn modelId="{02ACA176-F3B2-4E28-A1BF-F5D593B9AE43}" type="presParOf" srcId="{6FDCF10F-E6EA-4F52-BBD6-00C0597B177D}" destId="{122CA1DE-FDA0-4D3B-9B7F-552A4AD89C50}" srcOrd="1" destOrd="0" presId="urn:microsoft.com/office/officeart/2018/2/layout/IconLabelList"/>
    <dgm:cxn modelId="{A160B260-E1EF-4823-A3B7-9A1DC05CCFBC}" type="presParOf" srcId="{6FDCF10F-E6EA-4F52-BBD6-00C0597B177D}" destId="{D6C25F1E-ECC9-4C56-A463-EA739DC60894}" srcOrd="2" destOrd="0" presId="urn:microsoft.com/office/officeart/2018/2/layout/IconLabelList"/>
    <dgm:cxn modelId="{D527C3CA-EB39-418C-A85F-A1B0E220EE06}" type="presParOf" srcId="{D6C25F1E-ECC9-4C56-A463-EA739DC60894}" destId="{954D86AD-2E85-4B6F-90D8-E3A4CB6F70DB}" srcOrd="0" destOrd="0" presId="urn:microsoft.com/office/officeart/2018/2/layout/IconLabelList"/>
    <dgm:cxn modelId="{64567EB6-DCE7-4538-8EE6-FACEA03A2D05}" type="presParOf" srcId="{D6C25F1E-ECC9-4C56-A463-EA739DC60894}" destId="{5455F7DB-ACAD-49E7-B4EA-94DB153ADAD1}" srcOrd="1" destOrd="0" presId="urn:microsoft.com/office/officeart/2018/2/layout/IconLabelList"/>
    <dgm:cxn modelId="{4EFD0A88-0772-4B06-8757-EF946A00D3C8}" type="presParOf" srcId="{D6C25F1E-ECC9-4C56-A463-EA739DC60894}" destId="{29F8E9DA-F9F6-473D-81DC-674DFF5ED503}" srcOrd="2" destOrd="0" presId="urn:microsoft.com/office/officeart/2018/2/layout/IconLabelList"/>
    <dgm:cxn modelId="{18DCD6CD-56DC-4C18-BECF-3959B2D43F21}" type="presParOf" srcId="{6FDCF10F-E6EA-4F52-BBD6-00C0597B177D}" destId="{522A1C22-7B35-4E4B-BAE8-1437AE393F7A}" srcOrd="3" destOrd="0" presId="urn:microsoft.com/office/officeart/2018/2/layout/IconLabelList"/>
    <dgm:cxn modelId="{52C0B4CB-995B-4F11-959B-3C3FEE7511F3}" type="presParOf" srcId="{6FDCF10F-E6EA-4F52-BBD6-00C0597B177D}" destId="{8B64974A-800F-46DD-A489-DAE781D637AD}" srcOrd="4" destOrd="0" presId="urn:microsoft.com/office/officeart/2018/2/layout/IconLabelList"/>
    <dgm:cxn modelId="{7972D0D6-429B-4AB8-851D-2B2AD878B574}" type="presParOf" srcId="{8B64974A-800F-46DD-A489-DAE781D637AD}" destId="{682E4975-32B5-4DE7-BA69-0886804BB786}" srcOrd="0" destOrd="0" presId="urn:microsoft.com/office/officeart/2018/2/layout/IconLabelList"/>
    <dgm:cxn modelId="{ECF22E1D-64E6-4190-8E87-79A3540153A2}" type="presParOf" srcId="{8B64974A-800F-46DD-A489-DAE781D637AD}" destId="{4A4C41ED-5E1B-440F-ADB3-310828024A62}" srcOrd="1" destOrd="0" presId="urn:microsoft.com/office/officeart/2018/2/layout/IconLabelList"/>
    <dgm:cxn modelId="{FCED2880-86C0-44EC-8DB5-A11AF08ACE09}" type="presParOf" srcId="{8B64974A-800F-46DD-A489-DAE781D637AD}" destId="{C2E115D9-281C-46E8-A7FB-45B53FC2695D}" srcOrd="2" destOrd="0" presId="urn:microsoft.com/office/officeart/2018/2/layout/IconLabelList"/>
    <dgm:cxn modelId="{CEC3D51D-5EFF-40FF-BDBA-64469285FB96}" type="presParOf" srcId="{6FDCF10F-E6EA-4F52-BBD6-00C0597B177D}" destId="{AB4C5882-77C7-4F45-AF24-9B790C73EA6B}" srcOrd="5" destOrd="0" presId="urn:microsoft.com/office/officeart/2018/2/layout/IconLabelList"/>
    <dgm:cxn modelId="{1FA54ADD-AD24-422D-91B4-EF1618554C2E}" type="presParOf" srcId="{6FDCF10F-E6EA-4F52-BBD6-00C0597B177D}" destId="{015AE611-7C38-4989-BB39-1D26B89484A3}" srcOrd="6" destOrd="0" presId="urn:microsoft.com/office/officeart/2018/2/layout/IconLabelList"/>
    <dgm:cxn modelId="{2C3B2842-DAE0-42A6-A77D-51EC418995FD}" type="presParOf" srcId="{015AE611-7C38-4989-BB39-1D26B89484A3}" destId="{569A0732-B3DA-4C68-A4C4-7EC6FD82FE2D}" srcOrd="0" destOrd="0" presId="urn:microsoft.com/office/officeart/2018/2/layout/IconLabelList"/>
    <dgm:cxn modelId="{BED7714C-7EDA-4A31-B5C8-CA8933652575}" type="presParOf" srcId="{015AE611-7C38-4989-BB39-1D26B89484A3}" destId="{8A457D90-96F0-4B7C-9F05-73D7277473C2}" srcOrd="1" destOrd="0" presId="urn:microsoft.com/office/officeart/2018/2/layout/IconLabelList"/>
    <dgm:cxn modelId="{02F12B1D-13D5-412D-AE89-A6088FC52D69}" type="presParOf" srcId="{015AE611-7C38-4989-BB39-1D26B89484A3}" destId="{83B30876-FEEA-44F7-81D9-AED0CA3E2D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6C7E0-05DB-4853-A55B-FED39700E1B9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8B18A7-A05E-42DD-82C7-9E9CD1C3A18E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Migration plan</a:t>
          </a:r>
          <a:endParaRPr lang="en-US" sz="2300" kern="1200"/>
        </a:p>
      </dsp:txBody>
      <dsp:txXfrm>
        <a:off x="569079" y="2427788"/>
        <a:ext cx="2072362" cy="720000"/>
      </dsp:txXfrm>
    </dsp:sp>
    <dsp:sp modelId="{954D86AD-2E85-4B6F-90D8-E3A4CB6F70DB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F8E9DA-F9F6-473D-81DC-674DFF5ED503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Migration structure</a:t>
          </a:r>
          <a:endParaRPr lang="en-US" sz="2300" kern="1200"/>
        </a:p>
      </dsp:txBody>
      <dsp:txXfrm>
        <a:off x="3004105" y="2427788"/>
        <a:ext cx="2072362" cy="720000"/>
      </dsp:txXfrm>
    </dsp:sp>
    <dsp:sp modelId="{682E4975-32B5-4DE7-BA69-0886804BB786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115D9-281C-46E8-A7FB-45B53FC2695D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Azure services </a:t>
          </a:r>
          <a:endParaRPr lang="en-US" sz="2300" kern="1200"/>
        </a:p>
      </dsp:txBody>
      <dsp:txXfrm>
        <a:off x="5439131" y="2427788"/>
        <a:ext cx="2072362" cy="720000"/>
      </dsp:txXfrm>
    </dsp:sp>
    <dsp:sp modelId="{569A0732-B3DA-4C68-A4C4-7EC6FD82FE2D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30876-FEEA-44F7-81D9-AED0CA3E2D48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Cost estimation</a:t>
          </a:r>
          <a:endParaRPr lang="en-US" sz="2300" kern="1200"/>
        </a:p>
      </dsp:txBody>
      <dsp:txXfrm>
        <a:off x="7874157" y="2427788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F685F-DD98-D6AC-C851-A35CDDCFA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4A0B85-4DBA-A0BA-37E1-FADA1DBCF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BA1B0C-2B37-D110-9443-FB1215124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9D8-0473-A44C-839A-A542017828A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2790EA-B0A2-A49D-19B0-12FED4D8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10C22A-9F6C-9B1E-D0BF-4A8B0948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06E-3E66-FF46-8636-277964BC54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41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33F80B-EDEC-C9D8-4862-9B007A51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F94946-ACA6-F5F4-DE9A-9216AB287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1D9169-A6F8-2978-8C0D-DF23E6CF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9D8-0473-A44C-839A-A542017828A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6E9B28-8230-2D20-DEB1-915D885A0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09005B-8B38-C082-A030-1B66E3AE1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06E-3E66-FF46-8636-277964BC54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8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053619-69CB-5326-DB4D-0342785F1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FF0E8B-F25A-4A77-F173-910679148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E4A66A-2C49-1C68-B408-F1E4CB36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9D8-0473-A44C-839A-A542017828A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C6FC53-6D20-40AD-644A-B227A6AF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453D42-1099-985F-520F-49E9C5E7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06E-3E66-FF46-8636-277964BC54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560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CC147E-CCCA-41FB-62F1-44A5229A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F1BA0-10F8-5327-4535-EFC596B7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23CE2C-627C-B245-73F1-60235DED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9D8-0473-A44C-839A-A542017828A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90008-C218-2641-B030-CD3F485A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DD867D-049E-6C64-9FD6-4263C779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06E-3E66-FF46-8636-277964BC54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2341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9E6FC-6199-653C-7389-E114AFC8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BE5459-252F-4E42-13E5-ADD0440E8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3381CE-3FB5-DBE6-05A1-AA7698658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9D8-0473-A44C-839A-A542017828A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681AC5-C498-5C2B-7B33-C50BA0D8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CF1830-F4FC-5331-C7F9-EFB4D4B6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06E-3E66-FF46-8636-277964BC54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080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CB8330-A970-7A3B-F48B-A65206402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BC1CA5-88C8-032C-2A6C-6ED45CC29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BFAD72-56C9-E0E0-7017-010EB2B34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109ADE-A8B7-CF27-65EA-D0E6EC70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9D8-0473-A44C-839A-A542017828A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EA4A68-9700-06C7-5352-75397FD8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BE354B-FE16-53B4-8467-B00E0A67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06E-3E66-FF46-8636-277964BC54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31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93453-99D7-3444-DE35-A94BDEA2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94F694-580A-A63A-E038-558C4B602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7BBA2E-F7B9-B323-B05C-1221E91BC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16793D-348F-622E-8BFB-6EF714924B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FE2473-A365-18E1-F151-1459415DCA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41F10B4-F42D-F36E-DAAC-1424EB076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9D8-0473-A44C-839A-A542017828A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BDAB3D1-9362-270F-C0E7-E2F03D9E7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47A8967-4A17-8017-CF7B-FC87330C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06E-3E66-FF46-8636-277964BC54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47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EA85D9-1038-AF95-13AC-C51DBDBDE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F77263-D3F3-A1F2-BB51-4C5477B0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9D8-0473-A44C-839A-A542017828A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188FFA-7825-7C68-6067-C4DCE7B9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309A33-B497-50EC-7502-FDF4C324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06E-3E66-FF46-8636-277964BC54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00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6962F44-DEBD-1C13-26EE-63D01B4F6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9D8-0473-A44C-839A-A542017828A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1E2F823-7500-0BAE-DC9E-AC5C7F08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8EB414-4008-02EE-38C2-781A1B9E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06E-3E66-FF46-8636-277964BC54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745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CEE8D-D978-F3FC-DA4A-09637449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92A5E5-26C0-689E-4EBF-CBEF5ACCA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496346-C54D-B5D2-CA0A-FB5E867C6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79B209A-F45C-6A3A-C4C5-C33BA443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9D8-0473-A44C-839A-A542017828A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6801D0-85EC-DF32-DEC1-C423FCE1A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825589-33D7-EB28-C6DA-15E90687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06E-3E66-FF46-8636-277964BC54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298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A048B-4D4D-81F1-9BB4-B02E068F0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2FD33F-4015-92D9-BB7A-6A6DD74CC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948493-8440-3CE0-22E7-9C16AD1AC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190137-FEE6-0736-4D0C-B2665134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19D8-0473-A44C-839A-A542017828A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B10A30-9087-A822-74FE-B4ACAD5D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D1B752-4DA5-2C0B-5CC0-573F5CD4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06E-3E66-FF46-8636-277964BC54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28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564FB8-8B8F-7724-2593-C0EA0BF4B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91080E-C4B3-7609-24CE-FF4B81C58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4DE248-57A8-758A-1165-2021F7F93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019D8-0473-A44C-839A-A542017828A5}" type="datetimeFigureOut">
              <a:rPr lang="de-DE" smtClean="0"/>
              <a:t>03.06.2024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94976F1-738C-11E4-D743-4DA185792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F52FD-0626-EE46-568C-848E55144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19006E-3E66-FF46-8636-277964BC546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3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C915FF-0B05-EEB8-575A-938B4EBED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GB" sz="4000">
                <a:solidFill>
                  <a:schemeClr val="tx2"/>
                </a:solidFill>
                <a:latin typeface="Arial"/>
                <a:cs typeface="Arial"/>
              </a:rPr>
              <a:t>Migration Plan - Azure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1BDA35-602B-885D-596A-06E952247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de-DE" sz="2000">
                <a:solidFill>
                  <a:schemeClr val="tx2"/>
                </a:solidFill>
                <a:latin typeface="Arial"/>
                <a:cs typeface="Arial"/>
              </a:rPr>
              <a:t>Group 2: Nelson, Tobi, Lutero &amp; Gesine</a:t>
            </a:r>
          </a:p>
          <a:p>
            <a:pPr algn="l"/>
            <a:endParaRPr lang="de-DE" sz="2000">
              <a:solidFill>
                <a:schemeClr val="tx2"/>
              </a:solidFill>
            </a:endParaRPr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D2D7720F-4545-CE51-84AE-C4301A82D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1196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240B90-6FC8-72C3-5762-819375B07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Table of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21FBD29-CD96-8991-287A-87AEA01C32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519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Inhaltsplatzhalter 2">
            <a:extLst>
              <a:ext uri="{FF2B5EF4-FFF2-40B4-BE49-F238E27FC236}">
                <a16:creationId xmlns:a16="http://schemas.microsoft.com/office/drawing/2014/main" id="{53FD203F-A91E-19E0-299D-1D2F5C5E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Three options for an application migration plan</a:t>
            </a:r>
            <a:endParaRPr lang="en-GB" sz="1800" dirty="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Rehost: lift and shift – low effort</a:t>
            </a:r>
            <a:endParaRPr lang="en-GB" sz="1800" dirty="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GB" sz="1800" b="1" dirty="0">
                <a:solidFill>
                  <a:schemeClr val="tx2"/>
                </a:solidFill>
                <a:latin typeface="Arial"/>
                <a:cs typeface="Arial"/>
              </a:rPr>
              <a:t>Refactor: alter software code – medium effort</a:t>
            </a:r>
          </a:p>
          <a:p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Rearchitect: rewrite software code – high upfront work but more flexibility afterwards</a:t>
            </a:r>
            <a:endParaRPr lang="de-DE" sz="1800" dirty="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Robot Outline">
            <a:extLst>
              <a:ext uri="{FF2B5EF4-FFF2-40B4-BE49-F238E27FC236}">
                <a16:creationId xmlns:a16="http://schemas.microsoft.com/office/drawing/2014/main" id="{0B768FAA-5BA4-E89D-A969-B2EDB33FC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  <p:sp>
        <p:nvSpPr>
          <p:cNvPr id="43" name="Titel 1">
            <a:extLst>
              <a:ext uri="{FF2B5EF4-FFF2-40B4-BE49-F238E27FC236}">
                <a16:creationId xmlns:a16="http://schemas.microsoft.com/office/drawing/2014/main" id="{1274A1D5-5DBD-569D-3776-24F3370605D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latin typeface="Arial"/>
                <a:cs typeface="Arial"/>
              </a:rPr>
              <a:t>Migration plan</a:t>
            </a:r>
          </a:p>
        </p:txBody>
      </p:sp>
    </p:spTree>
    <p:extLst>
      <p:ext uri="{BB962C8B-B14F-4D97-AF65-F5344CB8AC3E}">
        <p14:creationId xmlns:p14="http://schemas.microsoft.com/office/powerpoint/2010/main" val="160986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98C7A7-529D-3520-C51D-38ABEB43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GB" sz="3600">
                <a:solidFill>
                  <a:schemeClr val="tx2"/>
                </a:solidFill>
                <a:latin typeface="Arial"/>
                <a:cs typeface="Arial"/>
              </a:rPr>
              <a:t>Migration structure</a:t>
            </a:r>
          </a:p>
        </p:txBody>
      </p:sp>
      <p:pic>
        <p:nvPicPr>
          <p:cNvPr id="7" name="Graphic 6" descr="Flussdiagramm">
            <a:extLst>
              <a:ext uri="{FF2B5EF4-FFF2-40B4-BE49-F238E27FC236}">
                <a16:creationId xmlns:a16="http://schemas.microsoft.com/office/drawing/2014/main" id="{50631040-C6CB-7295-0CFA-4F380E285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74E82B-FC5E-AE1A-AAAE-7514D893F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1500" dirty="0">
                <a:solidFill>
                  <a:schemeClr val="tx2"/>
                </a:solidFill>
                <a:latin typeface="Arial"/>
                <a:cs typeface="Arial"/>
              </a:rPr>
              <a:t>Take Software Inventory</a:t>
            </a:r>
            <a:endParaRPr lang="en-US" sz="1500" dirty="0">
              <a:solidFill>
                <a:schemeClr val="tx2"/>
              </a:solidFill>
              <a:latin typeface="Arial"/>
              <a:cs typeface="Arial"/>
            </a:endParaRPr>
          </a:p>
          <a:p>
            <a:endParaRPr lang="en-GB" sz="150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GB" sz="1500" dirty="0">
                <a:solidFill>
                  <a:schemeClr val="tx2"/>
                </a:solidFill>
                <a:latin typeface="Arial"/>
                <a:cs typeface="Arial"/>
              </a:rPr>
              <a:t>Create batches for migration</a:t>
            </a:r>
          </a:p>
          <a:p>
            <a:endParaRPr lang="en-GB" sz="150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500" dirty="0">
                <a:solidFill>
                  <a:schemeClr val="tx2"/>
                </a:solidFill>
                <a:latin typeface="Arial"/>
                <a:cs typeface="Arial"/>
              </a:rPr>
              <a:t>First batch: low risk systems with low or no business impact (pilot phase)</a:t>
            </a:r>
            <a:endParaRPr lang="en-GB" sz="15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150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500" dirty="0">
                <a:solidFill>
                  <a:schemeClr val="tx2"/>
                </a:solidFill>
                <a:latin typeface="Arial"/>
                <a:cs typeface="Arial"/>
              </a:rPr>
              <a:t>Second batch: more advanced systems medium business impact</a:t>
            </a:r>
            <a:endParaRPr lang="en-GB" sz="1500" dirty="0">
              <a:solidFill>
                <a:schemeClr val="tx2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sz="1500">
              <a:solidFill>
                <a:schemeClr val="tx2"/>
              </a:solidFill>
              <a:latin typeface="Arial"/>
              <a:cs typeface="Arial"/>
            </a:endParaRPr>
          </a:p>
          <a:p>
            <a:r>
              <a:rPr lang="en-US" sz="1500" dirty="0">
                <a:solidFill>
                  <a:schemeClr val="tx2"/>
                </a:solidFill>
                <a:latin typeface="Arial"/>
                <a:cs typeface="Arial"/>
              </a:rPr>
              <a:t>Third batch mission: critical systems – high business impact and/or sensitive data</a:t>
            </a:r>
            <a:endParaRPr lang="de-DE" sz="15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66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8BE07-692A-7A80-46A6-1BE3C74A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/>
                <a:cs typeface="Arial"/>
              </a:rPr>
              <a:t>Azure services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3E48AAA0-FB40-BB23-F489-ECFEA8FCC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7927297"/>
              </p:ext>
            </p:extLst>
          </p:nvPr>
        </p:nvGraphicFramePr>
        <p:xfrm>
          <a:off x="843280" y="1687830"/>
          <a:ext cx="10220465" cy="48641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4631">
                  <a:extLst>
                    <a:ext uri="{9D8B030D-6E8A-4147-A177-3AD203B41FA5}">
                      <a16:colId xmlns:a16="http://schemas.microsoft.com/office/drawing/2014/main" val="2442975276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936849003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2044364655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2324115242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177929321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3781362436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4215610189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3518640370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1829813955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3077034781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278832031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3110686256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1672851765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3772614099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3169420590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1498806137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797381201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1272406547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295345444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1677993390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1782638416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3901073601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2952115465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1383274945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408452115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3837477662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4022317006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3515446057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3856922592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203335284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1052854170"/>
                    </a:ext>
                  </a:extLst>
                </a:gridCol>
                <a:gridCol w="263414">
                  <a:extLst>
                    <a:ext uri="{9D8B030D-6E8A-4147-A177-3AD203B41FA5}">
                      <a16:colId xmlns:a16="http://schemas.microsoft.com/office/drawing/2014/main" val="337437597"/>
                    </a:ext>
                  </a:extLst>
                </a:gridCol>
              </a:tblGrid>
              <a:tr h="2101850"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Services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Accounting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BI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Billing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Budget Management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Campaign Management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CRM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Customer Support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Document Management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Employee Management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Forecasting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Incident Tracking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Internal Messaging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Inventory Management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Lead Management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Maintenance Management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Notification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Online Conferencing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Order Management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Payment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Payroll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Product Management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Project Management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Proposal Management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Real-Time Collaboration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Recruitment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Reporting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Shipping Management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System Monitoring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Task Management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User Management Service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C0E6F5"/>
                          </a:highlight>
                          <a:latin typeface="Aptos Narrow" panose="020B0004020202020204" pitchFamily="34" charset="0"/>
                        </a:rPr>
                        <a:t>Total général</a:t>
                      </a:r>
                    </a:p>
                  </a:txBody>
                  <a:tcPr marL="9525" marR="9525" marT="9525" marB="0" vert="vert27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760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Azure App Service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1517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Azure Functions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50468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Azure Kubernetes Service (AKS)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9914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Azure Machine Learning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9520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Azure Media Services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316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Azure Notification Hubs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38333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Azure SignalR Service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06922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Azure SQL Database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6023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Azure Synapse Analytics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04755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Power BI/Azure App Service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98219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Azure AD B2C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625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Azure File Storage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3899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Azure Service Bus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62193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Azure API Management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89125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Azure Monitor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454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80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EE8E2-FB70-5D45-F501-2A9EF050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86"/>
          </a:xfrm>
        </p:spPr>
        <p:txBody>
          <a:bodyPr>
            <a:normAutofit fontScale="90000"/>
          </a:bodyPr>
          <a:lstStyle/>
          <a:p>
            <a:r>
              <a:rPr lang="en-GB">
                <a:latin typeface="Arial"/>
                <a:cs typeface="Arial"/>
              </a:rPr>
              <a:t>Cost estimation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31B4F27-EA7F-A4C8-FA07-D3CC372F4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80675"/>
              </p:ext>
            </p:extLst>
          </p:nvPr>
        </p:nvGraphicFramePr>
        <p:xfrm>
          <a:off x="117230" y="1031631"/>
          <a:ext cx="11954216" cy="555832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46917">
                  <a:extLst>
                    <a:ext uri="{9D8B030D-6E8A-4147-A177-3AD203B41FA5}">
                      <a16:colId xmlns:a16="http://schemas.microsoft.com/office/drawing/2014/main" val="3847289353"/>
                    </a:ext>
                  </a:extLst>
                </a:gridCol>
                <a:gridCol w="1940551">
                  <a:extLst>
                    <a:ext uri="{9D8B030D-6E8A-4147-A177-3AD203B41FA5}">
                      <a16:colId xmlns:a16="http://schemas.microsoft.com/office/drawing/2014/main" val="3280846276"/>
                    </a:ext>
                  </a:extLst>
                </a:gridCol>
                <a:gridCol w="6646983">
                  <a:extLst>
                    <a:ext uri="{9D8B030D-6E8A-4147-A177-3AD203B41FA5}">
                      <a16:colId xmlns:a16="http://schemas.microsoft.com/office/drawing/2014/main" val="773230091"/>
                    </a:ext>
                  </a:extLst>
                </a:gridCol>
                <a:gridCol w="886005">
                  <a:extLst>
                    <a:ext uri="{9D8B030D-6E8A-4147-A177-3AD203B41FA5}">
                      <a16:colId xmlns:a16="http://schemas.microsoft.com/office/drawing/2014/main" val="2263506379"/>
                    </a:ext>
                  </a:extLst>
                </a:gridCol>
                <a:gridCol w="933760">
                  <a:extLst>
                    <a:ext uri="{9D8B030D-6E8A-4147-A177-3AD203B41FA5}">
                      <a16:colId xmlns:a16="http://schemas.microsoft.com/office/drawing/2014/main" val="3140601959"/>
                    </a:ext>
                  </a:extLst>
                </a:gridCol>
              </a:tblGrid>
              <a:tr h="773723">
                <a:tc>
                  <a:txBody>
                    <a:bodyPr/>
                    <a:lstStyle/>
                    <a:p>
                      <a:r>
                        <a:rPr lang="de-DE" sz="1200" b="1" i="0" dirty="0">
                          <a:effectLst/>
                          <a:latin typeface="Helvetica Neue"/>
                        </a:rPr>
                        <a:t>Service </a:t>
                      </a:r>
                      <a:r>
                        <a:rPr lang="de-DE" sz="1200" b="1" i="0" dirty="0" err="1">
                          <a:effectLst/>
                          <a:latin typeface="Helvetica Neue"/>
                        </a:rPr>
                        <a:t>category</a:t>
                      </a:r>
                      <a:endParaRPr lang="de-DE" sz="1200" i="0" dirty="0">
                        <a:effectLst/>
                        <a:latin typeface="Helvetica Neue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i="0" dirty="0">
                          <a:effectLst/>
                          <a:latin typeface="Helvetica Neue"/>
                        </a:rPr>
                        <a:t>Service type</a:t>
                      </a:r>
                      <a:endParaRPr lang="de-DE" sz="1200" i="0" dirty="0">
                        <a:effectLst/>
                        <a:latin typeface="Helvetica Neue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i="0" dirty="0">
                          <a:effectLst/>
                          <a:latin typeface="Helvetica Neue"/>
                        </a:rPr>
                        <a:t>Description</a:t>
                      </a:r>
                      <a:endParaRPr lang="de-DE" sz="1200" i="0" dirty="0">
                        <a:effectLst/>
                        <a:latin typeface="Helvetica Neue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i="0" err="1">
                          <a:effectLst/>
                          <a:latin typeface="Helvetica Neue"/>
                        </a:rPr>
                        <a:t>Estimated</a:t>
                      </a:r>
                      <a:r>
                        <a:rPr lang="de-DE" sz="1200" b="1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b="1" i="0" err="1">
                          <a:effectLst/>
                          <a:latin typeface="Helvetica Neue"/>
                        </a:rPr>
                        <a:t>monthly</a:t>
                      </a:r>
                      <a:r>
                        <a:rPr lang="de-DE" sz="1200" b="1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b="1" i="0" err="1">
                          <a:effectLst/>
                          <a:latin typeface="Helvetica Neue"/>
                        </a:rPr>
                        <a:t>cost</a:t>
                      </a:r>
                      <a:endParaRPr lang="de-DE" sz="1200" i="0">
                        <a:effectLst/>
                        <a:latin typeface="Helvetica Neue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i="0" err="1">
                          <a:effectLst/>
                          <a:latin typeface="Helvetica Neue"/>
                        </a:rPr>
                        <a:t>Estimated</a:t>
                      </a:r>
                      <a:r>
                        <a:rPr lang="de-DE" sz="1200" b="1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b="1" i="0" err="1">
                          <a:effectLst/>
                          <a:latin typeface="Helvetica Neue"/>
                        </a:rPr>
                        <a:t>upfront</a:t>
                      </a:r>
                      <a:r>
                        <a:rPr lang="de-DE" sz="1200" b="1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b="1" i="0" err="1">
                          <a:effectLst/>
                          <a:latin typeface="Helvetica Neue"/>
                        </a:rPr>
                        <a:t>cost</a:t>
                      </a:r>
                      <a:endParaRPr lang="de-DE" sz="1200" i="0">
                        <a:effectLst/>
                        <a:latin typeface="Helvetica Neue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347739"/>
                  </a:ext>
                </a:extLst>
              </a:tr>
              <a:tr h="586153">
                <a:tc>
                  <a:txBody>
                    <a:bodyPr/>
                    <a:lstStyle/>
                    <a:p>
                      <a:r>
                        <a:rPr lang="de-DE" sz="1200" i="0" dirty="0" err="1">
                          <a:effectLst/>
                          <a:latin typeface="Helvetica Neue"/>
                        </a:rPr>
                        <a:t>Compute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App Service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Standard Tier; 29 S3 (4 Core(s), 7 GB RAM, 50 GB Storage) x 1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Month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; Linux OS; 0 SNI SSL Connections; 0 IP SSL Connections; 29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Customised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Domains; 29 Standard SLL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Certificates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; 29 Wildcard SSL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Certificates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£6 795,33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£8 889,08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923094"/>
                  </a:ext>
                </a:extLst>
              </a:tr>
              <a:tr h="433753">
                <a:tc>
                  <a:txBody>
                    <a:bodyPr/>
                    <a:lstStyle/>
                    <a:p>
                      <a:r>
                        <a:rPr lang="de-DE" sz="1200" i="0" dirty="0" err="1">
                          <a:effectLst/>
                          <a:latin typeface="Helvetica Neue"/>
                        </a:rPr>
                        <a:t>Compute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Azure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Functions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Premium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tier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Pay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as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you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go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EP2: 2 Cores(s), 7 GB RAM, 250 GB Storage, 10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Pre-warmed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instances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1 Additional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scaled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out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units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£2 979,63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£0,00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524893"/>
                  </a:ext>
                </a:extLst>
              </a:tr>
              <a:tr h="515815">
                <a:tc>
                  <a:txBody>
                    <a:bodyPr/>
                    <a:lstStyle/>
                    <a:p>
                      <a:r>
                        <a:rPr lang="de-DE" sz="1200" i="0" dirty="0" err="1">
                          <a:effectLst/>
                          <a:latin typeface="Helvetica Neue"/>
                        </a:rPr>
                        <a:t>Compute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Azure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Kubernetes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Service (AKS)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Premium; Cluster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management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for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5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clusters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; 10 A3 (4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vCPUs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7 GB RAM) x 1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Month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(Pay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as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you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go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), Linux; 0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managed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OS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disks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– S4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£3 303,94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£0,00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57606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Analytics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Azure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Machine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Learning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1 D2 (2 Core(s), 7 GB RAM) x 1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Month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Pay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as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you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go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£112,47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£0,00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76926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Media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Media Services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Streaming type; Premium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streaming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units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tier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with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1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streaming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unit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(s)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£111,54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£0,00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213579"/>
                  </a:ext>
                </a:extLst>
              </a:tr>
              <a:tr h="293076"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Web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 err="1">
                          <a:effectLst/>
                          <a:latin typeface="Helvetica Neue"/>
                        </a:rPr>
                        <a:t>Notification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Hubs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Standard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tier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1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million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additional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pushes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£160,49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£0,00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039196"/>
                  </a:ext>
                </a:extLst>
              </a:tr>
              <a:tr h="515639"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Web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Azure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SignalR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Service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Standard, 1 Units x 31 Days, 1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million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messages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£40,05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£0,00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20669"/>
                  </a:ext>
                </a:extLst>
              </a:tr>
              <a:tr h="773723"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Databases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Azure SQL Database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Single Database,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vCore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General Purpose,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Provisioned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Standard-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series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(Gen 5), Primary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or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Geo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replica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Disaster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Recovery,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Locally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Redundant, 29 - 4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vCore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Database(s) x 1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Month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32 GB Storage, SQL Licence (Pay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as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you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go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), RA-GRS Back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up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Storage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Redundancy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0 GB Point-In-Time Restore,  0 x 5 GB Long Term Retention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£19 850,59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£0,00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777675"/>
                  </a:ext>
                </a:extLst>
              </a:tr>
              <a:tr h="939609"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Databases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Azure Synapse Analytics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Tier: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Compute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Optimised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Gen2, Dedicated SQL Pools: DWU 500 x 1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Month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1 TB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of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storage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with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Geo-redundant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disaster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recovery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; UK South Region, 100 GB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of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data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collected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per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day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7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days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of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Hot Cache, 30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days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of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total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retention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7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times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estimated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data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compression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730 Hours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of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2 x Extra Small (2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vCores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) Engine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Instances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730 Hours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of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2 x 1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vCore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Data Management </a:t>
                      </a:r>
                      <a:r>
                        <a:rPr lang="de-DE" sz="1200" i="0" err="1">
                          <a:effectLst/>
                          <a:latin typeface="Helvetica Neue"/>
                        </a:rPr>
                        <a:t>Instances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£5 751,46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£0,00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898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354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4EE8E2-FB70-5D45-F501-2A9EF050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886"/>
          </a:xfrm>
        </p:spPr>
        <p:txBody>
          <a:bodyPr>
            <a:normAutofit fontScale="90000"/>
          </a:bodyPr>
          <a:lstStyle/>
          <a:p>
            <a:r>
              <a:rPr lang="en-GB">
                <a:latin typeface="Arial"/>
                <a:cs typeface="Arial"/>
              </a:rPr>
              <a:t>Cost estimation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31B4F27-EA7F-A4C8-FA07-D3CC372F4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797719"/>
              </p:ext>
            </p:extLst>
          </p:nvPr>
        </p:nvGraphicFramePr>
        <p:xfrm>
          <a:off x="117230" y="996461"/>
          <a:ext cx="12036263" cy="573232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3323">
                  <a:extLst>
                    <a:ext uri="{9D8B030D-6E8A-4147-A177-3AD203B41FA5}">
                      <a16:colId xmlns:a16="http://schemas.microsoft.com/office/drawing/2014/main" val="3847289353"/>
                    </a:ext>
                  </a:extLst>
                </a:gridCol>
                <a:gridCol w="1664676">
                  <a:extLst>
                    <a:ext uri="{9D8B030D-6E8A-4147-A177-3AD203B41FA5}">
                      <a16:colId xmlns:a16="http://schemas.microsoft.com/office/drawing/2014/main" val="3280846276"/>
                    </a:ext>
                  </a:extLst>
                </a:gridCol>
                <a:gridCol w="6855982">
                  <a:extLst>
                    <a:ext uri="{9D8B030D-6E8A-4147-A177-3AD203B41FA5}">
                      <a16:colId xmlns:a16="http://schemas.microsoft.com/office/drawing/2014/main" val="773230091"/>
                    </a:ext>
                  </a:extLst>
                </a:gridCol>
                <a:gridCol w="1101267">
                  <a:extLst>
                    <a:ext uri="{9D8B030D-6E8A-4147-A177-3AD203B41FA5}">
                      <a16:colId xmlns:a16="http://schemas.microsoft.com/office/drawing/2014/main" val="2263506379"/>
                    </a:ext>
                  </a:extLst>
                </a:gridCol>
                <a:gridCol w="1031015">
                  <a:extLst>
                    <a:ext uri="{9D8B030D-6E8A-4147-A177-3AD203B41FA5}">
                      <a16:colId xmlns:a16="http://schemas.microsoft.com/office/drawing/2014/main" val="3140601959"/>
                    </a:ext>
                  </a:extLst>
                </a:gridCol>
              </a:tblGrid>
              <a:tr h="390579">
                <a:tc>
                  <a:txBody>
                    <a:bodyPr/>
                    <a:lstStyle/>
                    <a:p>
                      <a:r>
                        <a:rPr lang="de-DE" sz="1200" b="1" i="0" dirty="0">
                          <a:effectLst/>
                          <a:latin typeface="Helvetica Neue"/>
                        </a:rPr>
                        <a:t>Service </a:t>
                      </a:r>
                      <a:r>
                        <a:rPr lang="de-DE" sz="1200" b="1" i="0" dirty="0" err="1">
                          <a:effectLst/>
                          <a:latin typeface="Helvetica Neue"/>
                        </a:rPr>
                        <a:t>category</a:t>
                      </a:r>
                      <a:endParaRPr lang="de-DE" sz="1200" i="0" dirty="0">
                        <a:effectLst/>
                        <a:latin typeface="Helvetica Neue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i="0" dirty="0">
                          <a:effectLst/>
                          <a:latin typeface="Helvetica Neue"/>
                        </a:rPr>
                        <a:t>Service type</a:t>
                      </a:r>
                      <a:endParaRPr lang="de-DE" sz="1200" i="0" dirty="0">
                        <a:effectLst/>
                        <a:latin typeface="Helvetica Neue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i="0" dirty="0">
                          <a:effectLst/>
                          <a:latin typeface="Helvetica Neue"/>
                        </a:rPr>
                        <a:t>Description</a:t>
                      </a:r>
                      <a:endParaRPr lang="de-DE" sz="1200" i="0" dirty="0">
                        <a:effectLst/>
                        <a:latin typeface="Helvetica Neue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i="0" dirty="0" err="1">
                          <a:effectLst/>
                          <a:latin typeface="Helvetica Neue"/>
                        </a:rPr>
                        <a:t>Estimated</a:t>
                      </a:r>
                      <a:r>
                        <a:rPr lang="de-DE" sz="1200" b="1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b="1" i="0" dirty="0" err="1">
                          <a:effectLst/>
                          <a:latin typeface="Helvetica Neue"/>
                        </a:rPr>
                        <a:t>monthly</a:t>
                      </a:r>
                      <a:r>
                        <a:rPr lang="de-DE" sz="1200" b="1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b="1" i="0" dirty="0" err="1">
                          <a:effectLst/>
                          <a:latin typeface="Helvetica Neue"/>
                        </a:rPr>
                        <a:t>cost</a:t>
                      </a:r>
                      <a:endParaRPr lang="de-DE" sz="1200" i="0" dirty="0">
                        <a:effectLst/>
                        <a:latin typeface="Helvetica Neue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i="0" dirty="0" err="1">
                          <a:effectLst/>
                          <a:latin typeface="Helvetica Neue"/>
                        </a:rPr>
                        <a:t>Estimated</a:t>
                      </a:r>
                      <a:r>
                        <a:rPr lang="de-DE" sz="1200" b="1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b="1" i="0" dirty="0" err="1">
                          <a:effectLst/>
                          <a:latin typeface="Helvetica Neue"/>
                        </a:rPr>
                        <a:t>upfront</a:t>
                      </a:r>
                      <a:r>
                        <a:rPr lang="de-DE" sz="1200" b="1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b="1" i="0" dirty="0" err="1">
                          <a:effectLst/>
                          <a:latin typeface="Helvetica Neue"/>
                        </a:rPr>
                        <a:t>cost</a:t>
                      </a:r>
                      <a:endParaRPr lang="de-DE" sz="1200" i="0" dirty="0">
                        <a:effectLst/>
                        <a:latin typeface="Helvetica Neue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347739"/>
                  </a:ext>
                </a:extLst>
              </a:tr>
              <a:tr h="436530"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Analytics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Power BI Embedded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1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node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(s) x 1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Month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Node type: A3, 4 Virtual Core(s), 10GB RAM, 601-1200 Peak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renders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/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hour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£2 357,39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£0,00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359540"/>
                  </a:ext>
                </a:extLst>
              </a:tr>
              <a:tr h="390579"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Identity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Azure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Active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Directory B2C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Premium P1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tier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: 50,001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monthly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active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user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(s), 0 SMS/Phone Events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£0,00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£0,00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639633"/>
                  </a:ext>
                </a:extLst>
              </a:tr>
              <a:tr h="551406"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Storage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Azure Files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SSD (Premium) Tier, LRS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Redundancy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2,000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GiB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Provisioned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storage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with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5,000 IOPS and 300 MiB/sec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throughput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Pay As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You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Go, 2,000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GiB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0 Additional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Sync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Server(s)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£523,21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£0,00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016368"/>
                  </a:ext>
                </a:extLst>
              </a:tr>
              <a:tr h="574382"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Integration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Service Bus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Standard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tier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: Messaging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Operations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: 1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Month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of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base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charge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0 x 1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million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operations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; 0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brokered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connection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(s); Hybrid Connections: 0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listener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(s), 0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overage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GB; WFC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Relays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: 0 x 100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relay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hours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0 x 10,000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message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(s)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£7,87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£0,00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549682"/>
                  </a:ext>
                </a:extLst>
              </a:tr>
              <a:tr h="390579"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Web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API Management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Premium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tier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1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base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unit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x 1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Month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; Self-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hosted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Gateways, 1 Gateways x 1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Month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; 0 additional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units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1 x 1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Month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x 5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overage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workspaces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£2 523,91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£0,00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478074"/>
                  </a:ext>
                </a:extLst>
              </a:tr>
              <a:tr h="2228602">
                <a:tc>
                  <a:txBody>
                    <a:bodyPr/>
                    <a:lstStyle/>
                    <a:p>
                      <a:r>
                        <a:rPr lang="de-DE" sz="1200" i="0" err="1">
                          <a:effectLst/>
                          <a:latin typeface="Helvetica Neue"/>
                        </a:rPr>
                        <a:t>DevOps</a:t>
                      </a:r>
                      <a:endParaRPr lang="de-DE" sz="1200" i="0" dirty="0" err="1">
                        <a:effectLst/>
                        <a:latin typeface="Helvetica Neue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Azure Monitor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Log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analytics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: Log Data Ingestion: 0 GB Daily Analytics logs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ingested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0 GB Daily Basic logs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ingested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1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months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of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Interactive Data Retention, 0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months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of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data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archived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0 GB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data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restored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for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0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days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0 Basic Log Search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Queries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per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day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with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0 GB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data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scanned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per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query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0 GB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of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Log Data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Exported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per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day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Platform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Log Data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Processed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per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day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: 0 GB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with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Destination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to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Storage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or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Event Hub and 0 GB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with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Destination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to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Marketplace Partners, 0 Search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job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Queries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per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day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with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0 GB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data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scanned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per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query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; 0 SCOM MI Endpoints;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Managed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Prometheus: 0 AKS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nodes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in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cluster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10000 Prometheus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metrics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per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node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30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seconds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of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Metric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collection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interval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0 Average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daily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Dashboards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users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7 Dashboards, 50000 Data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samples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queried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per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dashboard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25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promql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alerting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rules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25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promql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recording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rules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;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Application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Insights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: 3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months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Data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retention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0 Multi-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step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Web Tests; 0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resources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monitored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X 1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metric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time-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series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monitored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per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resource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0 Log Alerts at 5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Minutes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Frequency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, 0 Additional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events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(in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thousands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), 0 Additional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emails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(in 100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thousands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), 0 Additional push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notifications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(in 100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thousands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), 0 Additional web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hooks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 (in </a:t>
                      </a:r>
                      <a:r>
                        <a:rPr lang="de-DE" sz="1200" i="0" dirty="0" err="1">
                          <a:effectLst/>
                          <a:latin typeface="Helvetica Neue"/>
                        </a:rPr>
                        <a:t>millions</a:t>
                      </a:r>
                      <a:r>
                        <a:rPr lang="de-DE" sz="1200" i="0" dirty="0">
                          <a:effectLst/>
                          <a:latin typeface="Helvetica Neue"/>
                        </a:rPr>
                        <a:t>)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£0,00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£0,00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075649"/>
                  </a:ext>
                </a:extLst>
              </a:tr>
              <a:tr h="218265"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Support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i="0" dirty="0">
                        <a:effectLst/>
                        <a:latin typeface="Helvetica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i="0" dirty="0">
                        <a:effectLst/>
                        <a:latin typeface="Helvetica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£80,25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 Neue"/>
                        </a:rPr>
                        <a:t>£0,00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405055"/>
                  </a:ext>
                </a:extLst>
              </a:tr>
              <a:tr h="551406">
                <a:tc>
                  <a:txBody>
                    <a:bodyPr/>
                    <a:lstStyle/>
                    <a:p>
                      <a:r>
                        <a:rPr lang="de-DE" sz="1200" i="0" dirty="0">
                          <a:effectLst/>
                          <a:latin typeface="Helvetica"/>
                        </a:rPr>
                        <a:t>Total Costs </a:t>
                      </a: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200" i="0" dirty="0">
                        <a:effectLst/>
                        <a:latin typeface="Helvetica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de-DE" i="0" dirty="0">
                        <a:effectLst/>
                        <a:latin typeface="Helvetica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i="0" dirty="0">
                          <a:effectLst/>
                          <a:latin typeface="Helvetica Neue"/>
                        </a:rPr>
                        <a:t>£44 598,16</a:t>
                      </a:r>
                      <a:endParaRPr lang="de-DE" sz="1200" i="0" dirty="0">
                        <a:effectLst/>
                        <a:latin typeface="Helvetica Neue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 i="0" dirty="0">
                          <a:effectLst/>
                          <a:latin typeface="Helvetica Neue"/>
                        </a:rPr>
                        <a:t>£8 889,08</a:t>
                      </a:r>
                      <a:endParaRPr lang="de-DE" sz="1200" i="0" dirty="0">
                        <a:effectLst/>
                        <a:latin typeface="Helvetica Neue"/>
                      </a:endParaRPr>
                    </a:p>
                  </a:txBody>
                  <a:tcPr marL="47625" marR="47625" marT="9525" marB="9525">
                    <a:lnL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A9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5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097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</vt:lpstr>
      <vt:lpstr>Migration Plan - Azure</vt:lpstr>
      <vt:lpstr>Table of contents</vt:lpstr>
      <vt:lpstr>PowerPoint Presentation</vt:lpstr>
      <vt:lpstr>Migration structure</vt:lpstr>
      <vt:lpstr>Azure services</vt:lpstr>
      <vt:lpstr>Cost estimation</vt:lpstr>
      <vt:lpstr>Cost 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Tet</dc:title>
  <dc:creator>Gesine Linn Hamberger</dc:creator>
  <cp:lastModifiedBy>Gesine Linn Hamberger</cp:lastModifiedBy>
  <cp:revision>223</cp:revision>
  <dcterms:created xsi:type="dcterms:W3CDTF">2024-06-03T17:12:27Z</dcterms:created>
  <dcterms:modified xsi:type="dcterms:W3CDTF">2024-06-03T17:55:42Z</dcterms:modified>
</cp:coreProperties>
</file>