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790" r:id="rId3"/>
    <p:sldId id="791" r:id="rId4"/>
    <p:sldId id="792" r:id="rId5"/>
    <p:sldId id="793" r:id="rId6"/>
    <p:sldId id="582" r:id="rId7"/>
    <p:sldId id="641" r:id="rId8"/>
    <p:sldId id="642" r:id="rId9"/>
    <p:sldId id="643" r:id="rId10"/>
    <p:sldId id="644" r:id="rId11"/>
    <p:sldId id="583" r:id="rId12"/>
    <p:sldId id="645" r:id="rId13"/>
    <p:sldId id="646" r:id="rId14"/>
    <p:sldId id="784" r:id="rId15"/>
    <p:sldId id="785" r:id="rId16"/>
    <p:sldId id="647" r:id="rId17"/>
    <p:sldId id="648" r:id="rId18"/>
    <p:sldId id="649" r:id="rId19"/>
    <p:sldId id="786" r:id="rId20"/>
    <p:sldId id="650" r:id="rId21"/>
    <p:sldId id="651" r:id="rId22"/>
    <p:sldId id="652" r:id="rId23"/>
    <p:sldId id="653" r:id="rId24"/>
    <p:sldId id="654" r:id="rId25"/>
    <p:sldId id="655" r:id="rId26"/>
    <p:sldId id="656" r:id="rId27"/>
    <p:sldId id="755" r:id="rId28"/>
    <p:sldId id="657" r:id="rId29"/>
    <p:sldId id="658" r:id="rId30"/>
    <p:sldId id="659" r:id="rId31"/>
    <p:sldId id="660" r:id="rId32"/>
    <p:sldId id="661" r:id="rId33"/>
    <p:sldId id="662" r:id="rId34"/>
    <p:sldId id="663" r:id="rId35"/>
    <p:sldId id="664" r:id="rId36"/>
    <p:sldId id="787" r:id="rId37"/>
    <p:sldId id="665" r:id="rId38"/>
    <p:sldId id="666" r:id="rId39"/>
    <p:sldId id="668" r:id="rId40"/>
    <p:sldId id="669" r:id="rId41"/>
    <p:sldId id="670" r:id="rId42"/>
    <p:sldId id="671" r:id="rId43"/>
    <p:sldId id="672" r:id="rId44"/>
    <p:sldId id="673" r:id="rId45"/>
    <p:sldId id="674" r:id="rId46"/>
    <p:sldId id="675" r:id="rId47"/>
    <p:sldId id="676" r:id="rId48"/>
    <p:sldId id="678" r:id="rId49"/>
    <p:sldId id="677" r:id="rId50"/>
    <p:sldId id="679" r:id="rId51"/>
    <p:sldId id="680" r:id="rId52"/>
    <p:sldId id="681" r:id="rId53"/>
    <p:sldId id="682" r:id="rId54"/>
    <p:sldId id="779" r:id="rId55"/>
    <p:sldId id="588" r:id="rId56"/>
    <p:sldId id="794" r:id="rId57"/>
    <p:sldId id="795" r:id="rId58"/>
    <p:sldId id="796" r:id="rId59"/>
    <p:sldId id="589" r:id="rId60"/>
    <p:sldId id="697" r:id="rId61"/>
    <p:sldId id="698" r:id="rId62"/>
    <p:sldId id="700" r:id="rId63"/>
    <p:sldId id="701" r:id="rId64"/>
    <p:sldId id="702" r:id="rId65"/>
    <p:sldId id="703" r:id="rId66"/>
    <p:sldId id="590" r:id="rId67"/>
    <p:sldId id="704" r:id="rId68"/>
    <p:sldId id="705" r:id="rId69"/>
    <p:sldId id="706" r:id="rId70"/>
    <p:sldId id="707" r:id="rId71"/>
    <p:sldId id="708" r:id="rId72"/>
    <p:sldId id="709" r:id="rId73"/>
    <p:sldId id="710" r:id="rId74"/>
    <p:sldId id="711" r:id="rId75"/>
    <p:sldId id="712" r:id="rId76"/>
    <p:sldId id="713" r:id="rId77"/>
    <p:sldId id="714" r:id="rId78"/>
    <p:sldId id="715" r:id="rId79"/>
    <p:sldId id="716" r:id="rId80"/>
    <p:sldId id="717" r:id="rId81"/>
    <p:sldId id="718" r:id="rId82"/>
    <p:sldId id="719" r:id="rId83"/>
    <p:sldId id="720" r:id="rId84"/>
    <p:sldId id="721" r:id="rId85"/>
    <p:sldId id="722" r:id="rId86"/>
    <p:sldId id="723" r:id="rId87"/>
    <p:sldId id="724" r:id="rId88"/>
    <p:sldId id="725" r:id="rId89"/>
    <p:sldId id="726" r:id="rId90"/>
    <p:sldId id="727" r:id="rId91"/>
    <p:sldId id="728" r:id="rId92"/>
    <p:sldId id="729" r:id="rId93"/>
    <p:sldId id="730" r:id="rId94"/>
    <p:sldId id="731" r:id="rId95"/>
    <p:sldId id="732" r:id="rId96"/>
    <p:sldId id="733" r:id="rId97"/>
    <p:sldId id="734" r:id="rId98"/>
    <p:sldId id="735" r:id="rId99"/>
    <p:sldId id="737" r:id="rId100"/>
    <p:sldId id="738" r:id="rId101"/>
    <p:sldId id="736" r:id="rId102"/>
    <p:sldId id="739" r:id="rId103"/>
    <p:sldId id="740" r:id="rId104"/>
    <p:sldId id="741" r:id="rId105"/>
    <p:sldId id="742" r:id="rId106"/>
    <p:sldId id="743" r:id="rId107"/>
    <p:sldId id="744" r:id="rId108"/>
    <p:sldId id="745" r:id="rId109"/>
    <p:sldId id="746" r:id="rId110"/>
    <p:sldId id="747" r:id="rId111"/>
    <p:sldId id="748" r:id="rId112"/>
    <p:sldId id="749" r:id="rId113"/>
    <p:sldId id="750" r:id="rId114"/>
    <p:sldId id="751" r:id="rId115"/>
    <p:sldId id="752" r:id="rId116"/>
    <p:sldId id="753" r:id="rId117"/>
    <p:sldId id="754" r:id="rId118"/>
  </p:sldIdLst>
  <p:sldSz cx="9144000" cy="6858000" type="screen4x3"/>
  <p:notesSz cx="6858000" cy="91440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FFFF99"/>
    <a:srgbClr val="0033CC"/>
    <a:srgbClr val="EA8648"/>
    <a:srgbClr val="009E47"/>
    <a:srgbClr val="006600"/>
    <a:srgbClr val="FFFF00"/>
    <a:srgbClr val="33CC33"/>
    <a:srgbClr val="A94C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8976" autoAdjust="0"/>
  </p:normalViewPr>
  <p:slideViewPr>
    <p:cSldViewPr>
      <p:cViewPr varScale="1">
        <p:scale>
          <a:sx n="122" d="100"/>
          <a:sy n="122" d="100"/>
        </p:scale>
        <p:origin x="109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6C0DB58-2C4C-43F6-AFE3-BDF7CA2CD5DA}" type="datetimeFigureOut">
              <a:rPr lang="es-CO"/>
              <a:pPr>
                <a:defRPr/>
              </a:pPr>
              <a:t>10/10/2017</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dirty="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46E0E91-16CE-43AA-8871-9B94A5CD772E}" type="slidenum">
              <a:rPr lang="es-CO"/>
              <a:pPr>
                <a:defRPr/>
              </a:pPr>
              <a:t>‹Nº›</a:t>
            </a:fld>
            <a:endParaRPr lang="es-CO" dirty="0"/>
          </a:p>
        </p:txBody>
      </p:sp>
    </p:spTree>
    <p:extLst>
      <p:ext uri="{BB962C8B-B14F-4D97-AF65-F5344CB8AC3E}">
        <p14:creationId xmlns:p14="http://schemas.microsoft.com/office/powerpoint/2010/main" val="4049235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dirty="0" smtClean="0"/>
          </a:p>
        </p:txBody>
      </p:sp>
      <p:sp>
        <p:nvSpPr>
          <p:cNvPr id="410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8826D1-D65D-42FD-B356-70DBE09791A6}" type="slidenum">
              <a:rPr lang="es-CO" smtClean="0"/>
              <a:pPr fontAlgn="base">
                <a:spcBef>
                  <a:spcPct val="0"/>
                </a:spcBef>
                <a:spcAft>
                  <a:spcPct val="0"/>
                </a:spcAft>
                <a:defRPr/>
              </a:pPr>
              <a:t>1</a:t>
            </a:fld>
            <a:endParaRPr lang="es-CO" dirty="0" smtClean="0"/>
          </a:p>
        </p:txBody>
      </p:sp>
    </p:spTree>
    <p:extLst>
      <p:ext uri="{BB962C8B-B14F-4D97-AF65-F5344CB8AC3E}">
        <p14:creationId xmlns:p14="http://schemas.microsoft.com/office/powerpoint/2010/main" val="4014312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D94FE0-AB29-46C6-8C03-0C7D75E3D2F6}" type="slidenum">
              <a:rPr lang="es-ES"/>
              <a:pPr/>
              <a:t>114</a:t>
            </a:fld>
            <a:endParaRPr lang="es-ES"/>
          </a:p>
        </p:txBody>
      </p:sp>
      <p:sp>
        <p:nvSpPr>
          <p:cNvPr id="1763330" name="Rectangle 2"/>
          <p:cNvSpPr>
            <a:spLocks noGrp="1" noRot="1" noChangeAspect="1" noChangeArrowheads="1" noTextEdit="1"/>
          </p:cNvSpPr>
          <p:nvPr>
            <p:ph type="sldImg"/>
          </p:nvPr>
        </p:nvSpPr>
        <p:spPr>
          <a:ln/>
        </p:spPr>
      </p:sp>
      <p:sp>
        <p:nvSpPr>
          <p:cNvPr id="17633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6869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8555A-55BB-4489-A2F2-0B955A99946D}" type="slidenum">
              <a:rPr lang="es-ES"/>
              <a:pPr/>
              <a:t>115</a:t>
            </a:fld>
            <a:endParaRPr lang="es-ES"/>
          </a:p>
        </p:txBody>
      </p:sp>
      <p:sp>
        <p:nvSpPr>
          <p:cNvPr id="1765378" name="Rectangle 2"/>
          <p:cNvSpPr>
            <a:spLocks noGrp="1" noRot="1" noChangeAspect="1" noChangeArrowheads="1" noTextEdit="1"/>
          </p:cNvSpPr>
          <p:nvPr>
            <p:ph type="sldImg"/>
          </p:nvPr>
        </p:nvSpPr>
        <p:spPr>
          <a:ln/>
        </p:spPr>
      </p:sp>
      <p:sp>
        <p:nvSpPr>
          <p:cNvPr id="17653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3857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A25D0-5911-401C-BFD7-476532088214}" type="slidenum">
              <a:rPr lang="es-ES"/>
              <a:pPr/>
              <a:t>116</a:t>
            </a:fld>
            <a:endParaRPr lang="es-ES"/>
          </a:p>
        </p:txBody>
      </p:sp>
      <p:sp>
        <p:nvSpPr>
          <p:cNvPr id="1767426" name="Rectangle 2"/>
          <p:cNvSpPr>
            <a:spLocks noGrp="1" noRot="1" noChangeAspect="1" noChangeArrowheads="1" noTextEdit="1"/>
          </p:cNvSpPr>
          <p:nvPr>
            <p:ph type="sldImg"/>
          </p:nvPr>
        </p:nvSpPr>
        <p:spPr>
          <a:ln/>
        </p:spPr>
      </p:sp>
      <p:sp>
        <p:nvSpPr>
          <p:cNvPr id="17674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97958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B847D-1930-49A1-9EE2-947B96708BAC}" type="slidenum">
              <a:rPr lang="es-ES"/>
              <a:pPr/>
              <a:t>117</a:t>
            </a:fld>
            <a:endParaRPr lang="es-ES"/>
          </a:p>
        </p:txBody>
      </p:sp>
      <p:sp>
        <p:nvSpPr>
          <p:cNvPr id="1769474" name="Rectangle 2"/>
          <p:cNvSpPr>
            <a:spLocks noGrp="1" noRot="1" noChangeAspect="1" noChangeArrowheads="1" noTextEdit="1"/>
          </p:cNvSpPr>
          <p:nvPr>
            <p:ph type="sldImg"/>
          </p:nvPr>
        </p:nvSpPr>
        <p:spPr>
          <a:ln/>
        </p:spPr>
      </p:sp>
      <p:sp>
        <p:nvSpPr>
          <p:cNvPr id="17694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910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32DE84-8CD9-44A4-8314-F1226C15ABFC}" type="slidenum">
              <a:rPr lang="es-ES"/>
              <a:pPr/>
              <a:t>106</a:t>
            </a:fld>
            <a:endParaRPr lang="es-ES"/>
          </a:p>
        </p:txBody>
      </p:sp>
      <p:sp>
        <p:nvSpPr>
          <p:cNvPr id="1746946" name="Rectangle 2"/>
          <p:cNvSpPr>
            <a:spLocks noGrp="1" noRot="1" noChangeAspect="1" noChangeArrowheads="1" noTextEdit="1"/>
          </p:cNvSpPr>
          <p:nvPr>
            <p:ph type="sldImg"/>
          </p:nvPr>
        </p:nvSpPr>
        <p:spPr>
          <a:ln/>
        </p:spPr>
      </p:sp>
      <p:sp>
        <p:nvSpPr>
          <p:cNvPr id="17469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2426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1AD5E-50A1-457B-91B0-1FBF50648703}" type="slidenum">
              <a:rPr lang="es-ES"/>
              <a:pPr/>
              <a:t>107</a:t>
            </a:fld>
            <a:endParaRPr lang="es-ES"/>
          </a:p>
        </p:txBody>
      </p:sp>
      <p:sp>
        <p:nvSpPr>
          <p:cNvPr id="1748994" name="Rectangle 2"/>
          <p:cNvSpPr>
            <a:spLocks noGrp="1" noRot="1" noChangeAspect="1" noChangeArrowheads="1" noTextEdit="1"/>
          </p:cNvSpPr>
          <p:nvPr>
            <p:ph type="sldImg"/>
          </p:nvPr>
        </p:nvSpPr>
        <p:spPr>
          <a:ln/>
        </p:spPr>
      </p:sp>
      <p:sp>
        <p:nvSpPr>
          <p:cNvPr id="17489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0659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B9D1-6C60-4739-8BB7-BCCDF73A4996}" type="slidenum">
              <a:rPr lang="es-ES"/>
              <a:pPr/>
              <a:t>108</a:t>
            </a:fld>
            <a:endParaRPr lang="es-ES"/>
          </a:p>
        </p:txBody>
      </p:sp>
      <p:sp>
        <p:nvSpPr>
          <p:cNvPr id="1751042" name="Rectangle 2"/>
          <p:cNvSpPr>
            <a:spLocks noGrp="1" noRot="1" noChangeAspect="1" noChangeArrowheads="1" noTextEdit="1"/>
          </p:cNvSpPr>
          <p:nvPr>
            <p:ph type="sldImg"/>
          </p:nvPr>
        </p:nvSpPr>
        <p:spPr>
          <a:ln/>
        </p:spPr>
      </p:sp>
      <p:sp>
        <p:nvSpPr>
          <p:cNvPr id="17510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4309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F6222-9D41-450D-8053-7C60580C9F6B}" type="slidenum">
              <a:rPr lang="es-ES"/>
              <a:pPr/>
              <a:t>109</a:t>
            </a:fld>
            <a:endParaRPr lang="es-ES"/>
          </a:p>
        </p:txBody>
      </p:sp>
      <p:sp>
        <p:nvSpPr>
          <p:cNvPr id="1753090" name="Rectangle 2"/>
          <p:cNvSpPr>
            <a:spLocks noGrp="1" noRot="1" noChangeAspect="1" noChangeArrowheads="1" noTextEdit="1"/>
          </p:cNvSpPr>
          <p:nvPr>
            <p:ph type="sldImg"/>
          </p:nvPr>
        </p:nvSpPr>
        <p:spPr>
          <a:ln/>
        </p:spPr>
      </p:sp>
      <p:sp>
        <p:nvSpPr>
          <p:cNvPr id="17530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5969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BFC15-E8AE-4DD6-83C5-93618FF1067D}" type="slidenum">
              <a:rPr lang="es-ES"/>
              <a:pPr/>
              <a:t>110</a:t>
            </a:fld>
            <a:endParaRPr lang="es-ES"/>
          </a:p>
        </p:txBody>
      </p:sp>
      <p:sp>
        <p:nvSpPr>
          <p:cNvPr id="1755138" name="Rectangle 2"/>
          <p:cNvSpPr>
            <a:spLocks noGrp="1" noRot="1" noChangeAspect="1" noChangeArrowheads="1" noTextEdit="1"/>
          </p:cNvSpPr>
          <p:nvPr>
            <p:ph type="sldImg"/>
          </p:nvPr>
        </p:nvSpPr>
        <p:spPr>
          <a:ln/>
        </p:spPr>
      </p:sp>
      <p:sp>
        <p:nvSpPr>
          <p:cNvPr id="17551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8649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61936A-2F48-4E8E-82EE-1D1709F7C8D1}" type="slidenum">
              <a:rPr lang="es-ES"/>
              <a:pPr/>
              <a:t>111</a:t>
            </a:fld>
            <a:endParaRPr lang="es-ES"/>
          </a:p>
        </p:txBody>
      </p:sp>
      <p:sp>
        <p:nvSpPr>
          <p:cNvPr id="1757186" name="Rectangle 2"/>
          <p:cNvSpPr>
            <a:spLocks noGrp="1" noRot="1" noChangeAspect="1" noChangeArrowheads="1" noTextEdit="1"/>
          </p:cNvSpPr>
          <p:nvPr>
            <p:ph type="sldImg"/>
          </p:nvPr>
        </p:nvSpPr>
        <p:spPr>
          <a:ln/>
        </p:spPr>
      </p:sp>
      <p:sp>
        <p:nvSpPr>
          <p:cNvPr id="17571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0585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B09C2-1F71-439B-A8FD-DA1821F3E46C}" type="slidenum">
              <a:rPr lang="es-ES"/>
              <a:pPr/>
              <a:t>112</a:t>
            </a:fld>
            <a:endParaRPr lang="es-ES"/>
          </a:p>
        </p:txBody>
      </p:sp>
      <p:sp>
        <p:nvSpPr>
          <p:cNvPr id="1759234" name="Rectangle 2"/>
          <p:cNvSpPr>
            <a:spLocks noGrp="1" noRot="1" noChangeAspect="1" noChangeArrowheads="1" noTextEdit="1"/>
          </p:cNvSpPr>
          <p:nvPr>
            <p:ph type="sldImg"/>
          </p:nvPr>
        </p:nvSpPr>
        <p:spPr>
          <a:ln/>
        </p:spPr>
      </p:sp>
      <p:sp>
        <p:nvSpPr>
          <p:cNvPr id="17592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8060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B3EDC-084F-452A-AF46-15C5364C97CD}" type="slidenum">
              <a:rPr lang="es-ES"/>
              <a:pPr/>
              <a:t>113</a:t>
            </a:fld>
            <a:endParaRPr lang="es-ES"/>
          </a:p>
        </p:txBody>
      </p:sp>
      <p:sp>
        <p:nvSpPr>
          <p:cNvPr id="1761282" name="Rectangle 2"/>
          <p:cNvSpPr>
            <a:spLocks noGrp="1" noRot="1" noChangeAspect="1" noChangeArrowheads="1" noTextEdit="1"/>
          </p:cNvSpPr>
          <p:nvPr>
            <p:ph type="sldImg"/>
          </p:nvPr>
        </p:nvSpPr>
        <p:spPr>
          <a:ln/>
        </p:spPr>
      </p:sp>
      <p:sp>
        <p:nvSpPr>
          <p:cNvPr id="17612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2194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5 Marcador de número de diapositiva"/>
          <p:cNvSpPr>
            <a:spLocks noGrp="1"/>
          </p:cNvSpPr>
          <p:nvPr>
            <p:ph type="sldNum" sz="quarter" idx="10"/>
          </p:nvPr>
        </p:nvSpPr>
        <p:spPr/>
        <p:txBody>
          <a:bodyPr/>
          <a:lstStyle>
            <a:lvl1pPr>
              <a:defRPr/>
            </a:lvl1pPr>
          </a:lstStyle>
          <a:p>
            <a:pPr>
              <a:defRPr/>
            </a:pPr>
            <a:fld id="{52265F87-A484-446B-BA48-EF0BC7841BC8}" type="slidenum">
              <a:rPr lang="es-CO"/>
              <a:pPr>
                <a:defRPr/>
              </a:pPr>
              <a:t>‹Nº›</a:t>
            </a:fld>
            <a:endParaRPr lang="es-CO" dirty="0"/>
          </a:p>
        </p:txBody>
      </p:sp>
    </p:spTree>
    <p:extLst>
      <p:ext uri="{BB962C8B-B14F-4D97-AF65-F5344CB8AC3E}">
        <p14:creationId xmlns:p14="http://schemas.microsoft.com/office/powerpoint/2010/main" val="126857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5 Marcador de número de diapositiva"/>
          <p:cNvSpPr>
            <a:spLocks noGrp="1"/>
          </p:cNvSpPr>
          <p:nvPr>
            <p:ph type="sldNum" sz="quarter" idx="10"/>
          </p:nvPr>
        </p:nvSpPr>
        <p:spPr/>
        <p:txBody>
          <a:bodyPr/>
          <a:lstStyle>
            <a:lvl1pPr>
              <a:defRPr/>
            </a:lvl1pPr>
          </a:lstStyle>
          <a:p>
            <a:pPr>
              <a:defRPr/>
            </a:pPr>
            <a:fld id="{794276DD-4636-4657-98AB-295EDCA9DBED}" type="slidenum">
              <a:rPr lang="es-CO"/>
              <a:pPr>
                <a:defRPr/>
              </a:pPr>
              <a:t>‹Nº›</a:t>
            </a:fld>
            <a:endParaRPr lang="es-CO" dirty="0"/>
          </a:p>
        </p:txBody>
      </p:sp>
    </p:spTree>
    <p:extLst>
      <p:ext uri="{BB962C8B-B14F-4D97-AF65-F5344CB8AC3E}">
        <p14:creationId xmlns:p14="http://schemas.microsoft.com/office/powerpoint/2010/main" val="173471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5 Marcador de número de diapositiva"/>
          <p:cNvSpPr>
            <a:spLocks noGrp="1"/>
          </p:cNvSpPr>
          <p:nvPr>
            <p:ph type="sldNum" sz="quarter" idx="10"/>
          </p:nvPr>
        </p:nvSpPr>
        <p:spPr/>
        <p:txBody>
          <a:bodyPr/>
          <a:lstStyle>
            <a:lvl1pPr>
              <a:defRPr/>
            </a:lvl1pPr>
          </a:lstStyle>
          <a:p>
            <a:pPr>
              <a:defRPr/>
            </a:pPr>
            <a:fld id="{90ADD832-D5DC-43D2-813F-722AB6FEF8B7}" type="slidenum">
              <a:rPr lang="es-CO"/>
              <a:pPr>
                <a:defRPr/>
              </a:pPr>
              <a:t>‹Nº›</a:t>
            </a:fld>
            <a:endParaRPr lang="es-CO" dirty="0"/>
          </a:p>
        </p:txBody>
      </p:sp>
    </p:spTree>
    <p:extLst>
      <p:ext uri="{BB962C8B-B14F-4D97-AF65-F5344CB8AC3E}">
        <p14:creationId xmlns:p14="http://schemas.microsoft.com/office/powerpoint/2010/main" val="147108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5 Marcador de número de diapositiva"/>
          <p:cNvSpPr>
            <a:spLocks noGrp="1"/>
          </p:cNvSpPr>
          <p:nvPr>
            <p:ph type="sldNum" sz="quarter" idx="10"/>
          </p:nvPr>
        </p:nvSpPr>
        <p:spPr/>
        <p:txBody>
          <a:bodyPr/>
          <a:lstStyle>
            <a:lvl1pPr>
              <a:defRPr/>
            </a:lvl1pPr>
          </a:lstStyle>
          <a:p>
            <a:pPr>
              <a:defRPr/>
            </a:pPr>
            <a:fld id="{8AF058FF-F81A-430D-AC67-CC3EF7031A16}" type="slidenum">
              <a:rPr lang="es-CO"/>
              <a:pPr>
                <a:defRPr/>
              </a:pPr>
              <a:t>‹Nº›</a:t>
            </a:fld>
            <a:endParaRPr lang="es-CO" dirty="0"/>
          </a:p>
        </p:txBody>
      </p:sp>
    </p:spTree>
    <p:extLst>
      <p:ext uri="{BB962C8B-B14F-4D97-AF65-F5344CB8AC3E}">
        <p14:creationId xmlns:p14="http://schemas.microsoft.com/office/powerpoint/2010/main" val="233913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5 Marcador de número de diapositiva"/>
          <p:cNvSpPr>
            <a:spLocks noGrp="1"/>
          </p:cNvSpPr>
          <p:nvPr>
            <p:ph type="sldNum" sz="quarter" idx="10"/>
          </p:nvPr>
        </p:nvSpPr>
        <p:spPr/>
        <p:txBody>
          <a:bodyPr/>
          <a:lstStyle>
            <a:lvl1pPr>
              <a:defRPr/>
            </a:lvl1pPr>
          </a:lstStyle>
          <a:p>
            <a:pPr>
              <a:defRPr/>
            </a:pPr>
            <a:fld id="{82942983-E84D-469B-BE9E-5C4148EEE328}" type="slidenum">
              <a:rPr lang="es-CO"/>
              <a:pPr>
                <a:defRPr/>
              </a:pPr>
              <a:t>‹Nº›</a:t>
            </a:fld>
            <a:endParaRPr lang="es-CO" dirty="0"/>
          </a:p>
        </p:txBody>
      </p:sp>
    </p:spTree>
    <p:extLst>
      <p:ext uri="{BB962C8B-B14F-4D97-AF65-F5344CB8AC3E}">
        <p14:creationId xmlns:p14="http://schemas.microsoft.com/office/powerpoint/2010/main" val="104125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5 Marcador de número de diapositiva"/>
          <p:cNvSpPr>
            <a:spLocks noGrp="1"/>
          </p:cNvSpPr>
          <p:nvPr>
            <p:ph type="sldNum" sz="quarter" idx="10"/>
          </p:nvPr>
        </p:nvSpPr>
        <p:spPr/>
        <p:txBody>
          <a:bodyPr/>
          <a:lstStyle>
            <a:lvl1pPr>
              <a:defRPr/>
            </a:lvl1pPr>
          </a:lstStyle>
          <a:p>
            <a:pPr>
              <a:defRPr/>
            </a:pPr>
            <a:fld id="{884C1AFB-DA30-4E1A-904D-000960C63E7F}" type="slidenum">
              <a:rPr lang="es-CO"/>
              <a:pPr>
                <a:defRPr/>
              </a:pPr>
              <a:t>‹Nº›</a:t>
            </a:fld>
            <a:endParaRPr lang="es-CO" dirty="0"/>
          </a:p>
        </p:txBody>
      </p:sp>
    </p:spTree>
    <p:extLst>
      <p:ext uri="{BB962C8B-B14F-4D97-AF65-F5344CB8AC3E}">
        <p14:creationId xmlns:p14="http://schemas.microsoft.com/office/powerpoint/2010/main" val="246785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5 Marcador de número de diapositiva"/>
          <p:cNvSpPr>
            <a:spLocks noGrp="1"/>
          </p:cNvSpPr>
          <p:nvPr>
            <p:ph type="sldNum" sz="quarter" idx="10"/>
          </p:nvPr>
        </p:nvSpPr>
        <p:spPr/>
        <p:txBody>
          <a:bodyPr/>
          <a:lstStyle>
            <a:lvl1pPr>
              <a:defRPr/>
            </a:lvl1pPr>
          </a:lstStyle>
          <a:p>
            <a:pPr>
              <a:defRPr/>
            </a:pPr>
            <a:fld id="{6309EBAA-881F-47D4-8AFB-E2BF022FC041}" type="slidenum">
              <a:rPr lang="es-CO"/>
              <a:pPr>
                <a:defRPr/>
              </a:pPr>
              <a:t>‹Nº›</a:t>
            </a:fld>
            <a:endParaRPr lang="es-CO" dirty="0"/>
          </a:p>
        </p:txBody>
      </p:sp>
    </p:spTree>
    <p:extLst>
      <p:ext uri="{BB962C8B-B14F-4D97-AF65-F5344CB8AC3E}">
        <p14:creationId xmlns:p14="http://schemas.microsoft.com/office/powerpoint/2010/main" val="401200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5 Marcador de número de diapositiva"/>
          <p:cNvSpPr>
            <a:spLocks noGrp="1"/>
          </p:cNvSpPr>
          <p:nvPr>
            <p:ph type="sldNum" sz="quarter" idx="10"/>
          </p:nvPr>
        </p:nvSpPr>
        <p:spPr/>
        <p:txBody>
          <a:bodyPr/>
          <a:lstStyle>
            <a:lvl1pPr>
              <a:defRPr/>
            </a:lvl1pPr>
          </a:lstStyle>
          <a:p>
            <a:pPr>
              <a:defRPr/>
            </a:pPr>
            <a:fld id="{81DDD830-DEDF-43B8-A532-7C66AABAB2E4}" type="slidenum">
              <a:rPr lang="es-CO"/>
              <a:pPr>
                <a:defRPr/>
              </a:pPr>
              <a:t>‹Nº›</a:t>
            </a:fld>
            <a:endParaRPr lang="es-CO" dirty="0"/>
          </a:p>
        </p:txBody>
      </p:sp>
    </p:spTree>
    <p:extLst>
      <p:ext uri="{BB962C8B-B14F-4D97-AF65-F5344CB8AC3E}">
        <p14:creationId xmlns:p14="http://schemas.microsoft.com/office/powerpoint/2010/main" val="331896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5 Marcador de número de diapositiva"/>
          <p:cNvSpPr>
            <a:spLocks noGrp="1"/>
          </p:cNvSpPr>
          <p:nvPr>
            <p:ph type="sldNum" sz="quarter" idx="10"/>
          </p:nvPr>
        </p:nvSpPr>
        <p:spPr/>
        <p:txBody>
          <a:bodyPr/>
          <a:lstStyle>
            <a:lvl1pPr>
              <a:defRPr/>
            </a:lvl1pPr>
          </a:lstStyle>
          <a:p>
            <a:pPr>
              <a:defRPr/>
            </a:pPr>
            <a:fld id="{BAB8F226-F4F4-4D89-90C4-6246F78A6162}" type="slidenum">
              <a:rPr lang="es-CO"/>
              <a:pPr>
                <a:defRPr/>
              </a:pPr>
              <a:t>‹Nº›</a:t>
            </a:fld>
            <a:endParaRPr lang="es-CO" dirty="0"/>
          </a:p>
        </p:txBody>
      </p:sp>
    </p:spTree>
    <p:extLst>
      <p:ext uri="{BB962C8B-B14F-4D97-AF65-F5344CB8AC3E}">
        <p14:creationId xmlns:p14="http://schemas.microsoft.com/office/powerpoint/2010/main" val="178191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1071563" y="1785938"/>
            <a:ext cx="82296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1071563" y="2500313"/>
            <a:ext cx="78581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6" name="5 Marcador de número de diapositiva"/>
          <p:cNvSpPr>
            <a:spLocks noGrp="1"/>
          </p:cNvSpPr>
          <p:nvPr>
            <p:ph type="sldNum" sz="quarter" idx="4"/>
          </p:nvPr>
        </p:nvSpPr>
        <p:spPr>
          <a:xfrm>
            <a:off x="123825" y="6421438"/>
            <a:ext cx="590550" cy="365125"/>
          </a:xfrm>
          <a:prstGeom prst="rect">
            <a:avLst/>
          </a:prstGeom>
        </p:spPr>
        <p:txBody>
          <a:bodyPr vert="horz" lIns="91440" tIns="45720" rIns="91440" bIns="45720" rtlCol="0" anchor="ctr"/>
          <a:lstStyle>
            <a:lvl1pPr algn="l" fontAlgn="auto">
              <a:spcBef>
                <a:spcPts val="0"/>
              </a:spcBef>
              <a:spcAft>
                <a:spcPts val="0"/>
              </a:spcAft>
              <a:defRPr sz="1800" b="1">
                <a:solidFill>
                  <a:schemeClr val="tx1"/>
                </a:solidFill>
                <a:latin typeface="Arial" pitchFamily="34" charset="0"/>
                <a:cs typeface="Arial" pitchFamily="34" charset="0"/>
              </a:defRPr>
            </a:lvl1pPr>
          </a:lstStyle>
          <a:p>
            <a:pPr>
              <a:defRPr/>
            </a:pPr>
            <a:fld id="{D7B3B8C0-585B-4D9E-93DA-1FA047D09997}" type="slidenum">
              <a:rPr lang="es-CO"/>
              <a:pPr>
                <a:defRPr/>
              </a:pPr>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0" fontAlgn="base" hangingPunct="0">
        <a:spcBef>
          <a:spcPct val="0"/>
        </a:spcBef>
        <a:spcAft>
          <a:spcPct val="0"/>
        </a:spcAft>
        <a:defRPr sz="24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400" b="1">
          <a:solidFill>
            <a:schemeClr val="tx1"/>
          </a:solidFill>
          <a:latin typeface="Arial" charset="0"/>
          <a:cs typeface="Arial" charset="0"/>
        </a:defRPr>
      </a:lvl2pPr>
      <a:lvl3pPr algn="l" rtl="0" eaLnBrk="0" fontAlgn="base" hangingPunct="0">
        <a:spcBef>
          <a:spcPct val="0"/>
        </a:spcBef>
        <a:spcAft>
          <a:spcPct val="0"/>
        </a:spcAft>
        <a:defRPr sz="2400" b="1">
          <a:solidFill>
            <a:schemeClr val="tx1"/>
          </a:solidFill>
          <a:latin typeface="Arial" charset="0"/>
          <a:cs typeface="Arial" charset="0"/>
        </a:defRPr>
      </a:lvl3pPr>
      <a:lvl4pPr algn="l" rtl="0" eaLnBrk="0" fontAlgn="base" hangingPunct="0">
        <a:spcBef>
          <a:spcPct val="0"/>
        </a:spcBef>
        <a:spcAft>
          <a:spcPct val="0"/>
        </a:spcAft>
        <a:defRPr sz="2400" b="1">
          <a:solidFill>
            <a:schemeClr val="tx1"/>
          </a:solidFill>
          <a:latin typeface="Arial" charset="0"/>
          <a:cs typeface="Arial" charset="0"/>
        </a:defRPr>
      </a:lvl4pPr>
      <a:lvl5pPr algn="l" rtl="0" eaLnBrk="0" fontAlgn="base" hangingPunct="0">
        <a:spcBef>
          <a:spcPct val="0"/>
        </a:spcBef>
        <a:spcAft>
          <a:spcPct val="0"/>
        </a:spcAft>
        <a:defRPr sz="2400" b="1">
          <a:solidFill>
            <a:schemeClr val="tx1"/>
          </a:solidFill>
          <a:latin typeface="Arial" charset="0"/>
          <a:cs typeface="Arial" charset="0"/>
        </a:defRPr>
      </a:lvl5pPr>
      <a:lvl6pPr marL="457200" algn="l" rtl="0" fontAlgn="base">
        <a:spcBef>
          <a:spcPct val="0"/>
        </a:spcBef>
        <a:spcAft>
          <a:spcPct val="0"/>
        </a:spcAft>
        <a:defRPr sz="2400" b="1">
          <a:solidFill>
            <a:schemeClr val="tx1"/>
          </a:solidFill>
          <a:latin typeface="Arial" charset="0"/>
          <a:cs typeface="Arial" charset="0"/>
        </a:defRPr>
      </a:lvl6pPr>
      <a:lvl7pPr marL="914400" algn="l" rtl="0" fontAlgn="base">
        <a:spcBef>
          <a:spcPct val="0"/>
        </a:spcBef>
        <a:spcAft>
          <a:spcPct val="0"/>
        </a:spcAft>
        <a:defRPr sz="2400" b="1">
          <a:solidFill>
            <a:schemeClr val="tx1"/>
          </a:solidFill>
          <a:latin typeface="Arial" charset="0"/>
          <a:cs typeface="Arial" charset="0"/>
        </a:defRPr>
      </a:lvl7pPr>
      <a:lvl8pPr marL="1371600" algn="l" rtl="0" fontAlgn="base">
        <a:spcBef>
          <a:spcPct val="0"/>
        </a:spcBef>
        <a:spcAft>
          <a:spcPct val="0"/>
        </a:spcAft>
        <a:defRPr sz="2400" b="1">
          <a:solidFill>
            <a:schemeClr val="tx1"/>
          </a:solidFill>
          <a:latin typeface="Arial" charset="0"/>
          <a:cs typeface="Arial" charset="0"/>
        </a:defRPr>
      </a:lvl8pPr>
      <a:lvl9pPr marL="1828800" algn="l" rtl="0" fontAlgn="base">
        <a:spcBef>
          <a:spcPct val="0"/>
        </a:spcBef>
        <a:spcAft>
          <a:spcPct val="0"/>
        </a:spcAft>
        <a:defRPr sz="24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03648" y="3000434"/>
            <a:ext cx="6912768" cy="1292662"/>
          </a:xfrm>
          <a:prstGeom prst="rect">
            <a:avLst/>
          </a:prstGeom>
          <a:noFill/>
        </p:spPr>
        <p:txBody>
          <a:bodyPr wrap="square" rtlCol="0">
            <a:spAutoFit/>
          </a:bodyPr>
          <a:lstStyle/>
          <a:p>
            <a:pPr algn="ctr"/>
            <a:r>
              <a:rPr lang="es-CO" sz="3600" b="1" dirty="0" smtClean="0">
                <a:latin typeface="Candara" pitchFamily="34" charset="0"/>
              </a:rPr>
              <a:t>Nivel 10:</a:t>
            </a:r>
          </a:p>
          <a:p>
            <a:pPr algn="ctr"/>
            <a:r>
              <a:rPr lang="es-CO" sz="2400" b="1" dirty="0" smtClean="0">
                <a:latin typeface="Candara" pitchFamily="34" charset="0"/>
              </a:rPr>
              <a:t>Mecanismos de Reutilización y Desacoplamiento</a:t>
            </a:r>
          </a:p>
          <a:p>
            <a:endParaRPr lang="es-CO" b="1" dirty="0">
              <a:latin typeface="Candara" pitchFamily="34" charset="0"/>
            </a:endParaRPr>
          </a:p>
        </p:txBody>
      </p:sp>
      <p:sp>
        <p:nvSpPr>
          <p:cNvPr id="4" name="3 CuadroTexto"/>
          <p:cNvSpPr txBox="1"/>
          <p:nvPr/>
        </p:nvSpPr>
        <p:spPr>
          <a:xfrm>
            <a:off x="2843808" y="5085184"/>
            <a:ext cx="3528392" cy="369332"/>
          </a:xfrm>
          <a:prstGeom prst="rect">
            <a:avLst/>
          </a:prstGeom>
          <a:noFill/>
        </p:spPr>
        <p:txBody>
          <a:bodyPr wrap="square" rtlCol="0">
            <a:spAutoFit/>
          </a:bodyPr>
          <a:lstStyle/>
          <a:p>
            <a:pPr algn="ctr"/>
            <a:r>
              <a:rPr lang="es-CO" dirty="0" smtClean="0">
                <a:latin typeface="Candara" pitchFamily="34" charset="0"/>
              </a:rPr>
              <a:t>Christian Camilo Aparicio Baquen</a:t>
            </a:r>
            <a:endParaRPr lang="es-CO" dirty="0">
              <a:latin typeface="Candara" pitchFamily="34" charset="0"/>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941168"/>
            <a:ext cx="2223589" cy="1663059"/>
          </a:xfrm>
          <a:prstGeom prst="rect">
            <a:avLst/>
          </a:prstGeom>
        </p:spPr>
      </p:pic>
      <p:sp>
        <p:nvSpPr>
          <p:cNvPr id="6" name="5 CuadroTexto"/>
          <p:cNvSpPr txBox="1"/>
          <p:nvPr/>
        </p:nvSpPr>
        <p:spPr>
          <a:xfrm>
            <a:off x="1187624" y="1412776"/>
            <a:ext cx="6768752" cy="369332"/>
          </a:xfrm>
          <a:prstGeom prst="rect">
            <a:avLst/>
          </a:prstGeom>
          <a:noFill/>
        </p:spPr>
        <p:txBody>
          <a:bodyPr wrap="square" rtlCol="0">
            <a:spAutoFit/>
          </a:bodyPr>
          <a:lstStyle/>
          <a:p>
            <a:pPr algn="ctr"/>
            <a:r>
              <a:rPr lang="es-CO" b="1" dirty="0" smtClean="0">
                <a:latin typeface="Candara" pitchFamily="34" charset="0"/>
              </a:rPr>
              <a:t>ISIS 1205 Algorítmica y Programación Orientada a Objetos</a:t>
            </a:r>
            <a:endParaRPr lang="es-CO" b="1" dirty="0">
              <a:latin typeface="Candar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Caso de Estudio: Editor de dibujos</a:t>
            </a:r>
            <a:endParaRPr lang="es-CO" sz="1400" b="1" dirty="0">
              <a:latin typeface="Candara" pitchFamily="34" charset="0"/>
            </a:endParaRPr>
          </a:p>
        </p:txBody>
      </p:sp>
      <p:sp>
        <p:nvSpPr>
          <p:cNvPr id="2" name="1 Rectángulo"/>
          <p:cNvSpPr/>
          <p:nvPr/>
        </p:nvSpPr>
        <p:spPr>
          <a:xfrm>
            <a:off x="1637928" y="3284984"/>
            <a:ext cx="6678488" cy="2416046"/>
          </a:xfrm>
          <a:prstGeom prst="rect">
            <a:avLst/>
          </a:prstGeom>
        </p:spPr>
        <p:txBody>
          <a:bodyPr wrap="square">
            <a:spAutoFit/>
          </a:bodyPr>
          <a:lstStyle/>
          <a:p>
            <a:pPr marL="285750" indent="-285750">
              <a:spcAft>
                <a:spcPts val="600"/>
              </a:spcAft>
              <a:buFont typeface="Arial" pitchFamily="34" charset="0"/>
              <a:buChar char="•"/>
            </a:pPr>
            <a:r>
              <a:rPr lang="es-CO" dirty="0">
                <a:latin typeface="+mj-lt"/>
              </a:rPr>
              <a:t>Agregar una nueva figura sin ningún texto asociado dando la información necesaria para crearla (puntos, colores, etc</a:t>
            </a:r>
            <a:r>
              <a:rPr lang="es-CO" dirty="0" smtClean="0">
                <a:latin typeface="+mj-lt"/>
              </a:rPr>
              <a:t>.)</a:t>
            </a:r>
            <a:endParaRPr lang="es-CO" dirty="0">
              <a:latin typeface="+mj-lt"/>
            </a:endParaRPr>
          </a:p>
          <a:p>
            <a:pPr marL="285750" indent="-285750">
              <a:spcAft>
                <a:spcPts val="600"/>
              </a:spcAft>
              <a:buFont typeface="Arial" pitchFamily="34" charset="0"/>
              <a:buChar char="•"/>
            </a:pPr>
            <a:r>
              <a:rPr lang="es-CO" dirty="0">
                <a:latin typeface="+mj-lt"/>
              </a:rPr>
              <a:t>Seleccionar una figura</a:t>
            </a:r>
          </a:p>
          <a:p>
            <a:pPr marL="285750" indent="-285750">
              <a:spcAft>
                <a:spcPts val="600"/>
              </a:spcAft>
              <a:buFont typeface="Arial" pitchFamily="34" charset="0"/>
              <a:buChar char="•"/>
            </a:pPr>
            <a:r>
              <a:rPr lang="es-CO" dirty="0">
                <a:latin typeface="+mj-lt"/>
              </a:rPr>
              <a:t>Eliminar la figura seleccionada</a:t>
            </a:r>
          </a:p>
          <a:p>
            <a:pPr marL="285750" indent="-285750">
              <a:spcAft>
                <a:spcPts val="600"/>
              </a:spcAft>
              <a:buFont typeface="Arial" pitchFamily="34" charset="0"/>
              <a:buChar char="•"/>
            </a:pPr>
            <a:r>
              <a:rPr lang="es-CO" dirty="0">
                <a:latin typeface="+mj-lt"/>
              </a:rPr>
              <a:t>Cambiar el texto de una figura</a:t>
            </a:r>
          </a:p>
          <a:p>
            <a:pPr marL="285750" indent="-285750">
              <a:spcAft>
                <a:spcPts val="600"/>
              </a:spcAft>
              <a:buFont typeface="Arial" pitchFamily="34" charset="0"/>
              <a:buChar char="•"/>
            </a:pPr>
            <a:r>
              <a:rPr lang="es-CO" dirty="0">
                <a:latin typeface="+mj-lt"/>
              </a:rPr>
              <a:t>Salvar el dibujo en un archivo</a:t>
            </a:r>
          </a:p>
          <a:p>
            <a:pPr marL="285750" indent="-285750">
              <a:spcAft>
                <a:spcPts val="600"/>
              </a:spcAft>
              <a:buFont typeface="Arial" pitchFamily="34" charset="0"/>
              <a:buChar char="•"/>
            </a:pPr>
            <a:r>
              <a:rPr lang="es-CO" dirty="0">
                <a:latin typeface="+mj-lt"/>
              </a:rPr>
              <a:t>Cargar el dibujo de un archivo</a:t>
            </a:r>
            <a:endParaRPr lang="es-ES" dirty="0">
              <a:latin typeface="+mj-lt"/>
            </a:endParaRPr>
          </a:p>
        </p:txBody>
      </p:sp>
      <p:sp>
        <p:nvSpPr>
          <p:cNvPr id="3" name="2 CuadroTexto"/>
          <p:cNvSpPr txBox="1"/>
          <p:nvPr/>
        </p:nvSpPr>
        <p:spPr>
          <a:xfrm>
            <a:off x="1709936" y="2708920"/>
            <a:ext cx="2881173" cy="369332"/>
          </a:xfrm>
          <a:prstGeom prst="rect">
            <a:avLst/>
          </a:prstGeom>
          <a:noFill/>
        </p:spPr>
        <p:txBody>
          <a:bodyPr wrap="none" rtlCol="0">
            <a:spAutoFit/>
          </a:bodyPr>
          <a:lstStyle/>
          <a:p>
            <a:r>
              <a:rPr lang="es-CO" b="1" dirty="0" smtClean="0">
                <a:solidFill>
                  <a:srgbClr val="0033CC"/>
                </a:solidFill>
                <a:latin typeface="+mj-lt"/>
              </a:rPr>
              <a:t>Requerimientos Funcionales</a:t>
            </a:r>
            <a:endParaRPr lang="es-ES" b="1" dirty="0">
              <a:solidFill>
                <a:srgbClr val="0033CC"/>
              </a:solidFill>
              <a:latin typeface="+mj-lt"/>
            </a:endParaRPr>
          </a:p>
        </p:txBody>
      </p:sp>
    </p:spTree>
    <p:extLst>
      <p:ext uri="{BB962C8B-B14F-4D97-AF65-F5344CB8AC3E}">
        <p14:creationId xmlns:p14="http://schemas.microsoft.com/office/powerpoint/2010/main" val="4212799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10" name="Rectangle 3"/>
          <p:cNvSpPr txBox="1">
            <a:spLocks noChangeArrowheads="1"/>
          </p:cNvSpPr>
          <p:nvPr/>
        </p:nvSpPr>
        <p:spPr bwMode="auto">
          <a:xfrm>
            <a:off x="799635" y="3784600"/>
            <a:ext cx="408305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Tx/>
              <a:buNone/>
              <a:tabLst>
                <a:tab pos="6997700" algn="l"/>
              </a:tabLst>
            </a:pPr>
            <a:r>
              <a:rPr lang="en-US" sz="1600" dirty="0" smtClean="0">
                <a:latin typeface="+mj-lt"/>
              </a:rPr>
              <a:t>public class </a:t>
            </a:r>
            <a:r>
              <a:rPr lang="en-US" sz="1600" dirty="0" err="1" smtClean="0">
                <a:solidFill>
                  <a:srgbClr val="FF0000"/>
                </a:solidFill>
                <a:latin typeface="+mj-lt"/>
              </a:rPr>
              <a:t>InterfazPaint</a:t>
            </a:r>
            <a:r>
              <a:rPr lang="en-US" sz="1600" dirty="0" smtClean="0">
                <a:latin typeface="+mj-lt"/>
              </a:rPr>
              <a:t> extends </a:t>
            </a:r>
            <a:r>
              <a:rPr lang="en-US" sz="1600" dirty="0" err="1" smtClean="0">
                <a:latin typeface="+mj-lt"/>
              </a:rPr>
              <a:t>JFrame</a:t>
            </a:r>
            <a:endParaRPr lang="en-US" sz="1600" dirty="0" smtClean="0">
              <a:latin typeface="+mj-lt"/>
            </a:endParaRPr>
          </a:p>
          <a:p>
            <a:pPr marL="609600" indent="-609600">
              <a:lnSpc>
                <a:spcPct val="80000"/>
              </a:lnSpc>
              <a:buFontTx/>
              <a:buNone/>
              <a:tabLst>
                <a:tab pos="6997700" algn="l"/>
              </a:tabLst>
            </a:pPr>
            <a:r>
              <a:rPr lang="en-US" sz="1600" dirty="0" smtClean="0">
                <a:latin typeface="+mj-lt"/>
              </a:rPr>
              <a:t>{</a:t>
            </a:r>
          </a:p>
          <a:p>
            <a:pPr marL="609600" indent="-609600">
              <a:lnSpc>
                <a:spcPct val="80000"/>
              </a:lnSpc>
              <a:buFontTx/>
              <a:buNone/>
              <a:tabLst>
                <a:tab pos="6997700" algn="l"/>
              </a:tabLst>
            </a:pPr>
            <a:r>
              <a:rPr lang="en-US" sz="1600" dirty="0" smtClean="0">
                <a:latin typeface="+mj-lt"/>
              </a:rPr>
              <a:t>    // </a:t>
            </a:r>
            <a:r>
              <a:rPr lang="en-US" sz="1600" dirty="0" err="1" smtClean="0">
                <a:latin typeface="+mj-lt"/>
              </a:rPr>
              <a:t>Atributos</a:t>
            </a:r>
            <a:endParaRPr lang="en-US" sz="1600" dirty="0" smtClean="0">
              <a:latin typeface="+mj-lt"/>
            </a:endParaRPr>
          </a:p>
          <a:p>
            <a:pPr marL="609600" indent="-609600">
              <a:lnSpc>
                <a:spcPct val="80000"/>
              </a:lnSpc>
              <a:buFontTx/>
              <a:buNone/>
              <a:tabLst>
                <a:tab pos="6997700" algn="l"/>
              </a:tabLst>
            </a:pPr>
            <a:r>
              <a:rPr lang="en-US" sz="1600" dirty="0" smtClean="0">
                <a:latin typeface="+mj-lt"/>
              </a:rPr>
              <a:t>    </a:t>
            </a:r>
            <a:r>
              <a:rPr lang="en-US" sz="1600" dirty="0" smtClean="0">
                <a:solidFill>
                  <a:srgbClr val="3333CC"/>
                </a:solidFill>
                <a:latin typeface="+mj-lt"/>
              </a:rPr>
              <a:t>private </a:t>
            </a:r>
            <a:r>
              <a:rPr lang="en-US" sz="1600" dirty="0" err="1" smtClean="0">
                <a:solidFill>
                  <a:srgbClr val="3333CC"/>
                </a:solidFill>
                <a:latin typeface="+mj-lt"/>
              </a:rPr>
              <a:t>BarraMenu</a:t>
            </a:r>
            <a:r>
              <a:rPr lang="en-US" sz="1600" dirty="0" smtClean="0">
                <a:solidFill>
                  <a:srgbClr val="3333CC"/>
                </a:solidFill>
                <a:latin typeface="+mj-lt"/>
              </a:rPr>
              <a:t> </a:t>
            </a:r>
            <a:r>
              <a:rPr lang="en-US" sz="1600" dirty="0" err="1" smtClean="0">
                <a:solidFill>
                  <a:srgbClr val="3333CC"/>
                </a:solidFill>
                <a:latin typeface="+mj-lt"/>
              </a:rPr>
              <a:t>barra</a:t>
            </a:r>
            <a:r>
              <a:rPr lang="en-US" sz="1600" dirty="0" smtClean="0">
                <a:solidFill>
                  <a:srgbClr val="3333CC"/>
                </a:solidFill>
                <a:latin typeface="+mj-lt"/>
              </a:rPr>
              <a:t>;</a:t>
            </a:r>
          </a:p>
          <a:p>
            <a:pPr marL="609600" indent="-609600">
              <a:lnSpc>
                <a:spcPct val="80000"/>
              </a:lnSpc>
              <a:buFontTx/>
              <a:buNone/>
              <a:tabLst>
                <a:tab pos="6997700" algn="l"/>
              </a:tabLst>
            </a:pPr>
            <a:r>
              <a:rPr lang="en-US" sz="1600" dirty="0" smtClean="0">
                <a:latin typeface="+mj-lt"/>
              </a:rPr>
              <a:t> </a:t>
            </a:r>
          </a:p>
          <a:p>
            <a:pPr marL="609600" indent="-609600">
              <a:lnSpc>
                <a:spcPct val="80000"/>
              </a:lnSpc>
              <a:buFontTx/>
              <a:buNone/>
              <a:tabLst>
                <a:tab pos="6997700" algn="l"/>
              </a:tabLst>
            </a:pPr>
            <a:r>
              <a:rPr lang="en-US" sz="1600" dirty="0" smtClean="0">
                <a:latin typeface="+mj-lt"/>
              </a:rPr>
              <a:t>    </a:t>
            </a:r>
            <a:r>
              <a:rPr lang="en-US" sz="1600" dirty="0" smtClean="0">
                <a:solidFill>
                  <a:srgbClr val="990099"/>
                </a:solidFill>
                <a:latin typeface="+mj-lt"/>
              </a:rPr>
              <a:t>public </a:t>
            </a:r>
            <a:r>
              <a:rPr lang="en-US" sz="1600" dirty="0" err="1" smtClean="0">
                <a:solidFill>
                  <a:srgbClr val="990099"/>
                </a:solidFill>
                <a:latin typeface="+mj-lt"/>
              </a:rPr>
              <a:t>InterfazPaint</a:t>
            </a:r>
            <a:r>
              <a:rPr lang="en-US" sz="1600" dirty="0" smtClean="0">
                <a:solidFill>
                  <a:srgbClr val="990099"/>
                </a:solidFill>
                <a:latin typeface="+mj-lt"/>
              </a:rPr>
              <a:t>( )</a:t>
            </a:r>
          </a:p>
          <a:p>
            <a:pPr marL="609600" indent="-609600">
              <a:lnSpc>
                <a:spcPct val="80000"/>
              </a:lnSpc>
              <a:buFontTx/>
              <a:buNone/>
              <a:tabLst>
                <a:tab pos="6997700" algn="l"/>
              </a:tabLst>
            </a:pPr>
            <a:r>
              <a:rPr lang="en-US" sz="1600" dirty="0" smtClean="0">
                <a:latin typeface="+mj-lt"/>
              </a:rPr>
              <a:t>    {</a:t>
            </a:r>
          </a:p>
          <a:p>
            <a:pPr marL="609600" indent="-609600">
              <a:lnSpc>
                <a:spcPct val="80000"/>
              </a:lnSpc>
              <a:buFontTx/>
              <a:buNone/>
              <a:tabLst>
                <a:tab pos="6997700" algn="l"/>
              </a:tabLst>
            </a:pPr>
            <a:r>
              <a:rPr lang="en-US" sz="1600" dirty="0" smtClean="0">
                <a:latin typeface="+mj-lt"/>
              </a:rPr>
              <a:t>        </a:t>
            </a:r>
            <a:r>
              <a:rPr lang="en-US" sz="1600" dirty="0" err="1" smtClean="0">
                <a:solidFill>
                  <a:srgbClr val="009900"/>
                </a:solidFill>
                <a:latin typeface="+mj-lt"/>
              </a:rPr>
              <a:t>barra</a:t>
            </a:r>
            <a:r>
              <a:rPr lang="en-US" sz="1600" dirty="0" smtClean="0">
                <a:solidFill>
                  <a:srgbClr val="009900"/>
                </a:solidFill>
                <a:latin typeface="+mj-lt"/>
              </a:rPr>
              <a:t> = new </a:t>
            </a:r>
            <a:r>
              <a:rPr lang="en-US" sz="1600" dirty="0" err="1" smtClean="0">
                <a:solidFill>
                  <a:srgbClr val="009900"/>
                </a:solidFill>
                <a:latin typeface="+mj-lt"/>
              </a:rPr>
              <a:t>BarraMenu</a:t>
            </a:r>
            <a:r>
              <a:rPr lang="en-US" sz="1600" dirty="0" smtClean="0">
                <a:solidFill>
                  <a:srgbClr val="009900"/>
                </a:solidFill>
                <a:latin typeface="+mj-lt"/>
              </a:rPr>
              <a:t>( this );</a:t>
            </a:r>
          </a:p>
          <a:p>
            <a:pPr marL="609600" indent="-609600">
              <a:lnSpc>
                <a:spcPct val="80000"/>
              </a:lnSpc>
              <a:buFontTx/>
              <a:buNone/>
              <a:tabLst>
                <a:tab pos="6997700" algn="l"/>
              </a:tabLst>
            </a:pPr>
            <a:r>
              <a:rPr lang="en-US" sz="1600" dirty="0" smtClean="0">
                <a:latin typeface="+mj-lt"/>
              </a:rPr>
              <a:t>        </a:t>
            </a:r>
            <a:r>
              <a:rPr lang="en-US" sz="1600" dirty="0" err="1" smtClean="0">
                <a:solidFill>
                  <a:srgbClr val="663300"/>
                </a:solidFill>
                <a:latin typeface="+mj-lt"/>
              </a:rPr>
              <a:t>setJMenuBar</a:t>
            </a:r>
            <a:r>
              <a:rPr lang="en-US" sz="1600" dirty="0" smtClean="0">
                <a:solidFill>
                  <a:srgbClr val="663300"/>
                </a:solidFill>
                <a:latin typeface="+mj-lt"/>
              </a:rPr>
              <a:t>( </a:t>
            </a:r>
            <a:r>
              <a:rPr lang="en-US" sz="1600" dirty="0" err="1" smtClean="0">
                <a:solidFill>
                  <a:srgbClr val="663300"/>
                </a:solidFill>
                <a:latin typeface="+mj-lt"/>
              </a:rPr>
              <a:t>barra</a:t>
            </a:r>
            <a:r>
              <a:rPr lang="en-US" sz="1600" dirty="0" smtClean="0">
                <a:solidFill>
                  <a:srgbClr val="663300"/>
                </a:solidFill>
                <a:latin typeface="+mj-lt"/>
              </a:rPr>
              <a:t> );</a:t>
            </a:r>
          </a:p>
          <a:p>
            <a:pPr marL="609600" indent="-609600">
              <a:lnSpc>
                <a:spcPct val="80000"/>
              </a:lnSpc>
              <a:buFontTx/>
              <a:buNone/>
              <a:tabLst>
                <a:tab pos="6997700" algn="l"/>
              </a:tabLst>
            </a:pPr>
            <a:r>
              <a:rPr lang="en-US" sz="1600" dirty="0" smtClean="0">
                <a:latin typeface="+mj-lt"/>
              </a:rPr>
              <a:t>    }</a:t>
            </a:r>
          </a:p>
          <a:p>
            <a:pPr marL="609600" indent="-609600">
              <a:lnSpc>
                <a:spcPct val="80000"/>
              </a:lnSpc>
              <a:buFontTx/>
              <a:buNone/>
              <a:tabLst>
                <a:tab pos="6997700" algn="l"/>
              </a:tabLst>
            </a:pPr>
            <a:r>
              <a:rPr lang="en-US" sz="1600" dirty="0" smtClean="0">
                <a:latin typeface="+mj-lt"/>
              </a:rPr>
              <a:t>}</a:t>
            </a:r>
          </a:p>
          <a:p>
            <a:pPr marL="609600" indent="-609600">
              <a:lnSpc>
                <a:spcPct val="80000"/>
              </a:lnSpc>
              <a:buFontTx/>
              <a:buNone/>
              <a:tabLst>
                <a:tab pos="6997700" algn="l"/>
              </a:tabLst>
            </a:pPr>
            <a:endParaRPr lang="en-US" sz="1600" dirty="0">
              <a:latin typeface="+mj-lt"/>
            </a:endParaRPr>
          </a:p>
        </p:txBody>
      </p:sp>
      <p:sp>
        <p:nvSpPr>
          <p:cNvPr id="11" name="Rectangle 4"/>
          <p:cNvSpPr>
            <a:spLocks noChangeArrowheads="1"/>
          </p:cNvSpPr>
          <p:nvPr/>
        </p:nvSpPr>
        <p:spPr bwMode="auto">
          <a:xfrm>
            <a:off x="736600" y="2604353"/>
            <a:ext cx="8521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600" dirty="0" err="1">
                <a:latin typeface="+mj-lt"/>
              </a:rPr>
              <a:t>public</a:t>
            </a:r>
            <a:r>
              <a:rPr lang="es-ES" sz="1600" dirty="0">
                <a:latin typeface="+mj-lt"/>
              </a:rPr>
              <a:t> </a:t>
            </a:r>
            <a:r>
              <a:rPr lang="es-ES" sz="1600" dirty="0" err="1">
                <a:latin typeface="+mj-lt"/>
              </a:rPr>
              <a:t>class</a:t>
            </a:r>
            <a:r>
              <a:rPr lang="es-ES" sz="1600" dirty="0">
                <a:latin typeface="+mj-lt"/>
              </a:rPr>
              <a:t> </a:t>
            </a:r>
            <a:r>
              <a:rPr lang="es-ES" sz="1600" dirty="0" err="1">
                <a:solidFill>
                  <a:srgbClr val="FF0000"/>
                </a:solidFill>
                <a:latin typeface="+mj-lt"/>
              </a:rPr>
              <a:t>BarraMenu</a:t>
            </a:r>
            <a:r>
              <a:rPr lang="es-ES" sz="1600" dirty="0">
                <a:latin typeface="+mj-lt"/>
              </a:rPr>
              <a:t> </a:t>
            </a:r>
            <a:r>
              <a:rPr lang="es-ES" sz="1600" dirty="0" err="1">
                <a:latin typeface="+mj-lt"/>
              </a:rPr>
              <a:t>extends</a:t>
            </a:r>
            <a:r>
              <a:rPr lang="es-ES" sz="1600" dirty="0">
                <a:latin typeface="+mj-lt"/>
              </a:rPr>
              <a:t> </a:t>
            </a:r>
            <a:r>
              <a:rPr lang="es-ES" sz="1600" dirty="0" err="1">
                <a:latin typeface="+mj-lt"/>
              </a:rPr>
              <a:t>JMenuBar</a:t>
            </a:r>
            <a:r>
              <a:rPr lang="es-ES" sz="1600" dirty="0">
                <a:latin typeface="+mj-lt"/>
              </a:rPr>
              <a:t> </a:t>
            </a:r>
            <a:r>
              <a:rPr lang="es-ES" sz="1600" dirty="0" err="1">
                <a:latin typeface="+mj-lt"/>
              </a:rPr>
              <a:t>implements</a:t>
            </a:r>
            <a:r>
              <a:rPr lang="es-ES" sz="1600" dirty="0">
                <a:latin typeface="+mj-lt"/>
              </a:rPr>
              <a:t> </a:t>
            </a:r>
            <a:r>
              <a:rPr lang="es-ES" sz="1600" dirty="0" err="1">
                <a:latin typeface="+mj-lt"/>
              </a:rPr>
              <a:t>ActionListener</a:t>
            </a:r>
            <a:endParaRPr lang="es-ES" sz="1600" dirty="0">
              <a:latin typeface="+mj-lt"/>
            </a:endParaRPr>
          </a:p>
          <a:p>
            <a:r>
              <a:rPr lang="es-ES" sz="1600" dirty="0">
                <a:latin typeface="+mj-lt"/>
              </a:rPr>
              <a:t>{</a:t>
            </a:r>
          </a:p>
          <a:p>
            <a:r>
              <a:rPr lang="es-CO" sz="1600" dirty="0">
                <a:latin typeface="+mj-lt"/>
              </a:rPr>
              <a:t>}</a:t>
            </a:r>
            <a:endParaRPr lang="es-ES" sz="1600" dirty="0">
              <a:latin typeface="+mj-lt"/>
            </a:endParaRPr>
          </a:p>
        </p:txBody>
      </p:sp>
      <p:sp>
        <p:nvSpPr>
          <p:cNvPr id="12" name="Text Box 5"/>
          <p:cNvSpPr txBox="1">
            <a:spLocks noChangeArrowheads="1"/>
          </p:cNvSpPr>
          <p:nvPr/>
        </p:nvSpPr>
        <p:spPr bwMode="auto">
          <a:xfrm>
            <a:off x="5424488" y="1900862"/>
            <a:ext cx="32343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FF0000"/>
                </a:solidFill>
                <a:latin typeface="+mj-lt"/>
              </a:rPr>
              <a:t>Nueva clase para la barra de menú (</a:t>
            </a:r>
            <a:r>
              <a:rPr lang="es-CO" sz="1600" dirty="0" err="1">
                <a:solidFill>
                  <a:srgbClr val="FF0000"/>
                </a:solidFill>
                <a:latin typeface="+mj-lt"/>
              </a:rPr>
              <a:t>JMenuBar</a:t>
            </a:r>
            <a:r>
              <a:rPr lang="es-CO" sz="1600" dirty="0">
                <a:solidFill>
                  <a:srgbClr val="FF0000"/>
                </a:solidFill>
                <a:latin typeface="+mj-lt"/>
              </a:rPr>
              <a:t>)</a:t>
            </a:r>
            <a:endParaRPr lang="es-ES" sz="1600" dirty="0">
              <a:solidFill>
                <a:srgbClr val="FF0000"/>
              </a:solidFill>
              <a:latin typeface="+mj-lt"/>
            </a:endParaRPr>
          </a:p>
        </p:txBody>
      </p:sp>
      <p:sp>
        <p:nvSpPr>
          <p:cNvPr id="14" name="Line 6"/>
          <p:cNvSpPr>
            <a:spLocks noChangeShapeType="1"/>
          </p:cNvSpPr>
          <p:nvPr/>
        </p:nvSpPr>
        <p:spPr bwMode="auto">
          <a:xfrm flipH="1">
            <a:off x="2425699" y="2224027"/>
            <a:ext cx="2922073" cy="50295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5" name="Text Box 7"/>
          <p:cNvSpPr txBox="1">
            <a:spLocks noChangeArrowheads="1"/>
          </p:cNvSpPr>
          <p:nvPr/>
        </p:nvSpPr>
        <p:spPr bwMode="auto">
          <a:xfrm>
            <a:off x="4029960" y="3146497"/>
            <a:ext cx="30171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0000"/>
                </a:solidFill>
                <a:latin typeface="+mj-lt"/>
              </a:rPr>
              <a:t>En la clase de la ventana principal </a:t>
            </a:r>
            <a:endParaRPr lang="es-ES" sz="1600" dirty="0">
              <a:solidFill>
                <a:srgbClr val="FF0000"/>
              </a:solidFill>
              <a:latin typeface="+mj-lt"/>
            </a:endParaRPr>
          </a:p>
        </p:txBody>
      </p:sp>
      <p:sp>
        <p:nvSpPr>
          <p:cNvPr id="16" name="Line 8"/>
          <p:cNvSpPr>
            <a:spLocks noChangeShapeType="1"/>
          </p:cNvSpPr>
          <p:nvPr/>
        </p:nvSpPr>
        <p:spPr bwMode="auto">
          <a:xfrm flipH="1">
            <a:off x="2425698" y="3315774"/>
            <a:ext cx="1625601" cy="46882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7" name="Text Box 9"/>
          <p:cNvSpPr txBox="1">
            <a:spLocks noChangeArrowheads="1"/>
          </p:cNvSpPr>
          <p:nvPr/>
        </p:nvSpPr>
        <p:spPr bwMode="auto">
          <a:xfrm>
            <a:off x="4497148" y="4245867"/>
            <a:ext cx="34834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3333CC"/>
                </a:solidFill>
                <a:latin typeface="+mj-lt"/>
              </a:rPr>
              <a:t>Agregar un atributo de tipo </a:t>
            </a:r>
            <a:r>
              <a:rPr lang="es-CO" sz="1600" dirty="0" err="1">
                <a:solidFill>
                  <a:srgbClr val="3333CC"/>
                </a:solidFill>
                <a:latin typeface="+mj-lt"/>
              </a:rPr>
              <a:t>BarraMenu</a:t>
            </a:r>
            <a:r>
              <a:rPr lang="es-CO" sz="1600" dirty="0">
                <a:solidFill>
                  <a:srgbClr val="3333CC"/>
                </a:solidFill>
                <a:latin typeface="+mj-lt"/>
              </a:rPr>
              <a:t> </a:t>
            </a:r>
            <a:endParaRPr lang="es-ES" sz="1600" dirty="0">
              <a:solidFill>
                <a:srgbClr val="3333CC"/>
              </a:solidFill>
              <a:latin typeface="+mj-lt"/>
            </a:endParaRPr>
          </a:p>
        </p:txBody>
      </p:sp>
      <p:sp>
        <p:nvSpPr>
          <p:cNvPr id="18" name="Line 10"/>
          <p:cNvSpPr>
            <a:spLocks noChangeShapeType="1"/>
          </p:cNvSpPr>
          <p:nvPr/>
        </p:nvSpPr>
        <p:spPr bwMode="auto">
          <a:xfrm flipH="1">
            <a:off x="3238498" y="4495244"/>
            <a:ext cx="1212852" cy="178355"/>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9" name="Text Box 11"/>
          <p:cNvSpPr txBox="1">
            <a:spLocks noChangeArrowheads="1"/>
          </p:cNvSpPr>
          <p:nvPr/>
        </p:nvSpPr>
        <p:spPr bwMode="auto">
          <a:xfrm>
            <a:off x="4572000" y="4748213"/>
            <a:ext cx="3575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600" dirty="0">
                <a:solidFill>
                  <a:srgbClr val="990099"/>
                </a:solidFill>
                <a:latin typeface="+mj-lt"/>
              </a:rPr>
              <a:t>En el método constructor de la ventana principal</a:t>
            </a:r>
            <a:r>
              <a:rPr lang="es-CO" sz="1600" dirty="0">
                <a:solidFill>
                  <a:srgbClr val="3333CC"/>
                </a:solidFill>
                <a:latin typeface="+mj-lt"/>
              </a:rPr>
              <a:t> </a:t>
            </a:r>
            <a:endParaRPr lang="es-ES" sz="1600" dirty="0">
              <a:solidFill>
                <a:srgbClr val="3333CC"/>
              </a:solidFill>
              <a:latin typeface="+mj-lt"/>
            </a:endParaRPr>
          </a:p>
        </p:txBody>
      </p:sp>
      <p:sp>
        <p:nvSpPr>
          <p:cNvPr id="20" name="Line 12"/>
          <p:cNvSpPr>
            <a:spLocks noChangeShapeType="1"/>
          </p:cNvSpPr>
          <p:nvPr/>
        </p:nvSpPr>
        <p:spPr bwMode="auto">
          <a:xfrm flipH="1">
            <a:off x="2841160" y="4991100"/>
            <a:ext cx="1730840" cy="152400"/>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21" name="Text Box 13"/>
          <p:cNvSpPr txBox="1">
            <a:spLocks noChangeArrowheads="1"/>
          </p:cNvSpPr>
          <p:nvPr/>
        </p:nvSpPr>
        <p:spPr bwMode="auto">
          <a:xfrm>
            <a:off x="4860032" y="5445224"/>
            <a:ext cx="3575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600" dirty="0">
                <a:solidFill>
                  <a:srgbClr val="009900"/>
                </a:solidFill>
                <a:latin typeface="+mj-lt"/>
              </a:rPr>
              <a:t>Crear e inicializar la barra de menú </a:t>
            </a:r>
            <a:endParaRPr lang="es-ES" sz="1600" dirty="0">
              <a:solidFill>
                <a:srgbClr val="009900"/>
              </a:solidFill>
              <a:latin typeface="+mj-lt"/>
            </a:endParaRPr>
          </a:p>
        </p:txBody>
      </p:sp>
      <p:sp>
        <p:nvSpPr>
          <p:cNvPr id="22" name="Line 14"/>
          <p:cNvSpPr>
            <a:spLocks noChangeShapeType="1"/>
          </p:cNvSpPr>
          <p:nvPr/>
        </p:nvSpPr>
        <p:spPr bwMode="auto">
          <a:xfrm flipH="1">
            <a:off x="3886735" y="5589845"/>
            <a:ext cx="995950" cy="92333"/>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23" name="Text Box 15"/>
          <p:cNvSpPr txBox="1">
            <a:spLocks noChangeArrowheads="1"/>
          </p:cNvSpPr>
          <p:nvPr/>
        </p:nvSpPr>
        <p:spPr bwMode="auto">
          <a:xfrm>
            <a:off x="4326639" y="6042901"/>
            <a:ext cx="3575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600" dirty="0">
                <a:solidFill>
                  <a:srgbClr val="663300"/>
                </a:solidFill>
                <a:latin typeface="+mj-lt"/>
              </a:rPr>
              <a:t>Asociar la barra de menú a la ventana</a:t>
            </a:r>
            <a:endParaRPr lang="es-ES" sz="1600" dirty="0">
              <a:solidFill>
                <a:srgbClr val="663300"/>
              </a:solidFill>
              <a:latin typeface="+mj-lt"/>
            </a:endParaRPr>
          </a:p>
        </p:txBody>
      </p:sp>
      <p:sp>
        <p:nvSpPr>
          <p:cNvPr id="24" name="Line 16"/>
          <p:cNvSpPr>
            <a:spLocks noChangeShapeType="1"/>
          </p:cNvSpPr>
          <p:nvPr/>
        </p:nvSpPr>
        <p:spPr bwMode="auto">
          <a:xfrm flipH="1" flipV="1">
            <a:off x="3238498" y="6056312"/>
            <a:ext cx="1045470" cy="180999"/>
          </a:xfrm>
          <a:prstGeom prst="line">
            <a:avLst/>
          </a:prstGeom>
          <a:noFill/>
          <a:ln w="9525">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Tree>
    <p:extLst>
      <p:ext uri="{BB962C8B-B14F-4D97-AF65-F5344CB8AC3E}">
        <p14:creationId xmlns:p14="http://schemas.microsoft.com/office/powerpoint/2010/main" val="333765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animBg="1"/>
      <p:bldP spid="17" grpId="0"/>
      <p:bldP spid="18" grpId="0" animBg="1"/>
      <p:bldP spid="19" grpId="0"/>
      <p:bldP spid="20" grpId="0" animBg="1"/>
      <p:bldP spid="21" grpId="0"/>
      <p:bldP spid="22" grpId="0" animBg="1"/>
      <p:bldP spid="23" grpId="0"/>
      <p:bldP spid="2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10" name="9 Rectángulo"/>
          <p:cNvSpPr/>
          <p:nvPr/>
        </p:nvSpPr>
        <p:spPr>
          <a:xfrm>
            <a:off x="1259632" y="316474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la barra de menú (</a:t>
            </a:r>
            <a:r>
              <a:rPr lang="es-ES" sz="1600" dirty="0" err="1"/>
              <a:t>JMenuBar</a:t>
            </a:r>
            <a:r>
              <a:rPr lang="es-ES" sz="1600" dirty="0"/>
              <a:t>) y asociarla a la ventana principal de la aplicación.</a:t>
            </a:r>
          </a:p>
        </p:txBody>
      </p:sp>
      <p:sp>
        <p:nvSpPr>
          <p:cNvPr id="19" name="18 Rectángulo"/>
          <p:cNvSpPr/>
          <p:nvPr/>
        </p:nvSpPr>
        <p:spPr>
          <a:xfrm>
            <a:off x="1259632" y="4208420"/>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Crear cada uno de los menús de la barra (</a:t>
            </a:r>
            <a:r>
              <a:rPr lang="es-ES" sz="1600" dirty="0" err="1">
                <a:solidFill>
                  <a:schemeClr val="tx1"/>
                </a:solidFill>
              </a:rPr>
              <a:t>JMenu</a:t>
            </a:r>
            <a:r>
              <a:rPr lang="es-ES" sz="1600" dirty="0">
                <a:solidFill>
                  <a:schemeClr val="tx1"/>
                </a:solidFill>
              </a:rPr>
              <a:t>).</a:t>
            </a:r>
          </a:p>
        </p:txBody>
      </p:sp>
      <p:sp>
        <p:nvSpPr>
          <p:cNvPr id="20" name="19 Rectángulo"/>
          <p:cNvSpPr/>
          <p:nvPr/>
        </p:nvSpPr>
        <p:spPr>
          <a:xfrm>
            <a:off x="1259632" y="5252091"/>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ítems de los menús (</a:t>
            </a:r>
            <a:r>
              <a:rPr lang="es-ES" sz="1600" dirty="0" err="1"/>
              <a:t>JMenuItem</a:t>
            </a:r>
            <a:r>
              <a:rPr lang="es-ES" sz="1600" dirty="0"/>
              <a:t>).</a:t>
            </a:r>
          </a:p>
        </p:txBody>
      </p:sp>
      <p:sp>
        <p:nvSpPr>
          <p:cNvPr id="2" name="1 Rectángulo"/>
          <p:cNvSpPr/>
          <p:nvPr/>
        </p:nvSpPr>
        <p:spPr>
          <a:xfrm>
            <a:off x="4499992" y="3429000"/>
            <a:ext cx="4411437" cy="2862322"/>
          </a:xfrm>
          <a:prstGeom prst="rect">
            <a:avLst/>
          </a:prstGeom>
        </p:spPr>
        <p:txBody>
          <a:bodyPr wrap="square">
            <a:spAutoFit/>
          </a:bodyPr>
          <a:lstStyle/>
          <a:p>
            <a:pPr marL="173037" lvl="1">
              <a:spcBef>
                <a:spcPct val="20000"/>
              </a:spcBef>
              <a:tabLst>
                <a:tab pos="361950" algn="l"/>
                <a:tab pos="6997700" algn="l"/>
              </a:tabLst>
            </a:pPr>
            <a:r>
              <a:rPr lang="es-ES" dirty="0" smtClean="0">
                <a:latin typeface="+mj-lt"/>
              </a:rPr>
              <a:t>1. Agregar </a:t>
            </a:r>
            <a:r>
              <a:rPr lang="es-ES" dirty="0">
                <a:latin typeface="+mj-lt"/>
              </a:rPr>
              <a:t>a la clase </a:t>
            </a:r>
            <a:r>
              <a:rPr lang="es-ES" dirty="0" err="1">
                <a:latin typeface="+mj-lt"/>
              </a:rPr>
              <a:t>BarraMenu</a:t>
            </a:r>
            <a:r>
              <a:rPr lang="es-ES" dirty="0">
                <a:latin typeface="+mj-lt"/>
              </a:rPr>
              <a:t> (que se creó en el </a:t>
            </a:r>
            <a:r>
              <a:rPr lang="es-ES" dirty="0" smtClean="0">
                <a:latin typeface="+mj-lt"/>
              </a:rPr>
              <a:t>paso1) </a:t>
            </a:r>
            <a:r>
              <a:rPr lang="es-ES" dirty="0">
                <a:latin typeface="+mj-lt"/>
              </a:rPr>
              <a:t>tantos atributos de tipo </a:t>
            </a:r>
            <a:r>
              <a:rPr lang="es-ES" dirty="0" err="1">
                <a:latin typeface="+mj-lt"/>
              </a:rPr>
              <a:t>JMenu</a:t>
            </a:r>
            <a:r>
              <a:rPr lang="es-ES" dirty="0">
                <a:latin typeface="+mj-lt"/>
              </a:rPr>
              <a:t> como menús vaya a tener la barra.</a:t>
            </a:r>
          </a:p>
          <a:p>
            <a:pPr marL="441325" lvl="1" indent="-268288">
              <a:spcBef>
                <a:spcPct val="20000"/>
              </a:spcBef>
              <a:buFont typeface="Arial" pitchFamily="34" charset="0"/>
              <a:buChar char="•"/>
              <a:tabLst>
                <a:tab pos="361950" algn="l"/>
                <a:tab pos="6997700" algn="l"/>
              </a:tabLst>
            </a:pPr>
            <a:endParaRPr lang="es-ES" dirty="0">
              <a:latin typeface="+mj-lt"/>
            </a:endParaRPr>
          </a:p>
          <a:p>
            <a:pPr marL="173037" lvl="1">
              <a:spcBef>
                <a:spcPct val="20000"/>
              </a:spcBef>
              <a:tabLst>
                <a:tab pos="361950" algn="l"/>
                <a:tab pos="6997700" algn="l"/>
              </a:tabLst>
            </a:pPr>
            <a:r>
              <a:rPr lang="es-ES" dirty="0" smtClean="0">
                <a:latin typeface="+mj-lt"/>
              </a:rPr>
              <a:t>2. En </a:t>
            </a:r>
            <a:r>
              <a:rPr lang="es-ES" dirty="0">
                <a:latin typeface="+mj-lt"/>
              </a:rPr>
              <a:t>el método constructor de la clase </a:t>
            </a:r>
            <a:r>
              <a:rPr lang="es-ES" dirty="0" err="1">
                <a:latin typeface="+mj-lt"/>
              </a:rPr>
              <a:t>BarraMenu</a:t>
            </a:r>
            <a:r>
              <a:rPr lang="es-ES" dirty="0">
                <a:latin typeface="+mj-lt"/>
              </a:rPr>
              <a:t>:</a:t>
            </a:r>
          </a:p>
          <a:p>
            <a:pPr marL="441325" lvl="1" indent="-268288">
              <a:spcBef>
                <a:spcPct val="20000"/>
              </a:spcBef>
              <a:buFont typeface="Arial" pitchFamily="34" charset="0"/>
              <a:buChar char="•"/>
              <a:tabLst>
                <a:tab pos="361950" algn="l"/>
                <a:tab pos="6997700" algn="l"/>
              </a:tabLst>
            </a:pPr>
            <a:r>
              <a:rPr lang="es-ES" dirty="0">
                <a:latin typeface="+mj-lt"/>
              </a:rPr>
              <a:t>Construir los menús.</a:t>
            </a:r>
          </a:p>
          <a:p>
            <a:pPr marL="441325" lvl="1" indent="-268288">
              <a:spcBef>
                <a:spcPct val="20000"/>
              </a:spcBef>
              <a:buFont typeface="Arial" pitchFamily="34" charset="0"/>
              <a:buChar char="•"/>
              <a:tabLst>
                <a:tab pos="361950" algn="l"/>
                <a:tab pos="6997700" algn="l"/>
              </a:tabLst>
            </a:pPr>
            <a:r>
              <a:rPr lang="es-ES" dirty="0">
                <a:latin typeface="+mj-lt"/>
              </a:rPr>
              <a:t>Configurar los menús.</a:t>
            </a:r>
          </a:p>
          <a:p>
            <a:pPr marL="441325" lvl="1" indent="-268288">
              <a:spcBef>
                <a:spcPct val="20000"/>
              </a:spcBef>
              <a:buFont typeface="Arial" pitchFamily="34" charset="0"/>
              <a:buChar char="•"/>
              <a:tabLst>
                <a:tab pos="361950" algn="l"/>
                <a:tab pos="6997700" algn="l"/>
              </a:tabLst>
            </a:pPr>
            <a:r>
              <a:rPr lang="es-ES" dirty="0">
                <a:latin typeface="+mj-lt"/>
              </a:rPr>
              <a:t>Agregarlos a la barra.</a:t>
            </a:r>
          </a:p>
        </p:txBody>
      </p:sp>
    </p:spTree>
    <p:extLst>
      <p:ext uri="{BB962C8B-B14F-4D97-AF65-F5344CB8AC3E}">
        <p14:creationId xmlns:p14="http://schemas.microsoft.com/office/powerpoint/2010/main" val="12559709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7" name="Rectangle 3"/>
          <p:cNvSpPr>
            <a:spLocks noChangeArrowheads="1"/>
          </p:cNvSpPr>
          <p:nvPr/>
        </p:nvSpPr>
        <p:spPr bwMode="auto">
          <a:xfrm>
            <a:off x="519927" y="2204864"/>
            <a:ext cx="85217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2000" dirty="0" err="1">
                <a:latin typeface="+mj-lt"/>
              </a:rPr>
              <a:t>public</a:t>
            </a:r>
            <a:r>
              <a:rPr lang="es-ES" sz="2000" dirty="0">
                <a:latin typeface="+mj-lt"/>
              </a:rPr>
              <a:t> </a:t>
            </a:r>
            <a:r>
              <a:rPr lang="es-ES" sz="2000" dirty="0" err="1">
                <a:latin typeface="+mj-lt"/>
              </a:rPr>
              <a:t>class</a:t>
            </a:r>
            <a:r>
              <a:rPr lang="es-ES" sz="2000" dirty="0">
                <a:latin typeface="+mj-lt"/>
              </a:rPr>
              <a:t> </a:t>
            </a:r>
            <a:r>
              <a:rPr lang="es-ES" sz="2000" dirty="0" err="1">
                <a:solidFill>
                  <a:srgbClr val="FF0000"/>
                </a:solidFill>
                <a:latin typeface="+mj-lt"/>
              </a:rPr>
              <a:t>BarraMenu</a:t>
            </a:r>
            <a:r>
              <a:rPr lang="es-ES" sz="2000" dirty="0">
                <a:latin typeface="+mj-lt"/>
              </a:rPr>
              <a:t> </a:t>
            </a:r>
            <a:r>
              <a:rPr lang="es-ES" sz="2000" dirty="0" err="1">
                <a:latin typeface="+mj-lt"/>
              </a:rPr>
              <a:t>extends</a:t>
            </a:r>
            <a:r>
              <a:rPr lang="es-ES" sz="2000" dirty="0">
                <a:latin typeface="+mj-lt"/>
              </a:rPr>
              <a:t> </a:t>
            </a:r>
            <a:r>
              <a:rPr lang="es-ES" sz="2000" dirty="0" err="1">
                <a:latin typeface="+mj-lt"/>
              </a:rPr>
              <a:t>JMenuBar</a:t>
            </a:r>
            <a:r>
              <a:rPr lang="es-ES" sz="2000" dirty="0">
                <a:latin typeface="+mj-lt"/>
              </a:rPr>
              <a:t> </a:t>
            </a:r>
            <a:r>
              <a:rPr lang="es-ES" sz="2000" dirty="0" err="1">
                <a:latin typeface="+mj-lt"/>
              </a:rPr>
              <a:t>implements</a:t>
            </a:r>
            <a:r>
              <a:rPr lang="es-ES" sz="2000" dirty="0">
                <a:latin typeface="+mj-lt"/>
              </a:rPr>
              <a:t> </a:t>
            </a:r>
            <a:r>
              <a:rPr lang="es-ES" sz="2000" dirty="0" err="1">
                <a:latin typeface="+mj-lt"/>
              </a:rPr>
              <a:t>ActionListener</a:t>
            </a:r>
            <a:endParaRPr lang="es-ES" sz="2000" dirty="0">
              <a:latin typeface="+mj-lt"/>
            </a:endParaRPr>
          </a:p>
          <a:p>
            <a:r>
              <a:rPr lang="es-ES" sz="2000" dirty="0" smtClean="0">
                <a:latin typeface="+mj-lt"/>
              </a:rPr>
              <a:t>{</a:t>
            </a:r>
            <a:endParaRPr lang="es-CO" sz="2000" dirty="0">
              <a:latin typeface="+mj-lt"/>
            </a:endParaRPr>
          </a:p>
          <a:p>
            <a:r>
              <a:rPr lang="es-ES" sz="1800" dirty="0">
                <a:latin typeface="+mj-lt"/>
              </a:rPr>
              <a:t>    </a:t>
            </a:r>
            <a:r>
              <a:rPr lang="es-ES" sz="1800" dirty="0" err="1">
                <a:solidFill>
                  <a:srgbClr val="FF0000"/>
                </a:solidFill>
                <a:latin typeface="+mj-lt"/>
              </a:rPr>
              <a:t>private</a:t>
            </a:r>
            <a:r>
              <a:rPr lang="es-ES" sz="1800" dirty="0">
                <a:solidFill>
                  <a:srgbClr val="FF0000"/>
                </a:solidFill>
                <a:latin typeface="+mj-lt"/>
              </a:rPr>
              <a:t> </a:t>
            </a:r>
            <a:r>
              <a:rPr lang="es-ES" sz="1800" dirty="0" err="1">
                <a:solidFill>
                  <a:srgbClr val="FF0000"/>
                </a:solidFill>
                <a:latin typeface="+mj-lt"/>
              </a:rPr>
              <a:t>JMenu</a:t>
            </a:r>
            <a:r>
              <a:rPr lang="es-ES" sz="1800" dirty="0">
                <a:solidFill>
                  <a:srgbClr val="FF0000"/>
                </a:solidFill>
                <a:latin typeface="+mj-lt"/>
              </a:rPr>
              <a:t> </a:t>
            </a:r>
            <a:r>
              <a:rPr lang="es-ES" sz="1800" dirty="0" err="1">
                <a:solidFill>
                  <a:srgbClr val="FF0000"/>
                </a:solidFill>
                <a:latin typeface="+mj-lt"/>
              </a:rPr>
              <a:t>menuArchivo</a:t>
            </a:r>
            <a:r>
              <a:rPr lang="es-ES" sz="1800" dirty="0">
                <a:solidFill>
                  <a:srgbClr val="FF0000"/>
                </a:solidFill>
                <a:latin typeface="+mj-lt"/>
              </a:rPr>
              <a:t>;</a:t>
            </a:r>
          </a:p>
          <a:p>
            <a:r>
              <a:rPr lang="es-ES" sz="1800" dirty="0">
                <a:solidFill>
                  <a:srgbClr val="FF0000"/>
                </a:solidFill>
                <a:latin typeface="+mj-lt"/>
              </a:rPr>
              <a:t>    </a:t>
            </a:r>
            <a:r>
              <a:rPr lang="es-ES" sz="1800" dirty="0" err="1">
                <a:solidFill>
                  <a:srgbClr val="FF0000"/>
                </a:solidFill>
                <a:latin typeface="+mj-lt"/>
              </a:rPr>
              <a:t>private</a:t>
            </a:r>
            <a:r>
              <a:rPr lang="es-ES" sz="1800" dirty="0">
                <a:solidFill>
                  <a:srgbClr val="FF0000"/>
                </a:solidFill>
                <a:latin typeface="+mj-lt"/>
              </a:rPr>
              <a:t> </a:t>
            </a:r>
            <a:r>
              <a:rPr lang="es-ES" sz="1800" dirty="0" err="1">
                <a:solidFill>
                  <a:srgbClr val="FF0000"/>
                </a:solidFill>
                <a:latin typeface="+mj-lt"/>
              </a:rPr>
              <a:t>JMenu</a:t>
            </a:r>
            <a:r>
              <a:rPr lang="es-ES" sz="1800" dirty="0">
                <a:solidFill>
                  <a:srgbClr val="FF0000"/>
                </a:solidFill>
                <a:latin typeface="+mj-lt"/>
              </a:rPr>
              <a:t> </a:t>
            </a:r>
            <a:r>
              <a:rPr lang="es-ES" sz="1800" dirty="0" err="1">
                <a:solidFill>
                  <a:srgbClr val="FF0000"/>
                </a:solidFill>
                <a:latin typeface="+mj-lt"/>
              </a:rPr>
              <a:t>menuAyuda</a:t>
            </a:r>
            <a:r>
              <a:rPr lang="es-ES" sz="1800" dirty="0">
                <a:solidFill>
                  <a:srgbClr val="FF0000"/>
                </a:solidFill>
                <a:latin typeface="+mj-lt"/>
              </a:rPr>
              <a:t>;</a:t>
            </a:r>
          </a:p>
          <a:p>
            <a:endParaRPr lang="es-ES" sz="2000" dirty="0">
              <a:latin typeface="+mj-lt"/>
            </a:endParaRPr>
          </a:p>
          <a:p>
            <a:r>
              <a:rPr lang="es-CO" sz="2000" dirty="0">
                <a:latin typeface="+mj-lt"/>
              </a:rPr>
              <a:t>   </a:t>
            </a:r>
            <a:r>
              <a:rPr lang="es-CO" sz="1800" dirty="0" err="1">
                <a:latin typeface="+mj-lt"/>
              </a:rPr>
              <a:t>public</a:t>
            </a:r>
            <a:r>
              <a:rPr lang="es-CO" sz="1800" dirty="0">
                <a:latin typeface="+mj-lt"/>
              </a:rPr>
              <a:t> </a:t>
            </a:r>
            <a:r>
              <a:rPr lang="es-CO" sz="1800" dirty="0" err="1">
                <a:solidFill>
                  <a:srgbClr val="3333CC"/>
                </a:solidFill>
                <a:latin typeface="+mj-lt"/>
              </a:rPr>
              <a:t>BarraMenu</a:t>
            </a:r>
            <a:r>
              <a:rPr lang="es-CO" sz="1800" dirty="0">
                <a:latin typeface="+mj-lt"/>
              </a:rPr>
              <a:t>( </a:t>
            </a:r>
            <a:r>
              <a:rPr lang="es-CO" sz="1800" dirty="0" err="1">
                <a:latin typeface="+mj-lt"/>
              </a:rPr>
              <a:t>InterfazPaint</a:t>
            </a:r>
            <a:r>
              <a:rPr lang="es-CO" sz="1800" dirty="0">
                <a:latin typeface="+mj-lt"/>
              </a:rPr>
              <a:t> </a:t>
            </a:r>
            <a:r>
              <a:rPr lang="es-CO" sz="1800" dirty="0" err="1">
                <a:latin typeface="+mj-lt"/>
              </a:rPr>
              <a:t>ip</a:t>
            </a:r>
            <a:r>
              <a:rPr lang="es-CO" sz="1800" dirty="0">
                <a:latin typeface="+mj-lt"/>
              </a:rPr>
              <a:t> )</a:t>
            </a:r>
          </a:p>
          <a:p>
            <a:r>
              <a:rPr lang="es-CO" sz="2000" dirty="0">
                <a:latin typeface="+mj-lt"/>
              </a:rPr>
              <a:t>   {</a:t>
            </a:r>
          </a:p>
          <a:p>
            <a:r>
              <a:rPr lang="es-ES" sz="1800" dirty="0">
                <a:latin typeface="+mj-lt"/>
              </a:rPr>
              <a:t>        </a:t>
            </a:r>
            <a:r>
              <a:rPr lang="es-ES" sz="1800" dirty="0" err="1">
                <a:latin typeface="+mj-lt"/>
              </a:rPr>
              <a:t>menuArchivo</a:t>
            </a:r>
            <a:r>
              <a:rPr lang="es-ES" sz="1800" dirty="0">
                <a:latin typeface="+mj-lt"/>
              </a:rPr>
              <a:t> = new </a:t>
            </a:r>
            <a:r>
              <a:rPr lang="es-ES" sz="1800" dirty="0" err="1">
                <a:latin typeface="+mj-lt"/>
              </a:rPr>
              <a:t>JMenu</a:t>
            </a:r>
            <a:r>
              <a:rPr lang="es-ES" sz="1800" dirty="0">
                <a:latin typeface="+mj-lt"/>
              </a:rPr>
              <a:t>( "Archivo" );</a:t>
            </a:r>
          </a:p>
          <a:p>
            <a:r>
              <a:rPr lang="es-ES" sz="1800" dirty="0">
                <a:latin typeface="+mj-lt"/>
              </a:rPr>
              <a:t>        </a:t>
            </a:r>
            <a:r>
              <a:rPr lang="es-ES" sz="1800" dirty="0" err="1">
                <a:latin typeface="+mj-lt"/>
              </a:rPr>
              <a:t>menuArchivo.setMnemonic</a:t>
            </a:r>
            <a:r>
              <a:rPr lang="es-ES" sz="1800" dirty="0">
                <a:latin typeface="+mj-lt"/>
              </a:rPr>
              <a:t>( </a:t>
            </a:r>
            <a:r>
              <a:rPr lang="es-ES" sz="1800" dirty="0" err="1">
                <a:latin typeface="+mj-lt"/>
              </a:rPr>
              <a:t>KeyEvent.VK_A</a:t>
            </a:r>
            <a:r>
              <a:rPr lang="es-ES" sz="1800" dirty="0">
                <a:latin typeface="+mj-lt"/>
              </a:rPr>
              <a:t> );</a:t>
            </a:r>
          </a:p>
          <a:p>
            <a:r>
              <a:rPr lang="es-ES" sz="1800" dirty="0">
                <a:latin typeface="+mj-lt"/>
              </a:rPr>
              <a:t>        </a:t>
            </a:r>
            <a:r>
              <a:rPr lang="es-ES" sz="1800" dirty="0" err="1">
                <a:latin typeface="+mj-lt"/>
              </a:rPr>
              <a:t>add</a:t>
            </a:r>
            <a:r>
              <a:rPr lang="es-ES" sz="1800" dirty="0">
                <a:latin typeface="+mj-lt"/>
              </a:rPr>
              <a:t>( </a:t>
            </a:r>
            <a:r>
              <a:rPr lang="es-ES" sz="1800" dirty="0" err="1">
                <a:latin typeface="+mj-lt"/>
              </a:rPr>
              <a:t>menuArchivo</a:t>
            </a:r>
            <a:r>
              <a:rPr lang="es-ES" sz="1800" dirty="0">
                <a:latin typeface="+mj-lt"/>
              </a:rPr>
              <a:t> );</a:t>
            </a:r>
          </a:p>
          <a:p>
            <a:endParaRPr lang="es-ES" sz="1800" dirty="0">
              <a:latin typeface="+mj-lt"/>
            </a:endParaRPr>
          </a:p>
          <a:p>
            <a:r>
              <a:rPr lang="es-ES" sz="1800" dirty="0">
                <a:latin typeface="+mj-lt"/>
              </a:rPr>
              <a:t>        </a:t>
            </a:r>
            <a:r>
              <a:rPr lang="es-ES" sz="1800" dirty="0" err="1">
                <a:latin typeface="+mj-lt"/>
              </a:rPr>
              <a:t>menuAyuda</a:t>
            </a:r>
            <a:r>
              <a:rPr lang="es-ES" sz="1800" dirty="0">
                <a:latin typeface="+mj-lt"/>
              </a:rPr>
              <a:t> = new </a:t>
            </a:r>
            <a:r>
              <a:rPr lang="es-ES" sz="1800" dirty="0" err="1">
                <a:latin typeface="+mj-lt"/>
              </a:rPr>
              <a:t>JMenu</a:t>
            </a:r>
            <a:r>
              <a:rPr lang="es-ES" sz="1800" dirty="0">
                <a:latin typeface="+mj-lt"/>
              </a:rPr>
              <a:t>( "Ayuda" );</a:t>
            </a:r>
          </a:p>
          <a:p>
            <a:r>
              <a:rPr lang="es-ES" sz="1800" dirty="0">
                <a:latin typeface="+mj-lt"/>
              </a:rPr>
              <a:t>        </a:t>
            </a:r>
            <a:r>
              <a:rPr lang="es-ES" sz="1800" dirty="0" err="1">
                <a:latin typeface="+mj-lt"/>
              </a:rPr>
              <a:t>menuAyuda.setMnemonic</a:t>
            </a:r>
            <a:r>
              <a:rPr lang="es-ES" sz="1800" dirty="0">
                <a:latin typeface="+mj-lt"/>
              </a:rPr>
              <a:t>( </a:t>
            </a:r>
            <a:r>
              <a:rPr lang="es-ES" sz="1800" dirty="0" err="1">
                <a:latin typeface="+mj-lt"/>
              </a:rPr>
              <a:t>KeyEvent.VK_Y</a:t>
            </a:r>
            <a:r>
              <a:rPr lang="es-ES" sz="1800" dirty="0">
                <a:latin typeface="+mj-lt"/>
              </a:rPr>
              <a:t> );</a:t>
            </a:r>
          </a:p>
          <a:p>
            <a:r>
              <a:rPr lang="es-ES" sz="1800" dirty="0">
                <a:latin typeface="+mj-lt"/>
              </a:rPr>
              <a:t>        </a:t>
            </a:r>
            <a:r>
              <a:rPr lang="es-ES" sz="1800" dirty="0" err="1">
                <a:latin typeface="+mj-lt"/>
              </a:rPr>
              <a:t>add</a:t>
            </a:r>
            <a:r>
              <a:rPr lang="es-ES" sz="1800" dirty="0">
                <a:latin typeface="+mj-lt"/>
              </a:rPr>
              <a:t>( </a:t>
            </a:r>
            <a:r>
              <a:rPr lang="es-ES" sz="1800" dirty="0" err="1">
                <a:latin typeface="+mj-lt"/>
              </a:rPr>
              <a:t>menuAyuda</a:t>
            </a:r>
            <a:r>
              <a:rPr lang="es-ES" sz="1800" dirty="0">
                <a:latin typeface="+mj-lt"/>
              </a:rPr>
              <a:t> );</a:t>
            </a:r>
          </a:p>
          <a:p>
            <a:r>
              <a:rPr lang="es-CO" sz="1800" dirty="0">
                <a:latin typeface="+mj-lt"/>
              </a:rPr>
              <a:t>   }</a:t>
            </a:r>
            <a:endParaRPr lang="es-ES" sz="1800" dirty="0">
              <a:latin typeface="+mj-lt"/>
            </a:endParaRPr>
          </a:p>
          <a:p>
            <a:r>
              <a:rPr lang="es-CO" sz="2000" dirty="0">
                <a:latin typeface="+mj-lt"/>
              </a:rPr>
              <a:t>}</a:t>
            </a:r>
            <a:endParaRPr lang="es-ES" sz="2000" dirty="0">
              <a:latin typeface="+mj-lt"/>
            </a:endParaRPr>
          </a:p>
        </p:txBody>
      </p:sp>
      <p:sp>
        <p:nvSpPr>
          <p:cNvPr id="8" name="Text Box 4"/>
          <p:cNvSpPr txBox="1">
            <a:spLocks noChangeArrowheads="1"/>
          </p:cNvSpPr>
          <p:nvPr/>
        </p:nvSpPr>
        <p:spPr bwMode="auto">
          <a:xfrm>
            <a:off x="5644261" y="1777752"/>
            <a:ext cx="226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dirty="0">
                <a:solidFill>
                  <a:srgbClr val="FF0000"/>
                </a:solidFill>
                <a:latin typeface="+mj-lt"/>
              </a:rPr>
              <a:t>En la clase </a:t>
            </a:r>
            <a:r>
              <a:rPr lang="es-CO" sz="1800" dirty="0" err="1">
                <a:solidFill>
                  <a:srgbClr val="FF0000"/>
                </a:solidFill>
                <a:latin typeface="+mj-lt"/>
              </a:rPr>
              <a:t>BarraMenu</a:t>
            </a:r>
            <a:endParaRPr lang="es-ES" sz="1800" dirty="0">
              <a:solidFill>
                <a:srgbClr val="FF0000"/>
              </a:solidFill>
              <a:latin typeface="+mj-lt"/>
            </a:endParaRPr>
          </a:p>
        </p:txBody>
      </p:sp>
      <p:sp>
        <p:nvSpPr>
          <p:cNvPr id="9" name="Line 5"/>
          <p:cNvSpPr>
            <a:spLocks noChangeShapeType="1"/>
          </p:cNvSpPr>
          <p:nvPr/>
        </p:nvSpPr>
        <p:spPr bwMode="auto">
          <a:xfrm flipH="1">
            <a:off x="2983727" y="2038618"/>
            <a:ext cx="2686050" cy="18541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1" name="Text Box 6"/>
          <p:cNvSpPr txBox="1">
            <a:spLocks noChangeArrowheads="1"/>
          </p:cNvSpPr>
          <p:nvPr/>
        </p:nvSpPr>
        <p:spPr bwMode="auto">
          <a:xfrm>
            <a:off x="5339461" y="2723118"/>
            <a:ext cx="29527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dirty="0">
                <a:solidFill>
                  <a:srgbClr val="FF0000"/>
                </a:solidFill>
                <a:latin typeface="+mj-lt"/>
              </a:rPr>
              <a:t>Agregar tantos atributos de tipo </a:t>
            </a:r>
            <a:r>
              <a:rPr lang="es-CO" sz="1800" dirty="0" err="1">
                <a:solidFill>
                  <a:srgbClr val="FF0000"/>
                </a:solidFill>
                <a:latin typeface="+mj-lt"/>
              </a:rPr>
              <a:t>JMenu</a:t>
            </a:r>
            <a:r>
              <a:rPr lang="es-CO" sz="1800" dirty="0">
                <a:solidFill>
                  <a:srgbClr val="FF0000"/>
                </a:solidFill>
                <a:latin typeface="+mj-lt"/>
              </a:rPr>
              <a:t> como menús vaya a tener la barra</a:t>
            </a:r>
            <a:endParaRPr lang="es-ES" sz="1800" dirty="0">
              <a:solidFill>
                <a:srgbClr val="FF0000"/>
              </a:solidFill>
              <a:latin typeface="+mj-lt"/>
            </a:endParaRPr>
          </a:p>
        </p:txBody>
      </p:sp>
      <p:sp>
        <p:nvSpPr>
          <p:cNvPr id="12" name="Line 7"/>
          <p:cNvSpPr>
            <a:spLocks noChangeShapeType="1"/>
          </p:cNvSpPr>
          <p:nvPr/>
        </p:nvSpPr>
        <p:spPr bwMode="auto">
          <a:xfrm flipH="1">
            <a:off x="3697928" y="3284984"/>
            <a:ext cx="1542934"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4" name="Text Box 8"/>
          <p:cNvSpPr txBox="1">
            <a:spLocks noChangeArrowheads="1"/>
          </p:cNvSpPr>
          <p:nvPr/>
        </p:nvSpPr>
        <p:spPr bwMode="auto">
          <a:xfrm>
            <a:off x="6139677" y="3645024"/>
            <a:ext cx="295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dirty="0">
                <a:solidFill>
                  <a:srgbClr val="3333CC"/>
                </a:solidFill>
                <a:latin typeface="+mj-lt"/>
              </a:rPr>
              <a:t>En el método constructor de </a:t>
            </a:r>
            <a:r>
              <a:rPr lang="es-CO" sz="1800" dirty="0" err="1">
                <a:solidFill>
                  <a:srgbClr val="3333CC"/>
                </a:solidFill>
                <a:latin typeface="+mj-lt"/>
              </a:rPr>
              <a:t>BarraMenu</a:t>
            </a:r>
            <a:endParaRPr lang="es-ES" sz="1800" dirty="0">
              <a:solidFill>
                <a:srgbClr val="3333CC"/>
              </a:solidFill>
              <a:latin typeface="+mj-lt"/>
            </a:endParaRPr>
          </a:p>
        </p:txBody>
      </p:sp>
      <p:sp>
        <p:nvSpPr>
          <p:cNvPr id="15" name="Line 9"/>
          <p:cNvSpPr>
            <a:spLocks noChangeShapeType="1"/>
          </p:cNvSpPr>
          <p:nvPr/>
        </p:nvSpPr>
        <p:spPr bwMode="auto">
          <a:xfrm flipH="1">
            <a:off x="4283966" y="4005063"/>
            <a:ext cx="1849359" cy="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6" name="AutoShape 10"/>
          <p:cNvSpPr>
            <a:spLocks/>
          </p:cNvSpPr>
          <p:nvPr/>
        </p:nvSpPr>
        <p:spPr bwMode="auto">
          <a:xfrm>
            <a:off x="5339461" y="4189680"/>
            <a:ext cx="304800" cy="2146300"/>
          </a:xfrm>
          <a:prstGeom prst="rightBrace">
            <a:avLst>
              <a:gd name="adj1" fmla="val 58681"/>
              <a:gd name="adj2" fmla="val 50000"/>
            </a:avLst>
          </a:prstGeom>
          <a:noFill/>
          <a:ln w="952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7" name="Text Box 11"/>
          <p:cNvSpPr txBox="1">
            <a:spLocks noChangeArrowheads="1"/>
          </p:cNvSpPr>
          <p:nvPr/>
        </p:nvSpPr>
        <p:spPr bwMode="auto">
          <a:xfrm>
            <a:off x="5669777" y="4931043"/>
            <a:ext cx="28091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buFontTx/>
              <a:buChar char="•"/>
            </a:pPr>
            <a:r>
              <a:rPr lang="es-CO" sz="1800" dirty="0">
                <a:solidFill>
                  <a:srgbClr val="800080"/>
                </a:solidFill>
                <a:latin typeface="+mj-lt"/>
              </a:rPr>
              <a:t>Construir los menús.</a:t>
            </a:r>
          </a:p>
          <a:p>
            <a:pPr lvl="1">
              <a:buFontTx/>
              <a:buChar char="•"/>
            </a:pPr>
            <a:r>
              <a:rPr lang="es-CO" sz="1800" dirty="0">
                <a:solidFill>
                  <a:srgbClr val="800080"/>
                </a:solidFill>
                <a:latin typeface="+mj-lt"/>
              </a:rPr>
              <a:t>Configurar los menús.</a:t>
            </a:r>
          </a:p>
          <a:p>
            <a:pPr lvl="1">
              <a:buFontTx/>
              <a:buChar char="•"/>
            </a:pPr>
            <a:r>
              <a:rPr lang="es-CO" sz="1800" dirty="0">
                <a:solidFill>
                  <a:srgbClr val="800080"/>
                </a:solidFill>
                <a:latin typeface="+mj-lt"/>
              </a:rPr>
              <a:t>Agregarlos a la barra</a:t>
            </a:r>
            <a:endParaRPr lang="es-ES" sz="1800" dirty="0">
              <a:solidFill>
                <a:srgbClr val="800080"/>
              </a:solidFill>
              <a:latin typeface="+mj-lt"/>
            </a:endParaRPr>
          </a:p>
        </p:txBody>
      </p:sp>
    </p:spTree>
    <p:extLst>
      <p:ext uri="{BB962C8B-B14F-4D97-AF65-F5344CB8AC3E}">
        <p14:creationId xmlns:p14="http://schemas.microsoft.com/office/powerpoint/2010/main" val="357048827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pic>
        <p:nvPicPr>
          <p:cNvPr id="1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1877739"/>
            <a:ext cx="3325813" cy="291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3"/>
          <p:cNvSpPr>
            <a:spLocks noChangeArrowheads="1"/>
          </p:cNvSpPr>
          <p:nvPr/>
        </p:nvSpPr>
        <p:spPr bwMode="auto">
          <a:xfrm>
            <a:off x="644252" y="2303358"/>
            <a:ext cx="52959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600" dirty="0" err="1">
                <a:latin typeface="+mj-lt"/>
              </a:rPr>
              <a:t>public</a:t>
            </a:r>
            <a:r>
              <a:rPr lang="es-CO" sz="1600" dirty="0">
                <a:latin typeface="+mj-lt"/>
              </a:rPr>
              <a:t> </a:t>
            </a:r>
            <a:r>
              <a:rPr lang="es-CO" sz="1600" dirty="0" err="1">
                <a:latin typeface="+mj-lt"/>
              </a:rPr>
              <a:t>BarraMenu</a:t>
            </a:r>
            <a:r>
              <a:rPr lang="es-CO" sz="1600" dirty="0">
                <a:latin typeface="+mj-lt"/>
              </a:rPr>
              <a:t>( </a:t>
            </a:r>
            <a:r>
              <a:rPr lang="es-CO" sz="1600" dirty="0" err="1">
                <a:latin typeface="+mj-lt"/>
              </a:rPr>
              <a:t>InterfazPartitura</a:t>
            </a:r>
            <a:r>
              <a:rPr lang="es-CO" sz="1600" dirty="0">
                <a:latin typeface="+mj-lt"/>
              </a:rPr>
              <a:t> </a:t>
            </a:r>
            <a:r>
              <a:rPr lang="es-CO" sz="1600" dirty="0" err="1">
                <a:latin typeface="+mj-lt"/>
              </a:rPr>
              <a:t>ip</a:t>
            </a:r>
            <a:r>
              <a:rPr lang="es-CO" sz="1600" dirty="0">
                <a:latin typeface="+mj-lt"/>
              </a:rPr>
              <a:t> )</a:t>
            </a:r>
          </a:p>
          <a:p>
            <a:r>
              <a:rPr lang="es-CO" sz="1600" dirty="0">
                <a:latin typeface="+mj-lt"/>
              </a:rPr>
              <a:t> </a:t>
            </a:r>
            <a:r>
              <a:rPr lang="es-CO" sz="1600" dirty="0" smtClean="0">
                <a:latin typeface="+mj-lt"/>
              </a:rPr>
              <a:t>{</a:t>
            </a:r>
            <a:endParaRPr lang="es-CO" sz="1600" dirty="0">
              <a:latin typeface="+mj-lt"/>
            </a:endParaRPr>
          </a:p>
          <a:p>
            <a:r>
              <a:rPr lang="es-ES" sz="1600" dirty="0">
                <a:latin typeface="+mj-lt"/>
              </a:rPr>
              <a:t>        </a:t>
            </a:r>
            <a:r>
              <a:rPr lang="es-ES" sz="1600" dirty="0" err="1">
                <a:solidFill>
                  <a:srgbClr val="FF0000"/>
                </a:solidFill>
                <a:latin typeface="+mj-lt"/>
              </a:rPr>
              <a:t>menuArchivo</a:t>
            </a:r>
            <a:r>
              <a:rPr lang="es-ES" sz="1600" dirty="0">
                <a:solidFill>
                  <a:srgbClr val="FF0000"/>
                </a:solidFill>
                <a:latin typeface="+mj-lt"/>
              </a:rPr>
              <a:t> = new </a:t>
            </a:r>
            <a:r>
              <a:rPr lang="es-ES" sz="1600" dirty="0" err="1">
                <a:solidFill>
                  <a:srgbClr val="FF0000"/>
                </a:solidFill>
                <a:latin typeface="+mj-lt"/>
              </a:rPr>
              <a:t>JMenu</a:t>
            </a:r>
            <a:r>
              <a:rPr lang="es-ES" sz="1600" dirty="0">
                <a:solidFill>
                  <a:srgbClr val="FF0000"/>
                </a:solidFill>
                <a:latin typeface="+mj-lt"/>
              </a:rPr>
              <a:t>( "Archivo" );</a:t>
            </a:r>
          </a:p>
          <a:p>
            <a:r>
              <a:rPr lang="es-ES" sz="1600" dirty="0">
                <a:solidFill>
                  <a:srgbClr val="FF0000"/>
                </a:solidFill>
                <a:latin typeface="+mj-lt"/>
              </a:rPr>
              <a:t>        </a:t>
            </a:r>
            <a:r>
              <a:rPr lang="es-ES" sz="1600" dirty="0" err="1">
                <a:solidFill>
                  <a:srgbClr val="FF0000"/>
                </a:solidFill>
                <a:latin typeface="+mj-lt"/>
              </a:rPr>
              <a:t>menuArchivo.setMnemonic</a:t>
            </a:r>
            <a:r>
              <a:rPr lang="es-ES" sz="1600" dirty="0">
                <a:solidFill>
                  <a:srgbClr val="FF0000"/>
                </a:solidFill>
                <a:latin typeface="+mj-lt"/>
              </a:rPr>
              <a:t>( </a:t>
            </a:r>
            <a:r>
              <a:rPr lang="es-ES" sz="1600" dirty="0" err="1">
                <a:solidFill>
                  <a:srgbClr val="FF0000"/>
                </a:solidFill>
                <a:latin typeface="+mj-lt"/>
              </a:rPr>
              <a:t>KeyEvent.VK_A</a:t>
            </a:r>
            <a:r>
              <a:rPr lang="es-ES" sz="1600" dirty="0">
                <a:solidFill>
                  <a:srgbClr val="FF0000"/>
                </a:solidFill>
                <a:latin typeface="+mj-lt"/>
              </a:rPr>
              <a:t> );</a:t>
            </a:r>
          </a:p>
          <a:p>
            <a:r>
              <a:rPr lang="es-ES" sz="1600" dirty="0">
                <a:solidFill>
                  <a:srgbClr val="FF0000"/>
                </a:solidFill>
                <a:latin typeface="+mj-lt"/>
              </a:rPr>
              <a:t>        </a:t>
            </a:r>
            <a:r>
              <a:rPr lang="es-ES" sz="1600" dirty="0" err="1">
                <a:solidFill>
                  <a:srgbClr val="FF0000"/>
                </a:solidFill>
                <a:latin typeface="+mj-lt"/>
              </a:rPr>
              <a:t>add</a:t>
            </a:r>
            <a:r>
              <a:rPr lang="es-ES" sz="1600" dirty="0">
                <a:solidFill>
                  <a:srgbClr val="FF0000"/>
                </a:solidFill>
                <a:latin typeface="+mj-lt"/>
              </a:rPr>
              <a:t>( </a:t>
            </a:r>
            <a:r>
              <a:rPr lang="es-ES" sz="1600" dirty="0" err="1">
                <a:solidFill>
                  <a:srgbClr val="FF0000"/>
                </a:solidFill>
                <a:latin typeface="+mj-lt"/>
              </a:rPr>
              <a:t>menuArchivo</a:t>
            </a:r>
            <a:r>
              <a:rPr lang="es-ES" sz="1600" dirty="0">
                <a:solidFill>
                  <a:srgbClr val="FF0000"/>
                </a:solidFill>
                <a:latin typeface="+mj-lt"/>
              </a:rPr>
              <a:t> );</a:t>
            </a:r>
          </a:p>
          <a:p>
            <a:endParaRPr lang="es-ES" sz="1600" dirty="0">
              <a:solidFill>
                <a:srgbClr val="FF0000"/>
              </a:solidFill>
              <a:latin typeface="+mj-lt"/>
            </a:endParaRPr>
          </a:p>
          <a:p>
            <a:r>
              <a:rPr lang="es-ES" sz="1600" dirty="0">
                <a:latin typeface="+mj-lt"/>
              </a:rPr>
              <a:t>        </a:t>
            </a:r>
            <a:r>
              <a:rPr lang="es-ES" sz="1600" dirty="0" err="1">
                <a:solidFill>
                  <a:srgbClr val="3333CC"/>
                </a:solidFill>
                <a:latin typeface="+mj-lt"/>
              </a:rPr>
              <a:t>menuAyuda</a:t>
            </a:r>
            <a:r>
              <a:rPr lang="es-ES" sz="1600" dirty="0">
                <a:solidFill>
                  <a:srgbClr val="3333CC"/>
                </a:solidFill>
                <a:latin typeface="+mj-lt"/>
              </a:rPr>
              <a:t> = new </a:t>
            </a:r>
            <a:r>
              <a:rPr lang="es-ES" sz="1600" dirty="0" err="1">
                <a:solidFill>
                  <a:srgbClr val="3333CC"/>
                </a:solidFill>
                <a:latin typeface="+mj-lt"/>
              </a:rPr>
              <a:t>JMenu</a:t>
            </a:r>
            <a:r>
              <a:rPr lang="es-ES" sz="1600" dirty="0">
                <a:solidFill>
                  <a:srgbClr val="3333CC"/>
                </a:solidFill>
                <a:latin typeface="+mj-lt"/>
              </a:rPr>
              <a:t>( "Ayuda" );</a:t>
            </a:r>
          </a:p>
          <a:p>
            <a:r>
              <a:rPr lang="es-ES" sz="1600" dirty="0">
                <a:solidFill>
                  <a:srgbClr val="3333CC"/>
                </a:solidFill>
                <a:latin typeface="+mj-lt"/>
              </a:rPr>
              <a:t>        </a:t>
            </a:r>
            <a:r>
              <a:rPr lang="es-ES" sz="1600" dirty="0" err="1">
                <a:solidFill>
                  <a:srgbClr val="3333CC"/>
                </a:solidFill>
                <a:latin typeface="+mj-lt"/>
              </a:rPr>
              <a:t>menuAyuda.setMnemonic</a:t>
            </a:r>
            <a:r>
              <a:rPr lang="es-ES" sz="1600" dirty="0">
                <a:solidFill>
                  <a:srgbClr val="3333CC"/>
                </a:solidFill>
                <a:latin typeface="+mj-lt"/>
              </a:rPr>
              <a:t>( </a:t>
            </a:r>
            <a:r>
              <a:rPr lang="es-ES" sz="1600" dirty="0" err="1">
                <a:solidFill>
                  <a:srgbClr val="3333CC"/>
                </a:solidFill>
                <a:latin typeface="+mj-lt"/>
              </a:rPr>
              <a:t>KeyEvent.VK_Y</a:t>
            </a:r>
            <a:r>
              <a:rPr lang="es-ES" sz="1600" dirty="0">
                <a:solidFill>
                  <a:srgbClr val="3333CC"/>
                </a:solidFill>
                <a:latin typeface="+mj-lt"/>
              </a:rPr>
              <a:t> );</a:t>
            </a:r>
          </a:p>
          <a:p>
            <a:r>
              <a:rPr lang="es-ES" sz="1600" dirty="0">
                <a:solidFill>
                  <a:srgbClr val="3333CC"/>
                </a:solidFill>
                <a:latin typeface="+mj-lt"/>
              </a:rPr>
              <a:t>        </a:t>
            </a:r>
            <a:r>
              <a:rPr lang="es-ES" sz="1600" dirty="0" err="1">
                <a:solidFill>
                  <a:srgbClr val="3333CC"/>
                </a:solidFill>
                <a:latin typeface="+mj-lt"/>
              </a:rPr>
              <a:t>add</a:t>
            </a:r>
            <a:r>
              <a:rPr lang="es-ES" sz="1600" dirty="0">
                <a:solidFill>
                  <a:srgbClr val="3333CC"/>
                </a:solidFill>
                <a:latin typeface="+mj-lt"/>
              </a:rPr>
              <a:t>( </a:t>
            </a:r>
            <a:r>
              <a:rPr lang="es-ES" sz="1600" dirty="0" err="1">
                <a:solidFill>
                  <a:srgbClr val="3333CC"/>
                </a:solidFill>
                <a:latin typeface="+mj-lt"/>
              </a:rPr>
              <a:t>menuAyuda</a:t>
            </a:r>
            <a:r>
              <a:rPr lang="es-ES" sz="1600" dirty="0">
                <a:solidFill>
                  <a:srgbClr val="3333CC"/>
                </a:solidFill>
                <a:latin typeface="+mj-lt"/>
              </a:rPr>
              <a:t> );</a:t>
            </a:r>
          </a:p>
          <a:p>
            <a:r>
              <a:rPr lang="es-CO" sz="1600" dirty="0">
                <a:latin typeface="+mj-lt"/>
              </a:rPr>
              <a:t> </a:t>
            </a:r>
            <a:r>
              <a:rPr lang="es-CO" sz="1600" dirty="0" smtClean="0">
                <a:latin typeface="+mj-lt"/>
              </a:rPr>
              <a:t>}</a:t>
            </a:r>
            <a:endParaRPr lang="es-ES" sz="1600" dirty="0">
              <a:latin typeface="+mj-lt"/>
            </a:endParaRPr>
          </a:p>
        </p:txBody>
      </p:sp>
      <p:sp>
        <p:nvSpPr>
          <p:cNvPr id="20" name="Rectangle 5"/>
          <p:cNvSpPr>
            <a:spLocks noChangeArrowheads="1"/>
          </p:cNvSpPr>
          <p:nvPr/>
        </p:nvSpPr>
        <p:spPr bwMode="auto">
          <a:xfrm>
            <a:off x="5916613" y="2657370"/>
            <a:ext cx="1062037" cy="4699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sz="1800">
              <a:solidFill>
                <a:srgbClr val="3333CC"/>
              </a:solidFill>
              <a:latin typeface="+mj-lt"/>
            </a:endParaRPr>
          </a:p>
        </p:txBody>
      </p:sp>
      <p:sp>
        <p:nvSpPr>
          <p:cNvPr id="21" name="Line 6"/>
          <p:cNvSpPr>
            <a:spLocks noChangeShapeType="1"/>
          </p:cNvSpPr>
          <p:nvPr/>
        </p:nvSpPr>
        <p:spPr bwMode="auto">
          <a:xfrm flipV="1">
            <a:off x="4616450" y="2924070"/>
            <a:ext cx="1316038" cy="127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22" name="Rectangle 7"/>
          <p:cNvSpPr>
            <a:spLocks noChangeArrowheads="1"/>
          </p:cNvSpPr>
          <p:nvPr/>
        </p:nvSpPr>
        <p:spPr bwMode="auto">
          <a:xfrm>
            <a:off x="7067550" y="2660545"/>
            <a:ext cx="858838" cy="469900"/>
          </a:xfrm>
          <a:prstGeom prst="rect">
            <a:avLst/>
          </a:prstGeom>
          <a:noFill/>
          <a:ln w="38100">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ES" sz="1800">
              <a:solidFill>
                <a:srgbClr val="3333CC"/>
              </a:solidFill>
              <a:latin typeface="+mj-lt"/>
            </a:endParaRPr>
          </a:p>
        </p:txBody>
      </p:sp>
      <p:sp>
        <p:nvSpPr>
          <p:cNvPr id="23" name="Line 8"/>
          <p:cNvSpPr>
            <a:spLocks noChangeShapeType="1"/>
          </p:cNvSpPr>
          <p:nvPr/>
        </p:nvSpPr>
        <p:spPr bwMode="auto">
          <a:xfrm flipV="1">
            <a:off x="5111750" y="3190770"/>
            <a:ext cx="2171700" cy="95250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24" name="Text Box 9"/>
          <p:cNvSpPr txBox="1">
            <a:spLocks noChangeArrowheads="1"/>
          </p:cNvSpPr>
          <p:nvPr/>
        </p:nvSpPr>
        <p:spPr bwMode="auto">
          <a:xfrm>
            <a:off x="754694" y="5014863"/>
            <a:ext cx="80232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dirty="0">
                <a:latin typeface="+mj-lt"/>
              </a:rPr>
              <a:t>Note que:</a:t>
            </a:r>
            <a:endParaRPr lang="es-ES" sz="1800" dirty="0">
              <a:latin typeface="+mj-lt"/>
            </a:endParaRPr>
          </a:p>
          <a:p>
            <a:pPr>
              <a:buFontTx/>
              <a:buChar char="•"/>
            </a:pPr>
            <a:r>
              <a:rPr lang="es-ES" sz="1800" dirty="0">
                <a:latin typeface="+mj-lt"/>
              </a:rPr>
              <a:t>Con el método </a:t>
            </a:r>
            <a:r>
              <a:rPr lang="es-ES" sz="1800" dirty="0" err="1">
                <a:latin typeface="+mj-lt"/>
              </a:rPr>
              <a:t>setMnemonic</a:t>
            </a:r>
            <a:r>
              <a:rPr lang="es-ES" sz="1800" dirty="0">
                <a:latin typeface="+mj-lt"/>
              </a:rPr>
              <a:t>, se asigna la letra de acceso rápido al menú </a:t>
            </a:r>
            <a:r>
              <a:rPr lang="es-ES" sz="1800" dirty="0">
                <a:solidFill>
                  <a:srgbClr val="FF0000"/>
                </a:solidFill>
                <a:latin typeface="+mj-lt"/>
              </a:rPr>
              <a:t>(‘A’ para el menú Archivo</a:t>
            </a:r>
            <a:r>
              <a:rPr lang="es-ES" sz="1800" dirty="0">
                <a:latin typeface="+mj-lt"/>
              </a:rPr>
              <a:t> y </a:t>
            </a:r>
            <a:r>
              <a:rPr lang="es-ES" sz="1800" dirty="0">
                <a:solidFill>
                  <a:srgbClr val="3333CC"/>
                </a:solidFill>
                <a:latin typeface="+mj-lt"/>
              </a:rPr>
              <a:t>‘Y’ para el menú Ayuda</a:t>
            </a:r>
          </a:p>
          <a:p>
            <a:r>
              <a:rPr lang="es-ES" sz="1800" dirty="0">
                <a:latin typeface="+mj-lt"/>
              </a:rPr>
              <a:t>Si en el teclado presiona </a:t>
            </a:r>
            <a:r>
              <a:rPr lang="es-ES" sz="1800" dirty="0">
                <a:solidFill>
                  <a:srgbClr val="FF0000"/>
                </a:solidFill>
                <a:latin typeface="+mj-lt"/>
              </a:rPr>
              <a:t>ALT+A</a:t>
            </a:r>
            <a:r>
              <a:rPr lang="es-ES" sz="1800" dirty="0">
                <a:latin typeface="+mj-lt"/>
              </a:rPr>
              <a:t> se selecciona el menú </a:t>
            </a:r>
            <a:r>
              <a:rPr lang="es-ES" sz="1800" dirty="0">
                <a:solidFill>
                  <a:srgbClr val="FF0000"/>
                </a:solidFill>
                <a:latin typeface="+mj-lt"/>
              </a:rPr>
              <a:t>Archivo</a:t>
            </a:r>
            <a:r>
              <a:rPr lang="es-ES" sz="1800" dirty="0">
                <a:latin typeface="+mj-lt"/>
              </a:rPr>
              <a:t>, y si presiona </a:t>
            </a:r>
            <a:r>
              <a:rPr lang="es-ES" sz="1800" dirty="0">
                <a:solidFill>
                  <a:srgbClr val="3333CC"/>
                </a:solidFill>
                <a:latin typeface="+mj-lt"/>
              </a:rPr>
              <a:t>ALT + Y</a:t>
            </a:r>
            <a:r>
              <a:rPr lang="es-ES" sz="1800" dirty="0">
                <a:latin typeface="+mj-lt"/>
              </a:rPr>
              <a:t> se selecciona el menú </a:t>
            </a:r>
            <a:r>
              <a:rPr lang="es-ES" sz="1800" dirty="0">
                <a:solidFill>
                  <a:srgbClr val="3333CC"/>
                </a:solidFill>
                <a:latin typeface="+mj-lt"/>
              </a:rPr>
              <a:t>Ayuda</a:t>
            </a:r>
            <a:r>
              <a:rPr lang="es-ES" sz="1800" dirty="0">
                <a:latin typeface="+mj-lt"/>
              </a:rPr>
              <a:t>.</a:t>
            </a:r>
          </a:p>
          <a:p>
            <a:pPr>
              <a:buFontTx/>
              <a:buChar char="•"/>
            </a:pPr>
            <a:endParaRPr lang="es-ES" sz="1800" dirty="0">
              <a:latin typeface="+mj-lt"/>
            </a:endParaRPr>
          </a:p>
          <a:p>
            <a:endParaRPr lang="es-ES" sz="1800" dirty="0">
              <a:latin typeface="+mj-lt"/>
            </a:endParaRPr>
          </a:p>
        </p:txBody>
      </p:sp>
    </p:spTree>
    <p:extLst>
      <p:ext uri="{BB962C8B-B14F-4D97-AF65-F5344CB8AC3E}">
        <p14:creationId xmlns:p14="http://schemas.microsoft.com/office/powerpoint/2010/main" val="32314880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10" name="9 Rectángulo"/>
          <p:cNvSpPr/>
          <p:nvPr/>
        </p:nvSpPr>
        <p:spPr>
          <a:xfrm>
            <a:off x="1259632" y="316474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la barra de menú (</a:t>
            </a:r>
            <a:r>
              <a:rPr lang="es-ES" sz="1600" dirty="0" err="1"/>
              <a:t>JMenuBar</a:t>
            </a:r>
            <a:r>
              <a:rPr lang="es-ES" sz="1600" dirty="0"/>
              <a:t>) y asociarla a la ventana principal de la aplicación.</a:t>
            </a:r>
          </a:p>
        </p:txBody>
      </p:sp>
      <p:sp>
        <p:nvSpPr>
          <p:cNvPr id="19" name="18 Rectángulo"/>
          <p:cNvSpPr/>
          <p:nvPr/>
        </p:nvSpPr>
        <p:spPr>
          <a:xfrm>
            <a:off x="1259632" y="4208420"/>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menús de la barra (</a:t>
            </a:r>
            <a:r>
              <a:rPr lang="es-ES" sz="1600" dirty="0" err="1"/>
              <a:t>JMenu</a:t>
            </a:r>
            <a:r>
              <a:rPr lang="es-ES" sz="1600" dirty="0"/>
              <a:t>).</a:t>
            </a:r>
          </a:p>
        </p:txBody>
      </p:sp>
      <p:sp>
        <p:nvSpPr>
          <p:cNvPr id="20" name="19 Rectángulo"/>
          <p:cNvSpPr/>
          <p:nvPr/>
        </p:nvSpPr>
        <p:spPr>
          <a:xfrm>
            <a:off x="1259632" y="5252091"/>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Crear cada uno de los ítems de los menús (</a:t>
            </a:r>
            <a:r>
              <a:rPr lang="es-ES" sz="1600" dirty="0" err="1" smtClean="0">
                <a:solidFill>
                  <a:schemeClr val="tx1"/>
                </a:solidFill>
              </a:rPr>
              <a:t>JMenuItem</a:t>
            </a:r>
            <a:r>
              <a:rPr lang="es-ES" sz="1600" dirty="0" smtClean="0">
                <a:solidFill>
                  <a:schemeClr val="tx1"/>
                </a:solidFill>
              </a:rPr>
              <a:t>).</a:t>
            </a:r>
            <a:endParaRPr lang="es-ES" sz="1600" dirty="0">
              <a:solidFill>
                <a:schemeClr val="tx1"/>
              </a:solidFill>
            </a:endParaRPr>
          </a:p>
        </p:txBody>
      </p:sp>
      <p:sp>
        <p:nvSpPr>
          <p:cNvPr id="2" name="1 Rectángulo"/>
          <p:cNvSpPr/>
          <p:nvPr/>
        </p:nvSpPr>
        <p:spPr>
          <a:xfrm>
            <a:off x="4542078" y="3164748"/>
            <a:ext cx="4422410" cy="3083921"/>
          </a:xfrm>
          <a:prstGeom prst="rect">
            <a:avLst/>
          </a:prstGeom>
        </p:spPr>
        <p:txBody>
          <a:bodyPr wrap="square">
            <a:spAutoFit/>
          </a:bodyPr>
          <a:lstStyle/>
          <a:p>
            <a:pPr marL="173038" lvl="1">
              <a:lnSpc>
                <a:spcPct val="90000"/>
              </a:lnSpc>
              <a:buFontTx/>
              <a:buAutoNum type="arabicPeriod"/>
              <a:tabLst>
                <a:tab pos="6997700" algn="l"/>
              </a:tabLst>
            </a:pPr>
            <a:r>
              <a:rPr lang="es-CO" dirty="0" smtClean="0">
                <a:latin typeface="+mj-lt"/>
              </a:rPr>
              <a:t> Se </a:t>
            </a:r>
            <a:r>
              <a:rPr lang="es-CO" dirty="0">
                <a:latin typeface="+mj-lt"/>
              </a:rPr>
              <a:t>agregan a los menús (creados en el paso </a:t>
            </a:r>
            <a:r>
              <a:rPr lang="es-CO" dirty="0" smtClean="0">
                <a:latin typeface="+mj-lt"/>
                <a:sym typeface="Wingdings" pitchFamily="2" charset="2"/>
              </a:rPr>
              <a:t>2) </a:t>
            </a:r>
            <a:r>
              <a:rPr lang="es-CO" dirty="0">
                <a:latin typeface="+mj-lt"/>
              </a:rPr>
              <a:t>cada una de las opciones (ítems),</a:t>
            </a:r>
          </a:p>
          <a:p>
            <a:pPr marL="173038" lvl="1">
              <a:lnSpc>
                <a:spcPct val="90000"/>
              </a:lnSpc>
              <a:buFontTx/>
              <a:buAutoNum type="arabicPeriod"/>
              <a:tabLst>
                <a:tab pos="6997700" algn="l"/>
              </a:tabLst>
            </a:pPr>
            <a:r>
              <a:rPr lang="es-CO" dirty="0" smtClean="0">
                <a:latin typeface="+mj-lt"/>
              </a:rPr>
              <a:t> Se </a:t>
            </a:r>
            <a:r>
              <a:rPr lang="es-CO" dirty="0">
                <a:latin typeface="+mj-lt"/>
              </a:rPr>
              <a:t>asigna a cada ítem un comportamiento usando el </a:t>
            </a:r>
            <a:r>
              <a:rPr lang="es-CO" dirty="0" err="1">
                <a:latin typeface="+mj-lt"/>
              </a:rPr>
              <a:t>actionListener</a:t>
            </a:r>
            <a:r>
              <a:rPr lang="es-CO" dirty="0">
                <a:latin typeface="+mj-lt"/>
              </a:rPr>
              <a:t> y,</a:t>
            </a:r>
          </a:p>
          <a:p>
            <a:pPr marL="173038" lvl="1">
              <a:lnSpc>
                <a:spcPct val="90000"/>
              </a:lnSpc>
              <a:buFontTx/>
              <a:buAutoNum type="arabicPeriod"/>
              <a:tabLst>
                <a:tab pos="6997700" algn="l"/>
              </a:tabLst>
            </a:pPr>
            <a:r>
              <a:rPr lang="es-CO" dirty="0" smtClean="0">
                <a:latin typeface="+mj-lt"/>
              </a:rPr>
              <a:t> Se </a:t>
            </a:r>
            <a:r>
              <a:rPr lang="es-CO" dirty="0">
                <a:latin typeface="+mj-lt"/>
              </a:rPr>
              <a:t>configuran tanto teclas de acceso rápido como combinaciones directas (como CTRL+S para salvar).</a:t>
            </a:r>
          </a:p>
          <a:p>
            <a:pPr marL="173038" lvl="1">
              <a:lnSpc>
                <a:spcPct val="90000"/>
              </a:lnSpc>
              <a:buFontTx/>
              <a:buAutoNum type="arabicPeriod"/>
              <a:tabLst>
                <a:tab pos="6997700" algn="l"/>
              </a:tabLst>
            </a:pPr>
            <a:r>
              <a:rPr lang="es-CO" dirty="0" smtClean="0">
                <a:latin typeface="+mj-lt"/>
              </a:rPr>
              <a:t> Se </a:t>
            </a:r>
            <a:r>
              <a:rPr lang="es-CO" dirty="0">
                <a:latin typeface="+mj-lt"/>
              </a:rPr>
              <a:t>sobrescribe el método </a:t>
            </a:r>
            <a:r>
              <a:rPr lang="es-CO" dirty="0" err="1">
                <a:latin typeface="+mj-lt"/>
              </a:rPr>
              <a:t>actionPerformed</a:t>
            </a:r>
            <a:r>
              <a:rPr lang="es-CO" dirty="0">
                <a:latin typeface="+mj-lt"/>
              </a:rPr>
              <a:t> en la clase de la barra de menú para tratar el evento generado por el ítem del menú seleccionado por el usuario</a:t>
            </a:r>
          </a:p>
        </p:txBody>
      </p:sp>
    </p:spTree>
    <p:extLst>
      <p:ext uri="{BB962C8B-B14F-4D97-AF65-F5344CB8AC3E}">
        <p14:creationId xmlns:p14="http://schemas.microsoft.com/office/powerpoint/2010/main" val="16004100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10" name="9 Rectángulo"/>
          <p:cNvSpPr/>
          <p:nvPr/>
        </p:nvSpPr>
        <p:spPr>
          <a:xfrm>
            <a:off x="1259632" y="316474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la barra de menú (</a:t>
            </a:r>
            <a:r>
              <a:rPr lang="es-ES" sz="1600" dirty="0" err="1"/>
              <a:t>JMenuBar</a:t>
            </a:r>
            <a:r>
              <a:rPr lang="es-ES" sz="1600" dirty="0"/>
              <a:t>) y asociarla a la ventana principal de la aplicación.</a:t>
            </a:r>
          </a:p>
        </p:txBody>
      </p:sp>
      <p:sp>
        <p:nvSpPr>
          <p:cNvPr id="19" name="18 Rectángulo"/>
          <p:cNvSpPr/>
          <p:nvPr/>
        </p:nvSpPr>
        <p:spPr>
          <a:xfrm>
            <a:off x="1259632" y="4208420"/>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menús de la barra (</a:t>
            </a:r>
            <a:r>
              <a:rPr lang="es-ES" sz="1600" dirty="0" err="1"/>
              <a:t>JMenu</a:t>
            </a:r>
            <a:r>
              <a:rPr lang="es-ES" sz="1600" dirty="0"/>
              <a:t>).</a:t>
            </a:r>
          </a:p>
        </p:txBody>
      </p:sp>
      <p:sp>
        <p:nvSpPr>
          <p:cNvPr id="20" name="19 Rectángulo"/>
          <p:cNvSpPr/>
          <p:nvPr/>
        </p:nvSpPr>
        <p:spPr>
          <a:xfrm>
            <a:off x="1259632" y="5252091"/>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solidFill>
                  <a:schemeClr val="tx1"/>
                </a:solidFill>
              </a:rPr>
              <a:t>Crear cada uno de los ítems de los menús (</a:t>
            </a:r>
            <a:r>
              <a:rPr lang="es-ES" sz="1600" dirty="0" err="1" smtClean="0">
                <a:solidFill>
                  <a:schemeClr val="tx1"/>
                </a:solidFill>
              </a:rPr>
              <a:t>JMenuItem</a:t>
            </a:r>
            <a:r>
              <a:rPr lang="es-ES" sz="1600" dirty="0" smtClean="0">
                <a:solidFill>
                  <a:schemeClr val="tx1"/>
                </a:solidFill>
              </a:rPr>
              <a:t>).</a:t>
            </a:r>
            <a:endParaRPr lang="es-ES" sz="1600" dirty="0">
              <a:solidFill>
                <a:schemeClr val="tx1"/>
              </a:solidFill>
            </a:endParaRPr>
          </a:p>
        </p:txBody>
      </p:sp>
      <p:sp>
        <p:nvSpPr>
          <p:cNvPr id="2" name="1 Rectángulo"/>
          <p:cNvSpPr/>
          <p:nvPr/>
        </p:nvSpPr>
        <p:spPr>
          <a:xfrm>
            <a:off x="4542078" y="3164748"/>
            <a:ext cx="4422410" cy="3083921"/>
          </a:xfrm>
          <a:prstGeom prst="rect">
            <a:avLst/>
          </a:prstGeom>
        </p:spPr>
        <p:txBody>
          <a:bodyPr wrap="square">
            <a:spAutoFit/>
          </a:bodyPr>
          <a:lstStyle/>
          <a:p>
            <a:pPr marL="173038" lvl="1">
              <a:lnSpc>
                <a:spcPct val="90000"/>
              </a:lnSpc>
              <a:buFontTx/>
              <a:buAutoNum type="arabicPeriod"/>
              <a:tabLst>
                <a:tab pos="6997700" algn="l"/>
              </a:tabLst>
            </a:pPr>
            <a:r>
              <a:rPr lang="es-CO" dirty="0" smtClean="0">
                <a:latin typeface="+mj-lt"/>
              </a:rPr>
              <a:t> Se </a:t>
            </a:r>
            <a:r>
              <a:rPr lang="es-CO" dirty="0">
                <a:latin typeface="+mj-lt"/>
              </a:rPr>
              <a:t>agregan a los menús (creados en el paso </a:t>
            </a:r>
            <a:r>
              <a:rPr lang="es-CO" dirty="0" smtClean="0">
                <a:latin typeface="+mj-lt"/>
                <a:sym typeface="Wingdings" pitchFamily="2" charset="2"/>
              </a:rPr>
              <a:t>2) </a:t>
            </a:r>
            <a:r>
              <a:rPr lang="es-CO" dirty="0">
                <a:latin typeface="+mj-lt"/>
              </a:rPr>
              <a:t>cada una de las opciones (ítems),</a:t>
            </a:r>
          </a:p>
          <a:p>
            <a:pPr marL="173038" lvl="1">
              <a:lnSpc>
                <a:spcPct val="90000"/>
              </a:lnSpc>
              <a:buFontTx/>
              <a:buAutoNum type="arabicPeriod"/>
              <a:tabLst>
                <a:tab pos="6997700" algn="l"/>
              </a:tabLst>
            </a:pPr>
            <a:r>
              <a:rPr lang="es-CO" dirty="0" smtClean="0">
                <a:latin typeface="+mj-lt"/>
              </a:rPr>
              <a:t> Se </a:t>
            </a:r>
            <a:r>
              <a:rPr lang="es-CO" dirty="0">
                <a:latin typeface="+mj-lt"/>
              </a:rPr>
              <a:t>asigna a cada ítem un comportamiento usando el </a:t>
            </a:r>
            <a:r>
              <a:rPr lang="es-CO" dirty="0" err="1">
                <a:latin typeface="+mj-lt"/>
              </a:rPr>
              <a:t>actionListener</a:t>
            </a:r>
            <a:r>
              <a:rPr lang="es-CO" dirty="0">
                <a:latin typeface="+mj-lt"/>
              </a:rPr>
              <a:t> y,</a:t>
            </a:r>
          </a:p>
          <a:p>
            <a:pPr marL="173038" lvl="1">
              <a:lnSpc>
                <a:spcPct val="90000"/>
              </a:lnSpc>
              <a:buFontTx/>
              <a:buAutoNum type="arabicPeriod"/>
              <a:tabLst>
                <a:tab pos="6997700" algn="l"/>
              </a:tabLst>
            </a:pPr>
            <a:r>
              <a:rPr lang="es-CO" dirty="0" smtClean="0">
                <a:latin typeface="+mj-lt"/>
              </a:rPr>
              <a:t> Se </a:t>
            </a:r>
            <a:r>
              <a:rPr lang="es-CO" dirty="0">
                <a:latin typeface="+mj-lt"/>
              </a:rPr>
              <a:t>configuran tanto teclas de acceso rápido como combinaciones directas (como CTRL+S para salvar).</a:t>
            </a:r>
          </a:p>
          <a:p>
            <a:pPr marL="173038" lvl="1">
              <a:lnSpc>
                <a:spcPct val="90000"/>
              </a:lnSpc>
              <a:buFontTx/>
              <a:buAutoNum type="arabicPeriod"/>
              <a:tabLst>
                <a:tab pos="6997700" algn="l"/>
              </a:tabLst>
            </a:pPr>
            <a:r>
              <a:rPr lang="es-CO" dirty="0" smtClean="0">
                <a:latin typeface="+mj-lt"/>
              </a:rPr>
              <a:t> Se </a:t>
            </a:r>
            <a:r>
              <a:rPr lang="es-CO" dirty="0">
                <a:latin typeface="+mj-lt"/>
              </a:rPr>
              <a:t>sobrescribe el método </a:t>
            </a:r>
            <a:r>
              <a:rPr lang="es-CO" dirty="0" err="1">
                <a:latin typeface="+mj-lt"/>
              </a:rPr>
              <a:t>actionPerformed</a:t>
            </a:r>
            <a:r>
              <a:rPr lang="es-CO" dirty="0">
                <a:latin typeface="+mj-lt"/>
              </a:rPr>
              <a:t> en la clase de la barra de menú para tratar el evento generado por el ítem del menú seleccionado por el usuario</a:t>
            </a:r>
          </a:p>
        </p:txBody>
      </p:sp>
    </p:spTree>
    <p:extLst>
      <p:ext uri="{BB962C8B-B14F-4D97-AF65-F5344CB8AC3E}">
        <p14:creationId xmlns:p14="http://schemas.microsoft.com/office/powerpoint/2010/main" val="32053690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3" name="Rectangle 3"/>
          <p:cNvSpPr>
            <a:spLocks noChangeArrowheads="1"/>
          </p:cNvSpPr>
          <p:nvPr/>
        </p:nvSpPr>
        <p:spPr bwMode="auto">
          <a:xfrm>
            <a:off x="0" y="1703388"/>
            <a:ext cx="8521700"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2000" dirty="0" err="1"/>
              <a:t>public</a:t>
            </a:r>
            <a:r>
              <a:rPr lang="es-ES" sz="2000" dirty="0"/>
              <a:t> </a:t>
            </a:r>
            <a:r>
              <a:rPr lang="es-ES" sz="2000" dirty="0" err="1"/>
              <a:t>class</a:t>
            </a:r>
            <a:r>
              <a:rPr lang="es-ES" sz="2000" dirty="0"/>
              <a:t> </a:t>
            </a:r>
            <a:r>
              <a:rPr lang="es-ES" sz="2000" dirty="0" err="1">
                <a:solidFill>
                  <a:srgbClr val="FF0000"/>
                </a:solidFill>
              </a:rPr>
              <a:t>BarraMenu</a:t>
            </a:r>
            <a:r>
              <a:rPr lang="es-ES" sz="2000" dirty="0"/>
              <a:t> </a:t>
            </a:r>
            <a:r>
              <a:rPr lang="es-ES" sz="2000" dirty="0" err="1"/>
              <a:t>extends</a:t>
            </a:r>
            <a:r>
              <a:rPr lang="es-ES" sz="2000" dirty="0"/>
              <a:t> </a:t>
            </a:r>
            <a:r>
              <a:rPr lang="es-ES" sz="2000" dirty="0" err="1"/>
              <a:t>JMenuBar</a:t>
            </a:r>
            <a:r>
              <a:rPr lang="es-ES" sz="2000" dirty="0"/>
              <a:t> </a:t>
            </a:r>
            <a:r>
              <a:rPr lang="es-ES" sz="2000" dirty="0" err="1"/>
              <a:t>implements</a:t>
            </a:r>
            <a:r>
              <a:rPr lang="es-ES" sz="2000" dirty="0"/>
              <a:t> </a:t>
            </a:r>
            <a:r>
              <a:rPr lang="es-ES" sz="2000" dirty="0" err="1"/>
              <a:t>ActionListener</a:t>
            </a:r>
            <a:endParaRPr lang="es-ES" sz="2000" dirty="0"/>
          </a:p>
          <a:p>
            <a:r>
              <a:rPr lang="es-ES" sz="2000" dirty="0"/>
              <a:t>{</a:t>
            </a:r>
          </a:p>
          <a:p>
            <a:r>
              <a:rPr lang="es-CO" sz="1800" dirty="0"/>
              <a:t>    </a:t>
            </a:r>
            <a:r>
              <a:rPr lang="es-CO" sz="1800" dirty="0" err="1"/>
              <a:t>private</a:t>
            </a:r>
            <a:r>
              <a:rPr lang="es-CO" sz="1800" dirty="0"/>
              <a:t> </a:t>
            </a:r>
            <a:r>
              <a:rPr lang="es-CO" sz="1800" dirty="0" err="1"/>
              <a:t>static</a:t>
            </a:r>
            <a:r>
              <a:rPr lang="es-CO" sz="1800" dirty="0"/>
              <a:t> final </a:t>
            </a:r>
            <a:r>
              <a:rPr lang="es-CO" sz="1800" dirty="0" err="1"/>
              <a:t>String</a:t>
            </a:r>
            <a:r>
              <a:rPr lang="es-CO" sz="1800" dirty="0"/>
              <a:t> </a:t>
            </a:r>
            <a:r>
              <a:rPr lang="es-CO" sz="1800" dirty="0">
                <a:solidFill>
                  <a:srgbClr val="3333CC"/>
                </a:solidFill>
              </a:rPr>
              <a:t>NUEVO</a:t>
            </a:r>
            <a:r>
              <a:rPr lang="es-CO" sz="1800" dirty="0"/>
              <a:t> = "Nuevo";</a:t>
            </a:r>
          </a:p>
          <a:p>
            <a:r>
              <a:rPr lang="es-CO" sz="1800" dirty="0"/>
              <a:t>    </a:t>
            </a:r>
            <a:r>
              <a:rPr lang="es-CO" sz="1800" dirty="0" err="1"/>
              <a:t>private</a:t>
            </a:r>
            <a:r>
              <a:rPr lang="es-CO" sz="1800" dirty="0"/>
              <a:t> </a:t>
            </a:r>
            <a:r>
              <a:rPr lang="es-CO" sz="1800" dirty="0" err="1"/>
              <a:t>static</a:t>
            </a:r>
            <a:r>
              <a:rPr lang="es-CO" sz="1800" dirty="0"/>
              <a:t> final </a:t>
            </a:r>
            <a:r>
              <a:rPr lang="es-CO" sz="1800" dirty="0" err="1"/>
              <a:t>String</a:t>
            </a:r>
            <a:r>
              <a:rPr lang="es-CO" sz="1800" dirty="0"/>
              <a:t> </a:t>
            </a:r>
            <a:r>
              <a:rPr lang="es-CO" sz="1800" dirty="0">
                <a:solidFill>
                  <a:srgbClr val="3333CC"/>
                </a:solidFill>
              </a:rPr>
              <a:t>ABRIR</a:t>
            </a:r>
            <a:r>
              <a:rPr lang="es-CO" sz="1800" dirty="0"/>
              <a:t> = "Abrir";</a:t>
            </a:r>
          </a:p>
          <a:p>
            <a:r>
              <a:rPr lang="es-CO" sz="1800" dirty="0"/>
              <a:t>    </a:t>
            </a:r>
            <a:r>
              <a:rPr lang="es-CO" sz="1800" dirty="0" err="1"/>
              <a:t>private</a:t>
            </a:r>
            <a:r>
              <a:rPr lang="es-CO" sz="1800" dirty="0"/>
              <a:t> </a:t>
            </a:r>
            <a:r>
              <a:rPr lang="es-CO" sz="1800" dirty="0" err="1"/>
              <a:t>static</a:t>
            </a:r>
            <a:r>
              <a:rPr lang="es-CO" sz="1800" dirty="0"/>
              <a:t> final </a:t>
            </a:r>
            <a:r>
              <a:rPr lang="es-CO" sz="1800" dirty="0" err="1"/>
              <a:t>String</a:t>
            </a:r>
            <a:r>
              <a:rPr lang="es-CO" sz="1800" dirty="0"/>
              <a:t> </a:t>
            </a:r>
            <a:r>
              <a:rPr lang="es-CO" sz="1800" dirty="0">
                <a:solidFill>
                  <a:srgbClr val="3333CC"/>
                </a:solidFill>
              </a:rPr>
              <a:t>SALVAR</a:t>
            </a:r>
            <a:r>
              <a:rPr lang="es-CO" sz="1800" dirty="0"/>
              <a:t> = “Salvar";</a:t>
            </a:r>
          </a:p>
          <a:p>
            <a:r>
              <a:rPr lang="es-CO" sz="1800" dirty="0"/>
              <a:t>    </a:t>
            </a:r>
            <a:r>
              <a:rPr lang="es-CO" sz="1800" dirty="0" err="1"/>
              <a:t>private</a:t>
            </a:r>
            <a:r>
              <a:rPr lang="es-CO" sz="1800" dirty="0"/>
              <a:t> </a:t>
            </a:r>
            <a:r>
              <a:rPr lang="es-CO" sz="1800" dirty="0" err="1"/>
              <a:t>static</a:t>
            </a:r>
            <a:r>
              <a:rPr lang="es-CO" sz="1800" dirty="0"/>
              <a:t> final </a:t>
            </a:r>
            <a:r>
              <a:rPr lang="es-CO" sz="1800" dirty="0" err="1"/>
              <a:t>String</a:t>
            </a:r>
            <a:r>
              <a:rPr lang="es-CO" sz="1800" dirty="0"/>
              <a:t> </a:t>
            </a:r>
            <a:r>
              <a:rPr lang="es-CO" sz="1800" dirty="0">
                <a:solidFill>
                  <a:srgbClr val="3333CC"/>
                </a:solidFill>
              </a:rPr>
              <a:t>SALVAR_COMO</a:t>
            </a:r>
            <a:r>
              <a:rPr lang="es-CO" sz="1800" dirty="0"/>
              <a:t> = “</a:t>
            </a:r>
            <a:r>
              <a:rPr lang="es-CO" sz="1800" dirty="0" err="1"/>
              <a:t>SalvarComo</a:t>
            </a:r>
            <a:r>
              <a:rPr lang="es-CO" sz="1800" dirty="0"/>
              <a:t>";</a:t>
            </a:r>
          </a:p>
          <a:p>
            <a:r>
              <a:rPr lang="es-CO" sz="1800" dirty="0"/>
              <a:t>    </a:t>
            </a:r>
            <a:r>
              <a:rPr lang="es-CO" sz="1800" dirty="0" err="1"/>
              <a:t>private</a:t>
            </a:r>
            <a:r>
              <a:rPr lang="es-CO" sz="1800" dirty="0"/>
              <a:t> </a:t>
            </a:r>
            <a:r>
              <a:rPr lang="es-CO" sz="1800" dirty="0" err="1"/>
              <a:t>static</a:t>
            </a:r>
            <a:r>
              <a:rPr lang="es-CO" sz="1800" dirty="0"/>
              <a:t> final </a:t>
            </a:r>
            <a:r>
              <a:rPr lang="es-CO" sz="1800" dirty="0" err="1"/>
              <a:t>String</a:t>
            </a:r>
            <a:r>
              <a:rPr lang="es-CO" sz="1800" dirty="0"/>
              <a:t> </a:t>
            </a:r>
            <a:r>
              <a:rPr lang="es-CO" sz="1800" dirty="0">
                <a:solidFill>
                  <a:srgbClr val="3333CC"/>
                </a:solidFill>
              </a:rPr>
              <a:t>SALIR</a:t>
            </a:r>
            <a:r>
              <a:rPr lang="es-CO" sz="1800" dirty="0"/>
              <a:t> = "Salir";</a:t>
            </a:r>
          </a:p>
          <a:p>
            <a:endParaRPr lang="es-CO" sz="1800" dirty="0"/>
          </a:p>
          <a:p>
            <a:r>
              <a:rPr lang="es-CO" sz="1800" dirty="0"/>
              <a:t>    </a:t>
            </a:r>
            <a:r>
              <a:rPr lang="es-CO" sz="1800" dirty="0" err="1"/>
              <a:t>private</a:t>
            </a:r>
            <a:r>
              <a:rPr lang="es-CO" sz="1800" dirty="0"/>
              <a:t> </a:t>
            </a:r>
            <a:r>
              <a:rPr lang="es-CO" sz="1800" dirty="0" err="1"/>
              <a:t>JMenuItem</a:t>
            </a:r>
            <a:r>
              <a:rPr lang="es-CO" sz="1800" dirty="0"/>
              <a:t> </a:t>
            </a:r>
            <a:r>
              <a:rPr lang="es-CO" sz="1800" dirty="0" err="1">
                <a:solidFill>
                  <a:srgbClr val="990099"/>
                </a:solidFill>
              </a:rPr>
              <a:t>itemNuevo</a:t>
            </a:r>
            <a:r>
              <a:rPr lang="es-CO" sz="1800" dirty="0"/>
              <a:t>;</a:t>
            </a:r>
          </a:p>
          <a:p>
            <a:r>
              <a:rPr lang="es-CO" sz="1800" dirty="0"/>
              <a:t>    </a:t>
            </a:r>
            <a:r>
              <a:rPr lang="es-CO" sz="1800" dirty="0" err="1"/>
              <a:t>private</a:t>
            </a:r>
            <a:r>
              <a:rPr lang="es-CO" sz="1800" dirty="0"/>
              <a:t> </a:t>
            </a:r>
            <a:r>
              <a:rPr lang="es-CO" sz="1800" dirty="0" err="1"/>
              <a:t>JMenuItem</a:t>
            </a:r>
            <a:r>
              <a:rPr lang="es-CO" sz="1800" dirty="0"/>
              <a:t> </a:t>
            </a:r>
            <a:r>
              <a:rPr lang="es-CO" sz="1800" dirty="0" err="1">
                <a:solidFill>
                  <a:srgbClr val="990099"/>
                </a:solidFill>
              </a:rPr>
              <a:t>itemAbrir</a:t>
            </a:r>
            <a:r>
              <a:rPr lang="es-CO" sz="1800" dirty="0"/>
              <a:t>;</a:t>
            </a:r>
          </a:p>
          <a:p>
            <a:r>
              <a:rPr lang="es-CO" sz="1800" dirty="0"/>
              <a:t>    </a:t>
            </a:r>
            <a:r>
              <a:rPr lang="es-CO" sz="1800" dirty="0" err="1"/>
              <a:t>private</a:t>
            </a:r>
            <a:r>
              <a:rPr lang="es-CO" sz="1800" dirty="0"/>
              <a:t> </a:t>
            </a:r>
            <a:r>
              <a:rPr lang="es-CO" sz="1800" dirty="0" err="1"/>
              <a:t>JMenuItem</a:t>
            </a:r>
            <a:r>
              <a:rPr lang="es-CO" sz="1800" dirty="0"/>
              <a:t> </a:t>
            </a:r>
            <a:r>
              <a:rPr lang="es-CO" sz="1800" dirty="0" err="1">
                <a:solidFill>
                  <a:srgbClr val="990099"/>
                </a:solidFill>
              </a:rPr>
              <a:t>itemSalvar</a:t>
            </a:r>
            <a:r>
              <a:rPr lang="es-CO" sz="1800" dirty="0"/>
              <a:t>;</a:t>
            </a:r>
          </a:p>
          <a:p>
            <a:r>
              <a:rPr lang="es-CO" sz="1800" dirty="0"/>
              <a:t>    </a:t>
            </a:r>
            <a:r>
              <a:rPr lang="es-CO" sz="1800" dirty="0" err="1"/>
              <a:t>private</a:t>
            </a:r>
            <a:r>
              <a:rPr lang="es-CO" sz="1800" dirty="0"/>
              <a:t> </a:t>
            </a:r>
            <a:r>
              <a:rPr lang="es-CO" sz="1800" dirty="0" err="1"/>
              <a:t>JMenuItem</a:t>
            </a:r>
            <a:r>
              <a:rPr lang="es-CO" sz="1800" dirty="0"/>
              <a:t> </a:t>
            </a:r>
            <a:r>
              <a:rPr lang="es-CO" sz="1800" dirty="0" err="1">
                <a:solidFill>
                  <a:srgbClr val="990099"/>
                </a:solidFill>
              </a:rPr>
              <a:t>itemSalvarComo</a:t>
            </a:r>
            <a:r>
              <a:rPr lang="es-CO" sz="1800" dirty="0"/>
              <a:t>;</a:t>
            </a:r>
          </a:p>
          <a:p>
            <a:r>
              <a:rPr lang="es-CO" sz="1800" dirty="0"/>
              <a:t>    </a:t>
            </a:r>
            <a:r>
              <a:rPr lang="es-CO" sz="1800" dirty="0" err="1"/>
              <a:t>private</a:t>
            </a:r>
            <a:r>
              <a:rPr lang="es-CO" sz="1800" dirty="0"/>
              <a:t> </a:t>
            </a:r>
            <a:r>
              <a:rPr lang="es-CO" sz="1800" dirty="0" err="1"/>
              <a:t>JMenuItem</a:t>
            </a:r>
            <a:r>
              <a:rPr lang="es-CO" sz="1800" dirty="0"/>
              <a:t> </a:t>
            </a:r>
            <a:r>
              <a:rPr lang="es-CO" sz="1800" dirty="0" err="1">
                <a:solidFill>
                  <a:srgbClr val="990099"/>
                </a:solidFill>
              </a:rPr>
              <a:t>itemSalir</a:t>
            </a:r>
            <a:r>
              <a:rPr lang="es-CO" sz="1800" dirty="0"/>
              <a:t>;</a:t>
            </a:r>
          </a:p>
          <a:p>
            <a:endParaRPr lang="es-CO" sz="1800" dirty="0"/>
          </a:p>
          <a:p>
            <a:r>
              <a:rPr lang="es-CO" sz="1800" dirty="0"/>
              <a:t>    …</a:t>
            </a:r>
          </a:p>
          <a:p>
            <a:r>
              <a:rPr lang="es-CO" sz="2000" dirty="0"/>
              <a:t>}</a:t>
            </a:r>
            <a:endParaRPr lang="es-ES" sz="2000" dirty="0"/>
          </a:p>
        </p:txBody>
      </p:sp>
      <p:sp>
        <p:nvSpPr>
          <p:cNvPr id="1745924" name="Text Box 4"/>
          <p:cNvSpPr txBox="1">
            <a:spLocks noChangeArrowheads="1"/>
          </p:cNvSpPr>
          <p:nvPr/>
        </p:nvSpPr>
        <p:spPr bwMode="auto">
          <a:xfrm>
            <a:off x="3387725" y="1016000"/>
            <a:ext cx="2495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la clase BarraMenu</a:t>
            </a:r>
            <a:endParaRPr lang="es-ES" sz="1800">
              <a:solidFill>
                <a:srgbClr val="FF0000"/>
              </a:solidFill>
            </a:endParaRPr>
          </a:p>
        </p:txBody>
      </p:sp>
      <p:sp>
        <p:nvSpPr>
          <p:cNvPr id="1745925" name="Line 5"/>
          <p:cNvSpPr>
            <a:spLocks noChangeShapeType="1"/>
          </p:cNvSpPr>
          <p:nvPr/>
        </p:nvSpPr>
        <p:spPr bwMode="auto">
          <a:xfrm flipH="1">
            <a:off x="2832100" y="1398588"/>
            <a:ext cx="110490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45926" name="Text Box 6"/>
          <p:cNvSpPr txBox="1">
            <a:spLocks noChangeArrowheads="1"/>
          </p:cNvSpPr>
          <p:nvPr/>
        </p:nvSpPr>
        <p:spPr bwMode="auto">
          <a:xfrm>
            <a:off x="6940550" y="2324100"/>
            <a:ext cx="19240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3333CC"/>
                </a:solidFill>
              </a:rPr>
              <a:t>Agregar tantas constantes de tipo String como opciones hayan en los menús</a:t>
            </a:r>
            <a:endParaRPr lang="es-ES" sz="1800">
              <a:solidFill>
                <a:srgbClr val="3333CC"/>
              </a:solidFill>
            </a:endParaRPr>
          </a:p>
        </p:txBody>
      </p:sp>
      <p:sp>
        <p:nvSpPr>
          <p:cNvPr id="1745927" name="AutoShape 7"/>
          <p:cNvSpPr>
            <a:spLocks/>
          </p:cNvSpPr>
          <p:nvPr/>
        </p:nvSpPr>
        <p:spPr bwMode="auto">
          <a:xfrm>
            <a:off x="6705600" y="2298700"/>
            <a:ext cx="190500" cy="1536700"/>
          </a:xfrm>
          <a:prstGeom prst="rightBrace">
            <a:avLst>
              <a:gd name="adj1" fmla="val 67222"/>
              <a:gd name="adj2" fmla="val 50000"/>
            </a:avLst>
          </a:prstGeom>
          <a:noFill/>
          <a:ln w="9525">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745928" name="Text Box 8"/>
          <p:cNvSpPr txBox="1">
            <a:spLocks noChangeArrowheads="1"/>
          </p:cNvSpPr>
          <p:nvPr/>
        </p:nvSpPr>
        <p:spPr bwMode="auto">
          <a:xfrm>
            <a:off x="6927850" y="4025900"/>
            <a:ext cx="19240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990099"/>
                </a:solidFill>
              </a:rPr>
              <a:t>Agregar tantos atributos de tipo JMenuItem como opciones hayan en los menús</a:t>
            </a:r>
            <a:endParaRPr lang="es-ES" sz="1800">
              <a:solidFill>
                <a:srgbClr val="990099"/>
              </a:solidFill>
            </a:endParaRPr>
          </a:p>
        </p:txBody>
      </p:sp>
      <p:sp>
        <p:nvSpPr>
          <p:cNvPr id="1745929" name="AutoShape 9"/>
          <p:cNvSpPr>
            <a:spLocks/>
          </p:cNvSpPr>
          <p:nvPr/>
        </p:nvSpPr>
        <p:spPr bwMode="auto">
          <a:xfrm>
            <a:off x="6692900" y="4000500"/>
            <a:ext cx="190500" cy="1701800"/>
          </a:xfrm>
          <a:prstGeom prst="rightBrace">
            <a:avLst>
              <a:gd name="adj1" fmla="val 74444"/>
              <a:gd name="adj2" fmla="val 50000"/>
            </a:avLst>
          </a:prstGeom>
          <a:noFill/>
          <a:ln w="9525">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extLst>
      <p:ext uri="{BB962C8B-B14F-4D97-AF65-F5344CB8AC3E}">
        <p14:creationId xmlns:p14="http://schemas.microsoft.com/office/powerpoint/2010/main" val="22585604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7971" name="Rectangle 3"/>
          <p:cNvSpPr>
            <a:spLocks noChangeArrowheads="1"/>
          </p:cNvSpPr>
          <p:nvPr/>
        </p:nvSpPr>
        <p:spPr bwMode="auto">
          <a:xfrm>
            <a:off x="0" y="1703388"/>
            <a:ext cx="852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3333CC"/>
                </a:solidFill>
              </a:rPr>
              <a:t>itemNuevo = new JMenuItem( "Nuevo" );</a:t>
            </a:r>
          </a:p>
          <a:p>
            <a:r>
              <a:rPr lang="es-CO" sz="1800">
                <a:solidFill>
                  <a:srgbClr val="3333CC"/>
                </a:solidFill>
              </a:rPr>
              <a:t>        itemNuevo.setActionCommand( NUEVO );</a:t>
            </a:r>
          </a:p>
          <a:p>
            <a:r>
              <a:rPr lang="es-CO" sz="1800">
                <a:solidFill>
                  <a:srgbClr val="3333CC"/>
                </a:solidFill>
              </a:rPr>
              <a:t>        itemNuevo.setAccelerator( KeyStroke.getKeyStroke( </a:t>
            </a:r>
          </a:p>
          <a:p>
            <a:r>
              <a:rPr lang="es-CO" sz="1800">
                <a:solidFill>
                  <a:srgbClr val="3333CC"/>
                </a:solidFill>
              </a:rPr>
              <a:t>                              KeyEvent.VK_N, ActionEvent.CTRL_MASK ) );</a:t>
            </a:r>
          </a:p>
          <a:p>
            <a:r>
              <a:rPr lang="es-CO" sz="1800">
                <a:solidFill>
                  <a:srgbClr val="3333CC"/>
                </a:solidFill>
              </a:rPr>
              <a:t>        itemNuevo.setMnemonic( KeyEvent.VK_N );</a:t>
            </a:r>
          </a:p>
          <a:p>
            <a:r>
              <a:rPr lang="es-CO" sz="1800">
                <a:solidFill>
                  <a:srgbClr val="3333CC"/>
                </a:solidFill>
              </a:rPr>
              <a:t>        itemNuevo.addActionListener( this );</a:t>
            </a:r>
          </a:p>
          <a:p>
            <a:r>
              <a:rPr lang="es-CO" sz="1800">
                <a:solidFill>
                  <a:srgbClr val="3333CC"/>
                </a:solidFill>
              </a:rPr>
              <a:t>        menuArchivo.add( itemNuevo );</a:t>
            </a:r>
          </a:p>
          <a:p>
            <a:endParaRPr lang="es-CO" sz="1800">
              <a:solidFill>
                <a:srgbClr val="3333CC"/>
              </a:solidFill>
            </a:endParaRPr>
          </a:p>
          <a:p>
            <a:r>
              <a:rPr lang="es-CO" sz="1800"/>
              <a:t>    …</a:t>
            </a:r>
          </a:p>
          <a:p>
            <a:r>
              <a:rPr lang="es-CO" sz="2000"/>
              <a:t>}</a:t>
            </a:r>
            <a:endParaRPr lang="es-ES" sz="2000"/>
          </a:p>
        </p:txBody>
      </p:sp>
      <p:sp>
        <p:nvSpPr>
          <p:cNvPr id="1747972"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47973"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47974" name="Text Box 6"/>
          <p:cNvSpPr txBox="1">
            <a:spLocks noChangeArrowheads="1"/>
          </p:cNvSpPr>
          <p:nvPr/>
        </p:nvSpPr>
        <p:spPr bwMode="auto">
          <a:xfrm>
            <a:off x="6940550" y="2324100"/>
            <a:ext cx="192405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3333CC"/>
                </a:solidFill>
              </a:rPr>
              <a:t>Inicializar y configurar cada uno de los ítems para que tengan un comando asociado y teclas de acceso</a:t>
            </a:r>
          </a:p>
          <a:p>
            <a:r>
              <a:rPr lang="es-CO" sz="1800">
                <a:solidFill>
                  <a:srgbClr val="3333CC"/>
                </a:solidFill>
              </a:rPr>
              <a:t>rápido.</a:t>
            </a:r>
          </a:p>
          <a:p>
            <a:endParaRPr lang="es-ES" sz="1800">
              <a:solidFill>
                <a:srgbClr val="3333CC"/>
              </a:solidFill>
            </a:endParaRPr>
          </a:p>
        </p:txBody>
      </p:sp>
      <p:sp>
        <p:nvSpPr>
          <p:cNvPr id="1747975" name="AutoShape 7"/>
          <p:cNvSpPr>
            <a:spLocks/>
          </p:cNvSpPr>
          <p:nvPr/>
        </p:nvSpPr>
        <p:spPr bwMode="auto">
          <a:xfrm>
            <a:off x="6705600" y="2298700"/>
            <a:ext cx="127000" cy="2019300"/>
          </a:xfrm>
          <a:prstGeom prst="rightBrace">
            <a:avLst>
              <a:gd name="adj1" fmla="val 132500"/>
              <a:gd name="adj2" fmla="val 50000"/>
            </a:avLst>
          </a:prstGeom>
          <a:noFill/>
          <a:ln w="9525">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extLst>
      <p:ext uri="{BB962C8B-B14F-4D97-AF65-F5344CB8AC3E}">
        <p14:creationId xmlns:p14="http://schemas.microsoft.com/office/powerpoint/2010/main" val="30398574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019" name="Rectangle 3"/>
          <p:cNvSpPr>
            <a:spLocks noChangeArrowheads="1"/>
          </p:cNvSpPr>
          <p:nvPr/>
        </p:nvSpPr>
        <p:spPr bwMode="auto">
          <a:xfrm>
            <a:off x="0" y="1703388"/>
            <a:ext cx="852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FF3300"/>
                </a:solidFill>
              </a:rPr>
              <a:t>itemNuevo = new JMenuItem( "Nuevo" );</a:t>
            </a:r>
          </a:p>
          <a:p>
            <a:r>
              <a:rPr lang="es-CO" sz="1800">
                <a:solidFill>
                  <a:srgbClr val="3333CC"/>
                </a:solidFill>
              </a:rPr>
              <a:t>        itemNuevo.setActionCommand( NUEVO );</a:t>
            </a:r>
          </a:p>
          <a:p>
            <a:r>
              <a:rPr lang="es-CO" sz="1800">
                <a:solidFill>
                  <a:srgbClr val="3333CC"/>
                </a:solidFill>
              </a:rPr>
              <a:t>        itemNuevo.setAccelerator( KeyStroke.getKeyStroke( </a:t>
            </a:r>
          </a:p>
          <a:p>
            <a:r>
              <a:rPr lang="es-CO" sz="1800">
                <a:solidFill>
                  <a:srgbClr val="3333CC"/>
                </a:solidFill>
              </a:rPr>
              <a:t>                              KeyEvent.VK_N, ActionEvent.CTRL_MASK ) );</a:t>
            </a:r>
          </a:p>
          <a:p>
            <a:r>
              <a:rPr lang="es-CO" sz="1800">
                <a:solidFill>
                  <a:srgbClr val="3333CC"/>
                </a:solidFill>
              </a:rPr>
              <a:t>        itemNuevo.setMnemonic( KeyEvent.VK_N );</a:t>
            </a:r>
          </a:p>
          <a:p>
            <a:r>
              <a:rPr lang="es-CO" sz="1800">
                <a:solidFill>
                  <a:srgbClr val="3333CC"/>
                </a:solidFill>
              </a:rPr>
              <a:t>        itemNuevo.addActionListener( this );</a:t>
            </a:r>
          </a:p>
          <a:p>
            <a:r>
              <a:rPr lang="es-CO" sz="1800">
                <a:solidFill>
                  <a:srgbClr val="3333CC"/>
                </a:solidFill>
              </a:rPr>
              <a:t>        menuArchivo.add( itemNuevo );</a:t>
            </a:r>
          </a:p>
          <a:p>
            <a:endParaRPr lang="es-CO" sz="1800">
              <a:solidFill>
                <a:srgbClr val="3333CC"/>
              </a:solidFill>
            </a:endParaRPr>
          </a:p>
          <a:p>
            <a:r>
              <a:rPr lang="es-CO" sz="1800"/>
              <a:t>    …</a:t>
            </a:r>
          </a:p>
          <a:p>
            <a:r>
              <a:rPr lang="es-CO" sz="2000"/>
              <a:t>}</a:t>
            </a:r>
            <a:endParaRPr lang="es-ES" sz="2000"/>
          </a:p>
        </p:txBody>
      </p:sp>
      <p:sp>
        <p:nvSpPr>
          <p:cNvPr id="1750020"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50021"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50022" name="Text Box 6"/>
          <p:cNvSpPr txBox="1">
            <a:spLocks noChangeArrowheads="1"/>
          </p:cNvSpPr>
          <p:nvPr/>
        </p:nvSpPr>
        <p:spPr bwMode="auto">
          <a:xfrm>
            <a:off x="6826250" y="1790700"/>
            <a:ext cx="1924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Texto del ítem del menú</a:t>
            </a:r>
          </a:p>
          <a:p>
            <a:endParaRPr lang="es-ES" sz="1800">
              <a:solidFill>
                <a:srgbClr val="FF3300"/>
              </a:solidFill>
            </a:endParaRPr>
          </a:p>
        </p:txBody>
      </p:sp>
      <p:sp>
        <p:nvSpPr>
          <p:cNvPr id="1750023" name="Line 7"/>
          <p:cNvSpPr>
            <a:spLocks noChangeShapeType="1"/>
          </p:cNvSpPr>
          <p:nvPr/>
        </p:nvSpPr>
        <p:spPr bwMode="auto">
          <a:xfrm flipH="1">
            <a:off x="4762500" y="1955800"/>
            <a:ext cx="2095500" cy="520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24091921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7" name="Rectangle 3"/>
          <p:cNvSpPr>
            <a:spLocks noChangeArrowheads="1"/>
          </p:cNvSpPr>
          <p:nvPr/>
        </p:nvSpPr>
        <p:spPr bwMode="auto">
          <a:xfrm>
            <a:off x="0" y="1703388"/>
            <a:ext cx="852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3333CC"/>
                </a:solidFill>
              </a:rPr>
              <a:t>itemNuevo = new JMenuItem( "Nuevo" );</a:t>
            </a:r>
          </a:p>
          <a:p>
            <a:r>
              <a:rPr lang="es-CO" sz="1800">
                <a:solidFill>
                  <a:srgbClr val="3333CC"/>
                </a:solidFill>
              </a:rPr>
              <a:t>        </a:t>
            </a:r>
            <a:r>
              <a:rPr lang="es-CO" sz="1800">
                <a:solidFill>
                  <a:srgbClr val="FF3300"/>
                </a:solidFill>
              </a:rPr>
              <a:t>itemNuevo.setActionCommand( NUEVO );</a:t>
            </a:r>
          </a:p>
          <a:p>
            <a:r>
              <a:rPr lang="es-CO" sz="1800">
                <a:solidFill>
                  <a:srgbClr val="3333CC"/>
                </a:solidFill>
              </a:rPr>
              <a:t>        itemNuevo.setAccelerator( KeyStroke.getKeyStroke( </a:t>
            </a:r>
          </a:p>
          <a:p>
            <a:r>
              <a:rPr lang="es-CO" sz="1800">
                <a:solidFill>
                  <a:srgbClr val="3333CC"/>
                </a:solidFill>
              </a:rPr>
              <a:t>                              KeyEvent.VK_N, ActionEvent.CTRL_MASK ) );</a:t>
            </a:r>
          </a:p>
          <a:p>
            <a:r>
              <a:rPr lang="es-CO" sz="1800">
                <a:solidFill>
                  <a:srgbClr val="3333CC"/>
                </a:solidFill>
              </a:rPr>
              <a:t>        itemNuevo.setMnemonic( KeyEvent.VK_N );</a:t>
            </a:r>
          </a:p>
          <a:p>
            <a:r>
              <a:rPr lang="es-CO" sz="1800">
                <a:solidFill>
                  <a:srgbClr val="3333CC"/>
                </a:solidFill>
              </a:rPr>
              <a:t>        itemNuevo.addActionListener( this );</a:t>
            </a:r>
          </a:p>
          <a:p>
            <a:r>
              <a:rPr lang="es-CO" sz="1800">
                <a:solidFill>
                  <a:srgbClr val="3333CC"/>
                </a:solidFill>
              </a:rPr>
              <a:t>        menuArchivo.add( itemNuevo );</a:t>
            </a:r>
          </a:p>
          <a:p>
            <a:endParaRPr lang="es-CO" sz="1800">
              <a:solidFill>
                <a:srgbClr val="3333CC"/>
              </a:solidFill>
            </a:endParaRPr>
          </a:p>
          <a:p>
            <a:r>
              <a:rPr lang="es-CO" sz="1800"/>
              <a:t>    …</a:t>
            </a:r>
          </a:p>
          <a:p>
            <a:r>
              <a:rPr lang="es-CO" sz="2000"/>
              <a:t>}</a:t>
            </a:r>
            <a:endParaRPr lang="es-ES" sz="2000"/>
          </a:p>
        </p:txBody>
      </p:sp>
      <p:sp>
        <p:nvSpPr>
          <p:cNvPr id="1752068"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52069"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52070" name="Text Box 6"/>
          <p:cNvSpPr txBox="1">
            <a:spLocks noChangeArrowheads="1"/>
          </p:cNvSpPr>
          <p:nvPr/>
        </p:nvSpPr>
        <p:spPr bwMode="auto">
          <a:xfrm>
            <a:off x="6978650" y="2044700"/>
            <a:ext cx="19240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Comando asociado a ese ítem del menú</a:t>
            </a:r>
          </a:p>
          <a:p>
            <a:endParaRPr lang="es-ES" sz="1800">
              <a:solidFill>
                <a:srgbClr val="FF3300"/>
              </a:solidFill>
            </a:endParaRPr>
          </a:p>
        </p:txBody>
      </p:sp>
      <p:sp>
        <p:nvSpPr>
          <p:cNvPr id="1752071" name="Line 7"/>
          <p:cNvSpPr>
            <a:spLocks noChangeShapeType="1"/>
          </p:cNvSpPr>
          <p:nvPr/>
        </p:nvSpPr>
        <p:spPr bwMode="auto">
          <a:xfrm flipH="1">
            <a:off x="4927600" y="2298700"/>
            <a:ext cx="2057400" cy="4699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2393999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grpSp>
        <p:nvGrpSpPr>
          <p:cNvPr id="2" name="1 Grupo"/>
          <p:cNvGrpSpPr/>
          <p:nvPr/>
        </p:nvGrpSpPr>
        <p:grpSpPr>
          <a:xfrm>
            <a:off x="690265" y="2627437"/>
            <a:ext cx="2441575" cy="1017587"/>
            <a:chOff x="1146175" y="1782763"/>
            <a:chExt cx="2441575" cy="1017587"/>
          </a:xfrm>
        </p:grpSpPr>
        <p:sp>
          <p:nvSpPr>
            <p:cNvPr id="4" name="Rectangle 3"/>
            <p:cNvSpPr>
              <a:spLocks noChangeArrowheads="1"/>
            </p:cNvSpPr>
            <p:nvPr/>
          </p:nvSpPr>
          <p:spPr bwMode="auto">
            <a:xfrm>
              <a:off x="1146175" y="1782763"/>
              <a:ext cx="2441575" cy="1017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7" name="Text Box 4"/>
            <p:cNvSpPr txBox="1">
              <a:spLocks noChangeArrowheads="1"/>
            </p:cNvSpPr>
            <p:nvPr/>
          </p:nvSpPr>
          <p:spPr bwMode="auto">
            <a:xfrm>
              <a:off x="1146175" y="1790700"/>
              <a:ext cx="24272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a:latin typeface="+mj-lt"/>
                </a:rPr>
                <a:t>Dibujo</a:t>
              </a:r>
              <a:endParaRPr lang="es-ES" sz="1800">
                <a:latin typeface="+mj-lt"/>
              </a:endParaRPr>
            </a:p>
          </p:txBody>
        </p:sp>
      </p:grpSp>
      <p:sp>
        <p:nvSpPr>
          <p:cNvPr id="8" name="Rectangle 5"/>
          <p:cNvSpPr>
            <a:spLocks noChangeArrowheads="1"/>
          </p:cNvSpPr>
          <p:nvPr/>
        </p:nvSpPr>
        <p:spPr bwMode="auto">
          <a:xfrm>
            <a:off x="5430838" y="1349375"/>
            <a:ext cx="2441575" cy="19357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9" name="Text Box 6"/>
          <p:cNvSpPr txBox="1">
            <a:spLocks noChangeArrowheads="1"/>
          </p:cNvSpPr>
          <p:nvPr/>
        </p:nvSpPr>
        <p:spPr bwMode="auto">
          <a:xfrm>
            <a:off x="5430838" y="1346200"/>
            <a:ext cx="244951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smtClean="0">
                <a:solidFill>
                  <a:srgbClr val="FF3300"/>
                </a:solidFill>
                <a:latin typeface="+mj-lt"/>
              </a:rPr>
              <a:t>Linea</a:t>
            </a:r>
            <a:endParaRPr lang="es-ES" sz="1800" dirty="0">
              <a:solidFill>
                <a:srgbClr val="FF3300"/>
              </a:solidFill>
              <a:latin typeface="+mj-lt"/>
            </a:endParaRPr>
          </a:p>
        </p:txBody>
      </p:sp>
      <p:sp>
        <p:nvSpPr>
          <p:cNvPr id="10" name="Line 7"/>
          <p:cNvSpPr>
            <a:spLocks noChangeShapeType="1"/>
          </p:cNvSpPr>
          <p:nvPr/>
        </p:nvSpPr>
        <p:spPr bwMode="auto">
          <a:xfrm flipV="1">
            <a:off x="3131840" y="3073920"/>
            <a:ext cx="22783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1" name="Text Box 8"/>
          <p:cNvSpPr txBox="1">
            <a:spLocks noChangeArrowheads="1"/>
          </p:cNvSpPr>
          <p:nvPr/>
        </p:nvSpPr>
        <p:spPr bwMode="auto">
          <a:xfrm>
            <a:off x="4427984" y="2708920"/>
            <a:ext cx="6655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err="1">
                <a:solidFill>
                  <a:srgbClr val="FF0000"/>
                </a:solidFill>
                <a:latin typeface="+mj-lt"/>
              </a:rPr>
              <a:t>lineas</a:t>
            </a:r>
            <a:endParaRPr lang="es-ES" sz="1600" dirty="0">
              <a:solidFill>
                <a:srgbClr val="FF0000"/>
              </a:solidFill>
              <a:latin typeface="+mj-lt"/>
            </a:endParaRPr>
          </a:p>
        </p:txBody>
      </p:sp>
      <p:sp>
        <p:nvSpPr>
          <p:cNvPr id="12" name="Text Box 9"/>
          <p:cNvSpPr txBox="1">
            <a:spLocks noChangeArrowheads="1"/>
          </p:cNvSpPr>
          <p:nvPr/>
        </p:nvSpPr>
        <p:spPr bwMode="auto">
          <a:xfrm>
            <a:off x="5003800" y="2361828"/>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dirty="0">
                <a:solidFill>
                  <a:srgbClr val="FF0000"/>
                </a:solidFill>
                <a:latin typeface="+mj-lt"/>
              </a:rPr>
              <a:t>*</a:t>
            </a:r>
            <a:endParaRPr lang="es-ES" sz="5400" dirty="0">
              <a:solidFill>
                <a:srgbClr val="FF0000"/>
              </a:solidFill>
              <a:latin typeface="+mj-lt"/>
            </a:endParaRPr>
          </a:p>
        </p:txBody>
      </p:sp>
      <p:grpSp>
        <p:nvGrpSpPr>
          <p:cNvPr id="3" name="2 Grupo"/>
          <p:cNvGrpSpPr/>
          <p:nvPr/>
        </p:nvGrpSpPr>
        <p:grpSpPr>
          <a:xfrm>
            <a:off x="5437188" y="3543653"/>
            <a:ext cx="2449512" cy="1946527"/>
            <a:chOff x="5437188" y="3683000"/>
            <a:chExt cx="2449512" cy="1697038"/>
          </a:xfrm>
        </p:grpSpPr>
        <p:sp>
          <p:nvSpPr>
            <p:cNvPr id="13" name="Rectangle 10"/>
            <p:cNvSpPr>
              <a:spLocks noChangeArrowheads="1"/>
            </p:cNvSpPr>
            <p:nvPr/>
          </p:nvSpPr>
          <p:spPr bwMode="auto">
            <a:xfrm>
              <a:off x="5437188" y="3683000"/>
              <a:ext cx="2441575" cy="1697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4" name="Text Box 11"/>
            <p:cNvSpPr txBox="1">
              <a:spLocks noChangeArrowheads="1"/>
            </p:cNvSpPr>
            <p:nvPr/>
          </p:nvSpPr>
          <p:spPr bwMode="auto">
            <a:xfrm>
              <a:off x="5437188" y="3684588"/>
              <a:ext cx="2449512" cy="2938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a:solidFill>
                    <a:srgbClr val="990099"/>
                  </a:solidFill>
                  <a:latin typeface="+mj-lt"/>
                </a:rPr>
                <a:t>Rectangulo</a:t>
              </a:r>
              <a:endParaRPr lang="es-ES" sz="1800" dirty="0">
                <a:solidFill>
                  <a:srgbClr val="990099"/>
                </a:solidFill>
                <a:latin typeface="+mj-lt"/>
              </a:endParaRPr>
            </a:p>
          </p:txBody>
        </p:sp>
      </p:grpSp>
      <p:sp>
        <p:nvSpPr>
          <p:cNvPr id="15" name="Rectangle 12"/>
          <p:cNvSpPr>
            <a:spLocks noChangeArrowheads="1"/>
          </p:cNvSpPr>
          <p:nvPr/>
        </p:nvSpPr>
        <p:spPr bwMode="auto">
          <a:xfrm>
            <a:off x="5476875" y="5662613"/>
            <a:ext cx="2441575" cy="1017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6" name="Text Box 13"/>
          <p:cNvSpPr txBox="1">
            <a:spLocks noChangeArrowheads="1"/>
          </p:cNvSpPr>
          <p:nvPr/>
        </p:nvSpPr>
        <p:spPr bwMode="auto">
          <a:xfrm>
            <a:off x="5476875" y="5659438"/>
            <a:ext cx="24495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a:solidFill>
                  <a:srgbClr val="009900"/>
                </a:solidFill>
                <a:latin typeface="+mj-lt"/>
              </a:rPr>
              <a:t>Ovalo</a:t>
            </a:r>
            <a:endParaRPr lang="es-ES" sz="1800" dirty="0">
              <a:solidFill>
                <a:srgbClr val="009900"/>
              </a:solidFill>
              <a:latin typeface="+mj-lt"/>
            </a:endParaRPr>
          </a:p>
        </p:txBody>
      </p:sp>
      <p:cxnSp>
        <p:nvCxnSpPr>
          <p:cNvPr id="17" name="AutoShape 14"/>
          <p:cNvCxnSpPr>
            <a:cxnSpLocks noChangeShapeType="1"/>
            <a:stCxn id="4" idx="2"/>
            <a:endCxn id="13" idx="1"/>
          </p:cNvCxnSpPr>
          <p:nvPr/>
        </p:nvCxnSpPr>
        <p:spPr bwMode="auto">
          <a:xfrm rot="16200000" flipH="1">
            <a:off x="3238174" y="2317902"/>
            <a:ext cx="871893" cy="352613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5"/>
          <p:cNvCxnSpPr>
            <a:cxnSpLocks noChangeShapeType="1"/>
            <a:stCxn id="4" idx="2"/>
            <a:endCxn id="15" idx="1"/>
          </p:cNvCxnSpPr>
          <p:nvPr/>
        </p:nvCxnSpPr>
        <p:spPr bwMode="auto">
          <a:xfrm rot="16200000" flipH="1">
            <a:off x="2430773" y="3125304"/>
            <a:ext cx="2526383" cy="356582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16"/>
          <p:cNvSpPr txBox="1">
            <a:spLocks noChangeArrowheads="1"/>
          </p:cNvSpPr>
          <p:nvPr/>
        </p:nvSpPr>
        <p:spPr bwMode="auto">
          <a:xfrm>
            <a:off x="3923928" y="4098558"/>
            <a:ext cx="1154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990099"/>
                </a:solidFill>
                <a:latin typeface="+mj-lt"/>
              </a:rPr>
              <a:t>rectangulos</a:t>
            </a:r>
            <a:endParaRPr lang="es-ES" sz="1600">
              <a:solidFill>
                <a:srgbClr val="990099"/>
              </a:solidFill>
              <a:latin typeface="+mj-lt"/>
            </a:endParaRPr>
          </a:p>
        </p:txBody>
      </p:sp>
      <p:sp>
        <p:nvSpPr>
          <p:cNvPr id="20" name="Text Box 17"/>
          <p:cNvSpPr txBox="1">
            <a:spLocks noChangeArrowheads="1"/>
          </p:cNvSpPr>
          <p:nvPr/>
        </p:nvSpPr>
        <p:spPr bwMode="auto">
          <a:xfrm>
            <a:off x="5003800" y="3861048"/>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dirty="0">
                <a:solidFill>
                  <a:srgbClr val="990099"/>
                </a:solidFill>
                <a:latin typeface="+mj-lt"/>
              </a:rPr>
              <a:t>*</a:t>
            </a:r>
            <a:endParaRPr lang="es-ES" sz="5400" dirty="0">
              <a:solidFill>
                <a:srgbClr val="990099"/>
              </a:solidFill>
              <a:latin typeface="+mj-lt"/>
            </a:endParaRPr>
          </a:p>
        </p:txBody>
      </p:sp>
      <p:sp>
        <p:nvSpPr>
          <p:cNvPr id="21" name="Text Box 18"/>
          <p:cNvSpPr txBox="1">
            <a:spLocks noChangeArrowheads="1"/>
          </p:cNvSpPr>
          <p:nvPr/>
        </p:nvSpPr>
        <p:spPr bwMode="auto">
          <a:xfrm>
            <a:off x="4283968" y="5877272"/>
            <a:ext cx="7161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err="1">
                <a:solidFill>
                  <a:srgbClr val="009900"/>
                </a:solidFill>
                <a:latin typeface="+mj-lt"/>
              </a:rPr>
              <a:t>ovalos</a:t>
            </a:r>
            <a:endParaRPr lang="es-ES" sz="1600" dirty="0">
              <a:solidFill>
                <a:srgbClr val="009900"/>
              </a:solidFill>
              <a:latin typeface="+mj-lt"/>
            </a:endParaRPr>
          </a:p>
        </p:txBody>
      </p:sp>
      <p:sp>
        <p:nvSpPr>
          <p:cNvPr id="22" name="Text Box 19"/>
          <p:cNvSpPr txBox="1">
            <a:spLocks noChangeArrowheads="1"/>
          </p:cNvSpPr>
          <p:nvPr/>
        </p:nvSpPr>
        <p:spPr bwMode="auto">
          <a:xfrm>
            <a:off x="5045075" y="5635625"/>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a:solidFill>
                  <a:srgbClr val="009900"/>
                </a:solidFill>
                <a:latin typeface="+mj-lt"/>
              </a:rPr>
              <a:t>*</a:t>
            </a:r>
            <a:endParaRPr lang="es-ES" sz="5400">
              <a:solidFill>
                <a:srgbClr val="009900"/>
              </a:solidFill>
              <a:latin typeface="+mj-lt"/>
            </a:endParaRPr>
          </a:p>
        </p:txBody>
      </p:sp>
      <p:sp>
        <p:nvSpPr>
          <p:cNvPr id="23" name="Text Box 20"/>
          <p:cNvSpPr txBox="1">
            <a:spLocks noChangeArrowheads="1"/>
          </p:cNvSpPr>
          <p:nvPr/>
        </p:nvSpPr>
        <p:spPr bwMode="auto">
          <a:xfrm>
            <a:off x="5497287" y="1787332"/>
            <a:ext cx="12349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200" dirty="0" err="1">
                <a:latin typeface="+mj-lt"/>
              </a:rPr>
              <a:t>int</a:t>
            </a:r>
            <a:r>
              <a:rPr lang="es-CO" sz="1200" dirty="0">
                <a:latin typeface="+mj-lt"/>
              </a:rPr>
              <a:t> x1</a:t>
            </a:r>
          </a:p>
          <a:p>
            <a:r>
              <a:rPr lang="es-CO" sz="1200" dirty="0" err="1">
                <a:latin typeface="+mj-lt"/>
              </a:rPr>
              <a:t>int</a:t>
            </a:r>
            <a:r>
              <a:rPr lang="es-CO" sz="1200" dirty="0">
                <a:latin typeface="+mj-lt"/>
              </a:rPr>
              <a:t> y1</a:t>
            </a:r>
          </a:p>
          <a:p>
            <a:r>
              <a:rPr lang="es-CO" sz="1200" dirty="0" err="1">
                <a:latin typeface="+mj-lt"/>
              </a:rPr>
              <a:t>int</a:t>
            </a:r>
            <a:r>
              <a:rPr lang="es-CO" sz="1200" dirty="0">
                <a:latin typeface="+mj-lt"/>
              </a:rPr>
              <a:t> x2</a:t>
            </a:r>
          </a:p>
          <a:p>
            <a:r>
              <a:rPr lang="es-CO" sz="1200" dirty="0" err="1">
                <a:latin typeface="+mj-lt"/>
              </a:rPr>
              <a:t>int</a:t>
            </a:r>
            <a:r>
              <a:rPr lang="es-CO" sz="1200" dirty="0">
                <a:latin typeface="+mj-lt"/>
              </a:rPr>
              <a:t> y2</a:t>
            </a:r>
          </a:p>
          <a:p>
            <a:r>
              <a:rPr lang="es-CO" sz="1200" dirty="0" err="1">
                <a:latin typeface="+mj-lt"/>
              </a:rPr>
              <a:t>String</a:t>
            </a:r>
            <a:r>
              <a:rPr lang="es-CO" sz="1200" dirty="0">
                <a:latin typeface="+mj-lt"/>
              </a:rPr>
              <a:t> texto</a:t>
            </a:r>
          </a:p>
          <a:p>
            <a:r>
              <a:rPr lang="es-CO" sz="1200" dirty="0">
                <a:latin typeface="+mj-lt"/>
              </a:rPr>
              <a:t>Font </a:t>
            </a:r>
            <a:r>
              <a:rPr lang="es-CO" sz="1200" dirty="0" err="1">
                <a:latin typeface="+mj-lt"/>
              </a:rPr>
              <a:t>tipoLetra</a:t>
            </a:r>
            <a:endParaRPr lang="es-CO" sz="1200" dirty="0">
              <a:latin typeface="+mj-lt"/>
            </a:endParaRPr>
          </a:p>
          <a:p>
            <a:r>
              <a:rPr lang="es-CO" sz="1200" dirty="0">
                <a:latin typeface="+mj-lt"/>
              </a:rPr>
              <a:t>Color </a:t>
            </a:r>
            <a:r>
              <a:rPr lang="es-CO" sz="1200" dirty="0" err="1">
                <a:latin typeface="+mj-lt"/>
              </a:rPr>
              <a:t>colorLinea</a:t>
            </a:r>
            <a:r>
              <a:rPr lang="es-CO" sz="1200" dirty="0">
                <a:latin typeface="+mj-lt"/>
              </a:rPr>
              <a:t> </a:t>
            </a:r>
          </a:p>
          <a:p>
            <a:r>
              <a:rPr lang="es-CO" sz="1200" dirty="0">
                <a:latin typeface="+mj-lt"/>
              </a:rPr>
              <a:t>…</a:t>
            </a:r>
            <a:endParaRPr lang="es-ES" sz="1200" dirty="0">
              <a:latin typeface="+mj-lt"/>
            </a:endParaRPr>
          </a:p>
        </p:txBody>
      </p:sp>
      <p:sp>
        <p:nvSpPr>
          <p:cNvPr id="24" name="Text Box 21"/>
          <p:cNvSpPr txBox="1">
            <a:spLocks noChangeArrowheads="1"/>
          </p:cNvSpPr>
          <p:nvPr/>
        </p:nvSpPr>
        <p:spPr bwMode="auto">
          <a:xfrm>
            <a:off x="5495925" y="3920520"/>
            <a:ext cx="12349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200" dirty="0" err="1">
                <a:latin typeface="+mj-lt"/>
              </a:rPr>
              <a:t>int</a:t>
            </a:r>
            <a:r>
              <a:rPr lang="es-CO" sz="1200" dirty="0">
                <a:latin typeface="+mj-lt"/>
              </a:rPr>
              <a:t> x1</a:t>
            </a:r>
          </a:p>
          <a:p>
            <a:r>
              <a:rPr lang="es-CO" sz="1200" dirty="0" err="1">
                <a:latin typeface="+mj-lt"/>
              </a:rPr>
              <a:t>int</a:t>
            </a:r>
            <a:r>
              <a:rPr lang="es-CO" sz="1200" dirty="0">
                <a:latin typeface="+mj-lt"/>
              </a:rPr>
              <a:t> y1</a:t>
            </a:r>
          </a:p>
          <a:p>
            <a:r>
              <a:rPr lang="es-CO" sz="1200" dirty="0" err="1">
                <a:latin typeface="+mj-lt"/>
              </a:rPr>
              <a:t>int</a:t>
            </a:r>
            <a:r>
              <a:rPr lang="es-CO" sz="1200" dirty="0">
                <a:latin typeface="+mj-lt"/>
              </a:rPr>
              <a:t> x2</a:t>
            </a:r>
          </a:p>
          <a:p>
            <a:r>
              <a:rPr lang="es-CO" sz="1200" dirty="0" err="1">
                <a:latin typeface="+mj-lt"/>
              </a:rPr>
              <a:t>int</a:t>
            </a:r>
            <a:r>
              <a:rPr lang="es-CO" sz="1200" dirty="0">
                <a:latin typeface="+mj-lt"/>
              </a:rPr>
              <a:t> y2</a:t>
            </a:r>
          </a:p>
          <a:p>
            <a:r>
              <a:rPr lang="es-CO" sz="1200" dirty="0" err="1">
                <a:latin typeface="+mj-lt"/>
              </a:rPr>
              <a:t>String</a:t>
            </a:r>
            <a:r>
              <a:rPr lang="es-CO" sz="1200" dirty="0">
                <a:latin typeface="+mj-lt"/>
              </a:rPr>
              <a:t> texto</a:t>
            </a:r>
          </a:p>
          <a:p>
            <a:r>
              <a:rPr lang="es-CO" sz="1200" dirty="0">
                <a:latin typeface="+mj-lt"/>
              </a:rPr>
              <a:t>Font </a:t>
            </a:r>
            <a:r>
              <a:rPr lang="es-CO" sz="1200" dirty="0" err="1">
                <a:latin typeface="+mj-lt"/>
              </a:rPr>
              <a:t>tipoLetra</a:t>
            </a:r>
            <a:endParaRPr lang="es-CO" sz="1200" dirty="0">
              <a:latin typeface="+mj-lt"/>
            </a:endParaRPr>
          </a:p>
          <a:p>
            <a:r>
              <a:rPr lang="es-CO" sz="1200" dirty="0">
                <a:latin typeface="+mj-lt"/>
              </a:rPr>
              <a:t>Color </a:t>
            </a:r>
            <a:r>
              <a:rPr lang="es-CO" sz="1200" dirty="0" err="1">
                <a:latin typeface="+mj-lt"/>
              </a:rPr>
              <a:t>colorLinea</a:t>
            </a:r>
            <a:r>
              <a:rPr lang="es-CO" sz="1200" dirty="0">
                <a:latin typeface="+mj-lt"/>
              </a:rPr>
              <a:t> </a:t>
            </a:r>
          </a:p>
          <a:p>
            <a:r>
              <a:rPr lang="es-CO" sz="1200" dirty="0">
                <a:latin typeface="+mj-lt"/>
              </a:rPr>
              <a:t>…</a:t>
            </a:r>
            <a:endParaRPr lang="es-ES" sz="1200" dirty="0">
              <a:latin typeface="+mj-lt"/>
            </a:endParaRPr>
          </a:p>
        </p:txBody>
      </p:sp>
      <p:sp>
        <p:nvSpPr>
          <p:cNvPr id="25" name="Text Box 22"/>
          <p:cNvSpPr txBox="1">
            <a:spLocks noChangeArrowheads="1"/>
          </p:cNvSpPr>
          <p:nvPr/>
        </p:nvSpPr>
        <p:spPr bwMode="auto">
          <a:xfrm>
            <a:off x="5703888" y="6111875"/>
            <a:ext cx="15488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dirty="0">
                <a:solidFill>
                  <a:srgbClr val="FF0000"/>
                </a:solidFill>
                <a:latin typeface="+mj-lt"/>
              </a:rPr>
              <a:t>Los mismos !!!</a:t>
            </a:r>
            <a:endParaRPr lang="es-ES" sz="1800" dirty="0">
              <a:solidFill>
                <a:srgbClr val="FF0000"/>
              </a:solidFill>
              <a:latin typeface="+mj-lt"/>
            </a:endParaRPr>
          </a:p>
        </p:txBody>
      </p:sp>
    </p:spTree>
    <p:extLst>
      <p:ext uri="{BB962C8B-B14F-4D97-AF65-F5344CB8AC3E}">
        <p14:creationId xmlns:p14="http://schemas.microsoft.com/office/powerpoint/2010/main" val="341033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115" name="Rectangle 3"/>
          <p:cNvSpPr>
            <a:spLocks noChangeArrowheads="1"/>
          </p:cNvSpPr>
          <p:nvPr/>
        </p:nvSpPr>
        <p:spPr bwMode="auto">
          <a:xfrm>
            <a:off x="0" y="1703388"/>
            <a:ext cx="852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3333CC"/>
                </a:solidFill>
              </a:rPr>
              <a:t>itemNuevo = new JMenuItem( "Nuevo" );</a:t>
            </a:r>
          </a:p>
          <a:p>
            <a:r>
              <a:rPr lang="es-CO" sz="1800">
                <a:solidFill>
                  <a:srgbClr val="3333CC"/>
                </a:solidFill>
              </a:rPr>
              <a:t>        itemNuevo.setActionCommand( NUEVO );</a:t>
            </a:r>
          </a:p>
          <a:p>
            <a:r>
              <a:rPr lang="es-CO" sz="1800">
                <a:solidFill>
                  <a:srgbClr val="3333CC"/>
                </a:solidFill>
              </a:rPr>
              <a:t>        </a:t>
            </a:r>
            <a:r>
              <a:rPr lang="es-CO" sz="1800">
                <a:solidFill>
                  <a:srgbClr val="FF3300"/>
                </a:solidFill>
              </a:rPr>
              <a:t>itemNuevo.setAccelerator( KeyStroke.getKeyStroke( </a:t>
            </a:r>
          </a:p>
          <a:p>
            <a:r>
              <a:rPr lang="es-CO" sz="1800">
                <a:solidFill>
                  <a:srgbClr val="FF3300"/>
                </a:solidFill>
              </a:rPr>
              <a:t>                              KeyEvent.VK_N, ActionEvent.CTRL_MASK ) );</a:t>
            </a:r>
          </a:p>
          <a:p>
            <a:r>
              <a:rPr lang="es-CO" sz="1800">
                <a:solidFill>
                  <a:srgbClr val="3333CC"/>
                </a:solidFill>
              </a:rPr>
              <a:t>        itemNuevo.setMnemonic( KeyEvent.VK_N );</a:t>
            </a:r>
          </a:p>
          <a:p>
            <a:r>
              <a:rPr lang="es-CO" sz="1800">
                <a:solidFill>
                  <a:srgbClr val="3333CC"/>
                </a:solidFill>
              </a:rPr>
              <a:t>        itemNuevo.addActionListener( this );</a:t>
            </a:r>
          </a:p>
          <a:p>
            <a:r>
              <a:rPr lang="es-CO" sz="1800">
                <a:solidFill>
                  <a:srgbClr val="3333CC"/>
                </a:solidFill>
              </a:rPr>
              <a:t>        menuArchivo.add( itemNuevo );</a:t>
            </a:r>
          </a:p>
          <a:p>
            <a:endParaRPr lang="es-CO" sz="1800">
              <a:solidFill>
                <a:srgbClr val="3333CC"/>
              </a:solidFill>
            </a:endParaRPr>
          </a:p>
          <a:p>
            <a:r>
              <a:rPr lang="es-CO" sz="1800"/>
              <a:t>    …</a:t>
            </a:r>
          </a:p>
          <a:p>
            <a:r>
              <a:rPr lang="es-CO" sz="2000"/>
              <a:t>}</a:t>
            </a:r>
            <a:endParaRPr lang="es-ES" sz="2000"/>
          </a:p>
        </p:txBody>
      </p:sp>
      <p:sp>
        <p:nvSpPr>
          <p:cNvPr id="1754116"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54117"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54118" name="Text Box 6"/>
          <p:cNvSpPr txBox="1">
            <a:spLocks noChangeArrowheads="1"/>
          </p:cNvSpPr>
          <p:nvPr/>
        </p:nvSpPr>
        <p:spPr bwMode="auto">
          <a:xfrm>
            <a:off x="6978650" y="2184400"/>
            <a:ext cx="19240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Combinación de teclas que permite un acceso directo al ítem del menú. En este ejemplo es CTRL + N</a:t>
            </a:r>
          </a:p>
          <a:p>
            <a:endParaRPr lang="es-ES" sz="1800">
              <a:solidFill>
                <a:srgbClr val="FF3300"/>
              </a:solidFill>
            </a:endParaRPr>
          </a:p>
        </p:txBody>
      </p:sp>
      <p:sp>
        <p:nvSpPr>
          <p:cNvPr id="1754119" name="Line 7"/>
          <p:cNvSpPr>
            <a:spLocks noChangeShapeType="1"/>
          </p:cNvSpPr>
          <p:nvPr/>
        </p:nvSpPr>
        <p:spPr bwMode="auto">
          <a:xfrm flipH="1">
            <a:off x="5930900" y="2794000"/>
            <a:ext cx="1016000" cy="266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7406174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3" name="Rectangle 3"/>
          <p:cNvSpPr>
            <a:spLocks noChangeArrowheads="1"/>
          </p:cNvSpPr>
          <p:nvPr/>
        </p:nvSpPr>
        <p:spPr bwMode="auto">
          <a:xfrm>
            <a:off x="0" y="1703388"/>
            <a:ext cx="852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3333CC"/>
                </a:solidFill>
              </a:rPr>
              <a:t>itemNuevo = new JMenuItem( "Nuevo" );</a:t>
            </a:r>
          </a:p>
          <a:p>
            <a:r>
              <a:rPr lang="es-CO" sz="1800">
                <a:solidFill>
                  <a:srgbClr val="3333CC"/>
                </a:solidFill>
              </a:rPr>
              <a:t>        itemNuevo.setActionCommand( NUEVO );</a:t>
            </a:r>
          </a:p>
          <a:p>
            <a:r>
              <a:rPr lang="es-CO" sz="1800">
                <a:solidFill>
                  <a:srgbClr val="3333CC"/>
                </a:solidFill>
              </a:rPr>
              <a:t>        itemNuevo.setAccelerator( KeyStroke.getKeyStroke( </a:t>
            </a:r>
          </a:p>
          <a:p>
            <a:r>
              <a:rPr lang="es-CO" sz="1800">
                <a:solidFill>
                  <a:srgbClr val="3333CC"/>
                </a:solidFill>
              </a:rPr>
              <a:t>                              KeyEvent.VK_N, ActionEvent.CTRL_MASK ) );</a:t>
            </a:r>
          </a:p>
          <a:p>
            <a:r>
              <a:rPr lang="es-CO" sz="1800">
                <a:solidFill>
                  <a:srgbClr val="3333CC"/>
                </a:solidFill>
              </a:rPr>
              <a:t>        </a:t>
            </a:r>
            <a:r>
              <a:rPr lang="es-CO" sz="1800">
                <a:solidFill>
                  <a:srgbClr val="FF3300"/>
                </a:solidFill>
              </a:rPr>
              <a:t>itemNuevo.setMnemonic( KeyEvent.VK_N );</a:t>
            </a:r>
          </a:p>
          <a:p>
            <a:r>
              <a:rPr lang="es-CO" sz="1800">
                <a:solidFill>
                  <a:srgbClr val="3333CC"/>
                </a:solidFill>
              </a:rPr>
              <a:t>        itemNuevo.addActionListener( this );</a:t>
            </a:r>
          </a:p>
          <a:p>
            <a:r>
              <a:rPr lang="es-CO" sz="1800">
                <a:solidFill>
                  <a:srgbClr val="3333CC"/>
                </a:solidFill>
              </a:rPr>
              <a:t>        menuArchivo.add( itemNuevo );</a:t>
            </a:r>
          </a:p>
          <a:p>
            <a:endParaRPr lang="es-CO" sz="1800">
              <a:solidFill>
                <a:srgbClr val="3333CC"/>
              </a:solidFill>
            </a:endParaRPr>
          </a:p>
          <a:p>
            <a:r>
              <a:rPr lang="es-CO" sz="1800"/>
              <a:t>    …</a:t>
            </a:r>
          </a:p>
          <a:p>
            <a:r>
              <a:rPr lang="es-CO" sz="2000"/>
              <a:t>}</a:t>
            </a:r>
            <a:endParaRPr lang="es-ES" sz="2000"/>
          </a:p>
        </p:txBody>
      </p:sp>
      <p:sp>
        <p:nvSpPr>
          <p:cNvPr id="1756164"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56165"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56166" name="Text Box 6"/>
          <p:cNvSpPr txBox="1">
            <a:spLocks noChangeArrowheads="1"/>
          </p:cNvSpPr>
          <p:nvPr/>
        </p:nvSpPr>
        <p:spPr bwMode="auto">
          <a:xfrm>
            <a:off x="6889750" y="2806700"/>
            <a:ext cx="2101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Tecla de acceso rápido. En este ejemplo: ALT + N</a:t>
            </a:r>
          </a:p>
          <a:p>
            <a:endParaRPr lang="es-ES" sz="1800">
              <a:solidFill>
                <a:srgbClr val="FF3300"/>
              </a:solidFill>
            </a:endParaRPr>
          </a:p>
        </p:txBody>
      </p:sp>
      <p:sp>
        <p:nvSpPr>
          <p:cNvPr id="1756167" name="Line 7"/>
          <p:cNvSpPr>
            <a:spLocks noChangeShapeType="1"/>
          </p:cNvSpPr>
          <p:nvPr/>
        </p:nvSpPr>
        <p:spPr bwMode="auto">
          <a:xfrm flipH="1">
            <a:off x="5067300" y="3606800"/>
            <a:ext cx="1803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4264527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1" name="Rectangle 3"/>
          <p:cNvSpPr>
            <a:spLocks noChangeArrowheads="1"/>
          </p:cNvSpPr>
          <p:nvPr/>
        </p:nvSpPr>
        <p:spPr bwMode="auto">
          <a:xfrm>
            <a:off x="0" y="1703388"/>
            <a:ext cx="852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3333CC"/>
                </a:solidFill>
              </a:rPr>
              <a:t>itemNuevo = new JMenuItem( "Nuevo" );</a:t>
            </a:r>
          </a:p>
          <a:p>
            <a:r>
              <a:rPr lang="es-CO" sz="1800">
                <a:solidFill>
                  <a:srgbClr val="3333CC"/>
                </a:solidFill>
              </a:rPr>
              <a:t>        itemNuevo.setActionCommand( NUEVO );</a:t>
            </a:r>
          </a:p>
          <a:p>
            <a:r>
              <a:rPr lang="es-CO" sz="1800">
                <a:solidFill>
                  <a:srgbClr val="3333CC"/>
                </a:solidFill>
              </a:rPr>
              <a:t>        itemNuevo.setAccelerator( KeyStroke.getKeyStroke( </a:t>
            </a:r>
          </a:p>
          <a:p>
            <a:r>
              <a:rPr lang="es-CO" sz="1800">
                <a:solidFill>
                  <a:srgbClr val="3333CC"/>
                </a:solidFill>
              </a:rPr>
              <a:t>                              KeyEvent.VK_N, ActionEvent.CTRL_MASK ) );</a:t>
            </a:r>
          </a:p>
          <a:p>
            <a:r>
              <a:rPr lang="es-CO" sz="1800">
                <a:solidFill>
                  <a:srgbClr val="3333CC"/>
                </a:solidFill>
              </a:rPr>
              <a:t>        itemNuevo.setMnemonic( KeyEvent.VK_N );</a:t>
            </a:r>
          </a:p>
          <a:p>
            <a:r>
              <a:rPr lang="es-CO" sz="1800">
                <a:solidFill>
                  <a:srgbClr val="3333CC"/>
                </a:solidFill>
              </a:rPr>
              <a:t>        </a:t>
            </a:r>
            <a:r>
              <a:rPr lang="es-CO" sz="1800">
                <a:solidFill>
                  <a:srgbClr val="FF3300"/>
                </a:solidFill>
              </a:rPr>
              <a:t>itemNuevo.addActionListener( this );</a:t>
            </a:r>
          </a:p>
          <a:p>
            <a:r>
              <a:rPr lang="es-CO" sz="1800">
                <a:solidFill>
                  <a:srgbClr val="3333CC"/>
                </a:solidFill>
              </a:rPr>
              <a:t>        menuArchivo.add( itemNuevo );</a:t>
            </a:r>
          </a:p>
          <a:p>
            <a:endParaRPr lang="es-CO" sz="1800">
              <a:solidFill>
                <a:srgbClr val="3333CC"/>
              </a:solidFill>
            </a:endParaRPr>
          </a:p>
          <a:p>
            <a:r>
              <a:rPr lang="es-CO" sz="1800"/>
              <a:t>    …</a:t>
            </a:r>
          </a:p>
          <a:p>
            <a:r>
              <a:rPr lang="es-CO" sz="2000"/>
              <a:t>}</a:t>
            </a:r>
            <a:endParaRPr lang="es-ES" sz="2000"/>
          </a:p>
        </p:txBody>
      </p:sp>
      <p:sp>
        <p:nvSpPr>
          <p:cNvPr id="1758212"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58213"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58214" name="Text Box 6"/>
          <p:cNvSpPr txBox="1">
            <a:spLocks noChangeArrowheads="1"/>
          </p:cNvSpPr>
          <p:nvPr/>
        </p:nvSpPr>
        <p:spPr bwMode="auto">
          <a:xfrm>
            <a:off x="6216650" y="3606800"/>
            <a:ext cx="21018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Se le dice al ítem del menú que quien va a oir las acciones del usuario es la barra de menú</a:t>
            </a:r>
            <a:endParaRPr lang="es-ES" sz="1800">
              <a:solidFill>
                <a:srgbClr val="FF3300"/>
              </a:solidFill>
            </a:endParaRPr>
          </a:p>
        </p:txBody>
      </p:sp>
      <p:sp>
        <p:nvSpPr>
          <p:cNvPr id="1758215" name="Line 7"/>
          <p:cNvSpPr>
            <a:spLocks noChangeShapeType="1"/>
          </p:cNvSpPr>
          <p:nvPr/>
        </p:nvSpPr>
        <p:spPr bwMode="auto">
          <a:xfrm flipH="1">
            <a:off x="4292600" y="3860800"/>
            <a:ext cx="1803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4121438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9" name="Rectangle 3"/>
          <p:cNvSpPr>
            <a:spLocks noChangeArrowheads="1"/>
          </p:cNvSpPr>
          <p:nvPr/>
        </p:nvSpPr>
        <p:spPr bwMode="auto">
          <a:xfrm>
            <a:off x="0" y="1703388"/>
            <a:ext cx="852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3333CC"/>
                </a:solidFill>
              </a:rPr>
              <a:t>itemNuevo = new JMenuItem( "Nuevo" );</a:t>
            </a:r>
          </a:p>
          <a:p>
            <a:r>
              <a:rPr lang="es-CO" sz="1800">
                <a:solidFill>
                  <a:srgbClr val="3333CC"/>
                </a:solidFill>
              </a:rPr>
              <a:t>        itemNuevo.setActionCommand( NUEVO );</a:t>
            </a:r>
          </a:p>
          <a:p>
            <a:r>
              <a:rPr lang="es-CO" sz="1800">
                <a:solidFill>
                  <a:srgbClr val="3333CC"/>
                </a:solidFill>
              </a:rPr>
              <a:t>        itemNuevo.setAccelerator( KeyStroke.getKeyStroke( </a:t>
            </a:r>
          </a:p>
          <a:p>
            <a:r>
              <a:rPr lang="es-CO" sz="1800">
                <a:solidFill>
                  <a:srgbClr val="3333CC"/>
                </a:solidFill>
              </a:rPr>
              <a:t>                              KeyEvent.VK_N, ActionEvent.CTRL_MASK ) );</a:t>
            </a:r>
          </a:p>
          <a:p>
            <a:r>
              <a:rPr lang="es-CO" sz="1800">
                <a:solidFill>
                  <a:srgbClr val="3333CC"/>
                </a:solidFill>
              </a:rPr>
              <a:t>        itemNuevo.setMnemonic( KeyEvent.VK_N );</a:t>
            </a:r>
          </a:p>
          <a:p>
            <a:r>
              <a:rPr lang="es-CO" sz="1800">
                <a:solidFill>
                  <a:srgbClr val="3333CC"/>
                </a:solidFill>
              </a:rPr>
              <a:t>        itemNuevo.addActionListener( this );</a:t>
            </a:r>
          </a:p>
          <a:p>
            <a:r>
              <a:rPr lang="es-CO" sz="1800">
                <a:solidFill>
                  <a:srgbClr val="3333CC"/>
                </a:solidFill>
              </a:rPr>
              <a:t>        </a:t>
            </a:r>
            <a:r>
              <a:rPr lang="es-CO" sz="1800">
                <a:solidFill>
                  <a:srgbClr val="FF0000"/>
                </a:solidFill>
              </a:rPr>
              <a:t>menuArchivo.add( itemNuevo );</a:t>
            </a:r>
          </a:p>
          <a:p>
            <a:endParaRPr lang="es-CO" sz="1800">
              <a:solidFill>
                <a:srgbClr val="3333CC"/>
              </a:solidFill>
            </a:endParaRPr>
          </a:p>
          <a:p>
            <a:r>
              <a:rPr lang="es-CO" sz="1800"/>
              <a:t>    …</a:t>
            </a:r>
          </a:p>
          <a:p>
            <a:r>
              <a:rPr lang="es-CO" sz="2000"/>
              <a:t>}</a:t>
            </a:r>
            <a:endParaRPr lang="es-ES" sz="2000"/>
          </a:p>
        </p:txBody>
      </p:sp>
      <p:sp>
        <p:nvSpPr>
          <p:cNvPr id="1760260"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60261"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60262" name="Text Box 6"/>
          <p:cNvSpPr txBox="1">
            <a:spLocks noChangeArrowheads="1"/>
          </p:cNvSpPr>
          <p:nvPr/>
        </p:nvSpPr>
        <p:spPr bwMode="auto">
          <a:xfrm>
            <a:off x="6216650" y="3606800"/>
            <a:ext cx="21018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Se adiciona el ítem del menú al menú menuArchivo creado previamente</a:t>
            </a:r>
            <a:endParaRPr lang="es-ES" sz="1800">
              <a:solidFill>
                <a:srgbClr val="FF3300"/>
              </a:solidFill>
            </a:endParaRPr>
          </a:p>
        </p:txBody>
      </p:sp>
      <p:sp>
        <p:nvSpPr>
          <p:cNvPr id="1760263" name="Line 7"/>
          <p:cNvSpPr>
            <a:spLocks noChangeShapeType="1"/>
          </p:cNvSpPr>
          <p:nvPr/>
        </p:nvSpPr>
        <p:spPr bwMode="auto">
          <a:xfrm flipH="1">
            <a:off x="3848100" y="4152900"/>
            <a:ext cx="23495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1367818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7" name="Rectangle 3"/>
          <p:cNvSpPr>
            <a:spLocks noChangeArrowheads="1"/>
          </p:cNvSpPr>
          <p:nvPr/>
        </p:nvSpPr>
        <p:spPr bwMode="auto">
          <a:xfrm>
            <a:off x="0" y="1703388"/>
            <a:ext cx="85217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a:t>
            </a:r>
          </a:p>
          <a:p>
            <a:r>
              <a:rPr lang="es-CO" sz="1800"/>
              <a:t>        </a:t>
            </a:r>
            <a:r>
              <a:rPr lang="es-CO" sz="1800">
                <a:solidFill>
                  <a:srgbClr val="3333CC"/>
                </a:solidFill>
              </a:rPr>
              <a:t>itemNuevo = new JMenuItem( "Nuevo" );</a:t>
            </a:r>
          </a:p>
          <a:p>
            <a:r>
              <a:rPr lang="es-CO" sz="1800">
                <a:solidFill>
                  <a:srgbClr val="3333CC"/>
                </a:solidFill>
              </a:rPr>
              <a:t>        itemNuevo.setActionCommand( NUEVO );</a:t>
            </a:r>
          </a:p>
          <a:p>
            <a:r>
              <a:rPr lang="es-CO" sz="1800">
                <a:solidFill>
                  <a:srgbClr val="3333CC"/>
                </a:solidFill>
              </a:rPr>
              <a:t>        itemNuevo.setAccelerator( KeyStroke.getKeyStroke( </a:t>
            </a:r>
          </a:p>
          <a:p>
            <a:r>
              <a:rPr lang="es-CO" sz="1800">
                <a:solidFill>
                  <a:srgbClr val="3333CC"/>
                </a:solidFill>
              </a:rPr>
              <a:t>                              KeyEvent.VK_N, ActionEvent.CTRL_MASK ) );</a:t>
            </a:r>
          </a:p>
          <a:p>
            <a:r>
              <a:rPr lang="es-CO" sz="1800">
                <a:solidFill>
                  <a:srgbClr val="3333CC"/>
                </a:solidFill>
              </a:rPr>
              <a:t>        itemNuevo.setMnemonic( KeyEvent.VK_N );</a:t>
            </a:r>
          </a:p>
          <a:p>
            <a:r>
              <a:rPr lang="es-CO" sz="1800">
                <a:solidFill>
                  <a:srgbClr val="3333CC"/>
                </a:solidFill>
              </a:rPr>
              <a:t>        itemNuevo.addActionListener( this );</a:t>
            </a:r>
          </a:p>
          <a:p>
            <a:r>
              <a:rPr lang="es-CO" sz="1800">
                <a:solidFill>
                  <a:srgbClr val="3333CC"/>
                </a:solidFill>
              </a:rPr>
              <a:t>        menuArchivo.add( itemNuevo );</a:t>
            </a:r>
          </a:p>
          <a:p>
            <a:endParaRPr lang="es-CO" sz="1800">
              <a:solidFill>
                <a:srgbClr val="3333CC"/>
              </a:solidFill>
            </a:endParaRPr>
          </a:p>
          <a:p>
            <a:r>
              <a:rPr lang="es-CO" sz="1800"/>
              <a:t>        </a:t>
            </a:r>
            <a:r>
              <a:rPr lang="es-CO" sz="1800">
                <a:solidFill>
                  <a:srgbClr val="FF3300"/>
                </a:solidFill>
              </a:rPr>
              <a:t>itemAbrir = new JMenuItem( "Abrir" );</a:t>
            </a:r>
          </a:p>
          <a:p>
            <a:r>
              <a:rPr lang="es-CO" sz="1800">
                <a:solidFill>
                  <a:srgbClr val="FF3300"/>
                </a:solidFill>
              </a:rPr>
              <a:t>        itemAbrir.setActionCommand( ABRIR );</a:t>
            </a:r>
          </a:p>
          <a:p>
            <a:r>
              <a:rPr lang="es-CO" sz="1800">
                <a:solidFill>
                  <a:srgbClr val="FF3300"/>
                </a:solidFill>
              </a:rPr>
              <a:t>        itemAbrir.setAccelerator( KeyStroke.getKeyStroke( </a:t>
            </a:r>
          </a:p>
          <a:p>
            <a:r>
              <a:rPr lang="es-CO" sz="1800">
                <a:solidFill>
                  <a:srgbClr val="FF3300"/>
                </a:solidFill>
              </a:rPr>
              <a:t>                                KeyEvent.VK_A, ActionEvent.CTRL_MASK ) );</a:t>
            </a:r>
          </a:p>
          <a:p>
            <a:r>
              <a:rPr lang="es-CO" sz="1800">
                <a:solidFill>
                  <a:srgbClr val="FF3300"/>
                </a:solidFill>
              </a:rPr>
              <a:t>        itemAbrir.setMnemonic( KeyEvent.VK_A );</a:t>
            </a:r>
          </a:p>
          <a:p>
            <a:r>
              <a:rPr lang="es-CO" sz="1800">
                <a:solidFill>
                  <a:srgbClr val="FF3300"/>
                </a:solidFill>
              </a:rPr>
              <a:t>        itemAbrir.addActionListener( this );</a:t>
            </a:r>
          </a:p>
          <a:p>
            <a:r>
              <a:rPr lang="es-CO" sz="1800">
                <a:solidFill>
                  <a:srgbClr val="FF3300"/>
                </a:solidFill>
              </a:rPr>
              <a:t>        menuArchivo.add( itemAbrir );</a:t>
            </a:r>
          </a:p>
          <a:p>
            <a:r>
              <a:rPr lang="es-CO" sz="2000"/>
              <a:t>}</a:t>
            </a:r>
            <a:endParaRPr lang="es-ES" sz="2000"/>
          </a:p>
        </p:txBody>
      </p:sp>
      <p:sp>
        <p:nvSpPr>
          <p:cNvPr id="1762308" name="Text Box 4"/>
          <p:cNvSpPr txBox="1">
            <a:spLocks noChangeArrowheads="1"/>
          </p:cNvSpPr>
          <p:nvPr/>
        </p:nvSpPr>
        <p:spPr bwMode="auto">
          <a:xfrm>
            <a:off x="3387725" y="1016000"/>
            <a:ext cx="507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En el método constructor de la clase BarraMenu</a:t>
            </a:r>
            <a:endParaRPr lang="es-ES" sz="1800">
              <a:solidFill>
                <a:srgbClr val="FF0000"/>
              </a:solidFill>
            </a:endParaRPr>
          </a:p>
        </p:txBody>
      </p:sp>
      <p:sp>
        <p:nvSpPr>
          <p:cNvPr id="1762309" name="Line 5"/>
          <p:cNvSpPr>
            <a:spLocks noChangeShapeType="1"/>
          </p:cNvSpPr>
          <p:nvPr/>
        </p:nvSpPr>
        <p:spPr bwMode="auto">
          <a:xfrm flipH="1">
            <a:off x="1587500" y="1246188"/>
            <a:ext cx="1866900" cy="520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62310" name="Text Box 6"/>
          <p:cNvSpPr txBox="1">
            <a:spLocks noChangeArrowheads="1"/>
          </p:cNvSpPr>
          <p:nvPr/>
        </p:nvSpPr>
        <p:spPr bwMode="auto">
          <a:xfrm>
            <a:off x="6610350" y="3683000"/>
            <a:ext cx="21018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Y así sucesivamente para todos los demás items de los diferentes menús</a:t>
            </a:r>
            <a:endParaRPr lang="es-ES" sz="1800">
              <a:solidFill>
                <a:srgbClr val="FF3300"/>
              </a:solidFill>
            </a:endParaRPr>
          </a:p>
        </p:txBody>
      </p:sp>
      <p:sp>
        <p:nvSpPr>
          <p:cNvPr id="1762311" name="Line 7"/>
          <p:cNvSpPr>
            <a:spLocks noChangeShapeType="1"/>
          </p:cNvSpPr>
          <p:nvPr/>
        </p:nvSpPr>
        <p:spPr bwMode="auto">
          <a:xfrm flipH="1">
            <a:off x="4953000" y="4889500"/>
            <a:ext cx="1727200" cy="12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29726895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43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075" y="1249363"/>
            <a:ext cx="2457450"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4356" name="Rectangle 4"/>
          <p:cNvSpPr>
            <a:spLocks noChangeArrowheads="1"/>
          </p:cNvSpPr>
          <p:nvPr/>
        </p:nvSpPr>
        <p:spPr bwMode="auto">
          <a:xfrm>
            <a:off x="0" y="996950"/>
            <a:ext cx="63119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600" dirty="0" err="1"/>
              <a:t>public</a:t>
            </a:r>
            <a:r>
              <a:rPr lang="es-ES" sz="1600" dirty="0"/>
              <a:t> </a:t>
            </a:r>
            <a:r>
              <a:rPr lang="es-ES" sz="1600" dirty="0" err="1">
                <a:solidFill>
                  <a:srgbClr val="FF0000"/>
                </a:solidFill>
              </a:rPr>
              <a:t>BarraMenu</a:t>
            </a:r>
            <a:r>
              <a:rPr lang="es-ES" sz="1600" dirty="0"/>
              <a:t>( </a:t>
            </a:r>
            <a:r>
              <a:rPr lang="es-ES" sz="1600" dirty="0" err="1"/>
              <a:t>InterfazPaint</a:t>
            </a:r>
            <a:r>
              <a:rPr lang="es-ES" sz="1600" dirty="0"/>
              <a:t> </a:t>
            </a:r>
            <a:r>
              <a:rPr lang="es-ES" sz="1600" dirty="0" err="1"/>
              <a:t>ip</a:t>
            </a:r>
            <a:r>
              <a:rPr lang="es-ES" sz="1600" dirty="0"/>
              <a:t> )</a:t>
            </a:r>
          </a:p>
          <a:p>
            <a:r>
              <a:rPr lang="es-ES" sz="1600" dirty="0"/>
              <a:t> {</a:t>
            </a:r>
          </a:p>
          <a:p>
            <a:r>
              <a:rPr lang="es-CO" sz="1600" dirty="0"/>
              <a:t>        </a:t>
            </a:r>
            <a:r>
              <a:rPr lang="es-CO" sz="1600" dirty="0" err="1">
                <a:solidFill>
                  <a:srgbClr val="3333CC"/>
                </a:solidFill>
              </a:rPr>
              <a:t>itemNuevo</a:t>
            </a:r>
            <a:r>
              <a:rPr lang="es-CO" sz="1600" dirty="0">
                <a:solidFill>
                  <a:srgbClr val="3333CC"/>
                </a:solidFill>
              </a:rPr>
              <a:t> = new </a:t>
            </a:r>
            <a:r>
              <a:rPr lang="es-CO" sz="1600" dirty="0" err="1">
                <a:solidFill>
                  <a:srgbClr val="3333CC"/>
                </a:solidFill>
              </a:rPr>
              <a:t>JMenuItem</a:t>
            </a:r>
            <a:r>
              <a:rPr lang="es-CO" sz="1600" dirty="0">
                <a:solidFill>
                  <a:srgbClr val="3333CC"/>
                </a:solidFill>
              </a:rPr>
              <a:t>( "Nuevo" );</a:t>
            </a:r>
          </a:p>
          <a:p>
            <a:r>
              <a:rPr lang="es-CO" sz="1600" dirty="0">
                <a:solidFill>
                  <a:srgbClr val="3333CC"/>
                </a:solidFill>
              </a:rPr>
              <a:t>        </a:t>
            </a:r>
            <a:r>
              <a:rPr lang="es-CO" sz="1600" dirty="0" err="1">
                <a:solidFill>
                  <a:srgbClr val="3333CC"/>
                </a:solidFill>
              </a:rPr>
              <a:t>itemNuevo.setActionCommand</a:t>
            </a:r>
            <a:r>
              <a:rPr lang="es-CO" sz="1600" dirty="0">
                <a:solidFill>
                  <a:srgbClr val="3333CC"/>
                </a:solidFill>
              </a:rPr>
              <a:t>( NUEVO );</a:t>
            </a:r>
          </a:p>
          <a:p>
            <a:r>
              <a:rPr lang="es-CO" sz="1600" dirty="0">
                <a:solidFill>
                  <a:srgbClr val="3333CC"/>
                </a:solidFill>
              </a:rPr>
              <a:t>        </a:t>
            </a:r>
            <a:r>
              <a:rPr lang="es-CO" sz="1600" dirty="0" err="1">
                <a:solidFill>
                  <a:srgbClr val="3333CC"/>
                </a:solidFill>
              </a:rPr>
              <a:t>itemNuevo.setAccelerator</a:t>
            </a:r>
            <a:r>
              <a:rPr lang="es-CO" sz="1600" dirty="0">
                <a:solidFill>
                  <a:srgbClr val="3333CC"/>
                </a:solidFill>
              </a:rPr>
              <a:t>( </a:t>
            </a:r>
            <a:r>
              <a:rPr lang="es-CO" sz="1600" dirty="0" err="1">
                <a:solidFill>
                  <a:srgbClr val="3333CC"/>
                </a:solidFill>
              </a:rPr>
              <a:t>KeyStroke.getKeyStroke</a:t>
            </a:r>
            <a:r>
              <a:rPr lang="es-CO" sz="1600" dirty="0">
                <a:solidFill>
                  <a:srgbClr val="3333CC"/>
                </a:solidFill>
              </a:rPr>
              <a:t>( </a:t>
            </a:r>
          </a:p>
          <a:p>
            <a:r>
              <a:rPr lang="es-CO" sz="1600" dirty="0">
                <a:solidFill>
                  <a:srgbClr val="3333CC"/>
                </a:solidFill>
              </a:rPr>
              <a:t>                              </a:t>
            </a:r>
            <a:r>
              <a:rPr lang="es-CO" sz="1600" dirty="0" err="1">
                <a:solidFill>
                  <a:srgbClr val="3333CC"/>
                </a:solidFill>
              </a:rPr>
              <a:t>KeyEvent.VK_N</a:t>
            </a:r>
            <a:r>
              <a:rPr lang="es-CO" sz="1600" dirty="0">
                <a:solidFill>
                  <a:srgbClr val="3333CC"/>
                </a:solidFill>
              </a:rPr>
              <a:t>, </a:t>
            </a:r>
            <a:r>
              <a:rPr lang="es-CO" sz="1600" dirty="0" err="1">
                <a:solidFill>
                  <a:srgbClr val="3333CC"/>
                </a:solidFill>
              </a:rPr>
              <a:t>ActionEvent.CTRL_MASK</a:t>
            </a:r>
            <a:r>
              <a:rPr lang="es-CO" sz="1600" dirty="0">
                <a:solidFill>
                  <a:srgbClr val="3333CC"/>
                </a:solidFill>
              </a:rPr>
              <a:t> ) );</a:t>
            </a:r>
          </a:p>
          <a:p>
            <a:r>
              <a:rPr lang="es-CO" sz="1600" dirty="0">
                <a:solidFill>
                  <a:srgbClr val="3333CC"/>
                </a:solidFill>
              </a:rPr>
              <a:t>        </a:t>
            </a:r>
            <a:r>
              <a:rPr lang="es-CO" sz="1600" dirty="0" err="1">
                <a:solidFill>
                  <a:srgbClr val="3333CC"/>
                </a:solidFill>
              </a:rPr>
              <a:t>itemNuevo.setMnemonic</a:t>
            </a:r>
            <a:r>
              <a:rPr lang="es-CO" sz="1600" dirty="0">
                <a:solidFill>
                  <a:srgbClr val="3333CC"/>
                </a:solidFill>
              </a:rPr>
              <a:t>( </a:t>
            </a:r>
            <a:r>
              <a:rPr lang="es-CO" sz="1600" dirty="0" err="1">
                <a:solidFill>
                  <a:srgbClr val="3333CC"/>
                </a:solidFill>
              </a:rPr>
              <a:t>KeyEvent.VK_N</a:t>
            </a:r>
            <a:r>
              <a:rPr lang="es-CO" sz="1600" dirty="0">
                <a:solidFill>
                  <a:srgbClr val="3333CC"/>
                </a:solidFill>
              </a:rPr>
              <a:t> );</a:t>
            </a:r>
          </a:p>
          <a:p>
            <a:r>
              <a:rPr lang="es-CO" sz="1600" dirty="0">
                <a:solidFill>
                  <a:srgbClr val="3333CC"/>
                </a:solidFill>
              </a:rPr>
              <a:t>        </a:t>
            </a:r>
            <a:r>
              <a:rPr lang="es-CO" sz="1600" dirty="0" err="1">
                <a:solidFill>
                  <a:srgbClr val="3333CC"/>
                </a:solidFill>
              </a:rPr>
              <a:t>itemNuevo.addActionListener</a:t>
            </a:r>
            <a:r>
              <a:rPr lang="es-CO" sz="1600" dirty="0">
                <a:solidFill>
                  <a:srgbClr val="3333CC"/>
                </a:solidFill>
              </a:rPr>
              <a:t>( </a:t>
            </a:r>
            <a:r>
              <a:rPr lang="es-CO" sz="1600" dirty="0" err="1">
                <a:solidFill>
                  <a:srgbClr val="3333CC"/>
                </a:solidFill>
              </a:rPr>
              <a:t>this</a:t>
            </a:r>
            <a:r>
              <a:rPr lang="es-CO" sz="1600" dirty="0">
                <a:solidFill>
                  <a:srgbClr val="3333CC"/>
                </a:solidFill>
              </a:rPr>
              <a:t> );</a:t>
            </a:r>
          </a:p>
          <a:p>
            <a:r>
              <a:rPr lang="es-CO" sz="1600" dirty="0">
                <a:solidFill>
                  <a:srgbClr val="3333CC"/>
                </a:solidFill>
              </a:rPr>
              <a:t>        </a:t>
            </a:r>
            <a:r>
              <a:rPr lang="es-CO" sz="1600" dirty="0" err="1">
                <a:solidFill>
                  <a:srgbClr val="3333CC"/>
                </a:solidFill>
              </a:rPr>
              <a:t>menuArchivo.add</a:t>
            </a:r>
            <a:r>
              <a:rPr lang="es-CO" sz="1600" dirty="0">
                <a:solidFill>
                  <a:srgbClr val="3333CC"/>
                </a:solidFill>
              </a:rPr>
              <a:t>( </a:t>
            </a:r>
            <a:r>
              <a:rPr lang="es-CO" sz="1600" dirty="0" err="1">
                <a:solidFill>
                  <a:srgbClr val="3333CC"/>
                </a:solidFill>
              </a:rPr>
              <a:t>itemNuevo</a:t>
            </a:r>
            <a:r>
              <a:rPr lang="es-CO" sz="1600" dirty="0">
                <a:solidFill>
                  <a:srgbClr val="3333CC"/>
                </a:solidFill>
              </a:rPr>
              <a:t> );</a:t>
            </a:r>
          </a:p>
          <a:p>
            <a:endParaRPr lang="es-CO" sz="1600" dirty="0">
              <a:solidFill>
                <a:srgbClr val="3333CC"/>
              </a:solidFill>
            </a:endParaRPr>
          </a:p>
          <a:p>
            <a:r>
              <a:rPr lang="es-CO" sz="1600" dirty="0"/>
              <a:t>        </a:t>
            </a:r>
            <a:r>
              <a:rPr lang="es-CO" sz="1600" dirty="0" err="1">
                <a:solidFill>
                  <a:srgbClr val="FF3300"/>
                </a:solidFill>
              </a:rPr>
              <a:t>itemAbrir</a:t>
            </a:r>
            <a:r>
              <a:rPr lang="es-CO" sz="1600" dirty="0">
                <a:solidFill>
                  <a:srgbClr val="FF3300"/>
                </a:solidFill>
              </a:rPr>
              <a:t> = new </a:t>
            </a:r>
            <a:r>
              <a:rPr lang="es-CO" sz="1600" dirty="0" err="1">
                <a:solidFill>
                  <a:srgbClr val="FF3300"/>
                </a:solidFill>
              </a:rPr>
              <a:t>JMenuItem</a:t>
            </a:r>
            <a:r>
              <a:rPr lang="es-CO" sz="1600" dirty="0">
                <a:solidFill>
                  <a:srgbClr val="FF3300"/>
                </a:solidFill>
              </a:rPr>
              <a:t>( "Abrir" );</a:t>
            </a:r>
          </a:p>
          <a:p>
            <a:r>
              <a:rPr lang="es-CO" sz="1600" dirty="0">
                <a:solidFill>
                  <a:srgbClr val="FF3300"/>
                </a:solidFill>
              </a:rPr>
              <a:t>        </a:t>
            </a:r>
            <a:r>
              <a:rPr lang="es-CO" sz="1600" dirty="0" err="1">
                <a:solidFill>
                  <a:srgbClr val="FF3300"/>
                </a:solidFill>
              </a:rPr>
              <a:t>itemAbrir.setActionCommand</a:t>
            </a:r>
            <a:r>
              <a:rPr lang="es-CO" sz="1600" dirty="0">
                <a:solidFill>
                  <a:srgbClr val="FF3300"/>
                </a:solidFill>
              </a:rPr>
              <a:t>( ABRIR );</a:t>
            </a:r>
          </a:p>
          <a:p>
            <a:r>
              <a:rPr lang="es-CO" sz="1600" dirty="0">
                <a:solidFill>
                  <a:srgbClr val="FF3300"/>
                </a:solidFill>
              </a:rPr>
              <a:t>        </a:t>
            </a:r>
            <a:r>
              <a:rPr lang="es-CO" sz="1600" dirty="0" err="1">
                <a:solidFill>
                  <a:srgbClr val="FF3300"/>
                </a:solidFill>
              </a:rPr>
              <a:t>itemAbrir.setAccelerator</a:t>
            </a:r>
            <a:r>
              <a:rPr lang="es-CO" sz="1600" dirty="0">
                <a:solidFill>
                  <a:srgbClr val="FF3300"/>
                </a:solidFill>
              </a:rPr>
              <a:t>( </a:t>
            </a:r>
            <a:r>
              <a:rPr lang="es-CO" sz="1600" dirty="0" err="1">
                <a:solidFill>
                  <a:srgbClr val="FF3300"/>
                </a:solidFill>
              </a:rPr>
              <a:t>KeyStroke.getKeyStroke</a:t>
            </a:r>
            <a:r>
              <a:rPr lang="es-CO" sz="1600" dirty="0">
                <a:solidFill>
                  <a:srgbClr val="FF3300"/>
                </a:solidFill>
              </a:rPr>
              <a:t>( </a:t>
            </a:r>
          </a:p>
          <a:p>
            <a:r>
              <a:rPr lang="es-CO" sz="1600" dirty="0">
                <a:solidFill>
                  <a:srgbClr val="FF3300"/>
                </a:solidFill>
              </a:rPr>
              <a:t>                                </a:t>
            </a:r>
            <a:r>
              <a:rPr lang="es-CO" sz="1600" dirty="0" err="1">
                <a:solidFill>
                  <a:srgbClr val="FF3300"/>
                </a:solidFill>
              </a:rPr>
              <a:t>KeyEvent.VK_A</a:t>
            </a:r>
            <a:r>
              <a:rPr lang="es-CO" sz="1600" dirty="0">
                <a:solidFill>
                  <a:srgbClr val="FF3300"/>
                </a:solidFill>
              </a:rPr>
              <a:t>, </a:t>
            </a:r>
            <a:r>
              <a:rPr lang="es-CO" sz="1600" dirty="0" err="1">
                <a:solidFill>
                  <a:srgbClr val="FF3300"/>
                </a:solidFill>
              </a:rPr>
              <a:t>ActionEvent.CTRL_MASK</a:t>
            </a:r>
            <a:r>
              <a:rPr lang="es-CO" sz="1600" dirty="0">
                <a:solidFill>
                  <a:srgbClr val="FF3300"/>
                </a:solidFill>
              </a:rPr>
              <a:t> ) );</a:t>
            </a:r>
          </a:p>
          <a:p>
            <a:r>
              <a:rPr lang="es-CO" sz="1600" dirty="0">
                <a:solidFill>
                  <a:srgbClr val="FF3300"/>
                </a:solidFill>
              </a:rPr>
              <a:t>        </a:t>
            </a:r>
            <a:r>
              <a:rPr lang="es-CO" sz="1600" dirty="0" err="1">
                <a:solidFill>
                  <a:srgbClr val="FF3300"/>
                </a:solidFill>
              </a:rPr>
              <a:t>itemAbrir.setMnemonic</a:t>
            </a:r>
            <a:r>
              <a:rPr lang="es-CO" sz="1600" dirty="0">
                <a:solidFill>
                  <a:srgbClr val="FF3300"/>
                </a:solidFill>
              </a:rPr>
              <a:t>( </a:t>
            </a:r>
            <a:r>
              <a:rPr lang="es-CO" sz="1600" dirty="0" err="1">
                <a:solidFill>
                  <a:srgbClr val="FF3300"/>
                </a:solidFill>
              </a:rPr>
              <a:t>KeyEvent.VK_A</a:t>
            </a:r>
            <a:r>
              <a:rPr lang="es-CO" sz="1600" dirty="0">
                <a:solidFill>
                  <a:srgbClr val="FF3300"/>
                </a:solidFill>
              </a:rPr>
              <a:t> );</a:t>
            </a:r>
          </a:p>
          <a:p>
            <a:r>
              <a:rPr lang="es-CO" sz="1600" dirty="0">
                <a:solidFill>
                  <a:srgbClr val="FF3300"/>
                </a:solidFill>
              </a:rPr>
              <a:t>        </a:t>
            </a:r>
            <a:r>
              <a:rPr lang="es-CO" sz="1600" dirty="0" err="1">
                <a:solidFill>
                  <a:srgbClr val="FF3300"/>
                </a:solidFill>
              </a:rPr>
              <a:t>itemAbrir.addActionListener</a:t>
            </a:r>
            <a:r>
              <a:rPr lang="es-CO" sz="1600" dirty="0">
                <a:solidFill>
                  <a:srgbClr val="FF3300"/>
                </a:solidFill>
              </a:rPr>
              <a:t>( </a:t>
            </a:r>
            <a:r>
              <a:rPr lang="es-CO" sz="1600" dirty="0" err="1">
                <a:solidFill>
                  <a:srgbClr val="FF3300"/>
                </a:solidFill>
              </a:rPr>
              <a:t>this</a:t>
            </a:r>
            <a:r>
              <a:rPr lang="es-CO" sz="1600" dirty="0">
                <a:solidFill>
                  <a:srgbClr val="FF3300"/>
                </a:solidFill>
              </a:rPr>
              <a:t> );</a:t>
            </a:r>
          </a:p>
          <a:p>
            <a:r>
              <a:rPr lang="es-CO" sz="1600" dirty="0">
                <a:solidFill>
                  <a:srgbClr val="FF3300"/>
                </a:solidFill>
              </a:rPr>
              <a:t>        </a:t>
            </a:r>
            <a:r>
              <a:rPr lang="es-CO" sz="1600" dirty="0" err="1">
                <a:solidFill>
                  <a:srgbClr val="FF3300"/>
                </a:solidFill>
              </a:rPr>
              <a:t>menuArchivo.add</a:t>
            </a:r>
            <a:r>
              <a:rPr lang="es-CO" sz="1600" dirty="0">
                <a:solidFill>
                  <a:srgbClr val="FF3300"/>
                </a:solidFill>
              </a:rPr>
              <a:t>( </a:t>
            </a:r>
            <a:r>
              <a:rPr lang="es-CO" sz="1600" dirty="0" err="1">
                <a:solidFill>
                  <a:srgbClr val="FF3300"/>
                </a:solidFill>
              </a:rPr>
              <a:t>itemAbrir</a:t>
            </a:r>
            <a:r>
              <a:rPr lang="es-CO" sz="1600" dirty="0">
                <a:solidFill>
                  <a:srgbClr val="FF3300"/>
                </a:solidFill>
              </a:rPr>
              <a:t> );</a:t>
            </a:r>
          </a:p>
          <a:p>
            <a:endParaRPr lang="es-CO" sz="1600" dirty="0">
              <a:solidFill>
                <a:srgbClr val="FF3300"/>
              </a:solidFill>
            </a:endParaRPr>
          </a:p>
          <a:p>
            <a:r>
              <a:rPr lang="es-CO" sz="1600" dirty="0">
                <a:solidFill>
                  <a:srgbClr val="FF3300"/>
                </a:solidFill>
              </a:rPr>
              <a:t>        </a:t>
            </a:r>
            <a:r>
              <a:rPr lang="es-CO" sz="1600" b="1" dirty="0">
                <a:solidFill>
                  <a:srgbClr val="FF3300"/>
                </a:solidFill>
              </a:rPr>
              <a:t>….</a:t>
            </a:r>
          </a:p>
          <a:p>
            <a:r>
              <a:rPr lang="es-CO" sz="1600" dirty="0"/>
              <a:t>}</a:t>
            </a:r>
            <a:endParaRPr lang="es-ES" sz="1600" dirty="0"/>
          </a:p>
        </p:txBody>
      </p:sp>
      <p:sp>
        <p:nvSpPr>
          <p:cNvPr id="1764357" name="Rectangle 5"/>
          <p:cNvSpPr>
            <a:spLocks noChangeArrowheads="1"/>
          </p:cNvSpPr>
          <p:nvPr/>
        </p:nvSpPr>
        <p:spPr bwMode="auto">
          <a:xfrm>
            <a:off x="6273800" y="2286000"/>
            <a:ext cx="863600" cy="317500"/>
          </a:xfrm>
          <a:prstGeom prst="rect">
            <a:avLst/>
          </a:prstGeom>
          <a:noFill/>
          <a:ln w="28575">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764358" name="Rectangle 6"/>
          <p:cNvSpPr>
            <a:spLocks noChangeArrowheads="1"/>
          </p:cNvSpPr>
          <p:nvPr/>
        </p:nvSpPr>
        <p:spPr bwMode="auto">
          <a:xfrm>
            <a:off x="6273800" y="2641600"/>
            <a:ext cx="863600" cy="3175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764359" name="Line 7"/>
          <p:cNvSpPr>
            <a:spLocks noChangeShapeType="1"/>
          </p:cNvSpPr>
          <p:nvPr/>
        </p:nvSpPr>
        <p:spPr bwMode="auto">
          <a:xfrm>
            <a:off x="5003800" y="1739900"/>
            <a:ext cx="1333500" cy="6477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64360" name="Line 8"/>
          <p:cNvSpPr>
            <a:spLocks noChangeShapeType="1"/>
          </p:cNvSpPr>
          <p:nvPr/>
        </p:nvSpPr>
        <p:spPr bwMode="auto">
          <a:xfrm flipV="1">
            <a:off x="4381500" y="2882900"/>
            <a:ext cx="1955800" cy="6985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336173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3" name="Rectangle 3"/>
          <p:cNvSpPr>
            <a:spLocks noChangeArrowheads="1"/>
          </p:cNvSpPr>
          <p:nvPr/>
        </p:nvSpPr>
        <p:spPr bwMode="auto">
          <a:xfrm>
            <a:off x="0" y="1703388"/>
            <a:ext cx="8521700"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void </a:t>
            </a:r>
            <a:r>
              <a:rPr lang="es-ES" sz="1800">
                <a:solidFill>
                  <a:srgbClr val="009900"/>
                </a:solidFill>
              </a:rPr>
              <a:t>actionPerformed</a:t>
            </a:r>
            <a:r>
              <a:rPr lang="es-ES" sz="1800"/>
              <a:t>( ActionEvent evento )</a:t>
            </a:r>
          </a:p>
          <a:p>
            <a:r>
              <a:rPr lang="es-ES" sz="1800"/>
              <a:t>    {</a:t>
            </a:r>
          </a:p>
          <a:p>
            <a:r>
              <a:rPr lang="es-ES" sz="1800"/>
              <a:t>        String comando = </a:t>
            </a:r>
            <a:r>
              <a:rPr lang="es-ES" sz="1800">
                <a:solidFill>
                  <a:srgbClr val="3333CC"/>
                </a:solidFill>
              </a:rPr>
              <a:t>evento.getActionCommand( );</a:t>
            </a:r>
          </a:p>
          <a:p>
            <a:endParaRPr lang="es-ES" sz="1800"/>
          </a:p>
          <a:p>
            <a:r>
              <a:rPr lang="es-ES" sz="1800"/>
              <a:t>        if( NUEVO.equals( comando ) )</a:t>
            </a:r>
          </a:p>
          <a:p>
            <a:r>
              <a:rPr lang="es-ES" sz="1800"/>
              <a:t>        {</a:t>
            </a:r>
          </a:p>
          <a:p>
            <a:r>
              <a:rPr lang="es-ES" sz="1800"/>
              <a:t>            </a:t>
            </a:r>
            <a:r>
              <a:rPr lang="es-ES" sz="1800">
                <a:solidFill>
                  <a:srgbClr val="990099"/>
                </a:solidFill>
              </a:rPr>
              <a:t>principal.reiniciar( );</a:t>
            </a:r>
          </a:p>
          <a:p>
            <a:r>
              <a:rPr lang="es-ES" sz="1800"/>
              <a:t>        }</a:t>
            </a:r>
          </a:p>
          <a:p>
            <a:r>
              <a:rPr lang="es-ES" sz="1800"/>
              <a:t>        else if( ABRIR.equals( comando ) )</a:t>
            </a:r>
          </a:p>
          <a:p>
            <a:r>
              <a:rPr lang="es-ES" sz="1800"/>
              <a:t>        {</a:t>
            </a:r>
          </a:p>
          <a:p>
            <a:r>
              <a:rPr lang="es-ES" sz="1800"/>
              <a:t>            </a:t>
            </a:r>
            <a:r>
              <a:rPr lang="es-ES" sz="1800">
                <a:solidFill>
                  <a:srgbClr val="990099"/>
                </a:solidFill>
              </a:rPr>
              <a:t>principal.abrir( );</a:t>
            </a:r>
          </a:p>
          <a:p>
            <a:r>
              <a:rPr lang="es-ES" sz="1800"/>
              <a:t>        }</a:t>
            </a:r>
          </a:p>
          <a:p>
            <a:r>
              <a:rPr lang="es-CO" sz="1800"/>
              <a:t>        ….</a:t>
            </a:r>
            <a:endParaRPr lang="es-ES" sz="1800"/>
          </a:p>
          <a:p>
            <a:r>
              <a:rPr lang="es-ES" sz="1800"/>
              <a:t>}</a:t>
            </a:r>
          </a:p>
          <a:p>
            <a:endParaRPr lang="es-ES" sz="1800"/>
          </a:p>
        </p:txBody>
      </p:sp>
      <p:sp>
        <p:nvSpPr>
          <p:cNvPr id="1766404" name="Text Box 4"/>
          <p:cNvSpPr txBox="1">
            <a:spLocks noChangeArrowheads="1"/>
          </p:cNvSpPr>
          <p:nvPr/>
        </p:nvSpPr>
        <p:spPr bwMode="auto">
          <a:xfrm>
            <a:off x="2320925" y="1016000"/>
            <a:ext cx="655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solidFill>
                  <a:srgbClr val="FF0000"/>
                </a:solidFill>
              </a:rPr>
              <a:t>Sobrescribir el método actionPerformed en la clase BarraMenu</a:t>
            </a:r>
            <a:endParaRPr lang="es-ES" sz="1800">
              <a:solidFill>
                <a:srgbClr val="FF0000"/>
              </a:solidFill>
            </a:endParaRPr>
          </a:p>
        </p:txBody>
      </p:sp>
      <p:sp>
        <p:nvSpPr>
          <p:cNvPr id="1766405" name="Line 5"/>
          <p:cNvSpPr>
            <a:spLocks noChangeShapeType="1"/>
          </p:cNvSpPr>
          <p:nvPr/>
        </p:nvSpPr>
        <p:spPr bwMode="auto">
          <a:xfrm flipH="1">
            <a:off x="1587500" y="1335088"/>
            <a:ext cx="1701800" cy="43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66406" name="Text Box 6"/>
          <p:cNvSpPr txBox="1">
            <a:spLocks noChangeArrowheads="1"/>
          </p:cNvSpPr>
          <p:nvPr/>
        </p:nvSpPr>
        <p:spPr bwMode="auto">
          <a:xfrm>
            <a:off x="6254750" y="1625600"/>
            <a:ext cx="250825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a:solidFill>
                  <a:srgbClr val="FF3300"/>
                </a:solidFill>
              </a:rPr>
              <a:t>Note que: </a:t>
            </a:r>
          </a:p>
          <a:p>
            <a:pPr>
              <a:buFontTx/>
              <a:buChar char="•"/>
            </a:pPr>
            <a:r>
              <a:rPr lang="es-CO" sz="1800">
                <a:solidFill>
                  <a:srgbClr val="FF3300"/>
                </a:solidFill>
              </a:rPr>
              <a:t>El método </a:t>
            </a:r>
            <a:r>
              <a:rPr lang="es-CO" sz="1800">
                <a:solidFill>
                  <a:srgbClr val="009900"/>
                </a:solidFill>
              </a:rPr>
              <a:t>actionPerformed</a:t>
            </a:r>
            <a:r>
              <a:rPr lang="es-CO" sz="1800">
                <a:solidFill>
                  <a:srgbClr val="FF3300"/>
                </a:solidFill>
              </a:rPr>
              <a:t> se escribe igual a cuando debemos tratar los eventos de los botones. </a:t>
            </a:r>
          </a:p>
          <a:p>
            <a:pPr>
              <a:buFontTx/>
              <a:buChar char="•"/>
            </a:pPr>
            <a:r>
              <a:rPr lang="es-CO" sz="1800">
                <a:solidFill>
                  <a:srgbClr val="FF3300"/>
                </a:solidFill>
              </a:rPr>
              <a:t>Consultando el </a:t>
            </a:r>
            <a:r>
              <a:rPr lang="es-CO" sz="1800">
                <a:solidFill>
                  <a:srgbClr val="3333CC"/>
                </a:solidFill>
              </a:rPr>
              <a:t>actionCommand</a:t>
            </a:r>
            <a:r>
              <a:rPr lang="es-CO" sz="1800">
                <a:solidFill>
                  <a:srgbClr val="FF3300"/>
                </a:solidFill>
              </a:rPr>
              <a:t> podemos saber cual fue la opción del menú que fue seleccionada e invocar el </a:t>
            </a:r>
            <a:r>
              <a:rPr lang="es-CO" sz="1800">
                <a:solidFill>
                  <a:srgbClr val="990099"/>
                </a:solidFill>
              </a:rPr>
              <a:t>método correspondiente en la</a:t>
            </a:r>
          </a:p>
          <a:p>
            <a:r>
              <a:rPr lang="es-CO" sz="1800">
                <a:solidFill>
                  <a:srgbClr val="990099"/>
                </a:solidFill>
              </a:rPr>
              <a:t>clase de la interfaz</a:t>
            </a:r>
            <a:r>
              <a:rPr lang="es-CO" sz="1800">
                <a:solidFill>
                  <a:srgbClr val="FF3300"/>
                </a:solidFill>
              </a:rPr>
              <a:t>.</a:t>
            </a:r>
          </a:p>
        </p:txBody>
      </p:sp>
      <p:sp>
        <p:nvSpPr>
          <p:cNvPr id="1766407" name="Line 7"/>
          <p:cNvSpPr>
            <a:spLocks noChangeShapeType="1"/>
          </p:cNvSpPr>
          <p:nvPr/>
        </p:nvSpPr>
        <p:spPr bwMode="auto">
          <a:xfrm flipH="1">
            <a:off x="4406900" y="3340100"/>
            <a:ext cx="1727200" cy="12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29482776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84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825" y="3454400"/>
            <a:ext cx="2074863"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8451" name="Rectangle 3"/>
          <p:cNvSpPr>
            <a:spLocks noChangeArrowheads="1"/>
          </p:cNvSpPr>
          <p:nvPr/>
        </p:nvSpPr>
        <p:spPr bwMode="auto">
          <a:xfrm>
            <a:off x="0" y="1703388"/>
            <a:ext cx="85217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t> public </a:t>
            </a:r>
            <a:r>
              <a:rPr lang="es-ES" sz="1800">
                <a:solidFill>
                  <a:srgbClr val="FF0000"/>
                </a:solidFill>
              </a:rPr>
              <a:t>BarraMenu</a:t>
            </a:r>
            <a:r>
              <a:rPr lang="es-ES" sz="1800"/>
              <a:t>( InterfazPaint ip )</a:t>
            </a:r>
            <a:endParaRPr lang="es-ES" sz="2000"/>
          </a:p>
          <a:p>
            <a:r>
              <a:rPr lang="es-ES" sz="2000"/>
              <a:t> { </a:t>
            </a:r>
          </a:p>
          <a:p>
            <a:endParaRPr lang="es-CO" sz="2000"/>
          </a:p>
          <a:p>
            <a:r>
              <a:rPr lang="es-CO" sz="2000"/>
              <a:t>     ….</a:t>
            </a:r>
          </a:p>
          <a:p>
            <a:endParaRPr lang="es-ES" sz="2000"/>
          </a:p>
          <a:p>
            <a:r>
              <a:rPr lang="es-CO" sz="1800">
                <a:solidFill>
                  <a:srgbClr val="FF3300"/>
                </a:solidFill>
              </a:rPr>
              <a:t>      menuArchivo.addSeparator( );</a:t>
            </a:r>
          </a:p>
          <a:p>
            <a:endParaRPr lang="es-CO" sz="1800">
              <a:solidFill>
                <a:srgbClr val="FF3300"/>
              </a:solidFill>
            </a:endParaRPr>
          </a:p>
          <a:p>
            <a:r>
              <a:rPr lang="es-CO" sz="1800">
                <a:solidFill>
                  <a:srgbClr val="FF3300"/>
                </a:solidFill>
              </a:rPr>
              <a:t>      ….</a:t>
            </a:r>
          </a:p>
          <a:p>
            <a:r>
              <a:rPr lang="es-CO" sz="2000"/>
              <a:t> }</a:t>
            </a:r>
            <a:endParaRPr lang="es-ES" sz="2000"/>
          </a:p>
        </p:txBody>
      </p:sp>
      <p:sp>
        <p:nvSpPr>
          <p:cNvPr id="1768452" name="Text Box 4"/>
          <p:cNvSpPr txBox="1">
            <a:spLocks noChangeArrowheads="1"/>
          </p:cNvSpPr>
          <p:nvPr/>
        </p:nvSpPr>
        <p:spPr bwMode="auto">
          <a:xfrm>
            <a:off x="4260850" y="2525713"/>
            <a:ext cx="4641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800">
                <a:solidFill>
                  <a:srgbClr val="FF3300"/>
                </a:solidFill>
              </a:rPr>
              <a:t>Se llama al método addSeparator() de la clase JMenu, para agregar una línea de separación entre dos opciones del menú</a:t>
            </a:r>
          </a:p>
          <a:p>
            <a:endParaRPr lang="es-ES" sz="1800">
              <a:solidFill>
                <a:srgbClr val="FF3300"/>
              </a:solidFill>
            </a:endParaRPr>
          </a:p>
        </p:txBody>
      </p:sp>
      <p:sp>
        <p:nvSpPr>
          <p:cNvPr id="1768453" name="Line 5"/>
          <p:cNvSpPr>
            <a:spLocks noChangeShapeType="1"/>
          </p:cNvSpPr>
          <p:nvPr/>
        </p:nvSpPr>
        <p:spPr bwMode="auto">
          <a:xfrm flipH="1">
            <a:off x="2857500" y="2705100"/>
            <a:ext cx="1384300" cy="558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68455" name="Line 7"/>
          <p:cNvSpPr>
            <a:spLocks noChangeShapeType="1"/>
          </p:cNvSpPr>
          <p:nvPr/>
        </p:nvSpPr>
        <p:spPr bwMode="auto">
          <a:xfrm>
            <a:off x="2616200" y="3530600"/>
            <a:ext cx="2006600" cy="19685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196366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grpSp>
        <p:nvGrpSpPr>
          <p:cNvPr id="2" name="1 Grupo"/>
          <p:cNvGrpSpPr/>
          <p:nvPr/>
        </p:nvGrpSpPr>
        <p:grpSpPr>
          <a:xfrm>
            <a:off x="690265" y="2627437"/>
            <a:ext cx="2441575" cy="1017587"/>
            <a:chOff x="1146175" y="1782763"/>
            <a:chExt cx="2441575" cy="1017587"/>
          </a:xfrm>
        </p:grpSpPr>
        <p:sp>
          <p:nvSpPr>
            <p:cNvPr id="4" name="Rectangle 3"/>
            <p:cNvSpPr>
              <a:spLocks noChangeArrowheads="1"/>
            </p:cNvSpPr>
            <p:nvPr/>
          </p:nvSpPr>
          <p:spPr bwMode="auto">
            <a:xfrm>
              <a:off x="1146175" y="1782763"/>
              <a:ext cx="2441575" cy="1017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7" name="Text Box 4"/>
            <p:cNvSpPr txBox="1">
              <a:spLocks noChangeArrowheads="1"/>
            </p:cNvSpPr>
            <p:nvPr/>
          </p:nvSpPr>
          <p:spPr bwMode="auto">
            <a:xfrm>
              <a:off x="1146175" y="1790700"/>
              <a:ext cx="24272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a:latin typeface="+mj-lt"/>
                </a:rPr>
                <a:t>Dibujo</a:t>
              </a:r>
              <a:endParaRPr lang="es-ES" sz="1800">
                <a:latin typeface="+mj-lt"/>
              </a:endParaRPr>
            </a:p>
          </p:txBody>
        </p:sp>
      </p:grpSp>
      <p:sp>
        <p:nvSpPr>
          <p:cNvPr id="8" name="Rectangle 5"/>
          <p:cNvSpPr>
            <a:spLocks noChangeArrowheads="1"/>
          </p:cNvSpPr>
          <p:nvPr/>
        </p:nvSpPr>
        <p:spPr bwMode="auto">
          <a:xfrm>
            <a:off x="5430838" y="1349375"/>
            <a:ext cx="2441575" cy="19357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9" name="Text Box 6"/>
          <p:cNvSpPr txBox="1">
            <a:spLocks noChangeArrowheads="1"/>
          </p:cNvSpPr>
          <p:nvPr/>
        </p:nvSpPr>
        <p:spPr bwMode="auto">
          <a:xfrm>
            <a:off x="5430838" y="1346200"/>
            <a:ext cx="244951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smtClean="0">
                <a:solidFill>
                  <a:srgbClr val="FF3300"/>
                </a:solidFill>
                <a:latin typeface="+mj-lt"/>
              </a:rPr>
              <a:t>Linea</a:t>
            </a:r>
            <a:endParaRPr lang="es-ES" sz="1800" dirty="0">
              <a:solidFill>
                <a:srgbClr val="FF3300"/>
              </a:solidFill>
              <a:latin typeface="+mj-lt"/>
            </a:endParaRPr>
          </a:p>
        </p:txBody>
      </p:sp>
      <p:sp>
        <p:nvSpPr>
          <p:cNvPr id="10" name="Line 7"/>
          <p:cNvSpPr>
            <a:spLocks noChangeShapeType="1"/>
          </p:cNvSpPr>
          <p:nvPr/>
        </p:nvSpPr>
        <p:spPr bwMode="auto">
          <a:xfrm flipV="1">
            <a:off x="3131840" y="3073920"/>
            <a:ext cx="22783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1" name="Text Box 8"/>
          <p:cNvSpPr txBox="1">
            <a:spLocks noChangeArrowheads="1"/>
          </p:cNvSpPr>
          <p:nvPr/>
        </p:nvSpPr>
        <p:spPr bwMode="auto">
          <a:xfrm>
            <a:off x="4427984" y="2708920"/>
            <a:ext cx="6655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err="1">
                <a:solidFill>
                  <a:srgbClr val="FF0000"/>
                </a:solidFill>
                <a:latin typeface="+mj-lt"/>
              </a:rPr>
              <a:t>lineas</a:t>
            </a:r>
            <a:endParaRPr lang="es-ES" sz="1600" dirty="0">
              <a:solidFill>
                <a:srgbClr val="FF0000"/>
              </a:solidFill>
              <a:latin typeface="+mj-lt"/>
            </a:endParaRPr>
          </a:p>
        </p:txBody>
      </p:sp>
      <p:sp>
        <p:nvSpPr>
          <p:cNvPr id="12" name="Text Box 9"/>
          <p:cNvSpPr txBox="1">
            <a:spLocks noChangeArrowheads="1"/>
          </p:cNvSpPr>
          <p:nvPr/>
        </p:nvSpPr>
        <p:spPr bwMode="auto">
          <a:xfrm>
            <a:off x="5003800" y="2361828"/>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dirty="0">
                <a:solidFill>
                  <a:srgbClr val="FF0000"/>
                </a:solidFill>
                <a:latin typeface="+mj-lt"/>
              </a:rPr>
              <a:t>*</a:t>
            </a:r>
            <a:endParaRPr lang="es-ES" sz="5400" dirty="0">
              <a:solidFill>
                <a:srgbClr val="FF0000"/>
              </a:solidFill>
              <a:latin typeface="+mj-lt"/>
            </a:endParaRPr>
          </a:p>
        </p:txBody>
      </p:sp>
      <p:grpSp>
        <p:nvGrpSpPr>
          <p:cNvPr id="3" name="2 Grupo"/>
          <p:cNvGrpSpPr/>
          <p:nvPr/>
        </p:nvGrpSpPr>
        <p:grpSpPr>
          <a:xfrm>
            <a:off x="5437188" y="3543653"/>
            <a:ext cx="2449512" cy="1946527"/>
            <a:chOff x="5437188" y="3683000"/>
            <a:chExt cx="2449512" cy="1697038"/>
          </a:xfrm>
        </p:grpSpPr>
        <p:sp>
          <p:nvSpPr>
            <p:cNvPr id="13" name="Rectangle 10"/>
            <p:cNvSpPr>
              <a:spLocks noChangeArrowheads="1"/>
            </p:cNvSpPr>
            <p:nvPr/>
          </p:nvSpPr>
          <p:spPr bwMode="auto">
            <a:xfrm>
              <a:off x="5437188" y="3683000"/>
              <a:ext cx="2441575" cy="1697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4" name="Text Box 11"/>
            <p:cNvSpPr txBox="1">
              <a:spLocks noChangeArrowheads="1"/>
            </p:cNvSpPr>
            <p:nvPr/>
          </p:nvSpPr>
          <p:spPr bwMode="auto">
            <a:xfrm>
              <a:off x="5437188" y="3684588"/>
              <a:ext cx="2449512" cy="2938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a:solidFill>
                    <a:srgbClr val="990099"/>
                  </a:solidFill>
                  <a:latin typeface="+mj-lt"/>
                </a:rPr>
                <a:t>Rectangulo</a:t>
              </a:r>
              <a:endParaRPr lang="es-ES" sz="1800" dirty="0">
                <a:solidFill>
                  <a:srgbClr val="990099"/>
                </a:solidFill>
                <a:latin typeface="+mj-lt"/>
              </a:endParaRPr>
            </a:p>
          </p:txBody>
        </p:sp>
      </p:grpSp>
      <p:sp>
        <p:nvSpPr>
          <p:cNvPr id="15" name="Rectangle 12"/>
          <p:cNvSpPr>
            <a:spLocks noChangeArrowheads="1"/>
          </p:cNvSpPr>
          <p:nvPr/>
        </p:nvSpPr>
        <p:spPr bwMode="auto">
          <a:xfrm>
            <a:off x="5476875" y="5662613"/>
            <a:ext cx="2441575" cy="1017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6" name="Text Box 13"/>
          <p:cNvSpPr txBox="1">
            <a:spLocks noChangeArrowheads="1"/>
          </p:cNvSpPr>
          <p:nvPr/>
        </p:nvSpPr>
        <p:spPr bwMode="auto">
          <a:xfrm>
            <a:off x="5476875" y="5659438"/>
            <a:ext cx="24495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a:solidFill>
                  <a:srgbClr val="009900"/>
                </a:solidFill>
                <a:latin typeface="+mj-lt"/>
              </a:rPr>
              <a:t>Ovalo</a:t>
            </a:r>
            <a:endParaRPr lang="es-ES" sz="1800" dirty="0">
              <a:solidFill>
                <a:srgbClr val="009900"/>
              </a:solidFill>
              <a:latin typeface="+mj-lt"/>
            </a:endParaRPr>
          </a:p>
        </p:txBody>
      </p:sp>
      <p:cxnSp>
        <p:nvCxnSpPr>
          <p:cNvPr id="17" name="AutoShape 14"/>
          <p:cNvCxnSpPr>
            <a:cxnSpLocks noChangeShapeType="1"/>
            <a:stCxn id="4" idx="2"/>
            <a:endCxn id="13" idx="1"/>
          </p:cNvCxnSpPr>
          <p:nvPr/>
        </p:nvCxnSpPr>
        <p:spPr bwMode="auto">
          <a:xfrm rot="16200000" flipH="1">
            <a:off x="3238174" y="2317902"/>
            <a:ext cx="871893" cy="352613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5"/>
          <p:cNvCxnSpPr>
            <a:cxnSpLocks noChangeShapeType="1"/>
            <a:stCxn id="4" idx="2"/>
            <a:endCxn id="15" idx="1"/>
          </p:cNvCxnSpPr>
          <p:nvPr/>
        </p:nvCxnSpPr>
        <p:spPr bwMode="auto">
          <a:xfrm rot="16200000" flipH="1">
            <a:off x="2430773" y="3125304"/>
            <a:ext cx="2526383" cy="356582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16"/>
          <p:cNvSpPr txBox="1">
            <a:spLocks noChangeArrowheads="1"/>
          </p:cNvSpPr>
          <p:nvPr/>
        </p:nvSpPr>
        <p:spPr bwMode="auto">
          <a:xfrm>
            <a:off x="3923928" y="4098558"/>
            <a:ext cx="1154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990099"/>
                </a:solidFill>
                <a:latin typeface="+mj-lt"/>
              </a:rPr>
              <a:t>rectangulos</a:t>
            </a:r>
            <a:endParaRPr lang="es-ES" sz="1600">
              <a:solidFill>
                <a:srgbClr val="990099"/>
              </a:solidFill>
              <a:latin typeface="+mj-lt"/>
            </a:endParaRPr>
          </a:p>
        </p:txBody>
      </p:sp>
      <p:sp>
        <p:nvSpPr>
          <p:cNvPr id="20" name="Text Box 17"/>
          <p:cNvSpPr txBox="1">
            <a:spLocks noChangeArrowheads="1"/>
          </p:cNvSpPr>
          <p:nvPr/>
        </p:nvSpPr>
        <p:spPr bwMode="auto">
          <a:xfrm>
            <a:off x="5003800" y="3861048"/>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dirty="0">
                <a:solidFill>
                  <a:srgbClr val="990099"/>
                </a:solidFill>
                <a:latin typeface="+mj-lt"/>
              </a:rPr>
              <a:t>*</a:t>
            </a:r>
            <a:endParaRPr lang="es-ES" sz="5400" dirty="0">
              <a:solidFill>
                <a:srgbClr val="990099"/>
              </a:solidFill>
              <a:latin typeface="+mj-lt"/>
            </a:endParaRPr>
          </a:p>
        </p:txBody>
      </p:sp>
      <p:sp>
        <p:nvSpPr>
          <p:cNvPr id="21" name="Text Box 18"/>
          <p:cNvSpPr txBox="1">
            <a:spLocks noChangeArrowheads="1"/>
          </p:cNvSpPr>
          <p:nvPr/>
        </p:nvSpPr>
        <p:spPr bwMode="auto">
          <a:xfrm>
            <a:off x="4283968" y="5877272"/>
            <a:ext cx="7161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err="1">
                <a:solidFill>
                  <a:srgbClr val="009900"/>
                </a:solidFill>
                <a:latin typeface="+mj-lt"/>
              </a:rPr>
              <a:t>ovalos</a:t>
            </a:r>
            <a:endParaRPr lang="es-ES" sz="1600" dirty="0">
              <a:solidFill>
                <a:srgbClr val="009900"/>
              </a:solidFill>
              <a:latin typeface="+mj-lt"/>
            </a:endParaRPr>
          </a:p>
        </p:txBody>
      </p:sp>
      <p:sp>
        <p:nvSpPr>
          <p:cNvPr id="22" name="Text Box 19"/>
          <p:cNvSpPr txBox="1">
            <a:spLocks noChangeArrowheads="1"/>
          </p:cNvSpPr>
          <p:nvPr/>
        </p:nvSpPr>
        <p:spPr bwMode="auto">
          <a:xfrm>
            <a:off x="5045075" y="5635625"/>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a:solidFill>
                  <a:srgbClr val="009900"/>
                </a:solidFill>
                <a:latin typeface="+mj-lt"/>
              </a:rPr>
              <a:t>*</a:t>
            </a:r>
            <a:endParaRPr lang="es-ES" sz="5400">
              <a:solidFill>
                <a:srgbClr val="009900"/>
              </a:solidFill>
              <a:latin typeface="+mj-lt"/>
            </a:endParaRPr>
          </a:p>
        </p:txBody>
      </p:sp>
      <p:sp>
        <p:nvSpPr>
          <p:cNvPr id="23" name="Text Box 20"/>
          <p:cNvSpPr txBox="1">
            <a:spLocks noChangeArrowheads="1"/>
          </p:cNvSpPr>
          <p:nvPr/>
        </p:nvSpPr>
        <p:spPr bwMode="auto">
          <a:xfrm>
            <a:off x="5497287" y="1916832"/>
            <a:ext cx="21268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200" dirty="0" err="1">
                <a:latin typeface="+mj-lt"/>
              </a:rPr>
              <a:t>void</a:t>
            </a:r>
            <a:r>
              <a:rPr lang="es-CO" sz="1200" dirty="0">
                <a:latin typeface="+mj-lt"/>
              </a:rPr>
              <a:t> dibujar( )</a:t>
            </a:r>
          </a:p>
          <a:p>
            <a:r>
              <a:rPr lang="es-CO" sz="1200" dirty="0" err="1">
                <a:latin typeface="+mj-lt"/>
              </a:rPr>
              <a:t>boolean</a:t>
            </a:r>
            <a:r>
              <a:rPr lang="es-CO" sz="1200" dirty="0">
                <a:latin typeface="+mj-lt"/>
              </a:rPr>
              <a:t> </a:t>
            </a:r>
            <a:r>
              <a:rPr lang="es-CO" sz="1200" dirty="0" err="1">
                <a:latin typeface="+mj-lt"/>
              </a:rPr>
              <a:t>estaDentro</a:t>
            </a:r>
            <a:r>
              <a:rPr lang="es-CO" sz="1200" dirty="0">
                <a:latin typeface="+mj-lt"/>
              </a:rPr>
              <a:t>(</a:t>
            </a:r>
            <a:r>
              <a:rPr lang="es-CO" sz="1200" dirty="0" err="1">
                <a:latin typeface="+mj-lt"/>
              </a:rPr>
              <a:t>int</a:t>
            </a:r>
            <a:r>
              <a:rPr lang="es-CO" sz="1200" dirty="0">
                <a:latin typeface="+mj-lt"/>
              </a:rPr>
              <a:t> x, </a:t>
            </a:r>
            <a:r>
              <a:rPr lang="es-CO" sz="1200" dirty="0" err="1">
                <a:latin typeface="+mj-lt"/>
              </a:rPr>
              <a:t>int</a:t>
            </a:r>
            <a:r>
              <a:rPr lang="es-CO" sz="1200" dirty="0">
                <a:latin typeface="+mj-lt"/>
              </a:rPr>
              <a:t> y)</a:t>
            </a:r>
          </a:p>
          <a:p>
            <a:r>
              <a:rPr lang="es-CO" sz="1200" dirty="0" err="1">
                <a:latin typeface="+mj-lt"/>
              </a:rPr>
              <a:t>String</a:t>
            </a:r>
            <a:r>
              <a:rPr lang="es-CO" sz="1200" dirty="0">
                <a:latin typeface="+mj-lt"/>
              </a:rPr>
              <a:t> </a:t>
            </a:r>
            <a:r>
              <a:rPr lang="es-CO" sz="1200" dirty="0" err="1">
                <a:latin typeface="+mj-lt"/>
              </a:rPr>
              <a:t>darTexto</a:t>
            </a:r>
            <a:r>
              <a:rPr lang="es-CO" sz="1200" dirty="0">
                <a:latin typeface="+mj-lt"/>
              </a:rPr>
              <a:t> ( )</a:t>
            </a:r>
          </a:p>
          <a:p>
            <a:r>
              <a:rPr lang="es-CO" sz="1200" dirty="0" err="1">
                <a:latin typeface="+mj-lt"/>
              </a:rPr>
              <a:t>void</a:t>
            </a:r>
            <a:r>
              <a:rPr lang="es-CO" sz="1200" dirty="0">
                <a:latin typeface="+mj-lt"/>
              </a:rPr>
              <a:t> </a:t>
            </a:r>
            <a:r>
              <a:rPr lang="es-CO" sz="1200" dirty="0" err="1">
                <a:latin typeface="+mj-lt"/>
              </a:rPr>
              <a:t>cambiarTexto</a:t>
            </a:r>
            <a:r>
              <a:rPr lang="es-CO" sz="1200" dirty="0">
                <a:latin typeface="+mj-lt"/>
              </a:rPr>
              <a:t>( )</a:t>
            </a:r>
          </a:p>
          <a:p>
            <a:r>
              <a:rPr lang="es-CO" sz="1200" dirty="0" err="1">
                <a:latin typeface="+mj-lt"/>
              </a:rPr>
              <a:t>void</a:t>
            </a:r>
            <a:r>
              <a:rPr lang="es-CO" sz="1200" dirty="0">
                <a:latin typeface="+mj-lt"/>
              </a:rPr>
              <a:t> </a:t>
            </a:r>
            <a:r>
              <a:rPr lang="es-CO" sz="1200" dirty="0" err="1">
                <a:latin typeface="+mj-lt"/>
              </a:rPr>
              <a:t>cambiarTipoLetra</a:t>
            </a:r>
            <a:r>
              <a:rPr lang="es-CO" sz="1200" dirty="0">
                <a:latin typeface="+mj-lt"/>
              </a:rPr>
              <a:t>( )</a:t>
            </a:r>
          </a:p>
          <a:p>
            <a:r>
              <a:rPr lang="es-CO" sz="1200" dirty="0" smtClean="0">
                <a:latin typeface="+mj-lt"/>
              </a:rPr>
              <a:t>…</a:t>
            </a:r>
            <a:endParaRPr lang="es-ES" sz="1200" dirty="0">
              <a:latin typeface="+mj-lt"/>
            </a:endParaRPr>
          </a:p>
        </p:txBody>
      </p:sp>
      <p:sp>
        <p:nvSpPr>
          <p:cNvPr id="24" name="Text Box 21"/>
          <p:cNvSpPr txBox="1">
            <a:spLocks noChangeArrowheads="1"/>
          </p:cNvSpPr>
          <p:nvPr/>
        </p:nvSpPr>
        <p:spPr bwMode="auto">
          <a:xfrm>
            <a:off x="5725946" y="4242574"/>
            <a:ext cx="1510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0000"/>
                </a:solidFill>
              </a:rPr>
              <a:t>Los mismos !!!</a:t>
            </a:r>
            <a:endParaRPr lang="es-ES" sz="1600" dirty="0">
              <a:solidFill>
                <a:srgbClr val="FF0000"/>
              </a:solidFill>
            </a:endParaRPr>
          </a:p>
        </p:txBody>
      </p:sp>
      <p:sp>
        <p:nvSpPr>
          <p:cNvPr id="25" name="Text Box 22"/>
          <p:cNvSpPr txBox="1">
            <a:spLocks noChangeArrowheads="1"/>
          </p:cNvSpPr>
          <p:nvPr/>
        </p:nvSpPr>
        <p:spPr bwMode="auto">
          <a:xfrm>
            <a:off x="5703888" y="6111875"/>
            <a:ext cx="15488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dirty="0">
                <a:solidFill>
                  <a:srgbClr val="FF0000"/>
                </a:solidFill>
                <a:latin typeface="+mj-lt"/>
              </a:rPr>
              <a:t>Los mismos !!!</a:t>
            </a:r>
            <a:endParaRPr lang="es-ES" sz="1800" dirty="0">
              <a:solidFill>
                <a:srgbClr val="FF0000"/>
              </a:solidFill>
              <a:latin typeface="+mj-lt"/>
            </a:endParaRPr>
          </a:p>
        </p:txBody>
      </p:sp>
    </p:spTree>
    <p:extLst>
      <p:ext uri="{BB962C8B-B14F-4D97-AF65-F5344CB8AC3E}">
        <p14:creationId xmlns:p14="http://schemas.microsoft.com/office/powerpoint/2010/main" val="294284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grpSp>
        <p:nvGrpSpPr>
          <p:cNvPr id="2" name="1 Grupo"/>
          <p:cNvGrpSpPr/>
          <p:nvPr/>
        </p:nvGrpSpPr>
        <p:grpSpPr>
          <a:xfrm>
            <a:off x="690265" y="2627437"/>
            <a:ext cx="2441575" cy="1017587"/>
            <a:chOff x="1146175" y="1782763"/>
            <a:chExt cx="2441575" cy="1017587"/>
          </a:xfrm>
        </p:grpSpPr>
        <p:sp>
          <p:nvSpPr>
            <p:cNvPr id="4" name="Rectangle 3"/>
            <p:cNvSpPr>
              <a:spLocks noChangeArrowheads="1"/>
            </p:cNvSpPr>
            <p:nvPr/>
          </p:nvSpPr>
          <p:spPr bwMode="auto">
            <a:xfrm>
              <a:off x="1146175" y="1782763"/>
              <a:ext cx="2441575" cy="1017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7" name="Text Box 4"/>
            <p:cNvSpPr txBox="1">
              <a:spLocks noChangeArrowheads="1"/>
            </p:cNvSpPr>
            <p:nvPr/>
          </p:nvSpPr>
          <p:spPr bwMode="auto">
            <a:xfrm>
              <a:off x="1146175" y="1790700"/>
              <a:ext cx="24272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a:latin typeface="+mj-lt"/>
                </a:rPr>
                <a:t>Dibujo</a:t>
              </a:r>
              <a:endParaRPr lang="es-ES" sz="1800">
                <a:latin typeface="+mj-lt"/>
              </a:endParaRPr>
            </a:p>
          </p:txBody>
        </p:sp>
      </p:grpSp>
      <p:sp>
        <p:nvSpPr>
          <p:cNvPr id="8" name="Rectangle 5"/>
          <p:cNvSpPr>
            <a:spLocks noChangeArrowheads="1"/>
          </p:cNvSpPr>
          <p:nvPr/>
        </p:nvSpPr>
        <p:spPr bwMode="auto">
          <a:xfrm>
            <a:off x="5430838" y="1349375"/>
            <a:ext cx="2441575" cy="19357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9" name="Text Box 6"/>
          <p:cNvSpPr txBox="1">
            <a:spLocks noChangeArrowheads="1"/>
          </p:cNvSpPr>
          <p:nvPr/>
        </p:nvSpPr>
        <p:spPr bwMode="auto">
          <a:xfrm>
            <a:off x="5430838" y="1346200"/>
            <a:ext cx="244951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smtClean="0">
                <a:solidFill>
                  <a:srgbClr val="FF3300"/>
                </a:solidFill>
                <a:latin typeface="+mj-lt"/>
              </a:rPr>
              <a:t>Linea</a:t>
            </a:r>
            <a:endParaRPr lang="es-ES" sz="1800" dirty="0">
              <a:solidFill>
                <a:srgbClr val="FF3300"/>
              </a:solidFill>
              <a:latin typeface="+mj-lt"/>
            </a:endParaRPr>
          </a:p>
        </p:txBody>
      </p:sp>
      <p:sp>
        <p:nvSpPr>
          <p:cNvPr id="10" name="Line 7"/>
          <p:cNvSpPr>
            <a:spLocks noChangeShapeType="1"/>
          </p:cNvSpPr>
          <p:nvPr/>
        </p:nvSpPr>
        <p:spPr bwMode="auto">
          <a:xfrm flipV="1">
            <a:off x="3131840" y="3073920"/>
            <a:ext cx="22783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1" name="Text Box 8"/>
          <p:cNvSpPr txBox="1">
            <a:spLocks noChangeArrowheads="1"/>
          </p:cNvSpPr>
          <p:nvPr/>
        </p:nvSpPr>
        <p:spPr bwMode="auto">
          <a:xfrm>
            <a:off x="4427984" y="2708920"/>
            <a:ext cx="6655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err="1">
                <a:solidFill>
                  <a:srgbClr val="FF0000"/>
                </a:solidFill>
                <a:latin typeface="+mj-lt"/>
              </a:rPr>
              <a:t>lineas</a:t>
            </a:r>
            <a:endParaRPr lang="es-ES" sz="1600" dirty="0">
              <a:solidFill>
                <a:srgbClr val="FF0000"/>
              </a:solidFill>
              <a:latin typeface="+mj-lt"/>
            </a:endParaRPr>
          </a:p>
        </p:txBody>
      </p:sp>
      <p:sp>
        <p:nvSpPr>
          <p:cNvPr id="12" name="Text Box 9"/>
          <p:cNvSpPr txBox="1">
            <a:spLocks noChangeArrowheads="1"/>
          </p:cNvSpPr>
          <p:nvPr/>
        </p:nvSpPr>
        <p:spPr bwMode="auto">
          <a:xfrm>
            <a:off x="5003800" y="2361828"/>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dirty="0">
                <a:solidFill>
                  <a:srgbClr val="FF0000"/>
                </a:solidFill>
                <a:latin typeface="+mj-lt"/>
              </a:rPr>
              <a:t>*</a:t>
            </a:r>
            <a:endParaRPr lang="es-ES" sz="5400" dirty="0">
              <a:solidFill>
                <a:srgbClr val="FF0000"/>
              </a:solidFill>
              <a:latin typeface="+mj-lt"/>
            </a:endParaRPr>
          </a:p>
        </p:txBody>
      </p:sp>
      <p:grpSp>
        <p:nvGrpSpPr>
          <p:cNvPr id="3" name="2 Grupo"/>
          <p:cNvGrpSpPr/>
          <p:nvPr/>
        </p:nvGrpSpPr>
        <p:grpSpPr>
          <a:xfrm>
            <a:off x="5437188" y="3543653"/>
            <a:ext cx="2449512" cy="1946527"/>
            <a:chOff x="5437188" y="3683000"/>
            <a:chExt cx="2449512" cy="1697038"/>
          </a:xfrm>
        </p:grpSpPr>
        <p:sp>
          <p:nvSpPr>
            <p:cNvPr id="13" name="Rectangle 10"/>
            <p:cNvSpPr>
              <a:spLocks noChangeArrowheads="1"/>
            </p:cNvSpPr>
            <p:nvPr/>
          </p:nvSpPr>
          <p:spPr bwMode="auto">
            <a:xfrm>
              <a:off x="5437188" y="3683000"/>
              <a:ext cx="2441575" cy="1697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4" name="Text Box 11"/>
            <p:cNvSpPr txBox="1">
              <a:spLocks noChangeArrowheads="1"/>
            </p:cNvSpPr>
            <p:nvPr/>
          </p:nvSpPr>
          <p:spPr bwMode="auto">
            <a:xfrm>
              <a:off x="5437188" y="3684588"/>
              <a:ext cx="2449512" cy="2938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a:solidFill>
                    <a:srgbClr val="990099"/>
                  </a:solidFill>
                  <a:latin typeface="+mj-lt"/>
                </a:rPr>
                <a:t>Rectangulo</a:t>
              </a:r>
              <a:endParaRPr lang="es-ES" sz="1800" dirty="0">
                <a:solidFill>
                  <a:srgbClr val="990099"/>
                </a:solidFill>
                <a:latin typeface="+mj-lt"/>
              </a:endParaRPr>
            </a:p>
          </p:txBody>
        </p:sp>
      </p:grpSp>
      <p:sp>
        <p:nvSpPr>
          <p:cNvPr id="15" name="Rectangle 12"/>
          <p:cNvSpPr>
            <a:spLocks noChangeArrowheads="1"/>
          </p:cNvSpPr>
          <p:nvPr/>
        </p:nvSpPr>
        <p:spPr bwMode="auto">
          <a:xfrm>
            <a:off x="5476875" y="5662613"/>
            <a:ext cx="2441575" cy="10175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6" name="Text Box 13"/>
          <p:cNvSpPr txBox="1">
            <a:spLocks noChangeArrowheads="1"/>
          </p:cNvSpPr>
          <p:nvPr/>
        </p:nvSpPr>
        <p:spPr bwMode="auto">
          <a:xfrm>
            <a:off x="5476875" y="5659438"/>
            <a:ext cx="24495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a:solidFill>
                  <a:srgbClr val="009900"/>
                </a:solidFill>
                <a:latin typeface="+mj-lt"/>
              </a:rPr>
              <a:t>Ovalo</a:t>
            </a:r>
            <a:endParaRPr lang="es-ES" sz="1800" dirty="0">
              <a:solidFill>
                <a:srgbClr val="009900"/>
              </a:solidFill>
              <a:latin typeface="+mj-lt"/>
            </a:endParaRPr>
          </a:p>
        </p:txBody>
      </p:sp>
      <p:cxnSp>
        <p:nvCxnSpPr>
          <p:cNvPr id="17" name="AutoShape 14"/>
          <p:cNvCxnSpPr>
            <a:cxnSpLocks noChangeShapeType="1"/>
            <a:stCxn id="4" idx="2"/>
            <a:endCxn id="13" idx="1"/>
          </p:cNvCxnSpPr>
          <p:nvPr/>
        </p:nvCxnSpPr>
        <p:spPr bwMode="auto">
          <a:xfrm rot="16200000" flipH="1">
            <a:off x="3238174" y="2317902"/>
            <a:ext cx="871893" cy="352613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5"/>
          <p:cNvCxnSpPr>
            <a:cxnSpLocks noChangeShapeType="1"/>
            <a:stCxn id="4" idx="2"/>
            <a:endCxn id="15" idx="1"/>
          </p:cNvCxnSpPr>
          <p:nvPr/>
        </p:nvCxnSpPr>
        <p:spPr bwMode="auto">
          <a:xfrm rot="16200000" flipH="1">
            <a:off x="2430773" y="3125304"/>
            <a:ext cx="2526383" cy="356582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16"/>
          <p:cNvSpPr txBox="1">
            <a:spLocks noChangeArrowheads="1"/>
          </p:cNvSpPr>
          <p:nvPr/>
        </p:nvSpPr>
        <p:spPr bwMode="auto">
          <a:xfrm>
            <a:off x="3923928" y="4098558"/>
            <a:ext cx="11540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990099"/>
                </a:solidFill>
                <a:latin typeface="+mj-lt"/>
              </a:rPr>
              <a:t>rectangulos</a:t>
            </a:r>
            <a:endParaRPr lang="es-ES" sz="1600">
              <a:solidFill>
                <a:srgbClr val="990099"/>
              </a:solidFill>
              <a:latin typeface="+mj-lt"/>
            </a:endParaRPr>
          </a:p>
        </p:txBody>
      </p:sp>
      <p:sp>
        <p:nvSpPr>
          <p:cNvPr id="20" name="Text Box 17"/>
          <p:cNvSpPr txBox="1">
            <a:spLocks noChangeArrowheads="1"/>
          </p:cNvSpPr>
          <p:nvPr/>
        </p:nvSpPr>
        <p:spPr bwMode="auto">
          <a:xfrm>
            <a:off x="5003800" y="3861048"/>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dirty="0">
                <a:solidFill>
                  <a:srgbClr val="990099"/>
                </a:solidFill>
                <a:latin typeface="+mj-lt"/>
              </a:rPr>
              <a:t>*</a:t>
            </a:r>
            <a:endParaRPr lang="es-ES" sz="5400" dirty="0">
              <a:solidFill>
                <a:srgbClr val="990099"/>
              </a:solidFill>
              <a:latin typeface="+mj-lt"/>
            </a:endParaRPr>
          </a:p>
        </p:txBody>
      </p:sp>
      <p:sp>
        <p:nvSpPr>
          <p:cNvPr id="21" name="Text Box 18"/>
          <p:cNvSpPr txBox="1">
            <a:spLocks noChangeArrowheads="1"/>
          </p:cNvSpPr>
          <p:nvPr/>
        </p:nvSpPr>
        <p:spPr bwMode="auto">
          <a:xfrm>
            <a:off x="4283968" y="5877272"/>
            <a:ext cx="7161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err="1">
                <a:solidFill>
                  <a:srgbClr val="009900"/>
                </a:solidFill>
                <a:latin typeface="+mj-lt"/>
              </a:rPr>
              <a:t>ovalos</a:t>
            </a:r>
            <a:endParaRPr lang="es-ES" sz="1600" dirty="0">
              <a:solidFill>
                <a:srgbClr val="009900"/>
              </a:solidFill>
              <a:latin typeface="+mj-lt"/>
            </a:endParaRPr>
          </a:p>
        </p:txBody>
      </p:sp>
      <p:sp>
        <p:nvSpPr>
          <p:cNvPr id="22" name="Text Box 19"/>
          <p:cNvSpPr txBox="1">
            <a:spLocks noChangeArrowheads="1"/>
          </p:cNvSpPr>
          <p:nvPr/>
        </p:nvSpPr>
        <p:spPr bwMode="auto">
          <a:xfrm>
            <a:off x="5045075" y="5635625"/>
            <a:ext cx="529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5400">
                <a:solidFill>
                  <a:srgbClr val="009900"/>
                </a:solidFill>
                <a:latin typeface="+mj-lt"/>
              </a:rPr>
              <a:t>*</a:t>
            </a:r>
            <a:endParaRPr lang="es-ES" sz="5400">
              <a:solidFill>
                <a:srgbClr val="009900"/>
              </a:solidFill>
              <a:latin typeface="+mj-lt"/>
            </a:endParaRPr>
          </a:p>
        </p:txBody>
      </p:sp>
      <p:sp>
        <p:nvSpPr>
          <p:cNvPr id="31" name="30 Multiplicar"/>
          <p:cNvSpPr/>
          <p:nvPr/>
        </p:nvSpPr>
        <p:spPr>
          <a:xfrm>
            <a:off x="-566566" y="451411"/>
            <a:ext cx="10764688" cy="7632848"/>
          </a:xfrm>
          <a:prstGeom prst="mathMultiply">
            <a:avLst>
              <a:gd name="adj1" fmla="val 6689"/>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12412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3608" y="1772816"/>
            <a:ext cx="7858125" cy="1216719"/>
          </a:xfrm>
        </p:spPr>
        <p:txBody>
          <a:bodyPr/>
          <a:lstStyle/>
          <a:p>
            <a:pPr algn="just"/>
            <a:r>
              <a:rPr lang="es-CO" dirty="0" smtClean="0"/>
              <a:t>¿Qué pasaría si se necesita agregar un nuevo atributo a las figuras?</a:t>
            </a:r>
            <a:endParaRPr lang="es-CO" dirty="0"/>
          </a:p>
          <a:p>
            <a:pPr algn="just"/>
            <a:r>
              <a:rPr lang="es-CO" dirty="0" smtClean="0"/>
              <a:t>¿Qué pasaría si se requiere agregar una nueva figura?</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989535"/>
            <a:ext cx="5832648" cy="3452928"/>
          </a:xfrm>
          <a:prstGeom prst="rect">
            <a:avLst/>
          </a:prstGeom>
        </p:spPr>
      </p:pic>
    </p:spTree>
    <p:extLst>
      <p:ext uri="{BB962C8B-B14F-4D97-AF65-F5344CB8AC3E}">
        <p14:creationId xmlns:p14="http://schemas.microsoft.com/office/powerpoint/2010/main" val="97118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0814" y="1628800"/>
            <a:ext cx="8229600" cy="500062"/>
          </a:xfrm>
        </p:spPr>
        <p:txBody>
          <a:bodyPr/>
          <a:lstStyle/>
          <a:p>
            <a:r>
              <a:rPr lang="es-CO" dirty="0" smtClean="0"/>
              <a:t>Problemas de la solución actual</a:t>
            </a:r>
            <a:endParaRPr lang="es-CO" dirty="0"/>
          </a:p>
        </p:txBody>
      </p:sp>
      <p:sp>
        <p:nvSpPr>
          <p:cNvPr id="3" name="Marcador de contenido 2"/>
          <p:cNvSpPr>
            <a:spLocks noGrp="1"/>
          </p:cNvSpPr>
          <p:nvPr>
            <p:ph idx="1"/>
          </p:nvPr>
        </p:nvSpPr>
        <p:spPr>
          <a:xfrm>
            <a:off x="1060814" y="2276872"/>
            <a:ext cx="7858125" cy="4025031"/>
          </a:xfrm>
        </p:spPr>
        <p:txBody>
          <a:bodyPr/>
          <a:lstStyle/>
          <a:p>
            <a:pPr algn="just"/>
            <a:r>
              <a:rPr lang="es-CO" dirty="0" smtClean="0"/>
              <a:t>Agregar nuevas figuras se convierte en un proceso tedioso.</a:t>
            </a:r>
          </a:p>
          <a:p>
            <a:pPr algn="just"/>
            <a:endParaRPr lang="es-CO" dirty="0"/>
          </a:p>
          <a:p>
            <a:pPr algn="just"/>
            <a:r>
              <a:rPr lang="es-CO" dirty="0" smtClean="0"/>
              <a:t>Modificar figuras puede ser difícil y no hay garantía de que, después de las modificaciones, el programa esté libre de errores.</a:t>
            </a:r>
          </a:p>
          <a:p>
            <a:pPr algn="just"/>
            <a:endParaRPr lang="es-CO" dirty="0"/>
          </a:p>
          <a:p>
            <a:pPr algn="just"/>
            <a:r>
              <a:rPr lang="es-CO" dirty="0"/>
              <a:t>No </a:t>
            </a:r>
            <a:r>
              <a:rPr lang="es-CO" dirty="0" smtClean="0"/>
              <a:t>se puede asegurar </a:t>
            </a:r>
            <a:r>
              <a:rPr lang="es-CO" dirty="0"/>
              <a:t>que cada figura tiene el mismo comportamiento </a:t>
            </a:r>
            <a:r>
              <a:rPr lang="es-CO" dirty="0" smtClean="0"/>
              <a:t>de las otras (métodos).</a:t>
            </a:r>
          </a:p>
          <a:p>
            <a:pPr algn="just"/>
            <a:endParaRPr lang="es-CO" dirty="0"/>
          </a:p>
          <a:p>
            <a:pPr algn="just"/>
            <a:r>
              <a:rPr lang="es-CO" dirty="0" smtClean="0"/>
              <a:t>Un nuevo desarrollador que quiera realizar cambios sobre el código es muy probable que cometa errores.</a:t>
            </a:r>
          </a:p>
        </p:txBody>
      </p:sp>
    </p:spTree>
    <p:extLst>
      <p:ext uri="{BB962C8B-B14F-4D97-AF65-F5344CB8AC3E}">
        <p14:creationId xmlns:p14="http://schemas.microsoft.com/office/powerpoint/2010/main" val="827997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sp>
        <p:nvSpPr>
          <p:cNvPr id="6" name="5 Rectángulo"/>
          <p:cNvSpPr/>
          <p:nvPr/>
        </p:nvSpPr>
        <p:spPr>
          <a:xfrm>
            <a:off x="925119" y="2564904"/>
            <a:ext cx="5447081" cy="2062103"/>
          </a:xfrm>
          <a:prstGeom prst="rect">
            <a:avLst/>
          </a:prstGeom>
        </p:spPr>
        <p:txBody>
          <a:bodyPr wrap="square">
            <a:spAutoFit/>
          </a:bodyPr>
          <a:lstStyle/>
          <a:p>
            <a:pPr>
              <a:spcBef>
                <a:spcPts val="1200"/>
              </a:spcBef>
            </a:pPr>
            <a:r>
              <a:rPr lang="es-CO" b="1" dirty="0">
                <a:latin typeface="+mj-lt"/>
              </a:rPr>
              <a:t>Dos retos</a:t>
            </a:r>
            <a:r>
              <a:rPr lang="es-CO" b="1" dirty="0" smtClean="0">
                <a:latin typeface="+mj-lt"/>
              </a:rPr>
              <a:t>:</a:t>
            </a:r>
          </a:p>
          <a:p>
            <a:pPr marL="342900" indent="-342900">
              <a:spcBef>
                <a:spcPts val="1200"/>
              </a:spcBef>
              <a:buFont typeface="+mj-lt"/>
              <a:buAutoNum type="arabicPeriod"/>
            </a:pPr>
            <a:r>
              <a:rPr lang="es-CO" dirty="0" smtClean="0">
                <a:latin typeface="+mj-lt"/>
              </a:rPr>
              <a:t>Manejar </a:t>
            </a:r>
            <a:r>
              <a:rPr lang="es-CO" dirty="0">
                <a:latin typeface="+mj-lt"/>
              </a:rPr>
              <a:t>una sola clase </a:t>
            </a:r>
            <a:r>
              <a:rPr lang="es-CO" dirty="0">
                <a:solidFill>
                  <a:srgbClr val="0000FF"/>
                </a:solidFill>
                <a:latin typeface="+mj-lt"/>
              </a:rPr>
              <a:t>Figura </a:t>
            </a:r>
            <a:r>
              <a:rPr lang="es-CO" dirty="0">
                <a:latin typeface="+mj-lt"/>
              </a:rPr>
              <a:t>y luego especializarla el </a:t>
            </a:r>
            <a:r>
              <a:rPr lang="es-CO" dirty="0" err="1">
                <a:latin typeface="+mj-lt"/>
              </a:rPr>
              <a:t>Linea</a:t>
            </a:r>
            <a:r>
              <a:rPr lang="es-CO" dirty="0">
                <a:latin typeface="+mj-lt"/>
              </a:rPr>
              <a:t>, </a:t>
            </a:r>
            <a:r>
              <a:rPr lang="es-CO" dirty="0" err="1">
                <a:latin typeface="+mj-lt"/>
              </a:rPr>
              <a:t>Rectangulo</a:t>
            </a:r>
            <a:r>
              <a:rPr lang="es-CO" dirty="0">
                <a:latin typeface="+mj-lt"/>
              </a:rPr>
              <a:t> y </a:t>
            </a:r>
            <a:r>
              <a:rPr lang="es-CO" dirty="0" smtClean="0">
                <a:latin typeface="+mj-lt"/>
              </a:rPr>
              <a:t>Ovalo. (¿Otra?)</a:t>
            </a:r>
            <a:endParaRPr lang="es-CO" dirty="0">
              <a:latin typeface="+mj-lt"/>
            </a:endParaRPr>
          </a:p>
          <a:p>
            <a:pPr marL="342900" indent="-342900">
              <a:spcBef>
                <a:spcPts val="1200"/>
              </a:spcBef>
              <a:buFont typeface="+mj-lt"/>
              <a:buAutoNum type="arabicPeriod"/>
            </a:pPr>
            <a:r>
              <a:rPr lang="es-CO" dirty="0">
                <a:latin typeface="+mj-lt"/>
              </a:rPr>
              <a:t>Implementar la clase </a:t>
            </a:r>
            <a:r>
              <a:rPr lang="es-CO" dirty="0">
                <a:solidFill>
                  <a:srgbClr val="7030A0"/>
                </a:solidFill>
                <a:latin typeface="+mj-lt"/>
              </a:rPr>
              <a:t>Dibujo </a:t>
            </a:r>
            <a:r>
              <a:rPr lang="es-CO" dirty="0">
                <a:latin typeface="+mj-lt"/>
              </a:rPr>
              <a:t>sin depender </a:t>
            </a:r>
            <a:r>
              <a:rPr lang="es-CO" dirty="0" smtClean="0">
                <a:latin typeface="+mj-lt"/>
              </a:rPr>
              <a:t>directamente </a:t>
            </a:r>
            <a:r>
              <a:rPr lang="es-CO" dirty="0">
                <a:latin typeface="+mj-lt"/>
              </a:rPr>
              <a:t>de las clases </a:t>
            </a:r>
            <a:r>
              <a:rPr lang="es-CO" dirty="0" err="1">
                <a:latin typeface="+mj-lt"/>
              </a:rPr>
              <a:t>Linea</a:t>
            </a:r>
            <a:r>
              <a:rPr lang="es-CO" dirty="0">
                <a:latin typeface="+mj-lt"/>
              </a:rPr>
              <a:t>, </a:t>
            </a:r>
            <a:r>
              <a:rPr lang="es-CO" dirty="0" err="1">
                <a:latin typeface="+mj-lt"/>
              </a:rPr>
              <a:t>Rectangulo</a:t>
            </a:r>
            <a:r>
              <a:rPr lang="es-CO" dirty="0">
                <a:latin typeface="+mj-lt"/>
              </a:rPr>
              <a:t> y </a:t>
            </a:r>
            <a:r>
              <a:rPr lang="es-CO" dirty="0" smtClean="0">
                <a:latin typeface="+mj-lt"/>
              </a:rPr>
              <a:t>Ovalo. O de otras que se les pueda ocurrir.</a:t>
            </a:r>
            <a:endParaRPr lang="es-ES" dirty="0">
              <a:latin typeface="+mj-lt"/>
            </a:endParaRPr>
          </a:p>
        </p:txBody>
      </p:sp>
      <p:grpSp>
        <p:nvGrpSpPr>
          <p:cNvPr id="23" name="22 Grupo"/>
          <p:cNvGrpSpPr/>
          <p:nvPr/>
        </p:nvGrpSpPr>
        <p:grpSpPr>
          <a:xfrm>
            <a:off x="1384622" y="5012611"/>
            <a:ext cx="1901325" cy="801794"/>
            <a:chOff x="899593" y="4301035"/>
            <a:chExt cx="2232248" cy="887214"/>
          </a:xfrm>
        </p:grpSpPr>
        <p:sp>
          <p:nvSpPr>
            <p:cNvPr id="24" name="Rectangle 4"/>
            <p:cNvSpPr>
              <a:spLocks noChangeArrowheads="1"/>
            </p:cNvSpPr>
            <p:nvPr/>
          </p:nvSpPr>
          <p:spPr bwMode="auto">
            <a:xfrm>
              <a:off x="900113" y="4301035"/>
              <a:ext cx="2231728" cy="887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25" name="Text Box 5"/>
            <p:cNvSpPr txBox="1">
              <a:spLocks noChangeArrowheads="1"/>
            </p:cNvSpPr>
            <p:nvPr/>
          </p:nvSpPr>
          <p:spPr bwMode="auto">
            <a:xfrm>
              <a:off x="899593" y="4308971"/>
              <a:ext cx="221866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a:latin typeface="+mj-lt"/>
                </a:rPr>
                <a:t>Dibujo</a:t>
              </a:r>
              <a:endParaRPr lang="es-ES" sz="1600">
                <a:latin typeface="+mj-lt"/>
              </a:endParaRPr>
            </a:p>
          </p:txBody>
        </p:sp>
      </p:grpSp>
      <p:grpSp>
        <p:nvGrpSpPr>
          <p:cNvPr id="32" name="31 Grupo"/>
          <p:cNvGrpSpPr/>
          <p:nvPr/>
        </p:nvGrpSpPr>
        <p:grpSpPr>
          <a:xfrm>
            <a:off x="4994278" y="4989790"/>
            <a:ext cx="1907505" cy="804664"/>
            <a:chOff x="5184775" y="4293096"/>
            <a:chExt cx="2238983" cy="890390"/>
          </a:xfrm>
        </p:grpSpPr>
        <p:sp>
          <p:nvSpPr>
            <p:cNvPr id="26" name="Rectangle 7"/>
            <p:cNvSpPr>
              <a:spLocks noChangeArrowheads="1"/>
            </p:cNvSpPr>
            <p:nvPr/>
          </p:nvSpPr>
          <p:spPr bwMode="auto">
            <a:xfrm>
              <a:off x="5184776" y="4296271"/>
              <a:ext cx="2231728" cy="8872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27" name="Text Box 8"/>
            <p:cNvSpPr txBox="1">
              <a:spLocks noChangeArrowheads="1"/>
            </p:cNvSpPr>
            <p:nvPr/>
          </p:nvSpPr>
          <p:spPr bwMode="auto">
            <a:xfrm>
              <a:off x="5184775" y="4293096"/>
              <a:ext cx="2238983"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dirty="0">
                  <a:latin typeface="+mj-lt"/>
                </a:rPr>
                <a:t>Figura</a:t>
              </a:r>
              <a:endParaRPr lang="es-ES" sz="1600" dirty="0">
                <a:latin typeface="+mj-lt"/>
              </a:endParaRPr>
            </a:p>
          </p:txBody>
        </p:sp>
      </p:grpSp>
      <p:sp>
        <p:nvSpPr>
          <p:cNvPr id="28" name="Line 9"/>
          <p:cNvSpPr>
            <a:spLocks noChangeShapeType="1"/>
          </p:cNvSpPr>
          <p:nvPr/>
        </p:nvSpPr>
        <p:spPr bwMode="auto">
          <a:xfrm>
            <a:off x="3285947" y="5413508"/>
            <a:ext cx="16716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600">
              <a:latin typeface="+mj-lt"/>
            </a:endParaRPr>
          </a:p>
        </p:txBody>
      </p:sp>
      <p:sp>
        <p:nvSpPr>
          <p:cNvPr id="29" name="Text Box 12"/>
          <p:cNvSpPr txBox="1">
            <a:spLocks noChangeArrowheads="1"/>
          </p:cNvSpPr>
          <p:nvPr/>
        </p:nvSpPr>
        <p:spPr bwMode="auto">
          <a:xfrm>
            <a:off x="4241536" y="5491439"/>
            <a:ext cx="71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400" dirty="0">
                <a:solidFill>
                  <a:srgbClr val="FF0000"/>
                </a:solidFill>
                <a:latin typeface="+mj-lt"/>
              </a:rPr>
              <a:t>figuras</a:t>
            </a:r>
            <a:endParaRPr lang="es-ES" sz="1400" dirty="0">
              <a:solidFill>
                <a:srgbClr val="FF0000"/>
              </a:solidFill>
              <a:latin typeface="+mj-lt"/>
            </a:endParaRPr>
          </a:p>
        </p:txBody>
      </p:sp>
      <p:sp>
        <p:nvSpPr>
          <p:cNvPr id="30" name="Text Box 13"/>
          <p:cNvSpPr txBox="1">
            <a:spLocks noChangeArrowheads="1"/>
          </p:cNvSpPr>
          <p:nvPr/>
        </p:nvSpPr>
        <p:spPr bwMode="auto">
          <a:xfrm>
            <a:off x="4522790" y="4989790"/>
            <a:ext cx="4486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4800" dirty="0">
                <a:solidFill>
                  <a:srgbClr val="FF0000"/>
                </a:solidFill>
                <a:latin typeface="+mj-lt"/>
              </a:rPr>
              <a:t>*</a:t>
            </a:r>
            <a:endParaRPr lang="es-ES" sz="4800" dirty="0">
              <a:solidFill>
                <a:srgbClr val="FF0000"/>
              </a:solidFill>
              <a:latin typeface="+mj-lt"/>
            </a:endParaRPr>
          </a:p>
        </p:txBody>
      </p:sp>
      <p:sp>
        <p:nvSpPr>
          <p:cNvPr id="33" name="Text Box 20"/>
          <p:cNvSpPr txBox="1">
            <a:spLocks noChangeArrowheads="1"/>
          </p:cNvSpPr>
          <p:nvPr/>
        </p:nvSpPr>
        <p:spPr bwMode="auto">
          <a:xfrm>
            <a:off x="7118102" y="2945986"/>
            <a:ext cx="147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b="1" dirty="0">
                <a:solidFill>
                  <a:srgbClr val="990099"/>
                </a:solidFill>
              </a:rPr>
              <a:t>Herencia</a:t>
            </a:r>
            <a:endParaRPr lang="es-ES" b="1" dirty="0">
              <a:solidFill>
                <a:srgbClr val="990099"/>
              </a:solidFill>
            </a:endParaRPr>
          </a:p>
        </p:txBody>
      </p:sp>
      <p:sp>
        <p:nvSpPr>
          <p:cNvPr id="34" name="Text Box 21"/>
          <p:cNvSpPr txBox="1">
            <a:spLocks noChangeArrowheads="1"/>
          </p:cNvSpPr>
          <p:nvPr/>
        </p:nvSpPr>
        <p:spPr bwMode="auto">
          <a:xfrm>
            <a:off x="7122864" y="3835896"/>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b="1" dirty="0">
                <a:solidFill>
                  <a:srgbClr val="990099"/>
                </a:solidFill>
              </a:rPr>
              <a:t>Interfaces</a:t>
            </a:r>
            <a:endParaRPr lang="es-ES" b="1" dirty="0">
              <a:solidFill>
                <a:srgbClr val="990099"/>
              </a:solidFill>
            </a:endParaRPr>
          </a:p>
        </p:txBody>
      </p:sp>
      <p:sp>
        <p:nvSpPr>
          <p:cNvPr id="35" name="34 Flecha derecha"/>
          <p:cNvSpPr/>
          <p:nvPr/>
        </p:nvSpPr>
        <p:spPr>
          <a:xfrm>
            <a:off x="6372200" y="2996952"/>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35 Flecha derecha"/>
          <p:cNvSpPr/>
          <p:nvPr/>
        </p:nvSpPr>
        <p:spPr>
          <a:xfrm>
            <a:off x="6372200" y="3861048"/>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4301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3" grpId="0"/>
      <p:bldP spid="34" grpId="0"/>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sp>
        <p:nvSpPr>
          <p:cNvPr id="17" name="Rectangle 3"/>
          <p:cNvSpPr txBox="1">
            <a:spLocks noChangeArrowheads="1"/>
          </p:cNvSpPr>
          <p:nvPr/>
        </p:nvSpPr>
        <p:spPr bwMode="auto">
          <a:xfrm>
            <a:off x="843571" y="3968452"/>
            <a:ext cx="763284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CO" sz="1800" dirty="0" smtClean="0">
                <a:latin typeface="+mj-lt"/>
              </a:rPr>
              <a:t>Las figuras aunque son diferentes, tienen los mismos métodos (dibujar, </a:t>
            </a:r>
            <a:r>
              <a:rPr lang="es-CO" sz="1800" dirty="0" err="1" smtClean="0">
                <a:latin typeface="+mj-lt"/>
              </a:rPr>
              <a:t>estaDentro</a:t>
            </a:r>
            <a:r>
              <a:rPr lang="es-CO" sz="1800" dirty="0" smtClean="0">
                <a:latin typeface="+mj-lt"/>
              </a:rPr>
              <a:t>, </a:t>
            </a:r>
            <a:r>
              <a:rPr lang="es-CO" sz="1800" dirty="0" err="1" smtClean="0">
                <a:latin typeface="+mj-lt"/>
              </a:rPr>
              <a:t>darTexto</a:t>
            </a:r>
            <a:r>
              <a:rPr lang="es-CO" sz="1800" dirty="0" smtClean="0">
                <a:latin typeface="+mj-lt"/>
              </a:rPr>
              <a:t>, etc…)</a:t>
            </a:r>
          </a:p>
          <a:p>
            <a:pPr algn="just"/>
            <a:r>
              <a:rPr lang="es-CO" sz="1800" dirty="0" smtClean="0">
                <a:latin typeface="+mj-lt"/>
              </a:rPr>
              <a:t>Los métodos tienen los mismos nombres (signaturas), aunque la implementación es diferente (por </a:t>
            </a:r>
            <a:r>
              <a:rPr lang="es-CO" sz="1800" dirty="0" err="1" smtClean="0">
                <a:latin typeface="+mj-lt"/>
              </a:rPr>
              <a:t>ej</a:t>
            </a:r>
            <a:r>
              <a:rPr lang="es-CO" sz="1800" dirty="0" smtClean="0">
                <a:latin typeface="+mj-lt"/>
              </a:rPr>
              <a:t>: dibujar).</a:t>
            </a:r>
          </a:p>
          <a:p>
            <a:pPr algn="just"/>
            <a:r>
              <a:rPr lang="es-CO" sz="1800" dirty="0" smtClean="0">
                <a:latin typeface="+mj-lt"/>
              </a:rPr>
              <a:t>El objetivo es poder definir en una primera etapa las funcionalidades comunes a todas las figuras sin preocuparnos por la implementación.</a:t>
            </a:r>
          </a:p>
          <a:p>
            <a:pPr>
              <a:buFontTx/>
              <a:buNone/>
            </a:pPr>
            <a:endParaRPr lang="es-CO" sz="1800" dirty="0" smtClean="0">
              <a:latin typeface="+mj-lt"/>
            </a:endParaRPr>
          </a:p>
          <a:p>
            <a:pPr>
              <a:buFont typeface="Wingdings" pitchFamily="2" charset="2"/>
              <a:buChar char=""/>
            </a:pPr>
            <a:endParaRPr lang="es-CO" sz="2400" dirty="0">
              <a:latin typeface="+mj-lt"/>
            </a:endParaRPr>
          </a:p>
        </p:txBody>
      </p:sp>
      <p:sp>
        <p:nvSpPr>
          <p:cNvPr id="2" name="1 Rectángulo"/>
          <p:cNvSpPr/>
          <p:nvPr/>
        </p:nvSpPr>
        <p:spPr>
          <a:xfrm>
            <a:off x="2699792" y="2636912"/>
            <a:ext cx="4248472" cy="792088"/>
          </a:xfrm>
          <a:prstGeom prst="rect">
            <a:avLst/>
          </a:prstGeom>
          <a:solidFill>
            <a:schemeClr val="accent6">
              <a:lumMod val="20000"/>
              <a:lumOff val="80000"/>
            </a:schemeClr>
          </a:solidFill>
          <a:ln>
            <a:solidFill>
              <a:srgbClr val="EA86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b="1" dirty="0">
                <a:solidFill>
                  <a:srgbClr val="FF6600"/>
                </a:solidFill>
                <a:latin typeface="Candara" pitchFamily="34" charset="0"/>
                <a:ea typeface="+mj-ea"/>
                <a:cs typeface="Arial" pitchFamily="34" charset="0"/>
              </a:rPr>
              <a:t>Cuál es la idea de usar una  interfaz ?</a:t>
            </a:r>
            <a:endParaRPr lang="es-ES" sz="2000" b="1" dirty="0">
              <a:solidFill>
                <a:srgbClr val="FF6600"/>
              </a:solidFill>
              <a:latin typeface="Candara" pitchFamily="34" charset="0"/>
              <a:ea typeface="+mj-ea"/>
              <a:cs typeface="Arial" pitchFamily="34" charset="0"/>
            </a:endParaRPr>
          </a:p>
        </p:txBody>
      </p:sp>
    </p:spTree>
    <p:extLst>
      <p:ext uri="{BB962C8B-B14F-4D97-AF65-F5344CB8AC3E}">
        <p14:creationId xmlns:p14="http://schemas.microsoft.com/office/powerpoint/2010/main" val="2212548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sp>
        <p:nvSpPr>
          <p:cNvPr id="17" name="Rectangle 3"/>
          <p:cNvSpPr txBox="1">
            <a:spLocks noChangeArrowheads="1"/>
          </p:cNvSpPr>
          <p:nvPr/>
        </p:nvSpPr>
        <p:spPr bwMode="auto">
          <a:xfrm>
            <a:off x="1187624" y="4019784"/>
            <a:ext cx="7200800" cy="214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s-ES" sz="1800" dirty="0">
                <a:latin typeface="+mj-lt"/>
              </a:rPr>
              <a:t>Para especificar lo que una clase puede hacer (el </a:t>
            </a:r>
            <a:r>
              <a:rPr lang="es-ES" sz="1800" b="1" dirty="0">
                <a:latin typeface="+mj-lt"/>
              </a:rPr>
              <a:t>QUE</a:t>
            </a:r>
            <a:r>
              <a:rPr lang="es-ES" sz="1800" dirty="0">
                <a:latin typeface="+mj-lt"/>
              </a:rPr>
              <a:t>), sin decir </a:t>
            </a:r>
            <a:r>
              <a:rPr lang="es-ES" sz="1800" b="1" dirty="0">
                <a:latin typeface="+mj-lt"/>
              </a:rPr>
              <a:t>COMO</a:t>
            </a:r>
            <a:r>
              <a:rPr lang="es-ES" sz="1800" dirty="0">
                <a:latin typeface="+mj-lt"/>
              </a:rPr>
              <a:t> debe hacerlo.</a:t>
            </a:r>
          </a:p>
          <a:p>
            <a:pPr algn="just"/>
            <a:r>
              <a:rPr lang="es-ES" sz="1800" b="1" dirty="0">
                <a:latin typeface="+mj-lt"/>
              </a:rPr>
              <a:t>Varias clases</a:t>
            </a:r>
            <a:r>
              <a:rPr lang="es-ES" sz="1800" dirty="0">
                <a:latin typeface="+mj-lt"/>
              </a:rPr>
              <a:t> pueden tener </a:t>
            </a:r>
            <a:r>
              <a:rPr lang="es-ES" sz="1800" b="1" dirty="0">
                <a:latin typeface="+mj-lt"/>
              </a:rPr>
              <a:t>una</a:t>
            </a:r>
            <a:r>
              <a:rPr lang="es-ES" sz="1800" dirty="0">
                <a:latin typeface="+mj-lt"/>
              </a:rPr>
              <a:t> misma </a:t>
            </a:r>
            <a:r>
              <a:rPr lang="es-ES" sz="1800" b="1" dirty="0">
                <a:latin typeface="+mj-lt"/>
              </a:rPr>
              <a:t>interfaz</a:t>
            </a:r>
            <a:r>
              <a:rPr lang="es-ES" sz="1800" dirty="0">
                <a:latin typeface="+mj-lt"/>
              </a:rPr>
              <a:t>.</a:t>
            </a:r>
          </a:p>
          <a:p>
            <a:pPr algn="just"/>
            <a:r>
              <a:rPr lang="es-ES" sz="1800" b="1" dirty="0">
                <a:latin typeface="+mj-lt"/>
              </a:rPr>
              <a:t>Una clase </a:t>
            </a:r>
            <a:r>
              <a:rPr lang="es-ES" sz="1800" dirty="0">
                <a:latin typeface="+mj-lt"/>
              </a:rPr>
              <a:t>puede tener </a:t>
            </a:r>
            <a:r>
              <a:rPr lang="es-ES" sz="1800" dirty="0" smtClean="0">
                <a:latin typeface="+mj-lt"/>
              </a:rPr>
              <a:t>varias.</a:t>
            </a:r>
            <a:r>
              <a:rPr lang="es-ES" sz="1800" b="1" dirty="0" smtClean="0">
                <a:latin typeface="+mj-lt"/>
              </a:rPr>
              <a:t> </a:t>
            </a:r>
            <a:r>
              <a:rPr lang="es-ES" sz="1800" b="1" dirty="0">
                <a:latin typeface="+mj-lt"/>
              </a:rPr>
              <a:t>interfaces </a:t>
            </a:r>
            <a:r>
              <a:rPr lang="es-ES" sz="1800" b="1" dirty="0" smtClean="0">
                <a:latin typeface="+mj-lt"/>
              </a:rPr>
              <a:t>diferentes .</a:t>
            </a:r>
            <a:endParaRPr lang="es-ES" sz="1800" dirty="0">
              <a:latin typeface="+mj-lt"/>
            </a:endParaRPr>
          </a:p>
          <a:p>
            <a:pPr>
              <a:buFontTx/>
              <a:buNone/>
            </a:pPr>
            <a:endParaRPr lang="es-CO" sz="1800" dirty="0" smtClean="0">
              <a:latin typeface="+mj-lt"/>
            </a:endParaRPr>
          </a:p>
          <a:p>
            <a:pPr>
              <a:buFont typeface="Wingdings" pitchFamily="2" charset="2"/>
              <a:buChar char=""/>
            </a:pPr>
            <a:endParaRPr lang="es-CO" sz="2400" dirty="0">
              <a:latin typeface="+mj-lt"/>
            </a:endParaRPr>
          </a:p>
        </p:txBody>
      </p:sp>
      <p:sp>
        <p:nvSpPr>
          <p:cNvPr id="2" name="1 Rectángulo"/>
          <p:cNvSpPr/>
          <p:nvPr/>
        </p:nvSpPr>
        <p:spPr>
          <a:xfrm>
            <a:off x="2699792" y="2636912"/>
            <a:ext cx="4248472" cy="792088"/>
          </a:xfrm>
          <a:prstGeom prst="rect">
            <a:avLst/>
          </a:prstGeom>
          <a:solidFill>
            <a:schemeClr val="accent6">
              <a:lumMod val="20000"/>
              <a:lumOff val="80000"/>
            </a:schemeClr>
          </a:solidFill>
          <a:ln>
            <a:solidFill>
              <a:srgbClr val="EA86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rgbClr val="FF6600"/>
                </a:solidFill>
                <a:latin typeface="Candara" pitchFamily="34" charset="0"/>
                <a:ea typeface="+mj-ea"/>
                <a:cs typeface="Arial" pitchFamily="34" charset="0"/>
              </a:rPr>
              <a:t>Para qué sirve una interfaz ?</a:t>
            </a:r>
          </a:p>
        </p:txBody>
      </p:sp>
    </p:spTree>
    <p:extLst>
      <p:ext uri="{BB962C8B-B14F-4D97-AF65-F5344CB8AC3E}">
        <p14:creationId xmlns:p14="http://schemas.microsoft.com/office/powerpoint/2010/main" val="3033463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sp>
        <p:nvSpPr>
          <p:cNvPr id="2" name="1 Rectángulo"/>
          <p:cNvSpPr/>
          <p:nvPr/>
        </p:nvSpPr>
        <p:spPr>
          <a:xfrm>
            <a:off x="2699792" y="2636912"/>
            <a:ext cx="4248472" cy="792088"/>
          </a:xfrm>
          <a:prstGeom prst="rect">
            <a:avLst/>
          </a:prstGeom>
          <a:solidFill>
            <a:schemeClr val="accent6">
              <a:lumMod val="20000"/>
              <a:lumOff val="80000"/>
            </a:schemeClr>
          </a:solidFill>
          <a:ln>
            <a:solidFill>
              <a:srgbClr val="EA86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rgbClr val="FF6600"/>
                </a:solidFill>
                <a:latin typeface="Candara" pitchFamily="34" charset="0"/>
                <a:ea typeface="+mj-ea"/>
                <a:cs typeface="Arial" pitchFamily="34" charset="0"/>
              </a:rPr>
              <a:t>A que se parece una interfaz?</a:t>
            </a:r>
            <a:endParaRPr lang="es-ES" sz="2000" b="1" dirty="0">
              <a:solidFill>
                <a:srgbClr val="FF6600"/>
              </a:solidFill>
              <a:latin typeface="Candara" pitchFamily="34" charset="0"/>
              <a:ea typeface="+mj-ea"/>
              <a:cs typeface="Arial" pitchFamily="34" charset="0"/>
            </a:endParaRPr>
          </a:p>
        </p:txBody>
      </p:sp>
      <p:pic>
        <p:nvPicPr>
          <p:cNvPr id="1026" name="Picture 2" descr="http://www.toctocinfantil.com/4650-thickbox_default/caja-almacenaje-lego.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000" t="28702" r="5000" b="18284"/>
          <a:stretch/>
        </p:blipFill>
        <p:spPr bwMode="auto">
          <a:xfrm>
            <a:off x="5544108" y="4221088"/>
            <a:ext cx="2808312" cy="176819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38869" t="46510" r="20708" b="14104"/>
          <a:stretch/>
        </p:blipFill>
        <p:spPr>
          <a:xfrm>
            <a:off x="1439652" y="3789040"/>
            <a:ext cx="3384376" cy="2473197"/>
          </a:xfrm>
          <a:prstGeom prst="rect">
            <a:avLst/>
          </a:prstGeom>
        </p:spPr>
      </p:pic>
    </p:spTree>
    <p:extLst>
      <p:ext uri="{BB962C8B-B14F-4D97-AF65-F5344CB8AC3E}">
        <p14:creationId xmlns:p14="http://schemas.microsoft.com/office/powerpoint/2010/main" val="370432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Diseño</a:t>
            </a:r>
            <a:endParaRPr lang="es-CO" dirty="0"/>
          </a:p>
        </p:txBody>
      </p:sp>
      <p:sp>
        <p:nvSpPr>
          <p:cNvPr id="3" name="Marcador de contenido 2"/>
          <p:cNvSpPr>
            <a:spLocks noGrp="1"/>
          </p:cNvSpPr>
          <p:nvPr>
            <p:ph idx="1"/>
          </p:nvPr>
        </p:nvSpPr>
        <p:spPr>
          <a:xfrm>
            <a:off x="1071563" y="2500313"/>
            <a:ext cx="7858125" cy="424631"/>
          </a:xfrm>
        </p:spPr>
        <p:txBody>
          <a:bodyPr/>
          <a:lstStyle/>
          <a:p>
            <a:r>
              <a:rPr lang="es-CO" dirty="0" smtClean="0"/>
              <a:t>¿Por qué es importante?</a:t>
            </a:r>
            <a:endParaRPr lang="es-CO"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6576" t="9362" r="815" b="6379"/>
          <a:stretch/>
        </p:blipFill>
        <p:spPr>
          <a:xfrm>
            <a:off x="1259632" y="3212976"/>
            <a:ext cx="7344816" cy="2698097"/>
          </a:xfrm>
          <a:prstGeom prst="rect">
            <a:avLst/>
          </a:prstGeom>
        </p:spPr>
      </p:pic>
    </p:spTree>
    <p:extLst>
      <p:ext uri="{BB962C8B-B14F-4D97-AF65-F5344CB8AC3E}">
        <p14:creationId xmlns:p14="http://schemas.microsoft.com/office/powerpoint/2010/main" val="216648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ocumento"/>
          <p:cNvSpPr/>
          <p:nvPr/>
        </p:nvSpPr>
        <p:spPr>
          <a:xfrm>
            <a:off x="1835696" y="2996952"/>
            <a:ext cx="5832648" cy="2232248"/>
          </a:xfrm>
          <a:prstGeom prst="flowChartDocumen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Representa la responsabilidad funcional de cualquier figura que quiera hacer parte de un dibujo del editor</a:t>
            </a:r>
          </a:p>
          <a:p>
            <a:pPr algn="ctr"/>
            <a:endParaRPr lang="es-ES" dirty="0"/>
          </a:p>
        </p:txBody>
      </p:sp>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spTree>
    <p:extLst>
      <p:ext uri="{BB962C8B-B14F-4D97-AF65-F5344CB8AC3E}">
        <p14:creationId xmlns:p14="http://schemas.microsoft.com/office/powerpoint/2010/main" val="3099926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6512842" cy="40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dondear rectángulo de esquina diagonal"/>
          <p:cNvSpPr/>
          <p:nvPr/>
        </p:nvSpPr>
        <p:spPr>
          <a:xfrm>
            <a:off x="5796136" y="2225189"/>
            <a:ext cx="2736304" cy="679430"/>
          </a:xfrm>
          <a:prstGeom prst="round2Diag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400" dirty="0" smtClean="0">
                <a:solidFill>
                  <a:schemeClr val="tx1"/>
                </a:solidFill>
              </a:rPr>
              <a:t>Se guarda en un archivo IFigura.java</a:t>
            </a:r>
            <a:endParaRPr lang="es-ES" sz="1400" dirty="0">
              <a:solidFill>
                <a:schemeClr val="tx1"/>
              </a:solidFill>
            </a:endParaRPr>
          </a:p>
        </p:txBody>
      </p:sp>
    </p:spTree>
    <p:extLst>
      <p:ext uri="{BB962C8B-B14F-4D97-AF65-F5344CB8AC3E}">
        <p14:creationId xmlns:p14="http://schemas.microsoft.com/office/powerpoint/2010/main" val="206992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049" y="3019712"/>
            <a:ext cx="7227199" cy="206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871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2967784"/>
            <a:ext cx="7200801" cy="220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167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068960"/>
            <a:ext cx="5976664" cy="266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2481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876623"/>
            <a:ext cx="6438106" cy="2919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9400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858295"/>
            <a:ext cx="6941021" cy="269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589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29226"/>
            <a:ext cx="7272808" cy="4467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Ejemplo: Interface </a:t>
            </a:r>
            <a:r>
              <a:rPr lang="es-CO" b="1" dirty="0" err="1" smtClean="0">
                <a:latin typeface="Candara" pitchFamily="34" charset="0"/>
              </a:rPr>
              <a:t>IFigura</a:t>
            </a:r>
            <a:endParaRPr lang="es-CO" sz="1400" b="1" dirty="0">
              <a:latin typeface="Candara" pitchFamily="34" charset="0"/>
            </a:endParaRPr>
          </a:p>
        </p:txBody>
      </p:sp>
    </p:spTree>
    <p:extLst>
      <p:ext uri="{BB962C8B-B14F-4D97-AF65-F5344CB8AC3E}">
        <p14:creationId xmlns:p14="http://schemas.microsoft.com/office/powerpoint/2010/main" val="1488102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Llamada de nube"/>
          <p:cNvSpPr/>
          <p:nvPr/>
        </p:nvSpPr>
        <p:spPr>
          <a:xfrm>
            <a:off x="2267744" y="2348880"/>
            <a:ext cx="5688632"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¿Y </a:t>
            </a:r>
            <a:r>
              <a:rPr lang="es-ES" sz="2400" dirty="0"/>
              <a:t>dónde están entonces los atributos y el código de los métodos ?</a:t>
            </a:r>
            <a:endParaRPr lang="es-CO" sz="2400" dirty="0"/>
          </a:p>
        </p:txBody>
      </p:sp>
      <p:grpSp>
        <p:nvGrpSpPr>
          <p:cNvPr id="5" name="4 Grupo"/>
          <p:cNvGrpSpPr/>
          <p:nvPr/>
        </p:nvGrpSpPr>
        <p:grpSpPr>
          <a:xfrm>
            <a:off x="1331640" y="5040558"/>
            <a:ext cx="1982409" cy="1772818"/>
            <a:chOff x="1812609" y="5085184"/>
            <a:chExt cx="1982409" cy="1772818"/>
          </a:xfrm>
        </p:grpSpPr>
        <p:grpSp>
          <p:nvGrpSpPr>
            <p:cNvPr id="6" name="5 Grupo"/>
            <p:cNvGrpSpPr/>
            <p:nvPr/>
          </p:nvGrpSpPr>
          <p:grpSpPr>
            <a:xfrm>
              <a:off x="1877064" y="5085184"/>
              <a:ext cx="1917954" cy="1772818"/>
              <a:chOff x="1877064" y="5085184"/>
              <a:chExt cx="1917954" cy="1772818"/>
            </a:xfrm>
          </p:grpSpPr>
          <p:pic>
            <p:nvPicPr>
              <p:cNvPr id="8"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 name="6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3"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Interfaces: Compromisos Funcionales</a:t>
            </a:r>
            <a:endParaRPr lang="es-CO" sz="1400" b="1" dirty="0">
              <a:latin typeface="Candara" pitchFamily="34" charset="0"/>
            </a:endParaRPr>
          </a:p>
        </p:txBody>
      </p:sp>
    </p:spTree>
    <p:extLst>
      <p:ext uri="{BB962C8B-B14F-4D97-AF65-F5344CB8AC3E}">
        <p14:creationId xmlns:p14="http://schemas.microsoft.com/office/powerpoint/2010/main" val="2499365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400110"/>
          </a:xfrm>
          <a:prstGeom prst="rect">
            <a:avLst/>
          </a:prstGeom>
          <a:noFill/>
        </p:spPr>
        <p:txBody>
          <a:bodyPr wrap="square" rtlCol="0">
            <a:spAutoFit/>
          </a:bodyPr>
          <a:lstStyle/>
          <a:p>
            <a:r>
              <a:rPr lang="es-CO" sz="2000" b="1" dirty="0" smtClean="0">
                <a:latin typeface="Candara" pitchFamily="34" charset="0"/>
              </a:rPr>
              <a:t>Interfaces: Compromisos Funcionales</a:t>
            </a:r>
            <a:endParaRPr lang="es-CO" sz="1600" b="1" dirty="0">
              <a:latin typeface="Candara" pitchFamily="34" charset="0"/>
            </a:endParaRPr>
          </a:p>
        </p:txBody>
      </p:sp>
      <p:grpSp>
        <p:nvGrpSpPr>
          <p:cNvPr id="23" name="22 Grupo"/>
          <p:cNvGrpSpPr/>
          <p:nvPr/>
        </p:nvGrpSpPr>
        <p:grpSpPr>
          <a:xfrm>
            <a:off x="1653307" y="2299693"/>
            <a:ext cx="1901325" cy="1099570"/>
            <a:chOff x="899593" y="4301035"/>
            <a:chExt cx="2232248" cy="887214"/>
          </a:xfrm>
        </p:grpSpPr>
        <p:sp>
          <p:nvSpPr>
            <p:cNvPr id="24" name="Rectangle 4"/>
            <p:cNvSpPr>
              <a:spLocks noChangeArrowheads="1"/>
            </p:cNvSpPr>
            <p:nvPr/>
          </p:nvSpPr>
          <p:spPr bwMode="auto">
            <a:xfrm>
              <a:off x="900113" y="4301035"/>
              <a:ext cx="2231728" cy="887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25" name="Text Box 5"/>
            <p:cNvSpPr txBox="1">
              <a:spLocks noChangeArrowheads="1"/>
            </p:cNvSpPr>
            <p:nvPr/>
          </p:nvSpPr>
          <p:spPr bwMode="auto">
            <a:xfrm>
              <a:off x="899593" y="4308971"/>
              <a:ext cx="221866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a:latin typeface="+mj-lt"/>
                </a:rPr>
                <a:t>Dibujo</a:t>
              </a:r>
              <a:endParaRPr lang="es-ES" sz="1600">
                <a:latin typeface="+mj-lt"/>
              </a:endParaRPr>
            </a:p>
          </p:txBody>
        </p:sp>
      </p:grpSp>
      <p:sp>
        <p:nvSpPr>
          <p:cNvPr id="26" name="Rectangle 7"/>
          <p:cNvSpPr>
            <a:spLocks noChangeArrowheads="1"/>
          </p:cNvSpPr>
          <p:nvPr/>
        </p:nvSpPr>
        <p:spPr bwMode="auto">
          <a:xfrm>
            <a:off x="5262964" y="2280807"/>
            <a:ext cx="1901324" cy="1099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CO" sz="1600" dirty="0" smtClean="0">
                <a:latin typeface="+mj-lt"/>
              </a:rPr>
              <a:t>&lt;&lt;interface&gt;&gt;</a:t>
            </a:r>
          </a:p>
          <a:p>
            <a:pPr algn="ctr"/>
            <a:r>
              <a:rPr lang="es-CO" sz="1600" dirty="0" err="1" smtClean="0">
                <a:latin typeface="+mj-lt"/>
              </a:rPr>
              <a:t>IFigura</a:t>
            </a:r>
            <a:endParaRPr lang="es-CO" sz="1600" dirty="0" smtClean="0">
              <a:latin typeface="+mj-lt"/>
            </a:endParaRPr>
          </a:p>
          <a:p>
            <a:endParaRPr lang="es-CO" sz="1600" dirty="0">
              <a:latin typeface="+mj-lt"/>
            </a:endParaRPr>
          </a:p>
          <a:p>
            <a:endParaRPr lang="es-ES" sz="1600" dirty="0">
              <a:latin typeface="+mj-lt"/>
            </a:endParaRPr>
          </a:p>
        </p:txBody>
      </p:sp>
      <p:sp>
        <p:nvSpPr>
          <p:cNvPr id="28" name="Line 9"/>
          <p:cNvSpPr>
            <a:spLocks noChangeShapeType="1"/>
          </p:cNvSpPr>
          <p:nvPr/>
        </p:nvSpPr>
        <p:spPr bwMode="auto">
          <a:xfrm>
            <a:off x="3554632" y="2700590"/>
            <a:ext cx="16716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600">
              <a:latin typeface="+mj-lt"/>
            </a:endParaRPr>
          </a:p>
        </p:txBody>
      </p:sp>
      <p:sp>
        <p:nvSpPr>
          <p:cNvPr id="29" name="Text Box 12"/>
          <p:cNvSpPr txBox="1">
            <a:spLocks noChangeArrowheads="1"/>
          </p:cNvSpPr>
          <p:nvPr/>
        </p:nvSpPr>
        <p:spPr bwMode="auto">
          <a:xfrm>
            <a:off x="4510221" y="2778521"/>
            <a:ext cx="71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400" dirty="0">
                <a:solidFill>
                  <a:srgbClr val="FF0000"/>
                </a:solidFill>
                <a:latin typeface="+mj-lt"/>
              </a:rPr>
              <a:t>figuras</a:t>
            </a:r>
            <a:endParaRPr lang="es-ES" sz="1400" dirty="0">
              <a:solidFill>
                <a:srgbClr val="FF0000"/>
              </a:solidFill>
              <a:latin typeface="+mj-lt"/>
            </a:endParaRPr>
          </a:p>
        </p:txBody>
      </p:sp>
      <p:sp>
        <p:nvSpPr>
          <p:cNvPr id="30" name="Text Box 13"/>
          <p:cNvSpPr txBox="1">
            <a:spLocks noChangeArrowheads="1"/>
          </p:cNvSpPr>
          <p:nvPr/>
        </p:nvSpPr>
        <p:spPr bwMode="auto">
          <a:xfrm>
            <a:off x="4791475" y="2276872"/>
            <a:ext cx="4486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4800" dirty="0">
                <a:solidFill>
                  <a:srgbClr val="FF0000"/>
                </a:solidFill>
                <a:latin typeface="+mj-lt"/>
              </a:rPr>
              <a:t>*</a:t>
            </a:r>
            <a:endParaRPr lang="es-ES" sz="4800" dirty="0">
              <a:solidFill>
                <a:srgbClr val="FF0000"/>
              </a:solidFill>
              <a:latin typeface="+mj-lt"/>
            </a:endParaRPr>
          </a:p>
        </p:txBody>
      </p:sp>
      <p:cxnSp>
        <p:nvCxnSpPr>
          <p:cNvPr id="3" name="2 Conector recto"/>
          <p:cNvCxnSpPr>
            <a:stCxn id="26" idx="1"/>
            <a:endCxn id="26" idx="3"/>
          </p:cNvCxnSpPr>
          <p:nvPr/>
        </p:nvCxnSpPr>
        <p:spPr>
          <a:xfrm>
            <a:off x="5262964" y="2830593"/>
            <a:ext cx="1901324"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 Box 26"/>
          <p:cNvSpPr txBox="1">
            <a:spLocks noChangeArrowheads="1"/>
          </p:cNvSpPr>
          <p:nvPr/>
        </p:nvSpPr>
        <p:spPr bwMode="auto">
          <a:xfrm>
            <a:off x="2843808" y="3501008"/>
            <a:ext cx="32403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FF0000"/>
                </a:solidFill>
                <a:latin typeface="+mj-lt"/>
              </a:rPr>
              <a:t>La clase Dibujo contiene elementos que respetan la interfaz </a:t>
            </a:r>
            <a:r>
              <a:rPr lang="es-CO" sz="1600" dirty="0" err="1">
                <a:solidFill>
                  <a:srgbClr val="FF0000"/>
                </a:solidFill>
                <a:latin typeface="+mj-lt"/>
              </a:rPr>
              <a:t>IFigura</a:t>
            </a:r>
            <a:endParaRPr lang="es-ES" sz="1600" dirty="0">
              <a:solidFill>
                <a:srgbClr val="FF0000"/>
              </a:solidFill>
              <a:latin typeface="+mj-lt"/>
            </a:endParaRPr>
          </a:p>
        </p:txBody>
      </p:sp>
      <p:cxnSp>
        <p:nvCxnSpPr>
          <p:cNvPr id="7" name="6 Conector recto de flecha"/>
          <p:cNvCxnSpPr>
            <a:stCxn id="19" idx="0"/>
          </p:cNvCxnSpPr>
          <p:nvPr/>
        </p:nvCxnSpPr>
        <p:spPr>
          <a:xfrm flipV="1">
            <a:off x="4463988" y="3086298"/>
            <a:ext cx="404248" cy="4147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1653308" y="4797152"/>
            <a:ext cx="6192568" cy="1231106"/>
          </a:xfrm>
          <a:prstGeom prst="rect">
            <a:avLst/>
          </a:prstGeom>
        </p:spPr>
        <p:txBody>
          <a:bodyPr wrap="square">
            <a:spAutoFit/>
          </a:bodyPr>
          <a:lstStyle/>
          <a:p>
            <a:pPr>
              <a:spcAft>
                <a:spcPts val="600"/>
              </a:spcAft>
              <a:buFontTx/>
              <a:buChar char="•"/>
            </a:pPr>
            <a:r>
              <a:rPr lang="es-CO" sz="1600" dirty="0">
                <a:solidFill>
                  <a:srgbClr val="0033CC"/>
                </a:solidFill>
                <a:latin typeface="+mj-lt"/>
              </a:rPr>
              <a:t>Cada figura (</a:t>
            </a:r>
            <a:r>
              <a:rPr lang="es-CO" sz="1600" dirty="0" err="1">
                <a:solidFill>
                  <a:srgbClr val="0033CC"/>
                </a:solidFill>
                <a:latin typeface="+mj-lt"/>
              </a:rPr>
              <a:t>Linea</a:t>
            </a:r>
            <a:r>
              <a:rPr lang="es-CO" sz="1600" dirty="0">
                <a:solidFill>
                  <a:srgbClr val="0033CC"/>
                </a:solidFill>
                <a:latin typeface="+mj-lt"/>
              </a:rPr>
              <a:t>, </a:t>
            </a:r>
            <a:r>
              <a:rPr lang="es-CO" sz="1600" dirty="0" err="1">
                <a:solidFill>
                  <a:srgbClr val="0033CC"/>
                </a:solidFill>
                <a:latin typeface="+mj-lt"/>
              </a:rPr>
              <a:t>Rectangulo</a:t>
            </a:r>
            <a:r>
              <a:rPr lang="es-CO" sz="1600" dirty="0">
                <a:solidFill>
                  <a:srgbClr val="0033CC"/>
                </a:solidFill>
                <a:latin typeface="+mj-lt"/>
              </a:rPr>
              <a:t>, Ovalo) puede implementar sus métodos de manera diferente.</a:t>
            </a:r>
          </a:p>
          <a:p>
            <a:pPr>
              <a:spcAft>
                <a:spcPts val="600"/>
              </a:spcAft>
              <a:buFontTx/>
              <a:buChar char="•"/>
            </a:pPr>
            <a:r>
              <a:rPr lang="es-CO" sz="1600" dirty="0">
                <a:solidFill>
                  <a:srgbClr val="0033CC"/>
                </a:solidFill>
                <a:latin typeface="+mj-lt"/>
              </a:rPr>
              <a:t>La implementación de esos métodos es transparente para el dibujo.</a:t>
            </a:r>
          </a:p>
          <a:p>
            <a:pPr>
              <a:spcAft>
                <a:spcPts val="600"/>
              </a:spcAft>
              <a:buFontTx/>
              <a:buChar char="•"/>
            </a:pPr>
            <a:r>
              <a:rPr lang="es-CO" sz="1600" dirty="0">
                <a:solidFill>
                  <a:srgbClr val="0033CC"/>
                </a:solidFill>
                <a:latin typeface="+mj-lt"/>
              </a:rPr>
              <a:t>Lo importante es que el dibujo pueda utilizarlos. </a:t>
            </a:r>
          </a:p>
        </p:txBody>
      </p:sp>
    </p:spTree>
    <p:extLst>
      <p:ext uri="{BB962C8B-B14F-4D97-AF65-F5344CB8AC3E}">
        <p14:creationId xmlns:p14="http://schemas.microsoft.com/office/powerpoint/2010/main" val="8918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Diseño</a:t>
            </a:r>
            <a:endParaRPr lang="es-CO" dirty="0"/>
          </a:p>
        </p:txBody>
      </p:sp>
      <p:sp>
        <p:nvSpPr>
          <p:cNvPr id="3" name="Marcador de contenido 2"/>
          <p:cNvSpPr>
            <a:spLocks noGrp="1"/>
          </p:cNvSpPr>
          <p:nvPr>
            <p:ph idx="1"/>
          </p:nvPr>
        </p:nvSpPr>
        <p:spPr>
          <a:xfrm>
            <a:off x="1071563" y="2500313"/>
            <a:ext cx="7858125" cy="496639"/>
          </a:xfrm>
        </p:spPr>
        <p:txBody>
          <a:bodyPr/>
          <a:lstStyle/>
          <a:p>
            <a:r>
              <a:rPr lang="es-CO" dirty="0" smtClean="0"/>
              <a:t>¿Por qué es importante?</a:t>
            </a:r>
            <a:endParaRPr lang="es-CO"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l="1835" r="4575" b="2212"/>
          <a:stretch/>
        </p:blipFill>
        <p:spPr>
          <a:xfrm>
            <a:off x="2699792" y="3140968"/>
            <a:ext cx="4104456" cy="2818696"/>
          </a:xfrm>
          <a:prstGeom prst="rect">
            <a:avLst/>
          </a:prstGeom>
        </p:spPr>
      </p:pic>
    </p:spTree>
    <p:extLst>
      <p:ext uri="{BB962C8B-B14F-4D97-AF65-F5344CB8AC3E}">
        <p14:creationId xmlns:p14="http://schemas.microsoft.com/office/powerpoint/2010/main" val="358416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6264697" cy="400110"/>
          </a:xfrm>
          <a:prstGeom prst="rect">
            <a:avLst/>
          </a:prstGeom>
          <a:noFill/>
        </p:spPr>
        <p:txBody>
          <a:bodyPr wrap="square" rtlCol="0">
            <a:spAutoFit/>
          </a:bodyPr>
          <a:lstStyle/>
          <a:p>
            <a:r>
              <a:rPr lang="es-CO" sz="2000" b="1" dirty="0" smtClean="0">
                <a:latin typeface="Candara" pitchFamily="34" charset="0"/>
              </a:rPr>
              <a:t>Interfaces: Compromisos Funcionales</a:t>
            </a:r>
            <a:endParaRPr lang="es-CO" sz="1600" b="1" dirty="0">
              <a:latin typeface="Candara" pitchFamily="34" charset="0"/>
            </a:endParaRPr>
          </a:p>
        </p:txBody>
      </p:sp>
      <p:grpSp>
        <p:nvGrpSpPr>
          <p:cNvPr id="23" name="22 Grupo"/>
          <p:cNvGrpSpPr/>
          <p:nvPr/>
        </p:nvGrpSpPr>
        <p:grpSpPr>
          <a:xfrm>
            <a:off x="1797323" y="2155677"/>
            <a:ext cx="1901325" cy="1099570"/>
            <a:chOff x="899593" y="4301035"/>
            <a:chExt cx="2232248" cy="887214"/>
          </a:xfrm>
        </p:grpSpPr>
        <p:sp>
          <p:nvSpPr>
            <p:cNvPr id="24" name="Rectangle 4"/>
            <p:cNvSpPr>
              <a:spLocks noChangeArrowheads="1"/>
            </p:cNvSpPr>
            <p:nvPr/>
          </p:nvSpPr>
          <p:spPr bwMode="auto">
            <a:xfrm>
              <a:off x="900113" y="4301035"/>
              <a:ext cx="2231728" cy="887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25" name="Text Box 5"/>
            <p:cNvSpPr txBox="1">
              <a:spLocks noChangeArrowheads="1"/>
            </p:cNvSpPr>
            <p:nvPr/>
          </p:nvSpPr>
          <p:spPr bwMode="auto">
            <a:xfrm>
              <a:off x="899593" y="4308971"/>
              <a:ext cx="221866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a:latin typeface="+mj-lt"/>
                </a:rPr>
                <a:t>Dibujo</a:t>
              </a:r>
              <a:endParaRPr lang="es-ES" sz="1600">
                <a:latin typeface="+mj-lt"/>
              </a:endParaRPr>
            </a:p>
          </p:txBody>
        </p:sp>
      </p:grpSp>
      <p:sp>
        <p:nvSpPr>
          <p:cNvPr id="26" name="Rectangle 7"/>
          <p:cNvSpPr>
            <a:spLocks noChangeArrowheads="1"/>
          </p:cNvSpPr>
          <p:nvPr/>
        </p:nvSpPr>
        <p:spPr bwMode="auto">
          <a:xfrm>
            <a:off x="5406980" y="2136791"/>
            <a:ext cx="1901324" cy="1099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CO" sz="1600" dirty="0" smtClean="0">
                <a:latin typeface="+mj-lt"/>
              </a:rPr>
              <a:t>&lt;&lt;interface&gt;&gt;</a:t>
            </a:r>
          </a:p>
          <a:p>
            <a:pPr algn="ctr"/>
            <a:r>
              <a:rPr lang="es-CO" sz="1600" dirty="0" err="1" smtClean="0">
                <a:latin typeface="+mj-lt"/>
              </a:rPr>
              <a:t>IFigura</a:t>
            </a:r>
            <a:endParaRPr lang="es-CO" sz="1600" dirty="0" smtClean="0">
              <a:latin typeface="+mj-lt"/>
            </a:endParaRPr>
          </a:p>
          <a:p>
            <a:endParaRPr lang="es-CO" sz="1600" dirty="0">
              <a:latin typeface="+mj-lt"/>
            </a:endParaRPr>
          </a:p>
          <a:p>
            <a:endParaRPr lang="es-ES" sz="1600" dirty="0">
              <a:latin typeface="+mj-lt"/>
            </a:endParaRPr>
          </a:p>
        </p:txBody>
      </p:sp>
      <p:sp>
        <p:nvSpPr>
          <p:cNvPr id="28" name="Line 9"/>
          <p:cNvSpPr>
            <a:spLocks noChangeShapeType="1"/>
          </p:cNvSpPr>
          <p:nvPr/>
        </p:nvSpPr>
        <p:spPr bwMode="auto">
          <a:xfrm>
            <a:off x="3698648" y="2556574"/>
            <a:ext cx="16716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600">
              <a:latin typeface="+mj-lt"/>
            </a:endParaRPr>
          </a:p>
        </p:txBody>
      </p:sp>
      <p:sp>
        <p:nvSpPr>
          <p:cNvPr id="29" name="Text Box 12"/>
          <p:cNvSpPr txBox="1">
            <a:spLocks noChangeArrowheads="1"/>
          </p:cNvSpPr>
          <p:nvPr/>
        </p:nvSpPr>
        <p:spPr bwMode="auto">
          <a:xfrm>
            <a:off x="4654237" y="2634505"/>
            <a:ext cx="71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400" dirty="0">
                <a:solidFill>
                  <a:srgbClr val="FF0000"/>
                </a:solidFill>
                <a:latin typeface="+mj-lt"/>
              </a:rPr>
              <a:t>figuras</a:t>
            </a:r>
            <a:endParaRPr lang="es-ES" sz="1400" dirty="0">
              <a:solidFill>
                <a:srgbClr val="FF0000"/>
              </a:solidFill>
              <a:latin typeface="+mj-lt"/>
            </a:endParaRPr>
          </a:p>
        </p:txBody>
      </p:sp>
      <p:sp>
        <p:nvSpPr>
          <p:cNvPr id="30" name="Text Box 13"/>
          <p:cNvSpPr txBox="1">
            <a:spLocks noChangeArrowheads="1"/>
          </p:cNvSpPr>
          <p:nvPr/>
        </p:nvSpPr>
        <p:spPr bwMode="auto">
          <a:xfrm>
            <a:off x="4935491" y="2132856"/>
            <a:ext cx="4486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4800" dirty="0">
                <a:solidFill>
                  <a:srgbClr val="FF0000"/>
                </a:solidFill>
                <a:latin typeface="+mj-lt"/>
              </a:rPr>
              <a:t>*</a:t>
            </a:r>
            <a:endParaRPr lang="es-ES" sz="4800" dirty="0">
              <a:solidFill>
                <a:srgbClr val="FF0000"/>
              </a:solidFill>
              <a:latin typeface="+mj-lt"/>
            </a:endParaRPr>
          </a:p>
        </p:txBody>
      </p:sp>
      <p:cxnSp>
        <p:nvCxnSpPr>
          <p:cNvPr id="3" name="2 Conector recto"/>
          <p:cNvCxnSpPr>
            <a:stCxn id="26" idx="1"/>
            <a:endCxn id="26" idx="3"/>
          </p:cNvCxnSpPr>
          <p:nvPr/>
        </p:nvCxnSpPr>
        <p:spPr>
          <a:xfrm>
            <a:off x="5406980" y="2686577"/>
            <a:ext cx="1901324"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Text Box 26"/>
          <p:cNvSpPr txBox="1">
            <a:spLocks noChangeArrowheads="1"/>
          </p:cNvSpPr>
          <p:nvPr/>
        </p:nvSpPr>
        <p:spPr bwMode="auto">
          <a:xfrm>
            <a:off x="2987824" y="3356992"/>
            <a:ext cx="32403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FF0000"/>
                </a:solidFill>
                <a:latin typeface="+mj-lt"/>
              </a:rPr>
              <a:t>La clase Dibujo contiene elementos que respetan la interfaz </a:t>
            </a:r>
            <a:r>
              <a:rPr lang="es-CO" sz="1600" dirty="0" err="1">
                <a:solidFill>
                  <a:srgbClr val="FF0000"/>
                </a:solidFill>
                <a:latin typeface="+mj-lt"/>
              </a:rPr>
              <a:t>IFigura</a:t>
            </a:r>
            <a:endParaRPr lang="es-ES" sz="1600" dirty="0">
              <a:solidFill>
                <a:srgbClr val="FF0000"/>
              </a:solidFill>
              <a:latin typeface="+mj-lt"/>
            </a:endParaRPr>
          </a:p>
        </p:txBody>
      </p:sp>
      <p:cxnSp>
        <p:nvCxnSpPr>
          <p:cNvPr id="7" name="6 Conector recto de flecha"/>
          <p:cNvCxnSpPr>
            <a:stCxn id="19" idx="0"/>
          </p:cNvCxnSpPr>
          <p:nvPr/>
        </p:nvCxnSpPr>
        <p:spPr>
          <a:xfrm flipV="1">
            <a:off x="4608004" y="2942282"/>
            <a:ext cx="404248" cy="4147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4" name="13 Grupo"/>
          <p:cNvGrpSpPr/>
          <p:nvPr/>
        </p:nvGrpSpPr>
        <p:grpSpPr>
          <a:xfrm>
            <a:off x="1115616" y="4743100"/>
            <a:ext cx="1901325" cy="1099570"/>
            <a:chOff x="899593" y="4301035"/>
            <a:chExt cx="2232248" cy="887214"/>
          </a:xfrm>
        </p:grpSpPr>
        <p:sp>
          <p:nvSpPr>
            <p:cNvPr id="15" name="Rectangle 4"/>
            <p:cNvSpPr>
              <a:spLocks noChangeArrowheads="1"/>
            </p:cNvSpPr>
            <p:nvPr/>
          </p:nvSpPr>
          <p:spPr bwMode="auto">
            <a:xfrm>
              <a:off x="900113" y="4301035"/>
              <a:ext cx="2231728" cy="887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16" name="Text Box 5"/>
            <p:cNvSpPr txBox="1">
              <a:spLocks noChangeArrowheads="1"/>
            </p:cNvSpPr>
            <p:nvPr/>
          </p:nvSpPr>
          <p:spPr bwMode="auto">
            <a:xfrm>
              <a:off x="899593" y="4308971"/>
              <a:ext cx="221866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a:latin typeface="+mj-lt"/>
                </a:rPr>
                <a:t>Dibujo</a:t>
              </a:r>
              <a:endParaRPr lang="es-ES" sz="1600">
                <a:latin typeface="+mj-lt"/>
              </a:endParaRPr>
            </a:p>
          </p:txBody>
        </p:sp>
      </p:grpSp>
      <p:sp>
        <p:nvSpPr>
          <p:cNvPr id="18" name="Line 9"/>
          <p:cNvSpPr>
            <a:spLocks noChangeShapeType="1"/>
          </p:cNvSpPr>
          <p:nvPr/>
        </p:nvSpPr>
        <p:spPr bwMode="auto">
          <a:xfrm>
            <a:off x="3023623" y="5292885"/>
            <a:ext cx="683409"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600">
              <a:latin typeface="+mj-lt"/>
            </a:endParaRPr>
          </a:p>
        </p:txBody>
      </p:sp>
      <p:grpSp>
        <p:nvGrpSpPr>
          <p:cNvPr id="2" name="1 Grupo"/>
          <p:cNvGrpSpPr/>
          <p:nvPr/>
        </p:nvGrpSpPr>
        <p:grpSpPr>
          <a:xfrm>
            <a:off x="6300192" y="4716433"/>
            <a:ext cx="1901324" cy="1099571"/>
            <a:chOff x="5415364" y="4653136"/>
            <a:chExt cx="1901324" cy="1099571"/>
          </a:xfrm>
        </p:grpSpPr>
        <p:sp>
          <p:nvSpPr>
            <p:cNvPr id="17" name="Rectangle 7"/>
            <p:cNvSpPr>
              <a:spLocks noChangeArrowheads="1"/>
            </p:cNvSpPr>
            <p:nvPr/>
          </p:nvSpPr>
          <p:spPr bwMode="auto">
            <a:xfrm>
              <a:off x="5415364" y="4653136"/>
              <a:ext cx="1901324" cy="1099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CO" sz="1600" dirty="0" smtClean="0">
                  <a:latin typeface="+mj-lt"/>
                </a:rPr>
                <a:t>&lt;&lt;interface&gt;&gt;</a:t>
              </a:r>
            </a:p>
            <a:p>
              <a:pPr algn="ctr"/>
              <a:r>
                <a:rPr lang="es-CO" sz="1600" dirty="0" err="1" smtClean="0">
                  <a:latin typeface="+mj-lt"/>
                </a:rPr>
                <a:t>IFigura</a:t>
              </a:r>
              <a:endParaRPr lang="es-CO" sz="1600" dirty="0" smtClean="0">
                <a:latin typeface="+mj-lt"/>
              </a:endParaRPr>
            </a:p>
            <a:p>
              <a:endParaRPr lang="es-CO" sz="1600" dirty="0">
                <a:latin typeface="+mj-lt"/>
              </a:endParaRPr>
            </a:p>
            <a:p>
              <a:endParaRPr lang="es-ES" sz="1600" dirty="0">
                <a:latin typeface="+mj-lt"/>
              </a:endParaRPr>
            </a:p>
          </p:txBody>
        </p:sp>
        <p:cxnSp>
          <p:nvCxnSpPr>
            <p:cNvPr id="20" name="19 Conector recto"/>
            <p:cNvCxnSpPr/>
            <p:nvPr/>
          </p:nvCxnSpPr>
          <p:spPr>
            <a:xfrm>
              <a:off x="5415364" y="5229588"/>
              <a:ext cx="1901324"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707904" y="4770137"/>
            <a:ext cx="1901325" cy="1099570"/>
            <a:chOff x="899593" y="4301035"/>
            <a:chExt cx="2232249" cy="887214"/>
          </a:xfrm>
        </p:grpSpPr>
        <p:sp>
          <p:nvSpPr>
            <p:cNvPr id="22" name="Rectangle 4"/>
            <p:cNvSpPr>
              <a:spLocks noChangeArrowheads="1"/>
            </p:cNvSpPr>
            <p:nvPr/>
          </p:nvSpPr>
          <p:spPr bwMode="auto">
            <a:xfrm>
              <a:off x="900114" y="4301035"/>
              <a:ext cx="2231728" cy="887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27" name="Text Box 5"/>
            <p:cNvSpPr txBox="1">
              <a:spLocks noChangeArrowheads="1"/>
            </p:cNvSpPr>
            <p:nvPr/>
          </p:nvSpPr>
          <p:spPr bwMode="auto">
            <a:xfrm>
              <a:off x="899593" y="4308971"/>
              <a:ext cx="2218669" cy="2731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dirty="0" smtClean="0">
                  <a:latin typeface="+mj-lt"/>
                </a:rPr>
                <a:t>Contenedora</a:t>
              </a:r>
              <a:endParaRPr lang="es-ES" sz="1600" dirty="0">
                <a:latin typeface="+mj-lt"/>
              </a:endParaRPr>
            </a:p>
          </p:txBody>
        </p:sp>
      </p:grpSp>
      <p:sp>
        <p:nvSpPr>
          <p:cNvPr id="31" name="Line 9"/>
          <p:cNvSpPr>
            <a:spLocks noChangeShapeType="1"/>
          </p:cNvSpPr>
          <p:nvPr/>
        </p:nvSpPr>
        <p:spPr bwMode="auto">
          <a:xfrm>
            <a:off x="5609229" y="5319922"/>
            <a:ext cx="683409" cy="0"/>
          </a:xfrm>
          <a:prstGeom prst="line">
            <a:avLst/>
          </a:prstGeom>
          <a:noFill/>
          <a:ln w="952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600">
              <a:latin typeface="+mj-lt"/>
            </a:endParaRPr>
          </a:p>
        </p:txBody>
      </p:sp>
      <p:sp>
        <p:nvSpPr>
          <p:cNvPr id="32" name="Text Box 12"/>
          <p:cNvSpPr txBox="1">
            <a:spLocks noChangeArrowheads="1"/>
          </p:cNvSpPr>
          <p:nvPr/>
        </p:nvSpPr>
        <p:spPr bwMode="auto">
          <a:xfrm>
            <a:off x="3023623" y="5319922"/>
            <a:ext cx="71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400" dirty="0">
                <a:solidFill>
                  <a:srgbClr val="FF0000"/>
                </a:solidFill>
                <a:latin typeface="+mj-lt"/>
              </a:rPr>
              <a:t>figuras</a:t>
            </a:r>
            <a:endParaRPr lang="es-ES" sz="1400" dirty="0">
              <a:solidFill>
                <a:srgbClr val="FF0000"/>
              </a:solidFill>
              <a:latin typeface="+mj-lt"/>
            </a:endParaRPr>
          </a:p>
        </p:txBody>
      </p:sp>
      <p:sp>
        <p:nvSpPr>
          <p:cNvPr id="4" name="3 CuadroTexto"/>
          <p:cNvSpPr txBox="1"/>
          <p:nvPr/>
        </p:nvSpPr>
        <p:spPr>
          <a:xfrm>
            <a:off x="3491880" y="4997194"/>
            <a:ext cx="263214" cy="261610"/>
          </a:xfrm>
          <a:prstGeom prst="rect">
            <a:avLst/>
          </a:prstGeom>
          <a:noFill/>
        </p:spPr>
        <p:txBody>
          <a:bodyPr wrap="none" rtlCol="0">
            <a:spAutoFit/>
          </a:bodyPr>
          <a:lstStyle/>
          <a:p>
            <a:r>
              <a:rPr lang="es-CO" sz="1100" dirty="0" smtClean="0">
                <a:solidFill>
                  <a:srgbClr val="FF0000"/>
                </a:solidFill>
              </a:rPr>
              <a:t>1</a:t>
            </a:r>
            <a:endParaRPr lang="es-ES" sz="1100" dirty="0">
              <a:solidFill>
                <a:srgbClr val="FF0000"/>
              </a:solidFill>
            </a:endParaRPr>
          </a:p>
        </p:txBody>
      </p:sp>
      <p:sp>
        <p:nvSpPr>
          <p:cNvPr id="33" name="Text Box 28"/>
          <p:cNvSpPr txBox="1">
            <a:spLocks noChangeArrowheads="1"/>
          </p:cNvSpPr>
          <p:nvPr/>
        </p:nvSpPr>
        <p:spPr bwMode="auto">
          <a:xfrm>
            <a:off x="1595039" y="6156593"/>
            <a:ext cx="305774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FF0000"/>
                </a:solidFill>
                <a:latin typeface="+mj-lt"/>
              </a:rPr>
              <a:t>Un dibujo tiene una asociación hacia una clase contenedora</a:t>
            </a:r>
            <a:endParaRPr lang="es-ES" sz="1600" dirty="0">
              <a:solidFill>
                <a:srgbClr val="FF0000"/>
              </a:solidFill>
              <a:latin typeface="+mj-lt"/>
            </a:endParaRPr>
          </a:p>
        </p:txBody>
      </p:sp>
      <p:cxnSp>
        <p:nvCxnSpPr>
          <p:cNvPr id="9" name="8 Conector recto de flecha"/>
          <p:cNvCxnSpPr>
            <a:stCxn id="33" idx="0"/>
            <a:endCxn id="32" idx="2"/>
          </p:cNvCxnSpPr>
          <p:nvPr/>
        </p:nvCxnSpPr>
        <p:spPr>
          <a:xfrm flipV="1">
            <a:off x="3123911" y="5627699"/>
            <a:ext cx="257727" cy="52889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 Box 30"/>
          <p:cNvSpPr txBox="1">
            <a:spLocks noChangeArrowheads="1"/>
          </p:cNvSpPr>
          <p:nvPr/>
        </p:nvSpPr>
        <p:spPr bwMode="auto">
          <a:xfrm>
            <a:off x="4368874" y="6156593"/>
            <a:ext cx="34305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600" dirty="0">
                <a:solidFill>
                  <a:srgbClr val="0000FF"/>
                </a:solidFill>
                <a:latin typeface="+mj-lt"/>
              </a:rPr>
              <a:t>Cualquier clase que respete la interfaz puede hacer parte de la contenedora</a:t>
            </a:r>
            <a:endParaRPr lang="es-ES" sz="1600" dirty="0">
              <a:solidFill>
                <a:srgbClr val="0000FF"/>
              </a:solidFill>
              <a:latin typeface="+mj-lt"/>
            </a:endParaRPr>
          </a:p>
        </p:txBody>
      </p:sp>
      <p:cxnSp>
        <p:nvCxnSpPr>
          <p:cNvPr id="11" name="10 Conector recto de flecha"/>
          <p:cNvCxnSpPr>
            <a:stCxn id="34" idx="0"/>
          </p:cNvCxnSpPr>
          <p:nvPr/>
        </p:nvCxnSpPr>
        <p:spPr>
          <a:xfrm flipH="1" flipV="1">
            <a:off x="5950933" y="5473810"/>
            <a:ext cx="133235" cy="68278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11 Igual que"/>
          <p:cNvSpPr/>
          <p:nvPr/>
        </p:nvSpPr>
        <p:spPr>
          <a:xfrm>
            <a:off x="3755094" y="4012179"/>
            <a:ext cx="1922147" cy="63936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83728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P spid="32" grpId="0"/>
      <p:bldP spid="4" grpId="0"/>
      <p:bldP spid="33" grpId="0"/>
      <p:bldP spid="34" grpId="0"/>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400110"/>
          </a:xfrm>
          <a:prstGeom prst="rect">
            <a:avLst/>
          </a:prstGeom>
          <a:noFill/>
        </p:spPr>
        <p:txBody>
          <a:bodyPr wrap="square" rtlCol="0">
            <a:spAutoFit/>
          </a:bodyPr>
          <a:lstStyle/>
          <a:p>
            <a:r>
              <a:rPr lang="es-CO" sz="2000" b="1" dirty="0" smtClean="0">
                <a:latin typeface="Candara" pitchFamily="34" charset="0"/>
              </a:rPr>
              <a:t>Referencias de tipo Interfaz</a:t>
            </a:r>
            <a:endParaRPr lang="es-CO" sz="1600" b="1" dirty="0">
              <a:latin typeface="Candara" pitchFamily="34" charset="0"/>
            </a:endParaRPr>
          </a:p>
        </p:txBody>
      </p:sp>
      <p:sp>
        <p:nvSpPr>
          <p:cNvPr id="6" name="5 Rectángulo"/>
          <p:cNvSpPr/>
          <p:nvPr/>
        </p:nvSpPr>
        <p:spPr>
          <a:xfrm>
            <a:off x="1394287" y="3861048"/>
            <a:ext cx="6927130" cy="1354217"/>
          </a:xfrm>
          <a:prstGeom prst="rect">
            <a:avLst/>
          </a:prstGeom>
        </p:spPr>
        <p:txBody>
          <a:bodyPr wrap="square">
            <a:spAutoFit/>
          </a:bodyPr>
          <a:lstStyle/>
          <a:p>
            <a:pPr marL="285750" indent="-285750" algn="just">
              <a:spcBef>
                <a:spcPts val="0"/>
              </a:spcBef>
              <a:spcAft>
                <a:spcPts val="600"/>
              </a:spcAft>
              <a:buFont typeface="Arial" pitchFamily="34" charset="0"/>
              <a:buChar char="•"/>
            </a:pPr>
            <a:r>
              <a:rPr lang="es-CO" dirty="0">
                <a:latin typeface="+mj-lt"/>
              </a:rPr>
              <a:t>Declarar atributos, parámetros o variables de ese tipo.</a:t>
            </a:r>
          </a:p>
          <a:p>
            <a:pPr marL="285750" indent="-285750" algn="just">
              <a:spcBef>
                <a:spcPts val="0"/>
              </a:spcBef>
              <a:spcAft>
                <a:spcPts val="600"/>
              </a:spcAft>
              <a:buFont typeface="Arial" pitchFamily="34" charset="0"/>
              <a:buChar char="•"/>
            </a:pPr>
            <a:r>
              <a:rPr lang="es-CO" dirty="0">
                <a:latin typeface="+mj-lt"/>
              </a:rPr>
              <a:t>Manipularlos como si fueran referencias a objetos normales.</a:t>
            </a:r>
          </a:p>
          <a:p>
            <a:pPr marL="285750" indent="-285750" algn="just">
              <a:spcBef>
                <a:spcPts val="0"/>
              </a:spcBef>
              <a:spcAft>
                <a:spcPts val="600"/>
              </a:spcAft>
              <a:buFont typeface="Arial" pitchFamily="34" charset="0"/>
              <a:buChar char="•"/>
            </a:pPr>
            <a:r>
              <a:rPr lang="es-CO" dirty="0">
                <a:latin typeface="+mj-lt"/>
              </a:rPr>
              <a:t>Los únicos métodos que se pueden invocar sobres estos, son los contenidos en la interfaz.</a:t>
            </a:r>
            <a:endParaRPr lang="es-ES" dirty="0">
              <a:latin typeface="+mj-lt"/>
            </a:endParaRPr>
          </a:p>
        </p:txBody>
      </p:sp>
      <p:sp>
        <p:nvSpPr>
          <p:cNvPr id="8" name="7 Rectángulo"/>
          <p:cNvSpPr/>
          <p:nvPr/>
        </p:nvSpPr>
        <p:spPr>
          <a:xfrm>
            <a:off x="2230814" y="3078252"/>
            <a:ext cx="4429418" cy="369332"/>
          </a:xfrm>
          <a:prstGeom prst="rect">
            <a:avLst/>
          </a:prstGeom>
        </p:spPr>
        <p:txBody>
          <a:bodyPr wrap="none">
            <a:spAutoFit/>
          </a:bodyPr>
          <a:lstStyle/>
          <a:p>
            <a:r>
              <a:rPr lang="es-CO" dirty="0">
                <a:solidFill>
                  <a:srgbClr val="0033CC"/>
                </a:solidFill>
              </a:rPr>
              <a:t>Una vez definida la interfaz, es posible …</a:t>
            </a:r>
            <a:endParaRPr lang="es-ES" dirty="0">
              <a:solidFill>
                <a:srgbClr val="0033CC"/>
              </a:solidFill>
            </a:endParaRPr>
          </a:p>
        </p:txBody>
      </p:sp>
    </p:spTree>
    <p:extLst>
      <p:ext uri="{BB962C8B-B14F-4D97-AF65-F5344CB8AC3E}">
        <p14:creationId xmlns:p14="http://schemas.microsoft.com/office/powerpoint/2010/main" val="2029489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400110"/>
          </a:xfrm>
          <a:prstGeom prst="rect">
            <a:avLst/>
          </a:prstGeom>
          <a:noFill/>
        </p:spPr>
        <p:txBody>
          <a:bodyPr wrap="square" rtlCol="0">
            <a:spAutoFit/>
          </a:bodyPr>
          <a:lstStyle/>
          <a:p>
            <a:r>
              <a:rPr lang="es-CO" sz="2000" b="1" dirty="0" smtClean="0">
                <a:latin typeface="Candara" pitchFamily="34" charset="0"/>
              </a:rPr>
              <a:t>Referencias de tipo Interfaz</a:t>
            </a:r>
            <a:endParaRPr lang="es-CO" sz="1600" b="1" dirty="0">
              <a:latin typeface="Candara" pitchFamily="34" charset="0"/>
            </a:endParaRPr>
          </a:p>
        </p:txBody>
      </p:sp>
      <p:sp>
        <p:nvSpPr>
          <p:cNvPr id="7" name="Text Box 3"/>
          <p:cNvSpPr txBox="1">
            <a:spLocks noChangeArrowheads="1"/>
          </p:cNvSpPr>
          <p:nvPr/>
        </p:nvSpPr>
        <p:spPr bwMode="auto">
          <a:xfrm>
            <a:off x="1172941" y="2708917"/>
            <a:ext cx="257006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solidFill>
                  <a:srgbClr val="FF0000"/>
                </a:solidFill>
                <a:latin typeface="+mj-lt"/>
              </a:rPr>
              <a:t>public</a:t>
            </a:r>
            <a:r>
              <a:rPr lang="es-CO" dirty="0">
                <a:solidFill>
                  <a:srgbClr val="FF0000"/>
                </a:solidFill>
                <a:latin typeface="+mj-lt"/>
              </a:rPr>
              <a:t> </a:t>
            </a:r>
            <a:r>
              <a:rPr lang="es-CO" dirty="0" err="1">
                <a:solidFill>
                  <a:srgbClr val="FF0000"/>
                </a:solidFill>
                <a:latin typeface="+mj-lt"/>
              </a:rPr>
              <a:t>class</a:t>
            </a:r>
            <a:r>
              <a:rPr lang="es-CO" dirty="0">
                <a:solidFill>
                  <a:srgbClr val="FF0000"/>
                </a:solidFill>
                <a:latin typeface="+mj-lt"/>
              </a:rPr>
              <a:t> Dibujo</a:t>
            </a:r>
          </a:p>
          <a:p>
            <a:r>
              <a:rPr lang="es-CO" dirty="0">
                <a:latin typeface="+mj-lt"/>
              </a:rPr>
              <a:t>{</a:t>
            </a:r>
          </a:p>
          <a:p>
            <a:endParaRPr lang="es-CO" dirty="0">
              <a:latin typeface="+mj-lt"/>
            </a:endParaRPr>
          </a:p>
          <a:p>
            <a:r>
              <a:rPr lang="es-CO" dirty="0">
                <a:latin typeface="+mj-lt"/>
              </a:rPr>
              <a:t>  </a:t>
            </a:r>
            <a:r>
              <a:rPr lang="es-CO" dirty="0" err="1">
                <a:latin typeface="+mj-lt"/>
              </a:rPr>
              <a:t>private</a:t>
            </a:r>
            <a:r>
              <a:rPr lang="es-CO" dirty="0">
                <a:latin typeface="+mj-lt"/>
              </a:rPr>
              <a:t> </a:t>
            </a:r>
            <a:r>
              <a:rPr lang="es-CO" dirty="0" err="1">
                <a:latin typeface="+mj-lt"/>
              </a:rPr>
              <a:t>IFigura</a:t>
            </a:r>
            <a:r>
              <a:rPr lang="es-CO" dirty="0">
                <a:latin typeface="+mj-lt"/>
              </a:rPr>
              <a:t>[ ] figuras;</a:t>
            </a:r>
          </a:p>
          <a:p>
            <a:endParaRPr lang="es-CO" dirty="0">
              <a:latin typeface="+mj-lt"/>
            </a:endParaRPr>
          </a:p>
          <a:p>
            <a:r>
              <a:rPr lang="es-CO" dirty="0">
                <a:latin typeface="+mj-lt"/>
              </a:rPr>
              <a:t>  … </a:t>
            </a:r>
          </a:p>
          <a:p>
            <a:r>
              <a:rPr lang="es-CO" dirty="0">
                <a:latin typeface="+mj-lt"/>
              </a:rPr>
              <a:t>}</a:t>
            </a:r>
            <a:endParaRPr lang="es-ES" dirty="0">
              <a:latin typeface="+mj-lt"/>
            </a:endParaRPr>
          </a:p>
        </p:txBody>
      </p:sp>
      <p:sp>
        <p:nvSpPr>
          <p:cNvPr id="2" name="1 Rectángulo"/>
          <p:cNvSpPr/>
          <p:nvPr/>
        </p:nvSpPr>
        <p:spPr>
          <a:xfrm>
            <a:off x="4788024" y="2170308"/>
            <a:ext cx="3528392" cy="1077218"/>
          </a:xfrm>
          <a:prstGeom prst="rect">
            <a:avLst/>
          </a:prstGeom>
        </p:spPr>
        <p:txBody>
          <a:bodyPr wrap="square">
            <a:spAutoFit/>
          </a:bodyPr>
          <a:lstStyle/>
          <a:p>
            <a:r>
              <a:rPr lang="es-CO" sz="1600" dirty="0">
                <a:solidFill>
                  <a:srgbClr val="FF0000"/>
                </a:solidFill>
                <a:latin typeface="+mj-lt"/>
              </a:rPr>
              <a:t>Podemos escribir la clase Dibujo en “abstracto” y más tarde construir las clases que implementan las figuras (línea, rectángulo, ovalo).</a:t>
            </a:r>
          </a:p>
        </p:txBody>
      </p:sp>
      <p:sp>
        <p:nvSpPr>
          <p:cNvPr id="9" name="Text Box 4"/>
          <p:cNvSpPr txBox="1">
            <a:spLocks noChangeArrowheads="1"/>
          </p:cNvSpPr>
          <p:nvPr/>
        </p:nvSpPr>
        <p:spPr bwMode="auto">
          <a:xfrm>
            <a:off x="4788024" y="3561023"/>
            <a:ext cx="35417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600" dirty="0">
                <a:solidFill>
                  <a:srgbClr val="FF0000"/>
                </a:solidFill>
                <a:latin typeface="+mj-lt"/>
              </a:rPr>
              <a:t>Atributo de tipo contenedora de </a:t>
            </a:r>
            <a:r>
              <a:rPr lang="es-CO" sz="1600" dirty="0" err="1">
                <a:solidFill>
                  <a:srgbClr val="FF0000"/>
                </a:solidFill>
                <a:latin typeface="+mj-lt"/>
              </a:rPr>
              <a:t>IFigura</a:t>
            </a:r>
            <a:r>
              <a:rPr lang="es-CO" sz="1600" dirty="0">
                <a:solidFill>
                  <a:srgbClr val="FF0000"/>
                </a:solidFill>
                <a:latin typeface="+mj-lt"/>
              </a:rPr>
              <a:t> </a:t>
            </a:r>
            <a:endParaRPr lang="es-ES" sz="1600" dirty="0">
              <a:solidFill>
                <a:srgbClr val="FF0000"/>
              </a:solidFill>
              <a:latin typeface="+mj-lt"/>
            </a:endParaRPr>
          </a:p>
        </p:txBody>
      </p:sp>
      <p:sp>
        <p:nvSpPr>
          <p:cNvPr id="10" name="Text Box 3"/>
          <p:cNvSpPr txBox="1">
            <a:spLocks noChangeArrowheads="1"/>
          </p:cNvSpPr>
          <p:nvPr/>
        </p:nvSpPr>
        <p:spPr bwMode="auto">
          <a:xfrm>
            <a:off x="1187624" y="2708920"/>
            <a:ext cx="257006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endParaRPr lang="es-CO" dirty="0">
              <a:solidFill>
                <a:srgbClr val="FF0000"/>
              </a:solidFill>
              <a:latin typeface="+mj-lt"/>
            </a:endParaRPr>
          </a:p>
          <a:p>
            <a:r>
              <a:rPr lang="es-CO" dirty="0">
                <a:solidFill>
                  <a:srgbClr val="FF0000"/>
                </a:solidFill>
                <a:latin typeface="+mj-lt"/>
              </a:rPr>
              <a:t>  </a:t>
            </a:r>
            <a:r>
              <a:rPr lang="es-CO" dirty="0" err="1">
                <a:solidFill>
                  <a:srgbClr val="FF0000"/>
                </a:solidFill>
                <a:latin typeface="+mj-lt"/>
              </a:rPr>
              <a:t>private</a:t>
            </a:r>
            <a:r>
              <a:rPr lang="es-CO" dirty="0">
                <a:solidFill>
                  <a:srgbClr val="FF0000"/>
                </a:solidFill>
                <a:latin typeface="+mj-lt"/>
              </a:rPr>
              <a:t> </a:t>
            </a:r>
            <a:r>
              <a:rPr lang="es-CO" dirty="0" err="1">
                <a:solidFill>
                  <a:srgbClr val="FF0000"/>
                </a:solidFill>
                <a:latin typeface="+mj-lt"/>
              </a:rPr>
              <a:t>IFigura</a:t>
            </a:r>
            <a:r>
              <a:rPr lang="es-CO" dirty="0">
                <a:solidFill>
                  <a:srgbClr val="FF0000"/>
                </a:solidFill>
                <a:latin typeface="+mj-lt"/>
              </a:rPr>
              <a:t>[ ] figuras</a:t>
            </a:r>
            <a:r>
              <a:rPr lang="es-CO" dirty="0">
                <a:latin typeface="+mj-lt"/>
              </a:rPr>
              <a:t>;</a:t>
            </a:r>
          </a:p>
          <a:p>
            <a:endParaRPr lang="es-CO" dirty="0">
              <a:latin typeface="+mj-lt"/>
            </a:endParaRPr>
          </a:p>
          <a:p>
            <a:r>
              <a:rPr lang="es-CO" dirty="0">
                <a:latin typeface="+mj-lt"/>
              </a:rPr>
              <a:t>  … </a:t>
            </a:r>
          </a:p>
          <a:p>
            <a:r>
              <a:rPr lang="es-CO" dirty="0">
                <a:latin typeface="+mj-lt"/>
              </a:rPr>
              <a:t>}</a:t>
            </a:r>
            <a:endParaRPr lang="es-ES" dirty="0">
              <a:latin typeface="+mj-lt"/>
            </a:endParaRPr>
          </a:p>
        </p:txBody>
      </p:sp>
      <p:sp>
        <p:nvSpPr>
          <p:cNvPr id="12" name="Text Box 3"/>
          <p:cNvSpPr txBox="1">
            <a:spLocks noChangeArrowheads="1"/>
          </p:cNvSpPr>
          <p:nvPr/>
        </p:nvSpPr>
        <p:spPr bwMode="auto">
          <a:xfrm>
            <a:off x="1187624" y="2708920"/>
            <a:ext cx="257006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endParaRPr lang="es-CO" dirty="0">
              <a:solidFill>
                <a:srgbClr val="FF0000"/>
              </a:solidFill>
              <a:latin typeface="+mj-lt"/>
            </a:endParaRPr>
          </a:p>
          <a:p>
            <a:r>
              <a:rPr lang="es-CO" dirty="0">
                <a:solidFill>
                  <a:srgbClr val="FF0000"/>
                </a:solidFill>
                <a:latin typeface="+mj-lt"/>
              </a:rPr>
              <a:t>  </a:t>
            </a:r>
            <a:r>
              <a:rPr lang="es-CO" dirty="0" err="1">
                <a:solidFill>
                  <a:srgbClr val="FF0000"/>
                </a:solidFill>
                <a:latin typeface="+mj-lt"/>
              </a:rPr>
              <a:t>private</a:t>
            </a:r>
            <a:r>
              <a:rPr lang="es-CO" dirty="0">
                <a:solidFill>
                  <a:srgbClr val="FF0000"/>
                </a:solidFill>
                <a:latin typeface="+mj-lt"/>
              </a:rPr>
              <a:t> </a:t>
            </a:r>
            <a:r>
              <a:rPr lang="es-CO" dirty="0" err="1">
                <a:solidFill>
                  <a:srgbClr val="FF0000"/>
                </a:solidFill>
                <a:latin typeface="+mj-lt"/>
              </a:rPr>
              <a:t>IFigura</a:t>
            </a:r>
            <a:r>
              <a:rPr lang="es-CO" dirty="0">
                <a:solidFill>
                  <a:srgbClr val="FF0000"/>
                </a:solidFill>
                <a:latin typeface="+mj-lt"/>
              </a:rPr>
              <a:t>[ ] figuras</a:t>
            </a:r>
            <a:r>
              <a:rPr lang="es-CO" dirty="0">
                <a:latin typeface="+mj-lt"/>
              </a:rPr>
              <a:t>;</a:t>
            </a:r>
          </a:p>
          <a:p>
            <a:endParaRPr lang="es-CO" dirty="0">
              <a:latin typeface="+mj-lt"/>
            </a:endParaRPr>
          </a:p>
          <a:p>
            <a:r>
              <a:rPr lang="es-CO" dirty="0" smtClean="0">
                <a:latin typeface="+mj-lt"/>
              </a:rPr>
              <a:t>  … </a:t>
            </a:r>
          </a:p>
          <a:p>
            <a:r>
              <a:rPr lang="es-CO" dirty="0" smtClean="0">
                <a:latin typeface="+mj-lt"/>
              </a:rPr>
              <a:t>}</a:t>
            </a:r>
            <a:endParaRPr lang="es-ES" dirty="0">
              <a:latin typeface="+mj-lt"/>
            </a:endParaRPr>
          </a:p>
        </p:txBody>
      </p:sp>
    </p:spTree>
    <p:extLst>
      <p:ext uri="{BB962C8B-B14F-4D97-AF65-F5344CB8AC3E}">
        <p14:creationId xmlns:p14="http://schemas.microsoft.com/office/powerpoint/2010/main" val="126968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9" grpId="0"/>
      <p:bldP spid="10" grpId="0"/>
      <p:bldP spid="12" grpId="0"/>
      <p:bldP spid="1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1187624" y="2708920"/>
            <a:ext cx="37298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r>
              <a:rPr lang="es-CO" dirty="0">
                <a:latin typeface="+mj-lt"/>
              </a:rPr>
              <a:t>  </a:t>
            </a:r>
            <a:r>
              <a:rPr lang="es-CO" dirty="0" err="1">
                <a:latin typeface="+mj-lt"/>
              </a:rPr>
              <a:t>private</a:t>
            </a:r>
            <a:r>
              <a:rPr lang="es-CO" dirty="0">
                <a:latin typeface="+mj-lt"/>
              </a:rPr>
              <a:t> </a:t>
            </a:r>
            <a:r>
              <a:rPr lang="es-CO" dirty="0" err="1">
                <a:latin typeface="+mj-lt"/>
              </a:rPr>
              <a:t>IFigura</a:t>
            </a:r>
            <a:r>
              <a:rPr lang="es-CO" dirty="0">
                <a:latin typeface="+mj-lt"/>
              </a:rPr>
              <a:t>[ ] figuras;</a:t>
            </a:r>
          </a:p>
          <a:p>
            <a:endParaRPr lang="es-CO" dirty="0">
              <a:latin typeface="+mj-lt"/>
            </a:endParaRPr>
          </a:p>
          <a:p>
            <a:r>
              <a:rPr lang="es-CO" dirty="0">
                <a:latin typeface="+mj-lt"/>
              </a:rPr>
              <a:t>  </a:t>
            </a:r>
            <a:r>
              <a:rPr lang="es-CO" dirty="0" err="1">
                <a:solidFill>
                  <a:srgbClr val="FF0000"/>
                </a:solidFill>
                <a:latin typeface="+mj-lt"/>
              </a:rPr>
              <a:t>public</a:t>
            </a:r>
            <a:r>
              <a:rPr lang="es-CO" dirty="0">
                <a:solidFill>
                  <a:srgbClr val="FF0000"/>
                </a:solidFill>
                <a:latin typeface="+mj-lt"/>
              </a:rPr>
              <a:t> </a:t>
            </a:r>
            <a:r>
              <a:rPr lang="es-CO" dirty="0" err="1">
                <a:solidFill>
                  <a:srgbClr val="FF0000"/>
                </a:solidFill>
                <a:latin typeface="+mj-lt"/>
              </a:rPr>
              <a:t>void</a:t>
            </a:r>
            <a:r>
              <a:rPr lang="es-CO" dirty="0">
                <a:solidFill>
                  <a:srgbClr val="FF0000"/>
                </a:solidFill>
                <a:latin typeface="+mj-lt"/>
              </a:rPr>
              <a:t> dibujar ( Graphics2D g )</a:t>
            </a:r>
          </a:p>
          <a:p>
            <a:r>
              <a:rPr lang="es-CO" dirty="0">
                <a:latin typeface="+mj-lt"/>
              </a:rPr>
              <a:t>  {</a:t>
            </a:r>
          </a:p>
          <a:p>
            <a:r>
              <a:rPr lang="es-CO" dirty="0">
                <a:latin typeface="+mj-lt"/>
              </a:rPr>
              <a:t>     </a:t>
            </a:r>
            <a:r>
              <a:rPr lang="es-CO" dirty="0" err="1">
                <a:latin typeface="+mj-lt"/>
              </a:rPr>
              <a:t>for</a:t>
            </a:r>
            <a:r>
              <a:rPr lang="es-CO" dirty="0">
                <a:latin typeface="+mj-lt"/>
              </a:rPr>
              <a:t> (</a:t>
            </a:r>
            <a:r>
              <a:rPr lang="es-CO" dirty="0" err="1">
                <a:latin typeface="+mj-lt"/>
              </a:rPr>
              <a:t>int</a:t>
            </a:r>
            <a:r>
              <a:rPr lang="es-CO" dirty="0">
                <a:latin typeface="+mj-lt"/>
              </a:rPr>
              <a:t> i = 0; i &lt; </a:t>
            </a:r>
            <a:r>
              <a:rPr lang="es-CO" dirty="0" err="1">
                <a:latin typeface="+mj-lt"/>
              </a:rPr>
              <a:t>figuras.length</a:t>
            </a:r>
            <a:r>
              <a:rPr lang="es-CO" dirty="0">
                <a:latin typeface="+mj-lt"/>
              </a:rPr>
              <a:t>; i ++)</a:t>
            </a:r>
          </a:p>
          <a:p>
            <a:r>
              <a:rPr lang="es-CO" dirty="0">
                <a:latin typeface="+mj-lt"/>
              </a:rPr>
              <a:t>     {</a:t>
            </a:r>
          </a:p>
          <a:p>
            <a:r>
              <a:rPr lang="es-CO" dirty="0">
                <a:latin typeface="+mj-lt"/>
              </a:rPr>
              <a:t>         </a:t>
            </a:r>
            <a:r>
              <a:rPr lang="es-CO" dirty="0" err="1">
                <a:latin typeface="+mj-lt"/>
              </a:rPr>
              <a:t>IFigura</a:t>
            </a:r>
            <a:r>
              <a:rPr lang="es-CO" dirty="0">
                <a:latin typeface="+mj-lt"/>
              </a:rPr>
              <a:t> </a:t>
            </a:r>
            <a:r>
              <a:rPr lang="es-CO" dirty="0" err="1">
                <a:latin typeface="+mj-lt"/>
              </a:rPr>
              <a:t>temp</a:t>
            </a:r>
            <a:r>
              <a:rPr lang="es-CO" dirty="0">
                <a:latin typeface="+mj-lt"/>
              </a:rPr>
              <a:t> = figuras[ i ];</a:t>
            </a:r>
          </a:p>
          <a:p>
            <a:r>
              <a:rPr lang="es-CO" dirty="0">
                <a:latin typeface="+mj-lt"/>
              </a:rPr>
              <a:t>         </a:t>
            </a:r>
            <a:r>
              <a:rPr lang="es-CO" dirty="0" err="1">
                <a:latin typeface="+mj-lt"/>
              </a:rPr>
              <a:t>temp.dibujar</a:t>
            </a:r>
            <a:r>
              <a:rPr lang="es-CO" dirty="0">
                <a:latin typeface="+mj-lt"/>
              </a:rPr>
              <a:t>( g, false );</a:t>
            </a:r>
          </a:p>
          <a:p>
            <a:r>
              <a:rPr lang="es-CO" dirty="0">
                <a:latin typeface="+mj-lt"/>
              </a:rPr>
              <a:t>     }</a:t>
            </a:r>
          </a:p>
          <a:p>
            <a:r>
              <a:rPr lang="es-CO" dirty="0">
                <a:latin typeface="+mj-lt"/>
              </a:rPr>
              <a:t>}</a:t>
            </a:r>
            <a:endParaRPr lang="es-ES" dirty="0">
              <a:latin typeface="+mj-lt"/>
            </a:endParaRPr>
          </a:p>
        </p:txBody>
      </p:sp>
      <p:sp>
        <p:nvSpPr>
          <p:cNvPr id="13" name="Text Box 3"/>
          <p:cNvSpPr txBox="1">
            <a:spLocks noChangeArrowheads="1"/>
          </p:cNvSpPr>
          <p:nvPr/>
        </p:nvSpPr>
        <p:spPr bwMode="auto">
          <a:xfrm>
            <a:off x="1187624" y="2708920"/>
            <a:ext cx="37298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r>
              <a:rPr lang="es-CO" dirty="0">
                <a:latin typeface="+mj-lt"/>
              </a:rPr>
              <a:t>  </a:t>
            </a:r>
            <a:r>
              <a:rPr lang="es-CO" dirty="0" err="1">
                <a:latin typeface="+mj-lt"/>
              </a:rPr>
              <a:t>private</a:t>
            </a:r>
            <a:r>
              <a:rPr lang="es-CO" dirty="0">
                <a:latin typeface="+mj-lt"/>
              </a:rPr>
              <a:t> </a:t>
            </a:r>
            <a:r>
              <a:rPr lang="es-CO" dirty="0" err="1">
                <a:latin typeface="+mj-lt"/>
              </a:rPr>
              <a:t>IFigura</a:t>
            </a:r>
            <a:r>
              <a:rPr lang="es-CO" dirty="0">
                <a:latin typeface="+mj-lt"/>
              </a:rPr>
              <a:t>[ ] figuras;</a:t>
            </a:r>
          </a:p>
          <a:p>
            <a:endParaRPr lang="es-CO" dirty="0">
              <a:latin typeface="+mj-lt"/>
            </a:endParaRPr>
          </a:p>
          <a:p>
            <a:r>
              <a:rPr lang="es-CO" dirty="0">
                <a:latin typeface="+mj-lt"/>
              </a:rPr>
              <a:t>  </a:t>
            </a:r>
            <a:r>
              <a:rPr lang="es-CO" dirty="0" err="1">
                <a:latin typeface="+mj-lt"/>
              </a:rPr>
              <a:t>public</a:t>
            </a:r>
            <a:r>
              <a:rPr lang="es-CO" dirty="0">
                <a:latin typeface="+mj-lt"/>
              </a:rPr>
              <a:t> </a:t>
            </a:r>
            <a:r>
              <a:rPr lang="es-CO" dirty="0" err="1">
                <a:latin typeface="+mj-lt"/>
              </a:rPr>
              <a:t>void</a:t>
            </a:r>
            <a:r>
              <a:rPr lang="es-CO" dirty="0">
                <a:latin typeface="+mj-lt"/>
              </a:rPr>
              <a:t> dibujar ( Graphics2D g )</a:t>
            </a:r>
          </a:p>
          <a:p>
            <a:r>
              <a:rPr lang="es-CO" dirty="0">
                <a:latin typeface="+mj-lt"/>
              </a:rPr>
              <a:t>  {</a:t>
            </a:r>
          </a:p>
          <a:p>
            <a:r>
              <a:rPr lang="es-CO" dirty="0">
                <a:latin typeface="+mj-lt"/>
              </a:rPr>
              <a:t>     </a:t>
            </a:r>
            <a:r>
              <a:rPr lang="es-CO" dirty="0" err="1">
                <a:solidFill>
                  <a:srgbClr val="0000FF"/>
                </a:solidFill>
                <a:latin typeface="+mj-lt"/>
              </a:rPr>
              <a:t>for</a:t>
            </a:r>
            <a:r>
              <a:rPr lang="es-CO" dirty="0">
                <a:solidFill>
                  <a:srgbClr val="0000FF"/>
                </a:solidFill>
                <a:latin typeface="+mj-lt"/>
              </a:rPr>
              <a:t> (</a:t>
            </a:r>
            <a:r>
              <a:rPr lang="es-CO" dirty="0" err="1">
                <a:solidFill>
                  <a:srgbClr val="0000FF"/>
                </a:solidFill>
                <a:latin typeface="+mj-lt"/>
              </a:rPr>
              <a:t>int</a:t>
            </a:r>
            <a:r>
              <a:rPr lang="es-CO" dirty="0">
                <a:solidFill>
                  <a:srgbClr val="0000FF"/>
                </a:solidFill>
                <a:latin typeface="+mj-lt"/>
              </a:rPr>
              <a:t> i = 0; i &lt; </a:t>
            </a:r>
            <a:r>
              <a:rPr lang="es-CO" dirty="0" err="1">
                <a:solidFill>
                  <a:srgbClr val="0000FF"/>
                </a:solidFill>
                <a:latin typeface="+mj-lt"/>
              </a:rPr>
              <a:t>figuras.length</a:t>
            </a:r>
            <a:r>
              <a:rPr lang="es-CO" dirty="0">
                <a:solidFill>
                  <a:srgbClr val="0000FF"/>
                </a:solidFill>
                <a:latin typeface="+mj-lt"/>
              </a:rPr>
              <a:t>; i ++)</a:t>
            </a:r>
          </a:p>
          <a:p>
            <a:r>
              <a:rPr lang="es-CO" dirty="0">
                <a:solidFill>
                  <a:srgbClr val="0000FF"/>
                </a:solidFill>
                <a:latin typeface="+mj-lt"/>
              </a:rPr>
              <a:t>     {</a:t>
            </a:r>
          </a:p>
          <a:p>
            <a:r>
              <a:rPr lang="es-CO" dirty="0">
                <a:solidFill>
                  <a:srgbClr val="0000FF"/>
                </a:solidFill>
                <a:latin typeface="+mj-lt"/>
              </a:rPr>
              <a:t>         </a:t>
            </a:r>
            <a:r>
              <a:rPr lang="es-CO" dirty="0" err="1">
                <a:solidFill>
                  <a:srgbClr val="0000FF"/>
                </a:solidFill>
                <a:latin typeface="+mj-lt"/>
              </a:rPr>
              <a:t>IFigura</a:t>
            </a:r>
            <a:r>
              <a:rPr lang="es-CO" dirty="0">
                <a:solidFill>
                  <a:srgbClr val="0000FF"/>
                </a:solidFill>
                <a:latin typeface="+mj-lt"/>
              </a:rPr>
              <a:t> </a:t>
            </a:r>
            <a:r>
              <a:rPr lang="es-CO" dirty="0" err="1">
                <a:solidFill>
                  <a:srgbClr val="0000FF"/>
                </a:solidFill>
                <a:latin typeface="+mj-lt"/>
              </a:rPr>
              <a:t>temp</a:t>
            </a:r>
            <a:r>
              <a:rPr lang="es-CO" dirty="0">
                <a:solidFill>
                  <a:srgbClr val="0000FF"/>
                </a:solidFill>
                <a:latin typeface="+mj-lt"/>
              </a:rPr>
              <a:t> = figuras[ i ];</a:t>
            </a:r>
          </a:p>
          <a:p>
            <a:r>
              <a:rPr lang="es-CO" dirty="0">
                <a:solidFill>
                  <a:srgbClr val="0000FF"/>
                </a:solidFill>
                <a:latin typeface="+mj-lt"/>
              </a:rPr>
              <a:t>         </a:t>
            </a:r>
            <a:r>
              <a:rPr lang="es-CO" dirty="0" err="1">
                <a:solidFill>
                  <a:srgbClr val="0000FF"/>
                </a:solidFill>
                <a:latin typeface="+mj-lt"/>
              </a:rPr>
              <a:t>temp.dibujar</a:t>
            </a:r>
            <a:r>
              <a:rPr lang="es-CO" dirty="0">
                <a:solidFill>
                  <a:srgbClr val="0000FF"/>
                </a:solidFill>
                <a:latin typeface="+mj-lt"/>
              </a:rPr>
              <a:t>( g, false );</a:t>
            </a:r>
          </a:p>
          <a:p>
            <a:r>
              <a:rPr lang="es-CO" dirty="0">
                <a:solidFill>
                  <a:srgbClr val="0000FF"/>
                </a:solidFill>
                <a:latin typeface="+mj-lt"/>
              </a:rPr>
              <a:t>     }</a:t>
            </a:r>
          </a:p>
          <a:p>
            <a:r>
              <a:rPr lang="es-CO" dirty="0">
                <a:latin typeface="+mj-lt"/>
              </a:rPr>
              <a:t>}</a:t>
            </a:r>
            <a:endParaRPr lang="es-ES" dirty="0">
              <a:latin typeface="+mj-lt"/>
            </a:endParaRPr>
          </a:p>
        </p:txBody>
      </p:sp>
      <p:sp>
        <p:nvSpPr>
          <p:cNvPr id="5" name="5 CuadroTexto"/>
          <p:cNvSpPr txBox="1"/>
          <p:nvPr/>
        </p:nvSpPr>
        <p:spPr>
          <a:xfrm>
            <a:off x="827583" y="1700808"/>
            <a:ext cx="4968553" cy="400110"/>
          </a:xfrm>
          <a:prstGeom prst="rect">
            <a:avLst/>
          </a:prstGeom>
          <a:noFill/>
        </p:spPr>
        <p:txBody>
          <a:bodyPr wrap="square" rtlCol="0">
            <a:spAutoFit/>
          </a:bodyPr>
          <a:lstStyle/>
          <a:p>
            <a:r>
              <a:rPr lang="es-CO" sz="2000" b="1" dirty="0" smtClean="0">
                <a:latin typeface="Candara" pitchFamily="34" charset="0"/>
              </a:rPr>
              <a:t>Referencias de tipo Interfaz</a:t>
            </a:r>
            <a:endParaRPr lang="es-CO" sz="1600" b="1" dirty="0">
              <a:latin typeface="Candara" pitchFamily="34" charset="0"/>
            </a:endParaRPr>
          </a:p>
        </p:txBody>
      </p:sp>
      <p:sp>
        <p:nvSpPr>
          <p:cNvPr id="11" name="Text Box 6"/>
          <p:cNvSpPr txBox="1">
            <a:spLocks noChangeArrowheads="1"/>
          </p:cNvSpPr>
          <p:nvPr/>
        </p:nvSpPr>
        <p:spPr bwMode="auto">
          <a:xfrm>
            <a:off x="5780790" y="3480025"/>
            <a:ext cx="28368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800" dirty="0">
                <a:solidFill>
                  <a:srgbClr val="FF0000"/>
                </a:solidFill>
                <a:latin typeface="+mj-lt"/>
              </a:rPr>
              <a:t>Dibuja en la pantalla todas las figuras presentes en la contenedora</a:t>
            </a:r>
            <a:endParaRPr lang="es-ES" sz="1800" dirty="0">
              <a:solidFill>
                <a:srgbClr val="FF0000"/>
              </a:solidFill>
              <a:latin typeface="+mj-lt"/>
            </a:endParaRPr>
          </a:p>
        </p:txBody>
      </p:sp>
      <p:sp>
        <p:nvSpPr>
          <p:cNvPr id="14" name="Text Box 4"/>
          <p:cNvSpPr txBox="1">
            <a:spLocks noChangeArrowheads="1"/>
          </p:cNvSpPr>
          <p:nvPr/>
        </p:nvSpPr>
        <p:spPr bwMode="auto">
          <a:xfrm>
            <a:off x="5089261" y="3941690"/>
            <a:ext cx="352839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800" dirty="0">
                <a:solidFill>
                  <a:srgbClr val="0000FF"/>
                </a:solidFill>
                <a:latin typeface="+mj-lt"/>
              </a:rPr>
              <a:t>Simplemente se le pide a cada objeto del arreglo que invoque su método de dibujar. Cada uno utilizará su propia implementación para hacerlo.</a:t>
            </a:r>
            <a:endParaRPr lang="es-ES" sz="1800" dirty="0">
              <a:solidFill>
                <a:srgbClr val="0000FF"/>
              </a:solidFill>
              <a:latin typeface="+mj-lt"/>
            </a:endParaRPr>
          </a:p>
        </p:txBody>
      </p:sp>
      <p:sp>
        <p:nvSpPr>
          <p:cNvPr id="15" name="Text Box 3"/>
          <p:cNvSpPr txBox="1">
            <a:spLocks noChangeArrowheads="1"/>
          </p:cNvSpPr>
          <p:nvPr/>
        </p:nvSpPr>
        <p:spPr bwMode="auto">
          <a:xfrm>
            <a:off x="1187624" y="2708920"/>
            <a:ext cx="37298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r>
              <a:rPr lang="es-CO" dirty="0">
                <a:latin typeface="+mj-lt"/>
              </a:rPr>
              <a:t>  </a:t>
            </a:r>
            <a:r>
              <a:rPr lang="es-CO" dirty="0" err="1">
                <a:latin typeface="+mj-lt"/>
              </a:rPr>
              <a:t>private</a:t>
            </a:r>
            <a:r>
              <a:rPr lang="es-CO" dirty="0">
                <a:latin typeface="+mj-lt"/>
              </a:rPr>
              <a:t> </a:t>
            </a:r>
            <a:r>
              <a:rPr lang="es-CO" dirty="0" err="1">
                <a:latin typeface="+mj-lt"/>
              </a:rPr>
              <a:t>IFigura</a:t>
            </a:r>
            <a:r>
              <a:rPr lang="es-CO" dirty="0">
                <a:latin typeface="+mj-lt"/>
              </a:rPr>
              <a:t>[ ] figuras;</a:t>
            </a:r>
          </a:p>
          <a:p>
            <a:endParaRPr lang="es-CO" dirty="0">
              <a:latin typeface="+mj-lt"/>
            </a:endParaRPr>
          </a:p>
          <a:p>
            <a:r>
              <a:rPr lang="es-CO" dirty="0">
                <a:latin typeface="+mj-lt"/>
              </a:rPr>
              <a:t>  </a:t>
            </a:r>
            <a:r>
              <a:rPr lang="es-CO" dirty="0" err="1">
                <a:latin typeface="+mj-lt"/>
              </a:rPr>
              <a:t>public</a:t>
            </a:r>
            <a:r>
              <a:rPr lang="es-CO" dirty="0">
                <a:latin typeface="+mj-lt"/>
              </a:rPr>
              <a:t> </a:t>
            </a:r>
            <a:r>
              <a:rPr lang="es-CO" dirty="0" err="1">
                <a:latin typeface="+mj-lt"/>
              </a:rPr>
              <a:t>void</a:t>
            </a:r>
            <a:r>
              <a:rPr lang="es-CO" dirty="0">
                <a:latin typeface="+mj-lt"/>
              </a:rPr>
              <a:t> dibujar ( Graphics2D g )</a:t>
            </a:r>
          </a:p>
          <a:p>
            <a:r>
              <a:rPr lang="es-CO" dirty="0">
                <a:latin typeface="+mj-lt"/>
              </a:rPr>
              <a:t>  {</a:t>
            </a:r>
          </a:p>
          <a:p>
            <a:r>
              <a:rPr lang="es-CO" dirty="0">
                <a:latin typeface="+mj-lt"/>
              </a:rPr>
              <a:t>     </a:t>
            </a:r>
            <a:r>
              <a:rPr lang="es-CO" dirty="0" err="1">
                <a:latin typeface="+mj-lt"/>
              </a:rPr>
              <a:t>for</a:t>
            </a:r>
            <a:r>
              <a:rPr lang="es-CO" dirty="0">
                <a:latin typeface="+mj-lt"/>
              </a:rPr>
              <a:t> (</a:t>
            </a:r>
            <a:r>
              <a:rPr lang="es-CO" dirty="0" err="1">
                <a:latin typeface="+mj-lt"/>
              </a:rPr>
              <a:t>int</a:t>
            </a:r>
            <a:r>
              <a:rPr lang="es-CO" dirty="0">
                <a:latin typeface="+mj-lt"/>
              </a:rPr>
              <a:t> i = 0; i &lt; </a:t>
            </a:r>
            <a:r>
              <a:rPr lang="es-CO" dirty="0" err="1">
                <a:latin typeface="+mj-lt"/>
              </a:rPr>
              <a:t>figuras.length</a:t>
            </a:r>
            <a:r>
              <a:rPr lang="es-CO" dirty="0">
                <a:latin typeface="+mj-lt"/>
              </a:rPr>
              <a:t>; i ++)</a:t>
            </a:r>
          </a:p>
          <a:p>
            <a:r>
              <a:rPr lang="es-CO" dirty="0">
                <a:latin typeface="+mj-lt"/>
              </a:rPr>
              <a:t>     {</a:t>
            </a:r>
          </a:p>
          <a:p>
            <a:r>
              <a:rPr lang="es-CO" dirty="0" smtClean="0">
                <a:latin typeface="+mj-lt"/>
              </a:rPr>
              <a:t>         </a:t>
            </a:r>
            <a:r>
              <a:rPr lang="es-CO" dirty="0" err="1" smtClean="0">
                <a:solidFill>
                  <a:srgbClr val="FF0000"/>
                </a:solidFill>
                <a:latin typeface="+mj-lt"/>
              </a:rPr>
              <a:t>IFigura</a:t>
            </a:r>
            <a:r>
              <a:rPr lang="es-CO" dirty="0" smtClean="0">
                <a:solidFill>
                  <a:srgbClr val="FF0000"/>
                </a:solidFill>
                <a:latin typeface="+mj-lt"/>
              </a:rPr>
              <a:t> </a:t>
            </a:r>
            <a:r>
              <a:rPr lang="es-CO" dirty="0" err="1" smtClean="0">
                <a:solidFill>
                  <a:srgbClr val="FF0000"/>
                </a:solidFill>
                <a:latin typeface="+mj-lt"/>
              </a:rPr>
              <a:t>temp</a:t>
            </a:r>
            <a:r>
              <a:rPr lang="es-CO" dirty="0" smtClean="0">
                <a:solidFill>
                  <a:srgbClr val="FF0000"/>
                </a:solidFill>
                <a:latin typeface="+mj-lt"/>
              </a:rPr>
              <a:t> = figuras[ i ];</a:t>
            </a:r>
          </a:p>
          <a:p>
            <a:r>
              <a:rPr lang="es-CO" dirty="0" smtClean="0">
                <a:latin typeface="+mj-lt"/>
              </a:rPr>
              <a:t>         </a:t>
            </a:r>
            <a:r>
              <a:rPr lang="es-CO" dirty="0" err="1">
                <a:latin typeface="+mj-lt"/>
              </a:rPr>
              <a:t>temp.dibujar</a:t>
            </a:r>
            <a:r>
              <a:rPr lang="es-CO" dirty="0">
                <a:latin typeface="+mj-lt"/>
              </a:rPr>
              <a:t>( g, false );</a:t>
            </a:r>
          </a:p>
          <a:p>
            <a:r>
              <a:rPr lang="es-CO" dirty="0">
                <a:latin typeface="+mj-lt"/>
              </a:rPr>
              <a:t>     }</a:t>
            </a:r>
          </a:p>
          <a:p>
            <a:r>
              <a:rPr lang="es-CO" dirty="0">
                <a:latin typeface="+mj-lt"/>
              </a:rPr>
              <a:t>}</a:t>
            </a:r>
            <a:endParaRPr lang="es-ES" dirty="0">
              <a:latin typeface="+mj-lt"/>
            </a:endParaRPr>
          </a:p>
        </p:txBody>
      </p:sp>
      <p:sp>
        <p:nvSpPr>
          <p:cNvPr id="4" name="3 Rectángulo"/>
          <p:cNvSpPr/>
          <p:nvPr/>
        </p:nvSpPr>
        <p:spPr>
          <a:xfrm>
            <a:off x="5894021" y="4941168"/>
            <a:ext cx="2350387" cy="369332"/>
          </a:xfrm>
          <a:prstGeom prst="rect">
            <a:avLst/>
          </a:prstGeom>
        </p:spPr>
        <p:txBody>
          <a:bodyPr wrap="none">
            <a:spAutoFit/>
          </a:bodyPr>
          <a:lstStyle/>
          <a:p>
            <a:r>
              <a:rPr lang="es-CO" dirty="0">
                <a:solidFill>
                  <a:srgbClr val="FF3300"/>
                </a:solidFill>
                <a:latin typeface="+mj-lt"/>
              </a:rPr>
              <a:t>Variable de tipo </a:t>
            </a:r>
            <a:r>
              <a:rPr lang="es-CO" dirty="0" err="1">
                <a:solidFill>
                  <a:srgbClr val="FF3300"/>
                </a:solidFill>
                <a:latin typeface="+mj-lt"/>
              </a:rPr>
              <a:t>IFigura</a:t>
            </a:r>
            <a:endParaRPr lang="es-ES" dirty="0">
              <a:solidFill>
                <a:srgbClr val="FF3300"/>
              </a:solidFill>
              <a:latin typeface="+mj-lt"/>
            </a:endParaRPr>
          </a:p>
        </p:txBody>
      </p:sp>
    </p:spTree>
    <p:extLst>
      <p:ext uri="{BB962C8B-B14F-4D97-AF65-F5344CB8AC3E}">
        <p14:creationId xmlns:p14="http://schemas.microsoft.com/office/powerpoint/2010/main" val="167035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1" grpId="0"/>
      <p:bldP spid="14" grpId="0"/>
      <p:bldP spid="14" grpId="1"/>
      <p:bldP spid="15"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1187624" y="2708920"/>
            <a:ext cx="37298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r>
              <a:rPr lang="es-CO" dirty="0">
                <a:latin typeface="+mj-lt"/>
              </a:rPr>
              <a:t>  </a:t>
            </a:r>
            <a:r>
              <a:rPr lang="es-CO" dirty="0" err="1">
                <a:latin typeface="+mj-lt"/>
              </a:rPr>
              <a:t>private</a:t>
            </a:r>
            <a:r>
              <a:rPr lang="es-CO" dirty="0">
                <a:latin typeface="+mj-lt"/>
              </a:rPr>
              <a:t> </a:t>
            </a:r>
            <a:r>
              <a:rPr lang="es-CO" dirty="0" err="1">
                <a:latin typeface="+mj-lt"/>
              </a:rPr>
              <a:t>IFigura</a:t>
            </a:r>
            <a:r>
              <a:rPr lang="es-CO" dirty="0">
                <a:latin typeface="+mj-lt"/>
              </a:rPr>
              <a:t>[ ] figuras;</a:t>
            </a:r>
          </a:p>
          <a:p>
            <a:endParaRPr lang="es-CO" dirty="0">
              <a:latin typeface="+mj-lt"/>
            </a:endParaRPr>
          </a:p>
          <a:p>
            <a:r>
              <a:rPr lang="es-CO" dirty="0">
                <a:latin typeface="+mj-lt"/>
              </a:rPr>
              <a:t>  </a:t>
            </a:r>
            <a:r>
              <a:rPr lang="es-CO" dirty="0" err="1">
                <a:latin typeface="+mj-lt"/>
              </a:rPr>
              <a:t>public</a:t>
            </a:r>
            <a:r>
              <a:rPr lang="es-CO" dirty="0">
                <a:latin typeface="+mj-lt"/>
              </a:rPr>
              <a:t> </a:t>
            </a:r>
            <a:r>
              <a:rPr lang="es-CO" dirty="0" err="1">
                <a:latin typeface="+mj-lt"/>
              </a:rPr>
              <a:t>void</a:t>
            </a:r>
            <a:r>
              <a:rPr lang="es-CO" dirty="0">
                <a:latin typeface="+mj-lt"/>
              </a:rPr>
              <a:t> dibujar ( Graphics2D g )</a:t>
            </a:r>
          </a:p>
          <a:p>
            <a:r>
              <a:rPr lang="es-CO" dirty="0">
                <a:latin typeface="+mj-lt"/>
              </a:rPr>
              <a:t>  {</a:t>
            </a:r>
          </a:p>
          <a:p>
            <a:r>
              <a:rPr lang="es-CO" dirty="0">
                <a:latin typeface="+mj-lt"/>
              </a:rPr>
              <a:t>     </a:t>
            </a:r>
            <a:r>
              <a:rPr lang="es-CO" dirty="0" err="1">
                <a:latin typeface="+mj-lt"/>
              </a:rPr>
              <a:t>for</a:t>
            </a:r>
            <a:r>
              <a:rPr lang="es-CO" dirty="0">
                <a:latin typeface="+mj-lt"/>
              </a:rPr>
              <a:t> (</a:t>
            </a:r>
            <a:r>
              <a:rPr lang="es-CO" dirty="0" err="1">
                <a:latin typeface="+mj-lt"/>
              </a:rPr>
              <a:t>int</a:t>
            </a:r>
            <a:r>
              <a:rPr lang="es-CO" dirty="0">
                <a:latin typeface="+mj-lt"/>
              </a:rPr>
              <a:t> i = 0; i &lt; </a:t>
            </a:r>
            <a:r>
              <a:rPr lang="es-CO" dirty="0" err="1">
                <a:latin typeface="+mj-lt"/>
              </a:rPr>
              <a:t>figuras.length</a:t>
            </a:r>
            <a:r>
              <a:rPr lang="es-CO" dirty="0">
                <a:latin typeface="+mj-lt"/>
              </a:rPr>
              <a:t>; i ++)</a:t>
            </a:r>
          </a:p>
          <a:p>
            <a:r>
              <a:rPr lang="es-CO" dirty="0">
                <a:latin typeface="+mj-lt"/>
              </a:rPr>
              <a:t>     {</a:t>
            </a:r>
          </a:p>
          <a:p>
            <a:r>
              <a:rPr lang="es-CO" dirty="0">
                <a:latin typeface="+mj-lt"/>
              </a:rPr>
              <a:t>         </a:t>
            </a:r>
            <a:r>
              <a:rPr lang="es-CO" dirty="0" err="1">
                <a:latin typeface="+mj-lt"/>
              </a:rPr>
              <a:t>IFigura</a:t>
            </a:r>
            <a:r>
              <a:rPr lang="es-CO" dirty="0">
                <a:latin typeface="+mj-lt"/>
              </a:rPr>
              <a:t> </a:t>
            </a:r>
            <a:r>
              <a:rPr lang="es-CO" dirty="0" err="1">
                <a:latin typeface="+mj-lt"/>
              </a:rPr>
              <a:t>temp</a:t>
            </a:r>
            <a:r>
              <a:rPr lang="es-CO" dirty="0">
                <a:latin typeface="+mj-lt"/>
              </a:rPr>
              <a:t> = figuras[ i ];</a:t>
            </a:r>
          </a:p>
          <a:p>
            <a:r>
              <a:rPr lang="es-CO" dirty="0">
                <a:latin typeface="+mj-lt"/>
              </a:rPr>
              <a:t>         </a:t>
            </a:r>
            <a:r>
              <a:rPr lang="es-CO" dirty="0" err="1">
                <a:latin typeface="+mj-lt"/>
              </a:rPr>
              <a:t>temp.dibujar</a:t>
            </a:r>
            <a:r>
              <a:rPr lang="es-CO" dirty="0">
                <a:latin typeface="+mj-lt"/>
              </a:rPr>
              <a:t>( g, false );</a:t>
            </a:r>
          </a:p>
          <a:p>
            <a:r>
              <a:rPr lang="es-CO" dirty="0">
                <a:latin typeface="+mj-lt"/>
              </a:rPr>
              <a:t>     }</a:t>
            </a:r>
          </a:p>
          <a:p>
            <a:r>
              <a:rPr lang="es-CO" dirty="0">
                <a:latin typeface="+mj-lt"/>
              </a:rPr>
              <a:t>}</a:t>
            </a:r>
            <a:endParaRPr lang="es-ES" dirty="0">
              <a:latin typeface="+mj-lt"/>
            </a:endParaRPr>
          </a:p>
        </p:txBody>
      </p:sp>
      <p:sp>
        <p:nvSpPr>
          <p:cNvPr id="5" name="5 CuadroTexto"/>
          <p:cNvSpPr txBox="1"/>
          <p:nvPr/>
        </p:nvSpPr>
        <p:spPr>
          <a:xfrm>
            <a:off x="827583" y="1700808"/>
            <a:ext cx="4968553" cy="400110"/>
          </a:xfrm>
          <a:prstGeom prst="rect">
            <a:avLst/>
          </a:prstGeom>
          <a:noFill/>
        </p:spPr>
        <p:txBody>
          <a:bodyPr wrap="square" rtlCol="0">
            <a:spAutoFit/>
          </a:bodyPr>
          <a:lstStyle/>
          <a:p>
            <a:r>
              <a:rPr lang="es-CO" sz="2000" b="1" dirty="0" smtClean="0">
                <a:latin typeface="Candara" pitchFamily="34" charset="0"/>
              </a:rPr>
              <a:t>Referencias de tipo Interfaz</a:t>
            </a:r>
            <a:endParaRPr lang="es-CO" sz="1600" b="1" dirty="0">
              <a:latin typeface="Candara" pitchFamily="34" charset="0"/>
            </a:endParaRPr>
          </a:p>
        </p:txBody>
      </p:sp>
      <p:sp>
        <p:nvSpPr>
          <p:cNvPr id="2" name="1 Cerrar llave"/>
          <p:cNvSpPr/>
          <p:nvPr/>
        </p:nvSpPr>
        <p:spPr>
          <a:xfrm>
            <a:off x="4644008" y="2564904"/>
            <a:ext cx="720080" cy="3560336"/>
          </a:xfrm>
          <a:prstGeom prst="rightBrace">
            <a:avLst>
              <a:gd name="adj1" fmla="val 75479"/>
              <a:gd name="adj2" fmla="val 48850"/>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 name="2 Rectángulo"/>
          <p:cNvSpPr/>
          <p:nvPr/>
        </p:nvSpPr>
        <p:spPr>
          <a:xfrm>
            <a:off x="5634372" y="2996952"/>
            <a:ext cx="2970076" cy="2816156"/>
          </a:xfrm>
          <a:prstGeom prst="rect">
            <a:avLst/>
          </a:prstGeom>
        </p:spPr>
        <p:txBody>
          <a:bodyPr wrap="square">
            <a:spAutoFit/>
          </a:bodyPr>
          <a:lstStyle/>
          <a:p>
            <a:pPr algn="ctr">
              <a:spcAft>
                <a:spcPts val="600"/>
              </a:spcAft>
            </a:pPr>
            <a:r>
              <a:rPr lang="es-CO" b="1" dirty="0" smtClean="0">
                <a:solidFill>
                  <a:srgbClr val="FF0000"/>
                </a:solidFill>
                <a:latin typeface="+mj-lt"/>
              </a:rPr>
              <a:t>VENTAJAS</a:t>
            </a:r>
          </a:p>
          <a:p>
            <a:pPr algn="ctr">
              <a:spcAft>
                <a:spcPts val="600"/>
              </a:spcAft>
            </a:pPr>
            <a:endParaRPr lang="es-CO" b="1" dirty="0" smtClean="0">
              <a:solidFill>
                <a:srgbClr val="FF0000"/>
              </a:solidFill>
              <a:latin typeface="+mj-lt"/>
            </a:endParaRPr>
          </a:p>
          <a:p>
            <a:pPr>
              <a:spcAft>
                <a:spcPts val="600"/>
              </a:spcAft>
              <a:buFontTx/>
              <a:buChar char="•"/>
            </a:pPr>
            <a:r>
              <a:rPr lang="es-CO" dirty="0" smtClean="0">
                <a:solidFill>
                  <a:srgbClr val="0000FF"/>
                </a:solidFill>
                <a:latin typeface="+mj-lt"/>
              </a:rPr>
              <a:t>Este </a:t>
            </a:r>
            <a:r>
              <a:rPr lang="es-CO" dirty="0">
                <a:solidFill>
                  <a:srgbClr val="0000FF"/>
                </a:solidFill>
                <a:latin typeface="+mj-lt"/>
              </a:rPr>
              <a:t>método es completamente independiente de las figuras que maneje el editor.</a:t>
            </a:r>
          </a:p>
          <a:p>
            <a:pPr>
              <a:spcAft>
                <a:spcPts val="600"/>
              </a:spcAft>
              <a:buFontTx/>
              <a:buChar char="•"/>
            </a:pPr>
            <a:r>
              <a:rPr lang="es-CO" dirty="0">
                <a:solidFill>
                  <a:srgbClr val="0000FF"/>
                </a:solidFill>
                <a:latin typeface="+mj-lt"/>
              </a:rPr>
              <a:t>Si aparece un nuevo tipo de figura, NO requiere NINGUN cambio</a:t>
            </a:r>
          </a:p>
        </p:txBody>
      </p:sp>
    </p:spTree>
    <p:extLst>
      <p:ext uri="{BB962C8B-B14F-4D97-AF65-F5344CB8AC3E}">
        <p14:creationId xmlns:p14="http://schemas.microsoft.com/office/powerpoint/2010/main" val="4064574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p:cNvSpPr txBox="1">
            <a:spLocks noChangeArrowheads="1"/>
          </p:cNvSpPr>
          <p:nvPr/>
        </p:nvSpPr>
        <p:spPr bwMode="auto">
          <a:xfrm>
            <a:off x="1187624" y="2708920"/>
            <a:ext cx="383560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r>
              <a:rPr lang="es-CO" dirty="0">
                <a:latin typeface="+mj-lt"/>
              </a:rPr>
              <a:t>  </a:t>
            </a:r>
            <a:r>
              <a:rPr lang="es-CO" dirty="0" smtClean="0">
                <a:latin typeface="+mj-lt"/>
              </a:rPr>
              <a:t>  </a:t>
            </a:r>
            <a:r>
              <a:rPr lang="es-CO" dirty="0" err="1" smtClean="0">
                <a:latin typeface="+mj-lt"/>
              </a:rPr>
              <a:t>private</a:t>
            </a:r>
            <a:r>
              <a:rPr lang="es-CO" dirty="0" smtClean="0">
                <a:latin typeface="+mj-lt"/>
              </a:rPr>
              <a:t> </a:t>
            </a:r>
            <a:r>
              <a:rPr lang="es-CO" dirty="0" err="1">
                <a:latin typeface="+mj-lt"/>
              </a:rPr>
              <a:t>IFigura</a:t>
            </a:r>
            <a:r>
              <a:rPr lang="es-CO" dirty="0">
                <a:latin typeface="+mj-lt"/>
              </a:rPr>
              <a:t>[ ] figuras;</a:t>
            </a:r>
          </a:p>
          <a:p>
            <a:endParaRPr lang="es-CO" dirty="0">
              <a:latin typeface="+mj-lt"/>
            </a:endParaRPr>
          </a:p>
          <a:p>
            <a:r>
              <a:rPr lang="es-CO" dirty="0">
                <a:solidFill>
                  <a:srgbClr val="FF0000"/>
                </a:solidFill>
                <a:latin typeface="+mj-lt"/>
              </a:rPr>
              <a:t> </a:t>
            </a:r>
            <a:r>
              <a:rPr lang="es-CO" dirty="0" smtClean="0">
                <a:solidFill>
                  <a:srgbClr val="FF0000"/>
                </a:solidFill>
                <a:latin typeface="+mj-lt"/>
              </a:rPr>
              <a:t>  </a:t>
            </a:r>
            <a:r>
              <a:rPr lang="es-CO" dirty="0" err="1" smtClean="0">
                <a:solidFill>
                  <a:srgbClr val="FF0000"/>
                </a:solidFill>
                <a:latin typeface="+mj-lt"/>
              </a:rPr>
              <a:t>public</a:t>
            </a:r>
            <a:r>
              <a:rPr lang="es-CO" dirty="0" smtClean="0">
                <a:solidFill>
                  <a:srgbClr val="FF0000"/>
                </a:solidFill>
                <a:latin typeface="+mj-lt"/>
              </a:rPr>
              <a:t> </a:t>
            </a:r>
            <a:r>
              <a:rPr lang="es-CO" dirty="0" err="1">
                <a:solidFill>
                  <a:srgbClr val="FF0000"/>
                </a:solidFill>
                <a:latin typeface="+mj-lt"/>
              </a:rPr>
              <a:t>void</a:t>
            </a:r>
            <a:r>
              <a:rPr lang="es-CO" dirty="0">
                <a:solidFill>
                  <a:srgbClr val="FF0000"/>
                </a:solidFill>
                <a:latin typeface="+mj-lt"/>
              </a:rPr>
              <a:t> selecciono ( </a:t>
            </a:r>
            <a:r>
              <a:rPr lang="es-CO" dirty="0" err="1">
                <a:solidFill>
                  <a:srgbClr val="FF0000"/>
                </a:solidFill>
                <a:latin typeface="+mj-lt"/>
              </a:rPr>
              <a:t>int</a:t>
            </a:r>
            <a:r>
              <a:rPr lang="es-CO" dirty="0">
                <a:solidFill>
                  <a:srgbClr val="FF0000"/>
                </a:solidFill>
                <a:latin typeface="+mj-lt"/>
              </a:rPr>
              <a:t> x, </a:t>
            </a:r>
            <a:r>
              <a:rPr lang="es-CO" dirty="0" err="1">
                <a:solidFill>
                  <a:srgbClr val="FF0000"/>
                </a:solidFill>
                <a:latin typeface="+mj-lt"/>
              </a:rPr>
              <a:t>int</a:t>
            </a:r>
            <a:r>
              <a:rPr lang="es-CO" dirty="0">
                <a:solidFill>
                  <a:srgbClr val="FF0000"/>
                </a:solidFill>
                <a:latin typeface="+mj-lt"/>
              </a:rPr>
              <a:t> y )</a:t>
            </a:r>
          </a:p>
          <a:p>
            <a:r>
              <a:rPr lang="es-CO" dirty="0">
                <a:latin typeface="+mj-lt"/>
              </a:rPr>
              <a:t>  </a:t>
            </a:r>
            <a:r>
              <a:rPr lang="es-CO" dirty="0" smtClean="0">
                <a:latin typeface="+mj-lt"/>
              </a:rPr>
              <a:t> {</a:t>
            </a:r>
            <a:endParaRPr lang="es-CO" dirty="0">
              <a:latin typeface="+mj-lt"/>
            </a:endParaRPr>
          </a:p>
          <a:p>
            <a:r>
              <a:rPr lang="es-CO" dirty="0">
                <a:latin typeface="+mj-lt"/>
              </a:rPr>
              <a:t>    </a:t>
            </a:r>
            <a:r>
              <a:rPr lang="es-CO" dirty="0" smtClean="0">
                <a:latin typeface="+mj-lt"/>
              </a:rPr>
              <a:t>   </a:t>
            </a:r>
            <a:r>
              <a:rPr lang="es-CO" dirty="0" err="1" smtClean="0">
                <a:latin typeface="+mj-lt"/>
              </a:rPr>
              <a:t>for</a:t>
            </a:r>
            <a:r>
              <a:rPr lang="es-CO" dirty="0" smtClean="0">
                <a:latin typeface="+mj-lt"/>
              </a:rPr>
              <a:t> </a:t>
            </a:r>
            <a:r>
              <a:rPr lang="es-CO" dirty="0">
                <a:latin typeface="+mj-lt"/>
              </a:rPr>
              <a:t>(</a:t>
            </a:r>
            <a:r>
              <a:rPr lang="es-CO" dirty="0" err="1">
                <a:latin typeface="+mj-lt"/>
              </a:rPr>
              <a:t>int</a:t>
            </a:r>
            <a:r>
              <a:rPr lang="es-CO" dirty="0">
                <a:latin typeface="+mj-lt"/>
              </a:rPr>
              <a:t> i = 0; i &lt; </a:t>
            </a:r>
            <a:r>
              <a:rPr lang="es-CO" dirty="0" err="1">
                <a:latin typeface="+mj-lt"/>
              </a:rPr>
              <a:t>figuras.length</a:t>
            </a:r>
            <a:r>
              <a:rPr lang="es-CO" dirty="0">
                <a:latin typeface="+mj-lt"/>
              </a:rPr>
              <a:t>; i ++)</a:t>
            </a:r>
          </a:p>
          <a:p>
            <a:r>
              <a:rPr lang="es-CO" dirty="0">
                <a:latin typeface="+mj-lt"/>
              </a:rPr>
              <a:t>     </a:t>
            </a:r>
            <a:r>
              <a:rPr lang="es-CO" dirty="0" smtClean="0">
                <a:latin typeface="+mj-lt"/>
              </a:rPr>
              <a:t>  {</a:t>
            </a:r>
            <a:endParaRPr lang="es-CO" dirty="0">
              <a:latin typeface="+mj-lt"/>
            </a:endParaRPr>
          </a:p>
          <a:p>
            <a:r>
              <a:rPr lang="es-CO" dirty="0">
                <a:latin typeface="+mj-lt"/>
              </a:rPr>
              <a:t>         </a:t>
            </a:r>
            <a:r>
              <a:rPr lang="es-CO" dirty="0" smtClean="0">
                <a:latin typeface="+mj-lt"/>
              </a:rPr>
              <a:t>  </a:t>
            </a:r>
            <a:r>
              <a:rPr lang="es-CO" dirty="0" err="1">
                <a:latin typeface="+mj-lt"/>
              </a:rPr>
              <a:t>if</a:t>
            </a:r>
            <a:r>
              <a:rPr lang="es-CO" dirty="0">
                <a:latin typeface="+mj-lt"/>
              </a:rPr>
              <a:t> ( figuras[ i ].</a:t>
            </a:r>
            <a:r>
              <a:rPr lang="es-CO" dirty="0" err="1">
                <a:latin typeface="+mj-lt"/>
              </a:rPr>
              <a:t>estaDentro</a:t>
            </a:r>
            <a:r>
              <a:rPr lang="es-CO" dirty="0">
                <a:latin typeface="+mj-lt"/>
              </a:rPr>
              <a:t>( x , y ) )</a:t>
            </a:r>
          </a:p>
          <a:p>
            <a:r>
              <a:rPr lang="es-CO" dirty="0">
                <a:latin typeface="+mj-lt"/>
              </a:rPr>
              <a:t>              </a:t>
            </a:r>
            <a:r>
              <a:rPr lang="es-CO" dirty="0" err="1">
                <a:latin typeface="+mj-lt"/>
              </a:rPr>
              <a:t>return</a:t>
            </a:r>
            <a:r>
              <a:rPr lang="es-CO" dirty="0">
                <a:latin typeface="+mj-lt"/>
              </a:rPr>
              <a:t> true;</a:t>
            </a:r>
          </a:p>
          <a:p>
            <a:r>
              <a:rPr lang="es-CO" dirty="0">
                <a:latin typeface="+mj-lt"/>
              </a:rPr>
              <a:t>     </a:t>
            </a:r>
            <a:r>
              <a:rPr lang="es-CO" dirty="0" smtClean="0">
                <a:latin typeface="+mj-lt"/>
              </a:rPr>
              <a:t>  }</a:t>
            </a:r>
            <a:endParaRPr lang="es-CO" dirty="0">
              <a:latin typeface="+mj-lt"/>
            </a:endParaRPr>
          </a:p>
          <a:p>
            <a:r>
              <a:rPr lang="es-CO" dirty="0">
                <a:latin typeface="+mj-lt"/>
              </a:rPr>
              <a:t>     </a:t>
            </a:r>
            <a:r>
              <a:rPr lang="es-CO" dirty="0" smtClean="0">
                <a:latin typeface="+mj-lt"/>
              </a:rPr>
              <a:t>  </a:t>
            </a:r>
            <a:r>
              <a:rPr lang="es-CO" dirty="0" err="1" smtClean="0">
                <a:latin typeface="+mj-lt"/>
              </a:rPr>
              <a:t>return</a:t>
            </a:r>
            <a:r>
              <a:rPr lang="es-CO" dirty="0" smtClean="0">
                <a:latin typeface="+mj-lt"/>
              </a:rPr>
              <a:t> </a:t>
            </a:r>
            <a:r>
              <a:rPr lang="es-CO" dirty="0">
                <a:latin typeface="+mj-lt"/>
              </a:rPr>
              <a:t>false</a:t>
            </a:r>
            <a:r>
              <a:rPr lang="es-CO" dirty="0" smtClean="0">
                <a:latin typeface="+mj-lt"/>
              </a:rPr>
              <a:t>;</a:t>
            </a:r>
          </a:p>
          <a:p>
            <a:r>
              <a:rPr lang="es-CO" dirty="0" smtClean="0">
                <a:latin typeface="+mj-lt"/>
              </a:rPr>
              <a:t>}</a:t>
            </a:r>
            <a:endParaRPr lang="es-ES" dirty="0">
              <a:latin typeface="+mj-lt"/>
            </a:endParaRPr>
          </a:p>
        </p:txBody>
      </p:sp>
      <p:sp>
        <p:nvSpPr>
          <p:cNvPr id="5" name="5 CuadroTexto"/>
          <p:cNvSpPr txBox="1"/>
          <p:nvPr/>
        </p:nvSpPr>
        <p:spPr>
          <a:xfrm>
            <a:off x="827583" y="1700808"/>
            <a:ext cx="4968553" cy="400110"/>
          </a:xfrm>
          <a:prstGeom prst="rect">
            <a:avLst/>
          </a:prstGeom>
          <a:noFill/>
        </p:spPr>
        <p:txBody>
          <a:bodyPr wrap="square" rtlCol="0">
            <a:spAutoFit/>
          </a:bodyPr>
          <a:lstStyle/>
          <a:p>
            <a:r>
              <a:rPr lang="es-CO" sz="2000" b="1" dirty="0" smtClean="0">
                <a:latin typeface="Candara" pitchFamily="34" charset="0"/>
              </a:rPr>
              <a:t>Referencias de tipo Interfaz</a:t>
            </a:r>
            <a:endParaRPr lang="es-CO" sz="1600" b="1" dirty="0">
              <a:latin typeface="Candara" pitchFamily="34" charset="0"/>
            </a:endParaRPr>
          </a:p>
        </p:txBody>
      </p:sp>
      <p:sp>
        <p:nvSpPr>
          <p:cNvPr id="6" name="Text Box 7"/>
          <p:cNvSpPr txBox="1">
            <a:spLocks noChangeArrowheads="1"/>
          </p:cNvSpPr>
          <p:nvPr/>
        </p:nvSpPr>
        <p:spPr bwMode="auto">
          <a:xfrm>
            <a:off x="5292080" y="3232140"/>
            <a:ext cx="352839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FF0000"/>
                </a:solidFill>
                <a:latin typeface="+mj-lt"/>
              </a:rPr>
              <a:t>Recibe como parámetro las coordenadas de la ventana en donde el usuario hizo clic y retorna verdadero si seleccionó una de las figuras presentes, o falso de lo contrario.</a:t>
            </a:r>
            <a:endParaRPr lang="es-ES" sz="1600" dirty="0">
              <a:solidFill>
                <a:srgbClr val="FF0000"/>
              </a:solidFill>
              <a:latin typeface="+mj-lt"/>
            </a:endParaRPr>
          </a:p>
        </p:txBody>
      </p:sp>
      <p:sp>
        <p:nvSpPr>
          <p:cNvPr id="7" name="Text Box 3"/>
          <p:cNvSpPr txBox="1">
            <a:spLocks noChangeArrowheads="1"/>
          </p:cNvSpPr>
          <p:nvPr/>
        </p:nvSpPr>
        <p:spPr bwMode="auto">
          <a:xfrm>
            <a:off x="1187624" y="2708920"/>
            <a:ext cx="383560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r>
              <a:rPr lang="es-CO" dirty="0">
                <a:latin typeface="+mj-lt"/>
              </a:rPr>
              <a:t>  </a:t>
            </a:r>
            <a:r>
              <a:rPr lang="es-CO" dirty="0" smtClean="0">
                <a:latin typeface="+mj-lt"/>
              </a:rPr>
              <a:t>  </a:t>
            </a:r>
            <a:r>
              <a:rPr lang="es-CO" dirty="0" err="1" smtClean="0">
                <a:latin typeface="+mj-lt"/>
              </a:rPr>
              <a:t>private</a:t>
            </a:r>
            <a:r>
              <a:rPr lang="es-CO" dirty="0" smtClean="0">
                <a:latin typeface="+mj-lt"/>
              </a:rPr>
              <a:t> </a:t>
            </a:r>
            <a:r>
              <a:rPr lang="es-CO" dirty="0" err="1">
                <a:latin typeface="+mj-lt"/>
              </a:rPr>
              <a:t>IFigura</a:t>
            </a:r>
            <a:r>
              <a:rPr lang="es-CO" dirty="0">
                <a:latin typeface="+mj-lt"/>
              </a:rPr>
              <a:t>[ ] figuras;</a:t>
            </a:r>
          </a:p>
          <a:p>
            <a:endParaRPr lang="es-CO" dirty="0">
              <a:latin typeface="+mj-lt"/>
            </a:endParaRPr>
          </a:p>
          <a:p>
            <a:r>
              <a:rPr lang="es-CO" dirty="0">
                <a:latin typeface="+mj-lt"/>
              </a:rPr>
              <a:t> </a:t>
            </a:r>
            <a:r>
              <a:rPr lang="es-CO" dirty="0" smtClean="0">
                <a:latin typeface="+mj-lt"/>
              </a:rPr>
              <a:t>  </a:t>
            </a:r>
            <a:r>
              <a:rPr lang="es-CO" dirty="0" err="1" smtClean="0">
                <a:latin typeface="+mj-lt"/>
              </a:rPr>
              <a:t>public</a:t>
            </a:r>
            <a:r>
              <a:rPr lang="es-CO" dirty="0" smtClean="0">
                <a:latin typeface="+mj-lt"/>
              </a:rPr>
              <a:t> </a:t>
            </a:r>
            <a:r>
              <a:rPr lang="es-CO" dirty="0" err="1">
                <a:latin typeface="+mj-lt"/>
              </a:rPr>
              <a:t>void</a:t>
            </a:r>
            <a:r>
              <a:rPr lang="es-CO" dirty="0">
                <a:latin typeface="+mj-lt"/>
              </a:rPr>
              <a:t> selecciono ( </a:t>
            </a:r>
            <a:r>
              <a:rPr lang="es-CO" dirty="0" err="1">
                <a:latin typeface="+mj-lt"/>
              </a:rPr>
              <a:t>int</a:t>
            </a:r>
            <a:r>
              <a:rPr lang="es-CO" dirty="0">
                <a:latin typeface="+mj-lt"/>
              </a:rPr>
              <a:t> x, </a:t>
            </a:r>
            <a:r>
              <a:rPr lang="es-CO" dirty="0" err="1">
                <a:latin typeface="+mj-lt"/>
              </a:rPr>
              <a:t>int</a:t>
            </a:r>
            <a:r>
              <a:rPr lang="es-CO" dirty="0">
                <a:latin typeface="+mj-lt"/>
              </a:rPr>
              <a:t> y )</a:t>
            </a:r>
          </a:p>
          <a:p>
            <a:r>
              <a:rPr lang="es-CO" dirty="0">
                <a:latin typeface="+mj-lt"/>
              </a:rPr>
              <a:t>  </a:t>
            </a:r>
            <a:r>
              <a:rPr lang="es-CO" dirty="0" smtClean="0">
                <a:latin typeface="+mj-lt"/>
              </a:rPr>
              <a:t> {</a:t>
            </a:r>
            <a:endParaRPr lang="es-CO" dirty="0">
              <a:latin typeface="+mj-lt"/>
            </a:endParaRPr>
          </a:p>
          <a:p>
            <a:r>
              <a:rPr lang="es-CO" dirty="0">
                <a:latin typeface="+mj-lt"/>
              </a:rPr>
              <a:t>    </a:t>
            </a:r>
            <a:r>
              <a:rPr lang="es-CO" dirty="0" smtClean="0">
                <a:latin typeface="+mj-lt"/>
              </a:rPr>
              <a:t>   </a:t>
            </a:r>
            <a:r>
              <a:rPr lang="es-CO" dirty="0" err="1" smtClean="0">
                <a:latin typeface="+mj-lt"/>
              </a:rPr>
              <a:t>for</a:t>
            </a:r>
            <a:r>
              <a:rPr lang="es-CO" dirty="0" smtClean="0">
                <a:latin typeface="+mj-lt"/>
              </a:rPr>
              <a:t> </a:t>
            </a:r>
            <a:r>
              <a:rPr lang="es-CO" dirty="0">
                <a:latin typeface="+mj-lt"/>
              </a:rPr>
              <a:t>(</a:t>
            </a:r>
            <a:r>
              <a:rPr lang="es-CO" dirty="0" err="1">
                <a:latin typeface="+mj-lt"/>
              </a:rPr>
              <a:t>int</a:t>
            </a:r>
            <a:r>
              <a:rPr lang="es-CO" dirty="0">
                <a:latin typeface="+mj-lt"/>
              </a:rPr>
              <a:t> i = 0; i &lt; </a:t>
            </a:r>
            <a:r>
              <a:rPr lang="es-CO" dirty="0" err="1">
                <a:latin typeface="+mj-lt"/>
              </a:rPr>
              <a:t>figuras.length</a:t>
            </a:r>
            <a:r>
              <a:rPr lang="es-CO" dirty="0">
                <a:latin typeface="+mj-lt"/>
              </a:rPr>
              <a:t>; i ++)</a:t>
            </a:r>
          </a:p>
          <a:p>
            <a:r>
              <a:rPr lang="es-CO" dirty="0">
                <a:latin typeface="+mj-lt"/>
              </a:rPr>
              <a:t>     </a:t>
            </a:r>
            <a:r>
              <a:rPr lang="es-CO" dirty="0" smtClean="0">
                <a:latin typeface="+mj-lt"/>
              </a:rPr>
              <a:t>  {</a:t>
            </a:r>
            <a:endParaRPr lang="es-CO" dirty="0">
              <a:latin typeface="+mj-lt"/>
            </a:endParaRPr>
          </a:p>
          <a:p>
            <a:r>
              <a:rPr lang="es-CO" dirty="0">
                <a:solidFill>
                  <a:srgbClr val="0000FF"/>
                </a:solidFill>
                <a:latin typeface="+mj-lt"/>
              </a:rPr>
              <a:t>         </a:t>
            </a:r>
            <a:r>
              <a:rPr lang="es-CO" dirty="0" smtClean="0">
                <a:solidFill>
                  <a:srgbClr val="0000FF"/>
                </a:solidFill>
                <a:latin typeface="+mj-lt"/>
              </a:rPr>
              <a:t>  </a:t>
            </a:r>
            <a:r>
              <a:rPr lang="es-CO" dirty="0" err="1">
                <a:solidFill>
                  <a:srgbClr val="0000FF"/>
                </a:solidFill>
                <a:latin typeface="+mj-lt"/>
              </a:rPr>
              <a:t>if</a:t>
            </a:r>
            <a:r>
              <a:rPr lang="es-CO" dirty="0">
                <a:solidFill>
                  <a:srgbClr val="0000FF"/>
                </a:solidFill>
                <a:latin typeface="+mj-lt"/>
              </a:rPr>
              <a:t> ( figuras[ i ].</a:t>
            </a:r>
            <a:r>
              <a:rPr lang="es-CO" dirty="0" err="1">
                <a:solidFill>
                  <a:srgbClr val="0000FF"/>
                </a:solidFill>
                <a:latin typeface="+mj-lt"/>
              </a:rPr>
              <a:t>estaDentro</a:t>
            </a:r>
            <a:r>
              <a:rPr lang="es-CO" dirty="0">
                <a:solidFill>
                  <a:srgbClr val="0000FF"/>
                </a:solidFill>
                <a:latin typeface="+mj-lt"/>
              </a:rPr>
              <a:t>( x , y ) )</a:t>
            </a:r>
          </a:p>
          <a:p>
            <a:r>
              <a:rPr lang="es-CO" dirty="0">
                <a:solidFill>
                  <a:srgbClr val="0000FF"/>
                </a:solidFill>
                <a:latin typeface="+mj-lt"/>
              </a:rPr>
              <a:t>              </a:t>
            </a:r>
            <a:r>
              <a:rPr lang="es-CO" dirty="0" err="1">
                <a:solidFill>
                  <a:srgbClr val="0000FF"/>
                </a:solidFill>
                <a:latin typeface="+mj-lt"/>
              </a:rPr>
              <a:t>return</a:t>
            </a:r>
            <a:r>
              <a:rPr lang="es-CO" dirty="0">
                <a:solidFill>
                  <a:srgbClr val="0000FF"/>
                </a:solidFill>
                <a:latin typeface="+mj-lt"/>
              </a:rPr>
              <a:t> true;</a:t>
            </a:r>
          </a:p>
          <a:p>
            <a:r>
              <a:rPr lang="es-CO" dirty="0">
                <a:latin typeface="+mj-lt"/>
              </a:rPr>
              <a:t>     </a:t>
            </a:r>
            <a:r>
              <a:rPr lang="es-CO" dirty="0" smtClean="0">
                <a:latin typeface="+mj-lt"/>
              </a:rPr>
              <a:t>  }</a:t>
            </a:r>
            <a:endParaRPr lang="es-CO" dirty="0">
              <a:latin typeface="+mj-lt"/>
            </a:endParaRPr>
          </a:p>
          <a:p>
            <a:r>
              <a:rPr lang="es-CO" dirty="0">
                <a:latin typeface="+mj-lt"/>
              </a:rPr>
              <a:t>     </a:t>
            </a:r>
            <a:r>
              <a:rPr lang="es-CO" dirty="0" smtClean="0">
                <a:latin typeface="+mj-lt"/>
              </a:rPr>
              <a:t>  </a:t>
            </a:r>
            <a:r>
              <a:rPr lang="es-CO" dirty="0" err="1" smtClean="0">
                <a:latin typeface="+mj-lt"/>
              </a:rPr>
              <a:t>return</a:t>
            </a:r>
            <a:r>
              <a:rPr lang="es-CO" dirty="0" smtClean="0">
                <a:latin typeface="+mj-lt"/>
              </a:rPr>
              <a:t> </a:t>
            </a:r>
            <a:r>
              <a:rPr lang="es-CO" dirty="0">
                <a:latin typeface="+mj-lt"/>
              </a:rPr>
              <a:t>false</a:t>
            </a:r>
            <a:r>
              <a:rPr lang="es-CO" dirty="0" smtClean="0">
                <a:latin typeface="+mj-lt"/>
              </a:rPr>
              <a:t>;</a:t>
            </a:r>
          </a:p>
          <a:p>
            <a:r>
              <a:rPr lang="es-CO" dirty="0" smtClean="0">
                <a:latin typeface="+mj-lt"/>
              </a:rPr>
              <a:t>}</a:t>
            </a:r>
            <a:endParaRPr lang="es-ES" dirty="0">
              <a:latin typeface="+mj-lt"/>
            </a:endParaRPr>
          </a:p>
        </p:txBody>
      </p:sp>
      <p:sp>
        <p:nvSpPr>
          <p:cNvPr id="8" name="Text Box 4"/>
          <p:cNvSpPr txBox="1">
            <a:spLocks noChangeArrowheads="1"/>
          </p:cNvSpPr>
          <p:nvPr/>
        </p:nvSpPr>
        <p:spPr bwMode="auto">
          <a:xfrm>
            <a:off x="5292080" y="4584030"/>
            <a:ext cx="32197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0000FF"/>
                </a:solidFill>
                <a:latin typeface="+mj-lt"/>
              </a:rPr>
              <a:t>Pregunta a cada una de las figuras que contiene el dibujo si las coordenadas del clic están en su interior</a:t>
            </a:r>
            <a:endParaRPr lang="es-ES" sz="1600" dirty="0">
              <a:solidFill>
                <a:srgbClr val="0000FF"/>
              </a:solidFill>
              <a:latin typeface="+mj-lt"/>
            </a:endParaRPr>
          </a:p>
        </p:txBody>
      </p:sp>
      <p:sp>
        <p:nvSpPr>
          <p:cNvPr id="10" name="Text Box 3"/>
          <p:cNvSpPr txBox="1">
            <a:spLocks noChangeArrowheads="1"/>
          </p:cNvSpPr>
          <p:nvPr/>
        </p:nvSpPr>
        <p:spPr bwMode="auto">
          <a:xfrm>
            <a:off x="1187624" y="2708920"/>
            <a:ext cx="383560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err="1">
                <a:latin typeface="+mj-lt"/>
              </a:rPr>
              <a:t>public</a:t>
            </a:r>
            <a:r>
              <a:rPr lang="es-CO" dirty="0">
                <a:latin typeface="+mj-lt"/>
              </a:rPr>
              <a:t> </a:t>
            </a:r>
            <a:r>
              <a:rPr lang="es-CO" dirty="0" err="1">
                <a:latin typeface="+mj-lt"/>
              </a:rPr>
              <a:t>class</a:t>
            </a:r>
            <a:r>
              <a:rPr lang="es-CO" dirty="0">
                <a:latin typeface="+mj-lt"/>
              </a:rPr>
              <a:t> Dibujo</a:t>
            </a:r>
          </a:p>
          <a:p>
            <a:r>
              <a:rPr lang="es-CO" dirty="0">
                <a:latin typeface="+mj-lt"/>
              </a:rPr>
              <a:t>{</a:t>
            </a:r>
          </a:p>
          <a:p>
            <a:r>
              <a:rPr lang="es-CO" dirty="0">
                <a:latin typeface="+mj-lt"/>
              </a:rPr>
              <a:t>  </a:t>
            </a:r>
            <a:r>
              <a:rPr lang="es-CO" dirty="0" smtClean="0">
                <a:latin typeface="+mj-lt"/>
              </a:rPr>
              <a:t>  </a:t>
            </a:r>
            <a:r>
              <a:rPr lang="es-CO" dirty="0" err="1" smtClean="0">
                <a:latin typeface="+mj-lt"/>
              </a:rPr>
              <a:t>private</a:t>
            </a:r>
            <a:r>
              <a:rPr lang="es-CO" dirty="0" smtClean="0">
                <a:latin typeface="+mj-lt"/>
              </a:rPr>
              <a:t> </a:t>
            </a:r>
            <a:r>
              <a:rPr lang="es-CO" dirty="0" err="1">
                <a:latin typeface="+mj-lt"/>
              </a:rPr>
              <a:t>IFigura</a:t>
            </a:r>
            <a:r>
              <a:rPr lang="es-CO" dirty="0">
                <a:latin typeface="+mj-lt"/>
              </a:rPr>
              <a:t>[ ] figuras;</a:t>
            </a:r>
          </a:p>
          <a:p>
            <a:endParaRPr lang="es-CO" dirty="0">
              <a:latin typeface="+mj-lt"/>
            </a:endParaRPr>
          </a:p>
          <a:p>
            <a:r>
              <a:rPr lang="es-CO" dirty="0">
                <a:latin typeface="+mj-lt"/>
              </a:rPr>
              <a:t> </a:t>
            </a:r>
            <a:r>
              <a:rPr lang="es-CO" dirty="0" smtClean="0">
                <a:latin typeface="+mj-lt"/>
              </a:rPr>
              <a:t>  </a:t>
            </a:r>
            <a:r>
              <a:rPr lang="es-CO" dirty="0" err="1" smtClean="0">
                <a:latin typeface="+mj-lt"/>
              </a:rPr>
              <a:t>public</a:t>
            </a:r>
            <a:r>
              <a:rPr lang="es-CO" dirty="0" smtClean="0">
                <a:latin typeface="+mj-lt"/>
              </a:rPr>
              <a:t> </a:t>
            </a:r>
            <a:r>
              <a:rPr lang="es-CO" dirty="0" err="1">
                <a:latin typeface="+mj-lt"/>
              </a:rPr>
              <a:t>void</a:t>
            </a:r>
            <a:r>
              <a:rPr lang="es-CO" dirty="0">
                <a:latin typeface="+mj-lt"/>
              </a:rPr>
              <a:t> selecciono ( </a:t>
            </a:r>
            <a:r>
              <a:rPr lang="es-CO" dirty="0" err="1">
                <a:latin typeface="+mj-lt"/>
              </a:rPr>
              <a:t>int</a:t>
            </a:r>
            <a:r>
              <a:rPr lang="es-CO" dirty="0">
                <a:latin typeface="+mj-lt"/>
              </a:rPr>
              <a:t> x, </a:t>
            </a:r>
            <a:r>
              <a:rPr lang="es-CO" dirty="0" err="1">
                <a:latin typeface="+mj-lt"/>
              </a:rPr>
              <a:t>int</a:t>
            </a:r>
            <a:r>
              <a:rPr lang="es-CO" dirty="0">
                <a:latin typeface="+mj-lt"/>
              </a:rPr>
              <a:t> y )</a:t>
            </a:r>
          </a:p>
          <a:p>
            <a:r>
              <a:rPr lang="es-CO" dirty="0">
                <a:latin typeface="+mj-lt"/>
              </a:rPr>
              <a:t>  </a:t>
            </a:r>
            <a:r>
              <a:rPr lang="es-CO" dirty="0" smtClean="0">
                <a:latin typeface="+mj-lt"/>
              </a:rPr>
              <a:t> {</a:t>
            </a:r>
            <a:endParaRPr lang="es-CO" dirty="0">
              <a:latin typeface="+mj-lt"/>
            </a:endParaRPr>
          </a:p>
          <a:p>
            <a:r>
              <a:rPr lang="es-CO" dirty="0">
                <a:latin typeface="+mj-lt"/>
              </a:rPr>
              <a:t>    </a:t>
            </a:r>
            <a:r>
              <a:rPr lang="es-CO" dirty="0" smtClean="0">
                <a:latin typeface="+mj-lt"/>
              </a:rPr>
              <a:t>   </a:t>
            </a:r>
            <a:r>
              <a:rPr lang="es-CO" dirty="0" err="1" smtClean="0">
                <a:latin typeface="+mj-lt"/>
              </a:rPr>
              <a:t>for</a:t>
            </a:r>
            <a:r>
              <a:rPr lang="es-CO" dirty="0" smtClean="0">
                <a:latin typeface="+mj-lt"/>
              </a:rPr>
              <a:t> </a:t>
            </a:r>
            <a:r>
              <a:rPr lang="es-CO" dirty="0">
                <a:latin typeface="+mj-lt"/>
              </a:rPr>
              <a:t>(</a:t>
            </a:r>
            <a:r>
              <a:rPr lang="es-CO" dirty="0" err="1">
                <a:latin typeface="+mj-lt"/>
              </a:rPr>
              <a:t>int</a:t>
            </a:r>
            <a:r>
              <a:rPr lang="es-CO" dirty="0">
                <a:latin typeface="+mj-lt"/>
              </a:rPr>
              <a:t> i = 0; i &lt; </a:t>
            </a:r>
            <a:r>
              <a:rPr lang="es-CO" dirty="0" err="1">
                <a:latin typeface="+mj-lt"/>
              </a:rPr>
              <a:t>figuras.length</a:t>
            </a:r>
            <a:r>
              <a:rPr lang="es-CO" dirty="0">
                <a:latin typeface="+mj-lt"/>
              </a:rPr>
              <a:t>; i ++)</a:t>
            </a:r>
          </a:p>
          <a:p>
            <a:r>
              <a:rPr lang="es-CO" dirty="0">
                <a:latin typeface="+mj-lt"/>
              </a:rPr>
              <a:t>     </a:t>
            </a:r>
            <a:r>
              <a:rPr lang="es-CO" dirty="0" smtClean="0">
                <a:latin typeface="+mj-lt"/>
              </a:rPr>
              <a:t>  {</a:t>
            </a:r>
            <a:endParaRPr lang="es-CO" dirty="0">
              <a:latin typeface="+mj-lt"/>
            </a:endParaRPr>
          </a:p>
          <a:p>
            <a:r>
              <a:rPr lang="es-CO" dirty="0" smtClean="0">
                <a:latin typeface="+mj-lt"/>
              </a:rPr>
              <a:t>           </a:t>
            </a:r>
            <a:r>
              <a:rPr lang="es-CO" dirty="0" err="1" smtClean="0">
                <a:latin typeface="+mj-lt"/>
              </a:rPr>
              <a:t>if</a:t>
            </a:r>
            <a:r>
              <a:rPr lang="es-CO" dirty="0" smtClean="0">
                <a:latin typeface="+mj-lt"/>
              </a:rPr>
              <a:t> ( </a:t>
            </a:r>
            <a:r>
              <a:rPr lang="es-CO" dirty="0" smtClean="0">
                <a:solidFill>
                  <a:srgbClr val="7030A0"/>
                </a:solidFill>
                <a:latin typeface="+mj-lt"/>
              </a:rPr>
              <a:t>figuras[ i ].</a:t>
            </a:r>
            <a:r>
              <a:rPr lang="es-CO" dirty="0" err="1" smtClean="0">
                <a:solidFill>
                  <a:srgbClr val="7030A0"/>
                </a:solidFill>
                <a:latin typeface="+mj-lt"/>
              </a:rPr>
              <a:t>estaDentro</a:t>
            </a:r>
            <a:r>
              <a:rPr lang="es-CO" dirty="0" smtClean="0">
                <a:solidFill>
                  <a:srgbClr val="7030A0"/>
                </a:solidFill>
                <a:latin typeface="+mj-lt"/>
              </a:rPr>
              <a:t>( x , y ) </a:t>
            </a:r>
            <a:r>
              <a:rPr lang="es-CO" dirty="0" smtClean="0">
                <a:latin typeface="+mj-lt"/>
              </a:rPr>
              <a:t>)</a:t>
            </a:r>
          </a:p>
          <a:p>
            <a:r>
              <a:rPr lang="es-CO" dirty="0" smtClean="0">
                <a:latin typeface="+mj-lt"/>
              </a:rPr>
              <a:t>              </a:t>
            </a:r>
            <a:r>
              <a:rPr lang="es-CO" dirty="0" err="1">
                <a:latin typeface="+mj-lt"/>
              </a:rPr>
              <a:t>return</a:t>
            </a:r>
            <a:r>
              <a:rPr lang="es-CO" dirty="0">
                <a:latin typeface="+mj-lt"/>
              </a:rPr>
              <a:t> true;</a:t>
            </a:r>
          </a:p>
          <a:p>
            <a:r>
              <a:rPr lang="es-CO" dirty="0">
                <a:latin typeface="+mj-lt"/>
              </a:rPr>
              <a:t>     </a:t>
            </a:r>
            <a:r>
              <a:rPr lang="es-CO" dirty="0" smtClean="0">
                <a:latin typeface="+mj-lt"/>
              </a:rPr>
              <a:t>  }</a:t>
            </a:r>
            <a:endParaRPr lang="es-CO" dirty="0">
              <a:latin typeface="+mj-lt"/>
            </a:endParaRPr>
          </a:p>
          <a:p>
            <a:r>
              <a:rPr lang="es-CO" dirty="0">
                <a:latin typeface="+mj-lt"/>
              </a:rPr>
              <a:t>     </a:t>
            </a:r>
            <a:r>
              <a:rPr lang="es-CO" dirty="0" smtClean="0">
                <a:latin typeface="+mj-lt"/>
              </a:rPr>
              <a:t>  </a:t>
            </a:r>
            <a:r>
              <a:rPr lang="es-CO" dirty="0" err="1" smtClean="0">
                <a:latin typeface="+mj-lt"/>
              </a:rPr>
              <a:t>return</a:t>
            </a:r>
            <a:r>
              <a:rPr lang="es-CO" dirty="0" smtClean="0">
                <a:latin typeface="+mj-lt"/>
              </a:rPr>
              <a:t> </a:t>
            </a:r>
            <a:r>
              <a:rPr lang="es-CO" dirty="0">
                <a:latin typeface="+mj-lt"/>
              </a:rPr>
              <a:t>false</a:t>
            </a:r>
            <a:r>
              <a:rPr lang="es-CO" dirty="0" smtClean="0">
                <a:latin typeface="+mj-lt"/>
              </a:rPr>
              <a:t>;</a:t>
            </a:r>
          </a:p>
          <a:p>
            <a:r>
              <a:rPr lang="es-CO" dirty="0" smtClean="0">
                <a:latin typeface="+mj-lt"/>
              </a:rPr>
              <a:t>}</a:t>
            </a:r>
            <a:endParaRPr lang="es-ES" dirty="0">
              <a:latin typeface="+mj-lt"/>
            </a:endParaRPr>
          </a:p>
        </p:txBody>
      </p:sp>
      <p:sp>
        <p:nvSpPr>
          <p:cNvPr id="4" name="3 Rectángulo"/>
          <p:cNvSpPr/>
          <p:nvPr/>
        </p:nvSpPr>
        <p:spPr>
          <a:xfrm>
            <a:off x="5436096" y="4707140"/>
            <a:ext cx="2646040" cy="830997"/>
          </a:xfrm>
          <a:prstGeom prst="rect">
            <a:avLst/>
          </a:prstGeom>
        </p:spPr>
        <p:txBody>
          <a:bodyPr wrap="square">
            <a:spAutoFit/>
          </a:bodyPr>
          <a:lstStyle/>
          <a:p>
            <a:r>
              <a:rPr lang="es-CO" sz="1600" dirty="0">
                <a:solidFill>
                  <a:srgbClr val="990099"/>
                </a:solidFill>
                <a:latin typeface="+mj-lt"/>
              </a:rPr>
              <a:t>Cada figura utiliza su propia implementación cuando recibe la llamada</a:t>
            </a:r>
            <a:endParaRPr lang="es-ES" sz="1600" dirty="0">
              <a:solidFill>
                <a:srgbClr val="990099"/>
              </a:solidFill>
              <a:latin typeface="+mj-lt"/>
            </a:endParaRPr>
          </a:p>
        </p:txBody>
      </p:sp>
    </p:spTree>
    <p:extLst>
      <p:ext uri="{BB962C8B-B14F-4D97-AF65-F5344CB8AC3E}">
        <p14:creationId xmlns:p14="http://schemas.microsoft.com/office/powerpoint/2010/main" val="269600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6" grpId="0"/>
      <p:bldP spid="7" grpId="0"/>
      <p:bldP spid="7" grpId="1"/>
      <p:bldP spid="8" grpId="0"/>
      <p:bldP spid="8" grpId="1"/>
      <p:bldP spid="10"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400110"/>
          </a:xfrm>
          <a:prstGeom prst="rect">
            <a:avLst/>
          </a:prstGeom>
          <a:noFill/>
        </p:spPr>
        <p:txBody>
          <a:bodyPr wrap="square" rtlCol="0">
            <a:spAutoFit/>
          </a:bodyPr>
          <a:lstStyle/>
          <a:p>
            <a:r>
              <a:rPr lang="es-CO" sz="2000" b="1" dirty="0" smtClean="0">
                <a:latin typeface="Candara" pitchFamily="34" charset="0"/>
              </a:rPr>
              <a:t>Referencias de tipo Interfaz</a:t>
            </a:r>
            <a:endParaRPr lang="es-CO" sz="1600" b="1" dirty="0">
              <a:latin typeface="Candara" pitchFamily="34" charset="0"/>
            </a:endParaRPr>
          </a:p>
        </p:txBody>
      </p:sp>
      <p:sp>
        <p:nvSpPr>
          <p:cNvPr id="3" name="Rectángulo 2"/>
          <p:cNvSpPr/>
          <p:nvPr/>
        </p:nvSpPr>
        <p:spPr>
          <a:xfrm>
            <a:off x="3635896" y="3501008"/>
            <a:ext cx="2304256" cy="369332"/>
          </a:xfrm>
          <a:prstGeom prst="rect">
            <a:avLst/>
          </a:prstGeom>
        </p:spPr>
        <p:txBody>
          <a:bodyPr wrap="square">
            <a:spAutoFit/>
          </a:bodyPr>
          <a:lstStyle/>
          <a:p>
            <a:r>
              <a:rPr lang="es-CO" dirty="0" smtClean="0"/>
              <a:t>Ahora si el código...</a:t>
            </a:r>
            <a:endParaRPr lang="es-CO" dirty="0"/>
          </a:p>
        </p:txBody>
      </p:sp>
    </p:spTree>
    <p:extLst>
      <p:ext uri="{BB962C8B-B14F-4D97-AF65-F5344CB8AC3E}">
        <p14:creationId xmlns:p14="http://schemas.microsoft.com/office/powerpoint/2010/main" val="1868072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a:latin typeface="Candara" pitchFamily="34" charset="0"/>
              </a:rPr>
              <a:t>Construcción de una clase que implementa una interfaz</a:t>
            </a:r>
            <a:endParaRPr lang="es-CO" sz="1600" b="1" dirty="0">
              <a:latin typeface="Candara" pitchFamily="34" charset="0"/>
            </a:endParaRPr>
          </a:p>
        </p:txBody>
      </p:sp>
      <p:sp>
        <p:nvSpPr>
          <p:cNvPr id="9" name="Text Box 5"/>
          <p:cNvSpPr txBox="1">
            <a:spLocks noChangeArrowheads="1"/>
          </p:cNvSpPr>
          <p:nvPr/>
        </p:nvSpPr>
        <p:spPr bwMode="auto">
          <a:xfrm>
            <a:off x="1403648" y="2441717"/>
            <a:ext cx="403867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000" dirty="0" err="1">
                <a:latin typeface="+mj-lt"/>
              </a:rPr>
              <a:t>public</a:t>
            </a:r>
            <a:r>
              <a:rPr lang="es-CO" sz="2000" dirty="0">
                <a:latin typeface="+mj-lt"/>
              </a:rPr>
              <a:t> </a:t>
            </a:r>
            <a:r>
              <a:rPr lang="es-CO" sz="2000" dirty="0" err="1">
                <a:latin typeface="+mj-lt"/>
              </a:rPr>
              <a:t>class</a:t>
            </a:r>
            <a:r>
              <a:rPr lang="es-CO" sz="2000" dirty="0">
                <a:latin typeface="+mj-lt"/>
              </a:rPr>
              <a:t> </a:t>
            </a:r>
            <a:r>
              <a:rPr lang="es-CO" sz="2000" dirty="0" err="1">
                <a:latin typeface="+mj-lt"/>
              </a:rPr>
              <a:t>Linea</a:t>
            </a:r>
            <a:r>
              <a:rPr lang="es-CO" sz="2000" dirty="0">
                <a:latin typeface="+mj-lt"/>
              </a:rPr>
              <a:t> </a:t>
            </a:r>
            <a:r>
              <a:rPr lang="es-CO" sz="2000" dirty="0" err="1">
                <a:solidFill>
                  <a:srgbClr val="FF3300"/>
                </a:solidFill>
                <a:latin typeface="+mj-lt"/>
              </a:rPr>
              <a:t>implements</a:t>
            </a:r>
            <a:r>
              <a:rPr lang="es-CO" sz="2000" dirty="0">
                <a:solidFill>
                  <a:srgbClr val="FF3300"/>
                </a:solidFill>
                <a:latin typeface="+mj-lt"/>
              </a:rPr>
              <a:t> </a:t>
            </a:r>
            <a:r>
              <a:rPr lang="es-CO" sz="2000" dirty="0" err="1">
                <a:solidFill>
                  <a:srgbClr val="FF3300"/>
                </a:solidFill>
                <a:latin typeface="+mj-lt"/>
              </a:rPr>
              <a:t>IFigura</a:t>
            </a:r>
            <a:endParaRPr lang="es-CO" sz="2000" dirty="0">
              <a:solidFill>
                <a:srgbClr val="FF3300"/>
              </a:solidFill>
              <a:latin typeface="+mj-lt"/>
            </a:endParaRPr>
          </a:p>
          <a:p>
            <a:r>
              <a:rPr lang="es-CO" sz="2000" dirty="0">
                <a:latin typeface="+mj-lt"/>
              </a:rPr>
              <a:t>{</a:t>
            </a:r>
          </a:p>
          <a:p>
            <a:endParaRPr lang="es-CO" sz="2000" dirty="0" smtClean="0">
              <a:latin typeface="+mj-lt"/>
            </a:endParaRPr>
          </a:p>
          <a:p>
            <a:endParaRPr lang="es-CO" sz="2000" dirty="0">
              <a:latin typeface="+mj-lt"/>
            </a:endParaRPr>
          </a:p>
          <a:p>
            <a:endParaRPr lang="es-CO" sz="2000" dirty="0" smtClean="0">
              <a:latin typeface="+mj-lt"/>
            </a:endParaRPr>
          </a:p>
          <a:p>
            <a:endParaRPr lang="es-CO" sz="2000" dirty="0" smtClean="0">
              <a:latin typeface="+mj-lt"/>
            </a:endParaRPr>
          </a:p>
          <a:p>
            <a:endParaRPr lang="es-CO" sz="2000" dirty="0">
              <a:latin typeface="+mj-lt"/>
            </a:endParaRPr>
          </a:p>
          <a:p>
            <a:endParaRPr lang="es-CO" sz="2000" dirty="0" smtClean="0">
              <a:latin typeface="+mj-lt"/>
            </a:endParaRPr>
          </a:p>
          <a:p>
            <a:endParaRPr lang="es-CO" sz="2000" dirty="0" smtClean="0">
              <a:latin typeface="+mj-lt"/>
            </a:endParaRPr>
          </a:p>
          <a:p>
            <a:endParaRPr lang="es-CO" sz="2000" dirty="0">
              <a:latin typeface="+mj-lt"/>
            </a:endParaRPr>
          </a:p>
          <a:p>
            <a:endParaRPr lang="es-CO" sz="2000" dirty="0" smtClean="0">
              <a:latin typeface="+mj-lt"/>
            </a:endParaRPr>
          </a:p>
          <a:p>
            <a:endParaRPr lang="es-CO" sz="2000" dirty="0">
              <a:latin typeface="+mj-lt"/>
            </a:endParaRPr>
          </a:p>
          <a:p>
            <a:endParaRPr lang="es-CO" sz="2000" dirty="0" smtClean="0">
              <a:latin typeface="+mj-lt"/>
            </a:endParaRPr>
          </a:p>
          <a:p>
            <a:r>
              <a:rPr lang="es-CO" sz="2000" dirty="0" smtClean="0">
                <a:latin typeface="+mj-lt"/>
              </a:rPr>
              <a:t>}</a:t>
            </a:r>
            <a:endParaRPr lang="es-ES" sz="2000" dirty="0">
              <a:latin typeface="+mj-lt"/>
            </a:endParaRPr>
          </a:p>
        </p:txBody>
      </p:sp>
      <p:sp>
        <p:nvSpPr>
          <p:cNvPr id="11" name="Text Box 6"/>
          <p:cNvSpPr txBox="1">
            <a:spLocks noChangeArrowheads="1"/>
          </p:cNvSpPr>
          <p:nvPr/>
        </p:nvSpPr>
        <p:spPr bwMode="auto">
          <a:xfrm>
            <a:off x="2483768" y="3508375"/>
            <a:ext cx="41044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dirty="0">
                <a:solidFill>
                  <a:srgbClr val="FF3300"/>
                </a:solidFill>
                <a:latin typeface="+mj-lt"/>
              </a:rPr>
              <a:t>Se declara en el encabezado de la clase, que esta va a implementar (respetar) la interfaz</a:t>
            </a:r>
          </a:p>
          <a:p>
            <a:endParaRPr lang="es-ES" sz="1600" dirty="0">
              <a:solidFill>
                <a:srgbClr val="FF3300"/>
              </a:solidFill>
              <a:latin typeface="+mj-lt"/>
            </a:endParaRPr>
          </a:p>
        </p:txBody>
      </p:sp>
      <p:cxnSp>
        <p:nvCxnSpPr>
          <p:cNvPr id="3" name="2 Conector recto de flecha"/>
          <p:cNvCxnSpPr>
            <a:stCxn id="11" idx="0"/>
          </p:cNvCxnSpPr>
          <p:nvPr/>
        </p:nvCxnSpPr>
        <p:spPr>
          <a:xfrm flipV="1">
            <a:off x="4535996" y="2780928"/>
            <a:ext cx="0" cy="72744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1691680" y="2996952"/>
            <a:ext cx="4572000" cy="3693319"/>
          </a:xfrm>
          <a:prstGeom prst="rect">
            <a:avLst/>
          </a:prstGeom>
        </p:spPr>
        <p:txBody>
          <a:bodyPr>
            <a:spAutoFit/>
          </a:bodyPr>
          <a:lstStyle/>
          <a:p>
            <a:r>
              <a:rPr lang="es-CO" dirty="0" smtClean="0">
                <a:latin typeface="+mj-lt"/>
              </a:rPr>
              <a:t>   </a:t>
            </a:r>
            <a:r>
              <a:rPr lang="es-CO" dirty="0" err="1" smtClean="0">
                <a:latin typeface="+mj-lt"/>
              </a:rPr>
              <a:t>private</a:t>
            </a:r>
            <a:r>
              <a:rPr lang="es-CO" dirty="0" smtClean="0">
                <a:latin typeface="+mj-lt"/>
              </a:rPr>
              <a:t> </a:t>
            </a:r>
            <a:r>
              <a:rPr lang="es-CO" dirty="0" err="1">
                <a:latin typeface="+mj-lt"/>
              </a:rPr>
              <a:t>int</a:t>
            </a:r>
            <a:r>
              <a:rPr lang="es-CO" dirty="0">
                <a:latin typeface="+mj-lt"/>
              </a:rPr>
              <a:t> x1;</a:t>
            </a:r>
          </a:p>
          <a:p>
            <a:r>
              <a:rPr lang="es-CO" dirty="0">
                <a:latin typeface="+mj-lt"/>
              </a:rPr>
              <a:t>   </a:t>
            </a:r>
            <a:r>
              <a:rPr lang="es-CO" dirty="0" err="1">
                <a:latin typeface="+mj-lt"/>
              </a:rPr>
              <a:t>private</a:t>
            </a:r>
            <a:r>
              <a:rPr lang="es-CO" dirty="0">
                <a:latin typeface="+mj-lt"/>
              </a:rPr>
              <a:t> </a:t>
            </a:r>
            <a:r>
              <a:rPr lang="es-CO" dirty="0" err="1">
                <a:latin typeface="+mj-lt"/>
              </a:rPr>
              <a:t>int</a:t>
            </a:r>
            <a:r>
              <a:rPr lang="es-CO" dirty="0">
                <a:latin typeface="+mj-lt"/>
              </a:rPr>
              <a:t> y1;</a:t>
            </a:r>
          </a:p>
          <a:p>
            <a:r>
              <a:rPr lang="es-CO" dirty="0">
                <a:latin typeface="+mj-lt"/>
              </a:rPr>
              <a:t>   </a:t>
            </a:r>
            <a:r>
              <a:rPr lang="es-CO" dirty="0" err="1">
                <a:latin typeface="+mj-lt"/>
              </a:rPr>
              <a:t>private</a:t>
            </a:r>
            <a:r>
              <a:rPr lang="es-CO" dirty="0">
                <a:latin typeface="+mj-lt"/>
              </a:rPr>
              <a:t> </a:t>
            </a:r>
            <a:r>
              <a:rPr lang="es-CO" dirty="0" err="1">
                <a:latin typeface="+mj-lt"/>
              </a:rPr>
              <a:t>int</a:t>
            </a:r>
            <a:r>
              <a:rPr lang="es-CO" dirty="0">
                <a:latin typeface="+mj-lt"/>
              </a:rPr>
              <a:t> x2;</a:t>
            </a:r>
          </a:p>
          <a:p>
            <a:r>
              <a:rPr lang="es-CO" dirty="0">
                <a:latin typeface="+mj-lt"/>
              </a:rPr>
              <a:t>   </a:t>
            </a:r>
            <a:r>
              <a:rPr lang="es-CO" dirty="0" err="1">
                <a:latin typeface="+mj-lt"/>
              </a:rPr>
              <a:t>private</a:t>
            </a:r>
            <a:r>
              <a:rPr lang="es-CO" dirty="0">
                <a:latin typeface="+mj-lt"/>
              </a:rPr>
              <a:t> </a:t>
            </a:r>
            <a:r>
              <a:rPr lang="es-CO" dirty="0" err="1">
                <a:latin typeface="+mj-lt"/>
              </a:rPr>
              <a:t>int</a:t>
            </a:r>
            <a:r>
              <a:rPr lang="es-CO" dirty="0">
                <a:latin typeface="+mj-lt"/>
              </a:rPr>
              <a:t> y2;</a:t>
            </a:r>
          </a:p>
          <a:p>
            <a:r>
              <a:rPr lang="es-CO" dirty="0">
                <a:latin typeface="+mj-lt"/>
              </a:rPr>
              <a:t>   </a:t>
            </a:r>
            <a:r>
              <a:rPr lang="es-CO" dirty="0" err="1">
                <a:latin typeface="+mj-lt"/>
              </a:rPr>
              <a:t>private</a:t>
            </a:r>
            <a:r>
              <a:rPr lang="es-CO" dirty="0">
                <a:latin typeface="+mj-lt"/>
              </a:rPr>
              <a:t> Color </a:t>
            </a:r>
            <a:r>
              <a:rPr lang="es-CO" dirty="0" err="1">
                <a:latin typeface="+mj-lt"/>
              </a:rPr>
              <a:t>colorLinea</a:t>
            </a:r>
            <a:r>
              <a:rPr lang="es-CO" dirty="0">
                <a:latin typeface="+mj-lt"/>
              </a:rPr>
              <a:t>;</a:t>
            </a:r>
          </a:p>
          <a:p>
            <a:r>
              <a:rPr lang="es-CO" dirty="0">
                <a:latin typeface="+mj-lt"/>
              </a:rPr>
              <a:t>   </a:t>
            </a:r>
            <a:r>
              <a:rPr lang="es-CO" dirty="0" err="1">
                <a:latin typeface="+mj-lt"/>
              </a:rPr>
              <a:t>private</a:t>
            </a:r>
            <a:r>
              <a:rPr lang="es-CO" dirty="0">
                <a:latin typeface="+mj-lt"/>
              </a:rPr>
              <a:t> </a:t>
            </a:r>
            <a:r>
              <a:rPr lang="es-CO" dirty="0" err="1">
                <a:latin typeface="+mj-lt"/>
              </a:rPr>
              <a:t>String</a:t>
            </a:r>
            <a:r>
              <a:rPr lang="es-CO" dirty="0">
                <a:latin typeface="+mj-lt"/>
              </a:rPr>
              <a:t> texto;</a:t>
            </a:r>
          </a:p>
          <a:p>
            <a:r>
              <a:rPr lang="es-CO" dirty="0">
                <a:latin typeface="+mj-lt"/>
              </a:rPr>
              <a:t>   </a:t>
            </a:r>
            <a:r>
              <a:rPr lang="es-CO" dirty="0" err="1">
                <a:latin typeface="+mj-lt"/>
              </a:rPr>
              <a:t>private</a:t>
            </a:r>
            <a:r>
              <a:rPr lang="es-CO" dirty="0">
                <a:latin typeface="+mj-lt"/>
              </a:rPr>
              <a:t> Font </a:t>
            </a:r>
            <a:r>
              <a:rPr lang="es-CO" dirty="0" err="1">
                <a:latin typeface="+mj-lt"/>
              </a:rPr>
              <a:t>tipoLetra</a:t>
            </a:r>
            <a:r>
              <a:rPr lang="es-CO" dirty="0">
                <a:latin typeface="+mj-lt"/>
              </a:rPr>
              <a:t>;</a:t>
            </a:r>
          </a:p>
          <a:p>
            <a:endParaRPr lang="es-CO" sz="1100" dirty="0">
              <a:latin typeface="+mj-lt"/>
            </a:endParaRPr>
          </a:p>
          <a:p>
            <a:r>
              <a:rPr lang="es-CO" dirty="0">
                <a:latin typeface="+mj-lt"/>
              </a:rPr>
              <a:t>   </a:t>
            </a:r>
            <a:r>
              <a:rPr lang="es-CO" dirty="0" err="1">
                <a:solidFill>
                  <a:srgbClr val="FF0000"/>
                </a:solidFill>
                <a:latin typeface="+mj-lt"/>
              </a:rPr>
              <a:t>public</a:t>
            </a:r>
            <a:r>
              <a:rPr lang="es-CO" dirty="0">
                <a:solidFill>
                  <a:srgbClr val="FF0000"/>
                </a:solidFill>
                <a:latin typeface="+mj-lt"/>
              </a:rPr>
              <a:t> </a:t>
            </a:r>
            <a:r>
              <a:rPr lang="es-CO" dirty="0" err="1">
                <a:solidFill>
                  <a:srgbClr val="FF0000"/>
                </a:solidFill>
                <a:latin typeface="+mj-lt"/>
              </a:rPr>
              <a:t>String</a:t>
            </a:r>
            <a:r>
              <a:rPr lang="es-CO" dirty="0">
                <a:solidFill>
                  <a:srgbClr val="FF0000"/>
                </a:solidFill>
                <a:latin typeface="+mj-lt"/>
              </a:rPr>
              <a:t> </a:t>
            </a:r>
            <a:r>
              <a:rPr lang="es-CO" dirty="0" err="1">
                <a:solidFill>
                  <a:srgbClr val="FF0000"/>
                </a:solidFill>
                <a:latin typeface="+mj-lt"/>
              </a:rPr>
              <a:t>darTexto</a:t>
            </a:r>
            <a:r>
              <a:rPr lang="es-CO" dirty="0">
                <a:solidFill>
                  <a:srgbClr val="FF0000"/>
                </a:solidFill>
                <a:latin typeface="+mj-lt"/>
              </a:rPr>
              <a:t> ( )</a:t>
            </a:r>
          </a:p>
          <a:p>
            <a:r>
              <a:rPr lang="es-CO" dirty="0">
                <a:solidFill>
                  <a:srgbClr val="FF0000"/>
                </a:solidFill>
                <a:latin typeface="+mj-lt"/>
              </a:rPr>
              <a:t>   {</a:t>
            </a:r>
          </a:p>
          <a:p>
            <a:r>
              <a:rPr lang="es-CO" dirty="0">
                <a:solidFill>
                  <a:srgbClr val="FF0000"/>
                </a:solidFill>
                <a:latin typeface="+mj-lt"/>
              </a:rPr>
              <a:t>       </a:t>
            </a:r>
            <a:r>
              <a:rPr lang="es-CO" dirty="0" err="1">
                <a:solidFill>
                  <a:srgbClr val="FF0000"/>
                </a:solidFill>
                <a:latin typeface="+mj-lt"/>
              </a:rPr>
              <a:t>return</a:t>
            </a:r>
            <a:r>
              <a:rPr lang="es-CO" dirty="0">
                <a:solidFill>
                  <a:srgbClr val="FF0000"/>
                </a:solidFill>
                <a:latin typeface="+mj-lt"/>
              </a:rPr>
              <a:t> texto;</a:t>
            </a:r>
          </a:p>
          <a:p>
            <a:r>
              <a:rPr lang="es-CO" dirty="0">
                <a:solidFill>
                  <a:srgbClr val="FF0000"/>
                </a:solidFill>
                <a:latin typeface="+mj-lt"/>
              </a:rPr>
              <a:t>   </a:t>
            </a:r>
            <a:r>
              <a:rPr lang="es-CO" dirty="0" smtClean="0">
                <a:solidFill>
                  <a:srgbClr val="FF0000"/>
                </a:solidFill>
                <a:latin typeface="+mj-lt"/>
              </a:rPr>
              <a:t>}</a:t>
            </a:r>
          </a:p>
          <a:p>
            <a:r>
              <a:rPr lang="es-CO" dirty="0" smtClean="0">
                <a:solidFill>
                  <a:srgbClr val="FF0000"/>
                </a:solidFill>
                <a:latin typeface="+mj-lt"/>
              </a:rPr>
              <a:t>…</a:t>
            </a:r>
            <a:endParaRPr lang="es-CO" dirty="0">
              <a:solidFill>
                <a:srgbClr val="FF0000"/>
              </a:solidFill>
              <a:latin typeface="+mj-lt"/>
            </a:endParaRPr>
          </a:p>
        </p:txBody>
      </p:sp>
      <p:sp>
        <p:nvSpPr>
          <p:cNvPr id="15" name="14 Rectángulo"/>
          <p:cNvSpPr/>
          <p:nvPr/>
        </p:nvSpPr>
        <p:spPr>
          <a:xfrm>
            <a:off x="5094115" y="5113335"/>
            <a:ext cx="3582144" cy="830997"/>
          </a:xfrm>
          <a:prstGeom prst="rect">
            <a:avLst/>
          </a:prstGeom>
        </p:spPr>
        <p:txBody>
          <a:bodyPr wrap="square">
            <a:spAutoFit/>
          </a:bodyPr>
          <a:lstStyle/>
          <a:p>
            <a:pPr algn="ctr"/>
            <a:r>
              <a:rPr lang="es-CO" sz="1600" dirty="0">
                <a:solidFill>
                  <a:srgbClr val="FF0000"/>
                </a:solidFill>
                <a:latin typeface="+mj-lt"/>
              </a:rPr>
              <a:t>Debe implementar TODOS los métodos que están en la interfaz, respetando la signatura de la interfaz</a:t>
            </a:r>
          </a:p>
        </p:txBody>
      </p:sp>
      <p:cxnSp>
        <p:nvCxnSpPr>
          <p:cNvPr id="17" name="16 Conector recto de flecha"/>
          <p:cNvCxnSpPr/>
          <p:nvPr/>
        </p:nvCxnSpPr>
        <p:spPr>
          <a:xfrm flipH="1">
            <a:off x="4211960" y="5528833"/>
            <a:ext cx="882155"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56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a:latin typeface="Candara" pitchFamily="34" charset="0"/>
              </a:rPr>
              <a:t>Construcción de una clase que implementa una interfaz</a:t>
            </a:r>
            <a:endParaRPr lang="es-CO" sz="1600" b="1" dirty="0">
              <a:latin typeface="Candara" pitchFamily="34" charset="0"/>
            </a:endParaRPr>
          </a:p>
        </p:txBody>
      </p:sp>
      <p:grpSp>
        <p:nvGrpSpPr>
          <p:cNvPr id="10" name="Group 26"/>
          <p:cNvGrpSpPr>
            <a:grpSpLocks/>
          </p:cNvGrpSpPr>
          <p:nvPr/>
        </p:nvGrpSpPr>
        <p:grpSpPr bwMode="auto">
          <a:xfrm>
            <a:off x="1187624" y="3927872"/>
            <a:ext cx="2441575" cy="1017588"/>
            <a:chOff x="722" y="1123"/>
            <a:chExt cx="1538" cy="641"/>
          </a:xfrm>
        </p:grpSpPr>
        <p:sp>
          <p:nvSpPr>
            <p:cNvPr id="12" name="Rectangle 3"/>
            <p:cNvSpPr>
              <a:spLocks noChangeArrowheads="1"/>
            </p:cNvSpPr>
            <p:nvPr/>
          </p:nvSpPr>
          <p:spPr bwMode="auto">
            <a:xfrm>
              <a:off x="722" y="1123"/>
              <a:ext cx="1538" cy="6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3" name="Text Box 4"/>
            <p:cNvSpPr txBox="1">
              <a:spLocks noChangeArrowheads="1"/>
            </p:cNvSpPr>
            <p:nvPr/>
          </p:nvSpPr>
          <p:spPr bwMode="auto">
            <a:xfrm>
              <a:off x="722" y="1128"/>
              <a:ext cx="1529"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a:latin typeface="+mj-lt"/>
                </a:rPr>
                <a:t>&lt;&lt; interface &gt;&gt;</a:t>
              </a:r>
            </a:p>
            <a:p>
              <a:pPr algn="ctr"/>
              <a:r>
                <a:rPr lang="es-CO" sz="1800">
                  <a:latin typeface="+mj-lt"/>
                </a:rPr>
                <a:t>IFigura</a:t>
              </a:r>
              <a:endParaRPr lang="es-ES" sz="1800">
                <a:latin typeface="+mj-lt"/>
              </a:endParaRPr>
            </a:p>
          </p:txBody>
        </p:sp>
      </p:grpSp>
      <p:sp>
        <p:nvSpPr>
          <p:cNvPr id="16" name="Rectangle 5"/>
          <p:cNvSpPr>
            <a:spLocks noChangeArrowheads="1"/>
          </p:cNvSpPr>
          <p:nvPr/>
        </p:nvSpPr>
        <p:spPr bwMode="auto">
          <a:xfrm>
            <a:off x="5444478" y="2280047"/>
            <a:ext cx="2441575" cy="101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8" name="Text Box 6"/>
          <p:cNvSpPr txBox="1">
            <a:spLocks noChangeArrowheads="1"/>
          </p:cNvSpPr>
          <p:nvPr/>
        </p:nvSpPr>
        <p:spPr bwMode="auto">
          <a:xfrm>
            <a:off x="5444478" y="2276872"/>
            <a:ext cx="2449513"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a:solidFill>
                  <a:srgbClr val="FF0000"/>
                </a:solidFill>
                <a:latin typeface="+mj-lt"/>
              </a:rPr>
              <a:t>Linea</a:t>
            </a:r>
            <a:endParaRPr lang="es-ES" sz="1800">
              <a:solidFill>
                <a:srgbClr val="FF0000"/>
              </a:solidFill>
              <a:latin typeface="+mj-lt"/>
            </a:endParaRPr>
          </a:p>
        </p:txBody>
      </p:sp>
      <p:sp>
        <p:nvSpPr>
          <p:cNvPr id="19" name="Rectangle 27"/>
          <p:cNvSpPr>
            <a:spLocks noChangeArrowheads="1"/>
          </p:cNvSpPr>
          <p:nvPr/>
        </p:nvSpPr>
        <p:spPr bwMode="auto">
          <a:xfrm>
            <a:off x="5487341" y="3853730"/>
            <a:ext cx="2441575" cy="101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20" name="Text Box 28"/>
          <p:cNvSpPr txBox="1">
            <a:spLocks noChangeArrowheads="1"/>
          </p:cNvSpPr>
          <p:nvPr/>
        </p:nvSpPr>
        <p:spPr bwMode="auto">
          <a:xfrm>
            <a:off x="5487341" y="3844850"/>
            <a:ext cx="244951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a:solidFill>
                  <a:srgbClr val="FF0000"/>
                </a:solidFill>
                <a:latin typeface="+mj-lt"/>
              </a:rPr>
              <a:t>Rectangulo</a:t>
            </a:r>
            <a:endParaRPr lang="es-ES" sz="1800">
              <a:solidFill>
                <a:srgbClr val="FF0000"/>
              </a:solidFill>
              <a:latin typeface="+mj-lt"/>
            </a:endParaRPr>
          </a:p>
        </p:txBody>
      </p:sp>
      <p:sp>
        <p:nvSpPr>
          <p:cNvPr id="21" name="Rectangle 29"/>
          <p:cNvSpPr>
            <a:spLocks noChangeArrowheads="1"/>
          </p:cNvSpPr>
          <p:nvPr/>
        </p:nvSpPr>
        <p:spPr bwMode="auto">
          <a:xfrm>
            <a:off x="5531791" y="5423297"/>
            <a:ext cx="2441575" cy="101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22" name="Text Box 30"/>
          <p:cNvSpPr txBox="1">
            <a:spLocks noChangeArrowheads="1"/>
          </p:cNvSpPr>
          <p:nvPr/>
        </p:nvSpPr>
        <p:spPr bwMode="auto">
          <a:xfrm>
            <a:off x="5531791" y="5420122"/>
            <a:ext cx="244951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a:solidFill>
                  <a:srgbClr val="FF0000"/>
                </a:solidFill>
                <a:latin typeface="+mj-lt"/>
              </a:rPr>
              <a:t>Ovalo</a:t>
            </a:r>
            <a:endParaRPr lang="es-ES" sz="1800">
              <a:solidFill>
                <a:srgbClr val="FF0000"/>
              </a:solidFill>
              <a:latin typeface="+mj-lt"/>
            </a:endParaRPr>
          </a:p>
        </p:txBody>
      </p:sp>
      <p:cxnSp>
        <p:nvCxnSpPr>
          <p:cNvPr id="23" name="AutoShape 32"/>
          <p:cNvCxnSpPr>
            <a:cxnSpLocks noChangeShapeType="1"/>
            <a:stCxn id="16" idx="1"/>
            <a:endCxn id="13" idx="0"/>
          </p:cNvCxnSpPr>
          <p:nvPr/>
        </p:nvCxnSpPr>
        <p:spPr bwMode="auto">
          <a:xfrm flipH="1">
            <a:off x="2401268" y="2788841"/>
            <a:ext cx="3043210" cy="1146969"/>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19" idx="1"/>
            <a:endCxn id="12" idx="3"/>
          </p:cNvCxnSpPr>
          <p:nvPr/>
        </p:nvCxnSpPr>
        <p:spPr bwMode="auto">
          <a:xfrm flipH="1">
            <a:off x="3629199" y="4362524"/>
            <a:ext cx="1858142" cy="74142"/>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21" idx="1"/>
            <a:endCxn id="12" idx="2"/>
          </p:cNvCxnSpPr>
          <p:nvPr/>
        </p:nvCxnSpPr>
        <p:spPr bwMode="auto">
          <a:xfrm flipH="1" flipV="1">
            <a:off x="2408412" y="4945460"/>
            <a:ext cx="3123379" cy="986631"/>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AutoShape 35"/>
          <p:cNvSpPr>
            <a:spLocks noChangeArrowheads="1"/>
          </p:cNvSpPr>
          <p:nvPr/>
        </p:nvSpPr>
        <p:spPr bwMode="auto">
          <a:xfrm rot="17090403">
            <a:off x="4381892" y="5419411"/>
            <a:ext cx="288925"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27" name="AutoShape 36"/>
          <p:cNvSpPr>
            <a:spLocks noChangeArrowheads="1"/>
          </p:cNvSpPr>
          <p:nvPr/>
        </p:nvSpPr>
        <p:spPr bwMode="auto">
          <a:xfrm rot="16200000">
            <a:off x="4413808" y="4253309"/>
            <a:ext cx="288925"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28" name="AutoShape 37"/>
          <p:cNvSpPr>
            <a:spLocks noChangeArrowheads="1"/>
          </p:cNvSpPr>
          <p:nvPr/>
        </p:nvSpPr>
        <p:spPr bwMode="auto">
          <a:xfrm rot="14920126">
            <a:off x="4219298" y="3083038"/>
            <a:ext cx="288925"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Tree>
    <p:extLst>
      <p:ext uri="{BB962C8B-B14F-4D97-AF65-F5344CB8AC3E}">
        <p14:creationId xmlns:p14="http://schemas.microsoft.com/office/powerpoint/2010/main" val="579277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Interfaces Java para contenedoras: </a:t>
            </a:r>
            <a:r>
              <a:rPr lang="es-ES" sz="2000" b="1" dirty="0" err="1" smtClean="0">
                <a:latin typeface="Candara" pitchFamily="34" charset="0"/>
              </a:rPr>
              <a:t>Collection</a:t>
            </a:r>
            <a:r>
              <a:rPr lang="es-ES" sz="2000" b="1" dirty="0" smtClean="0">
                <a:latin typeface="Candara" pitchFamily="34" charset="0"/>
              </a:rPr>
              <a:t> y </a:t>
            </a:r>
            <a:r>
              <a:rPr lang="es-ES" sz="2000" b="1" dirty="0" err="1" smtClean="0">
                <a:latin typeface="Candara" pitchFamily="34" charset="0"/>
              </a:rPr>
              <a:t>List</a:t>
            </a:r>
            <a:endParaRPr lang="es-CO" sz="1600" b="1" dirty="0">
              <a:latin typeface="Candara" pitchFamily="34" charset="0"/>
            </a:endParaRPr>
          </a:p>
        </p:txBody>
      </p:sp>
      <p:grpSp>
        <p:nvGrpSpPr>
          <p:cNvPr id="10" name="Group 26"/>
          <p:cNvGrpSpPr>
            <a:grpSpLocks/>
          </p:cNvGrpSpPr>
          <p:nvPr/>
        </p:nvGrpSpPr>
        <p:grpSpPr bwMode="auto">
          <a:xfrm>
            <a:off x="2994521" y="4643660"/>
            <a:ext cx="2441575" cy="1017588"/>
            <a:chOff x="722" y="1123"/>
            <a:chExt cx="1538" cy="641"/>
          </a:xfrm>
        </p:grpSpPr>
        <p:sp>
          <p:nvSpPr>
            <p:cNvPr id="12" name="Rectangle 3"/>
            <p:cNvSpPr>
              <a:spLocks noChangeArrowheads="1"/>
            </p:cNvSpPr>
            <p:nvPr/>
          </p:nvSpPr>
          <p:spPr bwMode="auto">
            <a:xfrm>
              <a:off x="722" y="1123"/>
              <a:ext cx="1538" cy="6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3" name="Text Box 4"/>
            <p:cNvSpPr txBox="1">
              <a:spLocks noChangeArrowheads="1"/>
            </p:cNvSpPr>
            <p:nvPr/>
          </p:nvSpPr>
          <p:spPr bwMode="auto">
            <a:xfrm>
              <a:off x="722" y="1128"/>
              <a:ext cx="1529"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smtClean="0">
                  <a:latin typeface="+mj-lt"/>
                </a:rPr>
                <a:t>ArrayList</a:t>
              </a:r>
              <a:endParaRPr lang="es-ES" sz="1800" dirty="0">
                <a:latin typeface="+mj-lt"/>
              </a:endParaRPr>
            </a:p>
          </p:txBody>
        </p:sp>
      </p:grpSp>
      <p:sp>
        <p:nvSpPr>
          <p:cNvPr id="16" name="Rectangle 5"/>
          <p:cNvSpPr>
            <a:spLocks noChangeArrowheads="1"/>
          </p:cNvSpPr>
          <p:nvPr/>
        </p:nvSpPr>
        <p:spPr bwMode="auto">
          <a:xfrm>
            <a:off x="6154935" y="3550889"/>
            <a:ext cx="2441575" cy="101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8" name="Text Box 6"/>
          <p:cNvSpPr txBox="1">
            <a:spLocks noChangeArrowheads="1"/>
          </p:cNvSpPr>
          <p:nvPr/>
        </p:nvSpPr>
        <p:spPr bwMode="auto">
          <a:xfrm>
            <a:off x="6154935" y="3547714"/>
            <a:ext cx="244951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smtClean="0">
                <a:solidFill>
                  <a:srgbClr val="FF0000"/>
                </a:solidFill>
                <a:latin typeface="+mj-lt"/>
              </a:rPr>
              <a:t>&lt;&lt;interface&gt;&gt;</a:t>
            </a:r>
          </a:p>
          <a:p>
            <a:pPr algn="ctr"/>
            <a:r>
              <a:rPr lang="es-CO" dirty="0" err="1" smtClean="0">
                <a:solidFill>
                  <a:srgbClr val="FF0000"/>
                </a:solidFill>
                <a:latin typeface="+mj-lt"/>
              </a:rPr>
              <a:t>List</a:t>
            </a:r>
            <a:endParaRPr lang="es-ES" sz="1800" dirty="0">
              <a:solidFill>
                <a:srgbClr val="FF0000"/>
              </a:solidFill>
              <a:latin typeface="+mj-lt"/>
            </a:endParaRPr>
          </a:p>
        </p:txBody>
      </p:sp>
      <p:sp>
        <p:nvSpPr>
          <p:cNvPr id="21" name="Rectangle 29"/>
          <p:cNvSpPr>
            <a:spLocks noChangeArrowheads="1"/>
          </p:cNvSpPr>
          <p:nvPr/>
        </p:nvSpPr>
        <p:spPr bwMode="auto">
          <a:xfrm>
            <a:off x="6226944" y="5507756"/>
            <a:ext cx="2441575" cy="101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22" name="Text Box 30"/>
          <p:cNvSpPr txBox="1">
            <a:spLocks noChangeArrowheads="1"/>
          </p:cNvSpPr>
          <p:nvPr/>
        </p:nvSpPr>
        <p:spPr bwMode="auto">
          <a:xfrm>
            <a:off x="6226944" y="5504581"/>
            <a:ext cx="2449512"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smtClean="0">
                <a:solidFill>
                  <a:srgbClr val="FF0000"/>
                </a:solidFill>
                <a:latin typeface="+mj-lt"/>
              </a:rPr>
              <a:t>&lt;&lt;interface&gt;&gt;</a:t>
            </a:r>
          </a:p>
          <a:p>
            <a:pPr algn="ctr"/>
            <a:r>
              <a:rPr lang="es-CO" dirty="0" err="1" smtClean="0">
                <a:solidFill>
                  <a:srgbClr val="FF0000"/>
                </a:solidFill>
                <a:latin typeface="+mj-lt"/>
              </a:rPr>
              <a:t>Collection</a:t>
            </a:r>
            <a:endParaRPr lang="es-ES" sz="1800" dirty="0">
              <a:solidFill>
                <a:srgbClr val="FF0000"/>
              </a:solidFill>
              <a:latin typeface="+mj-lt"/>
            </a:endParaRPr>
          </a:p>
        </p:txBody>
      </p:sp>
      <p:cxnSp>
        <p:nvCxnSpPr>
          <p:cNvPr id="23" name="AutoShape 32"/>
          <p:cNvCxnSpPr>
            <a:cxnSpLocks noChangeShapeType="1"/>
            <a:stCxn id="16" idx="1"/>
            <a:endCxn id="13" idx="0"/>
          </p:cNvCxnSpPr>
          <p:nvPr/>
        </p:nvCxnSpPr>
        <p:spPr bwMode="auto">
          <a:xfrm flipH="1">
            <a:off x="4208165" y="4059683"/>
            <a:ext cx="1946770" cy="591915"/>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21" idx="1"/>
            <a:endCxn id="12" idx="2"/>
          </p:cNvCxnSpPr>
          <p:nvPr/>
        </p:nvCxnSpPr>
        <p:spPr bwMode="auto">
          <a:xfrm flipH="1" flipV="1">
            <a:off x="4215309" y="5661248"/>
            <a:ext cx="2011635" cy="355302"/>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1 Triángulo isósceles"/>
          <p:cNvSpPr/>
          <p:nvPr/>
        </p:nvSpPr>
        <p:spPr>
          <a:xfrm rot="4502522">
            <a:off x="5517102" y="4055268"/>
            <a:ext cx="344082" cy="27863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Triángulo isósceles"/>
          <p:cNvSpPr/>
          <p:nvPr/>
        </p:nvSpPr>
        <p:spPr>
          <a:xfrm rot="6029090">
            <a:off x="5660582" y="5783830"/>
            <a:ext cx="344082" cy="27863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p:cNvSpPr/>
          <p:nvPr/>
        </p:nvSpPr>
        <p:spPr>
          <a:xfrm>
            <a:off x="996553" y="2687415"/>
            <a:ext cx="3995936" cy="1368152"/>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rPr>
              <a:t>En java existen dos interfaces llamadas </a:t>
            </a:r>
            <a:r>
              <a:rPr lang="es-CO" sz="1600" dirty="0" err="1">
                <a:solidFill>
                  <a:schemeClr val="tx1"/>
                </a:solidFill>
              </a:rPr>
              <a:t>Collection</a:t>
            </a:r>
            <a:r>
              <a:rPr lang="es-CO" sz="1600" dirty="0">
                <a:solidFill>
                  <a:schemeClr val="tx1"/>
                </a:solidFill>
              </a:rPr>
              <a:t> y </a:t>
            </a:r>
            <a:r>
              <a:rPr lang="es-CO" sz="1600" dirty="0" err="1">
                <a:solidFill>
                  <a:schemeClr val="tx1"/>
                </a:solidFill>
              </a:rPr>
              <a:t>List</a:t>
            </a:r>
            <a:r>
              <a:rPr lang="es-CO" sz="1600" dirty="0">
                <a:solidFill>
                  <a:schemeClr val="tx1"/>
                </a:solidFill>
              </a:rPr>
              <a:t> para manipular grupos de objetos sin necesidad de restringirse a una implementación </a:t>
            </a:r>
            <a:r>
              <a:rPr lang="es-CO" sz="1600" dirty="0" smtClean="0">
                <a:solidFill>
                  <a:schemeClr val="tx1"/>
                </a:solidFill>
              </a:rPr>
              <a:t>concreta</a:t>
            </a:r>
            <a:endParaRPr lang="es-ES" sz="1600" dirty="0">
              <a:solidFill>
                <a:schemeClr val="tx1"/>
              </a:solidFill>
            </a:endParaRPr>
          </a:p>
        </p:txBody>
      </p:sp>
    </p:spTree>
    <p:extLst>
      <p:ext uri="{BB962C8B-B14F-4D97-AF65-F5344CB8AC3E}">
        <p14:creationId xmlns:p14="http://schemas.microsoft.com/office/powerpoint/2010/main" val="139617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1" grpId="0" animBg="1"/>
      <p:bldP spid="22" grpId="0" animBg="1"/>
      <p:bldP spid="2"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Diseño</a:t>
            </a:r>
            <a:endParaRPr lang="es-CO" dirty="0"/>
          </a:p>
        </p:txBody>
      </p:sp>
      <p:sp>
        <p:nvSpPr>
          <p:cNvPr id="3" name="Marcador de contenido 2"/>
          <p:cNvSpPr>
            <a:spLocks noGrp="1"/>
          </p:cNvSpPr>
          <p:nvPr>
            <p:ph idx="1"/>
          </p:nvPr>
        </p:nvSpPr>
        <p:spPr>
          <a:xfrm>
            <a:off x="1071563" y="2500313"/>
            <a:ext cx="7858125" cy="496639"/>
          </a:xfrm>
        </p:spPr>
        <p:txBody>
          <a:bodyPr/>
          <a:lstStyle/>
          <a:p>
            <a:r>
              <a:rPr lang="es-CO" dirty="0" smtClean="0"/>
              <a:t>¿Por qué es importante?</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140968"/>
            <a:ext cx="5107657" cy="3262778"/>
          </a:xfrm>
          <a:prstGeom prst="rect">
            <a:avLst/>
          </a:prstGeom>
        </p:spPr>
      </p:pic>
    </p:spTree>
    <p:extLst>
      <p:ext uri="{BB962C8B-B14F-4D97-AF65-F5344CB8AC3E}">
        <p14:creationId xmlns:p14="http://schemas.microsoft.com/office/powerpoint/2010/main" val="243737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Interfaces Java para contenedoras: </a:t>
            </a:r>
            <a:r>
              <a:rPr lang="es-ES" sz="2000" b="1" dirty="0" err="1" smtClean="0">
                <a:latin typeface="Candara" pitchFamily="34" charset="0"/>
              </a:rPr>
              <a:t>Collection</a:t>
            </a:r>
            <a:r>
              <a:rPr lang="es-ES" sz="2000" b="1" dirty="0" smtClean="0">
                <a:latin typeface="Candara" pitchFamily="34" charset="0"/>
              </a:rPr>
              <a:t> y </a:t>
            </a:r>
            <a:r>
              <a:rPr lang="es-ES" sz="2000" b="1" dirty="0" err="1" smtClean="0">
                <a:latin typeface="Candara" pitchFamily="34" charset="0"/>
              </a:rPr>
              <a:t>List</a:t>
            </a:r>
            <a:endParaRPr lang="es-CO" sz="1600" b="1" dirty="0">
              <a:latin typeface="Candara" pitchFamily="34" charset="0"/>
            </a:endParaRPr>
          </a:p>
        </p:txBody>
      </p:sp>
      <p:grpSp>
        <p:nvGrpSpPr>
          <p:cNvPr id="10" name="Group 26"/>
          <p:cNvGrpSpPr>
            <a:grpSpLocks/>
          </p:cNvGrpSpPr>
          <p:nvPr/>
        </p:nvGrpSpPr>
        <p:grpSpPr bwMode="auto">
          <a:xfrm>
            <a:off x="1043606" y="4746531"/>
            <a:ext cx="1800201" cy="1017588"/>
            <a:chOff x="722" y="1123"/>
            <a:chExt cx="1538" cy="641"/>
          </a:xfrm>
        </p:grpSpPr>
        <p:sp>
          <p:nvSpPr>
            <p:cNvPr id="12" name="Rectangle 3"/>
            <p:cNvSpPr>
              <a:spLocks noChangeArrowheads="1"/>
            </p:cNvSpPr>
            <p:nvPr/>
          </p:nvSpPr>
          <p:spPr bwMode="auto">
            <a:xfrm>
              <a:off x="722" y="1123"/>
              <a:ext cx="1538" cy="6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3" name="Text Box 4"/>
            <p:cNvSpPr txBox="1">
              <a:spLocks noChangeArrowheads="1"/>
            </p:cNvSpPr>
            <p:nvPr/>
          </p:nvSpPr>
          <p:spPr bwMode="auto">
            <a:xfrm>
              <a:off x="722" y="1128"/>
              <a:ext cx="1538"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800" dirty="0" err="1" smtClean="0">
                  <a:latin typeface="+mj-lt"/>
                </a:rPr>
                <a:t>LinkedList</a:t>
              </a:r>
              <a:endParaRPr lang="es-ES" sz="1800" dirty="0">
                <a:latin typeface="+mj-lt"/>
              </a:endParaRPr>
            </a:p>
          </p:txBody>
        </p:sp>
      </p:grpSp>
      <p:sp>
        <p:nvSpPr>
          <p:cNvPr id="16" name="Rectangle 5"/>
          <p:cNvSpPr>
            <a:spLocks noChangeArrowheads="1"/>
          </p:cNvSpPr>
          <p:nvPr/>
        </p:nvSpPr>
        <p:spPr bwMode="auto">
          <a:xfrm>
            <a:off x="3635895" y="3912349"/>
            <a:ext cx="2441575" cy="101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8" name="Text Box 6"/>
          <p:cNvSpPr txBox="1">
            <a:spLocks noChangeArrowheads="1"/>
          </p:cNvSpPr>
          <p:nvPr/>
        </p:nvSpPr>
        <p:spPr bwMode="auto">
          <a:xfrm>
            <a:off x="3635895" y="3909174"/>
            <a:ext cx="244951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smtClean="0">
                <a:solidFill>
                  <a:srgbClr val="FF0000"/>
                </a:solidFill>
                <a:latin typeface="+mj-lt"/>
              </a:rPr>
              <a:t>&lt;&lt;interface&gt;&gt;</a:t>
            </a:r>
          </a:p>
          <a:p>
            <a:pPr algn="ctr"/>
            <a:r>
              <a:rPr lang="es-CO" dirty="0" err="1" smtClean="0">
                <a:solidFill>
                  <a:srgbClr val="FF0000"/>
                </a:solidFill>
                <a:latin typeface="+mj-lt"/>
              </a:rPr>
              <a:t>List</a:t>
            </a:r>
            <a:endParaRPr lang="es-ES" sz="1800" dirty="0">
              <a:solidFill>
                <a:srgbClr val="FF0000"/>
              </a:solidFill>
              <a:latin typeface="+mj-lt"/>
            </a:endParaRPr>
          </a:p>
        </p:txBody>
      </p:sp>
      <p:cxnSp>
        <p:nvCxnSpPr>
          <p:cNvPr id="23" name="AutoShape 32"/>
          <p:cNvCxnSpPr>
            <a:cxnSpLocks noChangeShapeType="1"/>
            <a:stCxn id="16" idx="1"/>
            <a:endCxn id="13" idx="0"/>
          </p:cNvCxnSpPr>
          <p:nvPr/>
        </p:nvCxnSpPr>
        <p:spPr bwMode="auto">
          <a:xfrm flipH="1">
            <a:off x="1943707" y="4421143"/>
            <a:ext cx="1692188" cy="333326"/>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30" idx="1"/>
            <a:endCxn id="12" idx="2"/>
          </p:cNvCxnSpPr>
          <p:nvPr/>
        </p:nvCxnSpPr>
        <p:spPr bwMode="auto">
          <a:xfrm flipH="1" flipV="1">
            <a:off x="1943707" y="5764119"/>
            <a:ext cx="1764196" cy="468455"/>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1 Triángulo isósceles"/>
          <p:cNvSpPr/>
          <p:nvPr/>
        </p:nvSpPr>
        <p:spPr>
          <a:xfrm rot="4477797">
            <a:off x="3159351" y="4340678"/>
            <a:ext cx="344082" cy="27863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Triángulo isósceles"/>
          <p:cNvSpPr/>
          <p:nvPr/>
        </p:nvSpPr>
        <p:spPr>
          <a:xfrm rot="5861061">
            <a:off x="3178215" y="6038495"/>
            <a:ext cx="344082" cy="27863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p:cNvSpPr/>
          <p:nvPr/>
        </p:nvSpPr>
        <p:spPr>
          <a:xfrm>
            <a:off x="2737543" y="2276872"/>
            <a:ext cx="3995936" cy="108012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En java existen otras dos clases (Vector y </a:t>
            </a:r>
            <a:r>
              <a:rPr lang="es-ES" sz="1600" dirty="0" err="1">
                <a:solidFill>
                  <a:schemeClr val="tx1"/>
                </a:solidFill>
              </a:rPr>
              <a:t>LinkedList</a:t>
            </a:r>
            <a:r>
              <a:rPr lang="es-ES" sz="1600" dirty="0">
                <a:solidFill>
                  <a:schemeClr val="tx1"/>
                </a:solidFill>
              </a:rPr>
              <a:t>) que implementan las mismas interfaces</a:t>
            </a:r>
          </a:p>
        </p:txBody>
      </p:sp>
      <p:grpSp>
        <p:nvGrpSpPr>
          <p:cNvPr id="17" name="Group 26"/>
          <p:cNvGrpSpPr>
            <a:grpSpLocks/>
          </p:cNvGrpSpPr>
          <p:nvPr/>
        </p:nvGrpSpPr>
        <p:grpSpPr bwMode="auto">
          <a:xfrm>
            <a:off x="7308303" y="4809063"/>
            <a:ext cx="1296145" cy="1017588"/>
            <a:chOff x="722" y="1123"/>
            <a:chExt cx="1538" cy="641"/>
          </a:xfrm>
        </p:grpSpPr>
        <p:sp>
          <p:nvSpPr>
            <p:cNvPr id="19" name="Rectangle 3"/>
            <p:cNvSpPr>
              <a:spLocks noChangeArrowheads="1"/>
            </p:cNvSpPr>
            <p:nvPr/>
          </p:nvSpPr>
          <p:spPr bwMode="auto">
            <a:xfrm>
              <a:off x="722" y="1123"/>
              <a:ext cx="1538" cy="6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20" name="Text Box 4"/>
            <p:cNvSpPr txBox="1">
              <a:spLocks noChangeArrowheads="1"/>
            </p:cNvSpPr>
            <p:nvPr/>
          </p:nvSpPr>
          <p:spPr bwMode="auto">
            <a:xfrm>
              <a:off x="722" y="1128"/>
              <a:ext cx="1538"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800" dirty="0" smtClean="0">
                  <a:latin typeface="+mj-lt"/>
                </a:rPr>
                <a:t>Vector</a:t>
              </a:r>
              <a:endParaRPr lang="es-ES" sz="1800" dirty="0">
                <a:latin typeface="+mj-lt"/>
              </a:endParaRPr>
            </a:p>
          </p:txBody>
        </p:sp>
      </p:grpSp>
      <p:cxnSp>
        <p:nvCxnSpPr>
          <p:cNvPr id="24" name="AutoShape 32"/>
          <p:cNvCxnSpPr>
            <a:cxnSpLocks noChangeShapeType="1"/>
            <a:stCxn id="16" idx="3"/>
            <a:endCxn id="20" idx="0"/>
          </p:cNvCxnSpPr>
          <p:nvPr/>
        </p:nvCxnSpPr>
        <p:spPr bwMode="auto">
          <a:xfrm>
            <a:off x="6077470" y="4421143"/>
            <a:ext cx="1878906" cy="395858"/>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5"/>
          <p:cNvSpPr>
            <a:spLocks noChangeArrowheads="1"/>
          </p:cNvSpPr>
          <p:nvPr/>
        </p:nvSpPr>
        <p:spPr bwMode="auto">
          <a:xfrm>
            <a:off x="3707903" y="5723780"/>
            <a:ext cx="2441575" cy="101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31" name="Text Box 6"/>
          <p:cNvSpPr txBox="1">
            <a:spLocks noChangeArrowheads="1"/>
          </p:cNvSpPr>
          <p:nvPr/>
        </p:nvSpPr>
        <p:spPr bwMode="auto">
          <a:xfrm>
            <a:off x="3707903" y="5720605"/>
            <a:ext cx="244951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smtClean="0">
                <a:solidFill>
                  <a:srgbClr val="FF0000"/>
                </a:solidFill>
                <a:latin typeface="+mj-lt"/>
              </a:rPr>
              <a:t>&lt;&lt;interface&gt;&gt;</a:t>
            </a:r>
          </a:p>
          <a:p>
            <a:pPr algn="ctr"/>
            <a:r>
              <a:rPr lang="es-CO" dirty="0" err="1" smtClean="0">
                <a:solidFill>
                  <a:srgbClr val="FF0000"/>
                </a:solidFill>
                <a:latin typeface="+mj-lt"/>
              </a:rPr>
              <a:t>Collection</a:t>
            </a:r>
            <a:endParaRPr lang="es-ES" sz="1800" dirty="0">
              <a:solidFill>
                <a:srgbClr val="FF0000"/>
              </a:solidFill>
              <a:latin typeface="+mj-lt"/>
            </a:endParaRPr>
          </a:p>
        </p:txBody>
      </p:sp>
      <p:sp>
        <p:nvSpPr>
          <p:cNvPr id="36" name="35 Triángulo isósceles"/>
          <p:cNvSpPr/>
          <p:nvPr/>
        </p:nvSpPr>
        <p:spPr>
          <a:xfrm rot="17153561">
            <a:off x="6379096" y="4378782"/>
            <a:ext cx="344082" cy="27863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7" name="AutoShape 34"/>
          <p:cNvCxnSpPr>
            <a:cxnSpLocks noChangeShapeType="1"/>
            <a:stCxn id="19" idx="2"/>
            <a:endCxn id="30" idx="3"/>
          </p:cNvCxnSpPr>
          <p:nvPr/>
        </p:nvCxnSpPr>
        <p:spPr bwMode="auto">
          <a:xfrm flipH="1">
            <a:off x="6149478" y="5826651"/>
            <a:ext cx="1806898" cy="405923"/>
          </a:xfrm>
          <a:prstGeom prst="straightConnector1">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41 Triángulo isósceles"/>
          <p:cNvSpPr/>
          <p:nvPr/>
        </p:nvSpPr>
        <p:spPr>
          <a:xfrm rot="14831592">
            <a:off x="6560197" y="5985159"/>
            <a:ext cx="344082" cy="27863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844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 grpId="0" animBg="1"/>
      <p:bldP spid="29" grpId="0" animBg="1"/>
      <p:bldP spid="30" grpId="0" animBg="1"/>
      <p:bldP spid="31" grpId="0" animBg="1"/>
      <p:bldP spid="36" grpId="0" animBg="1"/>
      <p:bldP spid="4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Interfaces Java para contenedoras: </a:t>
            </a:r>
            <a:r>
              <a:rPr lang="es-ES" sz="2000" b="1" dirty="0" err="1" smtClean="0">
                <a:latin typeface="Candara" pitchFamily="34" charset="0"/>
              </a:rPr>
              <a:t>Collection</a:t>
            </a:r>
            <a:r>
              <a:rPr lang="es-ES" sz="2000" b="1" dirty="0" smtClean="0">
                <a:latin typeface="Candara" pitchFamily="34" charset="0"/>
              </a:rPr>
              <a:t> y </a:t>
            </a:r>
            <a:r>
              <a:rPr lang="es-ES" sz="2000" b="1" dirty="0" err="1" smtClean="0">
                <a:latin typeface="Candara" pitchFamily="34" charset="0"/>
              </a:rPr>
              <a:t>List</a:t>
            </a:r>
            <a:endParaRPr lang="es-CO" sz="1600" b="1" dirty="0">
              <a:latin typeface="Candara" pitchFamily="34" charset="0"/>
            </a:endParaRPr>
          </a:p>
        </p:txBody>
      </p:sp>
      <p:sp>
        <p:nvSpPr>
          <p:cNvPr id="3" name="2 Rectángulo"/>
          <p:cNvSpPr/>
          <p:nvPr/>
        </p:nvSpPr>
        <p:spPr>
          <a:xfrm>
            <a:off x="2123728" y="3248980"/>
            <a:ext cx="5112568" cy="2268252"/>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ctr"/>
            <a:r>
              <a:rPr lang="es-ES" dirty="0">
                <a:solidFill>
                  <a:schemeClr val="tx1"/>
                </a:solidFill>
              </a:rPr>
              <a:t>Si existe un método que espera como parámetro una referencia a un objeto que cumpla la interfaz </a:t>
            </a:r>
            <a:r>
              <a:rPr lang="es-ES" dirty="0" err="1">
                <a:solidFill>
                  <a:schemeClr val="tx1"/>
                </a:solidFill>
              </a:rPr>
              <a:t>Collection</a:t>
            </a:r>
            <a:r>
              <a:rPr lang="es-ES" dirty="0">
                <a:solidFill>
                  <a:schemeClr val="tx1"/>
                </a:solidFill>
              </a:rPr>
              <a:t>, podemos pasarle un objeto </a:t>
            </a:r>
            <a:r>
              <a:rPr lang="es-ES" dirty="0" err="1">
                <a:solidFill>
                  <a:schemeClr val="tx1"/>
                </a:solidFill>
              </a:rPr>
              <a:t>ArrrayList</a:t>
            </a:r>
            <a:r>
              <a:rPr lang="es-ES" dirty="0">
                <a:solidFill>
                  <a:schemeClr val="tx1"/>
                </a:solidFill>
              </a:rPr>
              <a:t>, Vector o </a:t>
            </a:r>
            <a:r>
              <a:rPr lang="es-ES" dirty="0" err="1">
                <a:solidFill>
                  <a:schemeClr val="tx1"/>
                </a:solidFill>
              </a:rPr>
              <a:t>LinkedList</a:t>
            </a:r>
            <a:r>
              <a:rPr lang="es-ES" dirty="0">
                <a:solidFill>
                  <a:schemeClr val="tx1"/>
                </a:solidFill>
              </a:rPr>
              <a:t> </a:t>
            </a:r>
          </a:p>
        </p:txBody>
      </p:sp>
    </p:spTree>
    <p:extLst>
      <p:ext uri="{BB962C8B-B14F-4D97-AF65-F5344CB8AC3E}">
        <p14:creationId xmlns:p14="http://schemas.microsoft.com/office/powerpoint/2010/main" val="2063518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Collection</a:t>
            </a:r>
            <a:endParaRPr lang="es-CO" sz="1600" b="1" dirty="0">
              <a:latin typeface="Candara" pitchFamily="34" charset="0"/>
            </a:endParaRPr>
          </a:p>
        </p:txBody>
      </p:sp>
      <p:sp>
        <p:nvSpPr>
          <p:cNvPr id="3" name="2 Rectángulo"/>
          <p:cNvSpPr/>
          <p:nvPr/>
        </p:nvSpPr>
        <p:spPr>
          <a:xfrm>
            <a:off x="1115616" y="2348880"/>
            <a:ext cx="7272808" cy="4136394"/>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marL="285750" indent="-285750">
              <a:buFont typeface="Arial" pitchFamily="34" charset="0"/>
              <a:buChar char="•"/>
            </a:pPr>
            <a:r>
              <a:rPr lang="es-ES" dirty="0">
                <a:solidFill>
                  <a:schemeClr val="tx1"/>
                </a:solidFill>
              </a:rPr>
              <a:t>Es la interfaz raíz de la jerarquía de interfaces que manejan colecciones.</a:t>
            </a:r>
          </a:p>
          <a:p>
            <a:pPr marL="285750" indent="-285750">
              <a:buFont typeface="Arial" pitchFamily="34" charset="0"/>
              <a:buChar char="•"/>
            </a:pPr>
            <a:r>
              <a:rPr lang="es-ES" dirty="0">
                <a:solidFill>
                  <a:schemeClr val="tx1"/>
                </a:solidFill>
              </a:rPr>
              <a:t>Declara los métodos modulares que tendrán TODAS las colecciones.</a:t>
            </a:r>
          </a:p>
          <a:p>
            <a:pPr marL="285750" indent="-285750">
              <a:buFont typeface="Arial" pitchFamily="34" charset="0"/>
              <a:buChar char="•"/>
            </a:pPr>
            <a:r>
              <a:rPr lang="es-ES" dirty="0">
                <a:solidFill>
                  <a:schemeClr val="tx1"/>
                </a:solidFill>
              </a:rPr>
              <a:t>Algunos métodos:</a:t>
            </a:r>
          </a:p>
          <a:p>
            <a:pPr marL="742950" lvl="1" indent="-285750">
              <a:buFont typeface="Courier New" pitchFamily="49" charset="0"/>
              <a:buChar char="o"/>
            </a:pPr>
            <a:r>
              <a:rPr lang="es-ES" dirty="0" err="1">
                <a:solidFill>
                  <a:schemeClr val="tx1"/>
                </a:solidFill>
              </a:rPr>
              <a:t>boolean</a:t>
            </a:r>
            <a:r>
              <a:rPr lang="es-ES" dirty="0">
                <a:solidFill>
                  <a:schemeClr val="tx1"/>
                </a:solidFill>
              </a:rPr>
              <a:t> </a:t>
            </a:r>
            <a:r>
              <a:rPr lang="es-ES" dirty="0" err="1">
                <a:solidFill>
                  <a:schemeClr val="tx1"/>
                </a:solidFill>
              </a:rPr>
              <a:t>add</a:t>
            </a:r>
            <a:r>
              <a:rPr lang="es-ES" dirty="0">
                <a:solidFill>
                  <a:schemeClr val="tx1"/>
                </a:solidFill>
              </a:rPr>
              <a:t> (</a:t>
            </a:r>
            <a:r>
              <a:rPr lang="es-ES" dirty="0" err="1">
                <a:solidFill>
                  <a:schemeClr val="tx1"/>
                </a:solidFill>
              </a:rPr>
              <a:t>Object</a:t>
            </a:r>
            <a:r>
              <a:rPr lang="es-ES" dirty="0">
                <a:solidFill>
                  <a:schemeClr val="tx1"/>
                </a:solidFill>
              </a:rPr>
              <a:t> </a:t>
            </a:r>
            <a:r>
              <a:rPr lang="es-ES" dirty="0" err="1">
                <a:solidFill>
                  <a:schemeClr val="tx1"/>
                </a:solidFill>
              </a:rPr>
              <a:t>obj</a:t>
            </a:r>
            <a:r>
              <a:rPr lang="es-ES" dirty="0">
                <a:solidFill>
                  <a:schemeClr val="tx1"/>
                </a:solidFill>
              </a:rPr>
              <a:t>)</a:t>
            </a:r>
          </a:p>
          <a:p>
            <a:pPr marL="742950" lvl="1" indent="-285750">
              <a:buFont typeface="Courier New" pitchFamily="49" charset="0"/>
              <a:buChar char="o"/>
            </a:pPr>
            <a:r>
              <a:rPr lang="es-ES" dirty="0" err="1">
                <a:solidFill>
                  <a:schemeClr val="tx1"/>
                </a:solidFill>
              </a:rPr>
              <a:t>void</a:t>
            </a:r>
            <a:r>
              <a:rPr lang="es-ES" dirty="0">
                <a:solidFill>
                  <a:schemeClr val="tx1"/>
                </a:solidFill>
              </a:rPr>
              <a:t> </a:t>
            </a:r>
            <a:r>
              <a:rPr lang="es-ES" dirty="0" err="1">
                <a:solidFill>
                  <a:schemeClr val="tx1"/>
                </a:solidFill>
              </a:rPr>
              <a:t>clear</a:t>
            </a:r>
            <a:r>
              <a:rPr lang="es-ES" dirty="0">
                <a:solidFill>
                  <a:schemeClr val="tx1"/>
                </a:solidFill>
              </a:rPr>
              <a:t>( )</a:t>
            </a:r>
          </a:p>
          <a:p>
            <a:pPr marL="742950" lvl="1" indent="-285750">
              <a:buFont typeface="Courier New" pitchFamily="49" charset="0"/>
              <a:buChar char="o"/>
            </a:pPr>
            <a:r>
              <a:rPr lang="es-ES" dirty="0" err="1">
                <a:solidFill>
                  <a:schemeClr val="tx1"/>
                </a:solidFill>
              </a:rPr>
              <a:t>boolean</a:t>
            </a:r>
            <a:r>
              <a:rPr lang="es-ES" dirty="0">
                <a:solidFill>
                  <a:schemeClr val="tx1"/>
                </a:solidFill>
              </a:rPr>
              <a:t> </a:t>
            </a:r>
            <a:r>
              <a:rPr lang="es-ES" dirty="0" err="1">
                <a:solidFill>
                  <a:schemeClr val="tx1"/>
                </a:solidFill>
              </a:rPr>
              <a:t>contains</a:t>
            </a:r>
            <a:r>
              <a:rPr lang="es-ES" dirty="0">
                <a:solidFill>
                  <a:schemeClr val="tx1"/>
                </a:solidFill>
              </a:rPr>
              <a:t> (</a:t>
            </a:r>
            <a:r>
              <a:rPr lang="es-ES" dirty="0" err="1">
                <a:solidFill>
                  <a:schemeClr val="tx1"/>
                </a:solidFill>
              </a:rPr>
              <a:t>Object</a:t>
            </a:r>
            <a:r>
              <a:rPr lang="es-ES" dirty="0">
                <a:solidFill>
                  <a:schemeClr val="tx1"/>
                </a:solidFill>
              </a:rPr>
              <a:t> </a:t>
            </a:r>
            <a:r>
              <a:rPr lang="es-ES" dirty="0" err="1">
                <a:solidFill>
                  <a:schemeClr val="tx1"/>
                </a:solidFill>
              </a:rPr>
              <a:t>obj</a:t>
            </a:r>
            <a:r>
              <a:rPr lang="es-ES" dirty="0">
                <a:solidFill>
                  <a:schemeClr val="tx1"/>
                </a:solidFill>
              </a:rPr>
              <a:t>)</a:t>
            </a:r>
          </a:p>
          <a:p>
            <a:pPr marL="742950" lvl="1" indent="-285750">
              <a:buFont typeface="Courier New" pitchFamily="49" charset="0"/>
              <a:buChar char="o"/>
            </a:pPr>
            <a:r>
              <a:rPr lang="es-ES" dirty="0" err="1">
                <a:solidFill>
                  <a:schemeClr val="tx1"/>
                </a:solidFill>
              </a:rPr>
              <a:t>boolean</a:t>
            </a:r>
            <a:r>
              <a:rPr lang="es-ES" dirty="0">
                <a:solidFill>
                  <a:schemeClr val="tx1"/>
                </a:solidFill>
              </a:rPr>
              <a:t> </a:t>
            </a:r>
            <a:r>
              <a:rPr lang="es-ES" dirty="0" err="1">
                <a:solidFill>
                  <a:schemeClr val="tx1"/>
                </a:solidFill>
              </a:rPr>
              <a:t>isEmpty</a:t>
            </a:r>
            <a:r>
              <a:rPr lang="es-ES" dirty="0">
                <a:solidFill>
                  <a:schemeClr val="tx1"/>
                </a:solidFill>
              </a:rPr>
              <a:t>( )</a:t>
            </a:r>
          </a:p>
          <a:p>
            <a:pPr marL="742950" lvl="1" indent="-285750">
              <a:buFont typeface="Courier New" pitchFamily="49" charset="0"/>
              <a:buChar char="o"/>
            </a:pPr>
            <a:r>
              <a:rPr lang="es-ES" dirty="0" err="1">
                <a:solidFill>
                  <a:schemeClr val="tx1"/>
                </a:solidFill>
              </a:rPr>
              <a:t>boolean</a:t>
            </a:r>
            <a:r>
              <a:rPr lang="es-ES" dirty="0">
                <a:solidFill>
                  <a:schemeClr val="tx1"/>
                </a:solidFill>
              </a:rPr>
              <a:t> </a:t>
            </a:r>
            <a:r>
              <a:rPr lang="es-ES" dirty="0" err="1">
                <a:solidFill>
                  <a:schemeClr val="tx1"/>
                </a:solidFill>
              </a:rPr>
              <a:t>remove</a:t>
            </a:r>
            <a:r>
              <a:rPr lang="es-ES" dirty="0">
                <a:solidFill>
                  <a:schemeClr val="tx1"/>
                </a:solidFill>
              </a:rPr>
              <a:t> (</a:t>
            </a:r>
            <a:r>
              <a:rPr lang="es-ES" dirty="0" err="1">
                <a:solidFill>
                  <a:schemeClr val="tx1"/>
                </a:solidFill>
              </a:rPr>
              <a:t>Object</a:t>
            </a:r>
            <a:r>
              <a:rPr lang="es-ES" dirty="0">
                <a:solidFill>
                  <a:schemeClr val="tx1"/>
                </a:solidFill>
              </a:rPr>
              <a:t> </a:t>
            </a:r>
            <a:r>
              <a:rPr lang="es-ES" dirty="0" err="1">
                <a:solidFill>
                  <a:schemeClr val="tx1"/>
                </a:solidFill>
              </a:rPr>
              <a:t>obj</a:t>
            </a:r>
            <a:r>
              <a:rPr lang="es-ES" dirty="0">
                <a:solidFill>
                  <a:schemeClr val="tx1"/>
                </a:solidFill>
              </a:rPr>
              <a:t>)</a:t>
            </a:r>
          </a:p>
          <a:p>
            <a:pPr marL="742950" lvl="1" indent="-285750">
              <a:buFont typeface="Courier New" pitchFamily="49" charset="0"/>
              <a:buChar char="o"/>
            </a:pPr>
            <a:r>
              <a:rPr lang="es-ES" dirty="0" err="1">
                <a:solidFill>
                  <a:schemeClr val="tx1"/>
                </a:solidFill>
              </a:rPr>
              <a:t>int</a:t>
            </a:r>
            <a:r>
              <a:rPr lang="es-ES" dirty="0">
                <a:solidFill>
                  <a:schemeClr val="tx1"/>
                </a:solidFill>
              </a:rPr>
              <a:t> </a:t>
            </a:r>
            <a:r>
              <a:rPr lang="es-ES" dirty="0" err="1">
                <a:solidFill>
                  <a:schemeClr val="tx1"/>
                </a:solidFill>
              </a:rPr>
              <a:t>size</a:t>
            </a:r>
            <a:r>
              <a:rPr lang="es-ES" dirty="0">
                <a:solidFill>
                  <a:schemeClr val="tx1"/>
                </a:solidFill>
              </a:rPr>
              <a:t>( )</a:t>
            </a:r>
          </a:p>
          <a:p>
            <a:pPr marL="742950" lvl="1" indent="-285750">
              <a:buFont typeface="Courier New" pitchFamily="49" charset="0"/>
              <a:buChar char="o"/>
            </a:pPr>
            <a:r>
              <a:rPr lang="es-ES" dirty="0" err="1">
                <a:solidFill>
                  <a:schemeClr val="tx1"/>
                </a:solidFill>
              </a:rPr>
              <a:t>Object</a:t>
            </a:r>
            <a:r>
              <a:rPr lang="es-ES" dirty="0">
                <a:solidFill>
                  <a:schemeClr val="tx1"/>
                </a:solidFill>
              </a:rPr>
              <a:t> [ ] </a:t>
            </a:r>
            <a:r>
              <a:rPr lang="es-ES" dirty="0" err="1">
                <a:solidFill>
                  <a:schemeClr val="tx1"/>
                </a:solidFill>
              </a:rPr>
              <a:t>toArray</a:t>
            </a:r>
            <a:r>
              <a:rPr lang="es-ES" dirty="0">
                <a:solidFill>
                  <a:schemeClr val="tx1"/>
                </a:solidFill>
              </a:rPr>
              <a:t>( )</a:t>
            </a:r>
          </a:p>
          <a:p>
            <a:pPr marL="742950" lvl="1" indent="-285750">
              <a:buFont typeface="Courier New" pitchFamily="49" charset="0"/>
              <a:buChar char="o"/>
            </a:pPr>
            <a:r>
              <a:rPr lang="es-ES" dirty="0" err="1">
                <a:solidFill>
                  <a:schemeClr val="tx1"/>
                </a:solidFill>
              </a:rPr>
              <a:t>Iterator</a:t>
            </a:r>
            <a:r>
              <a:rPr lang="es-ES" dirty="0">
                <a:solidFill>
                  <a:schemeClr val="tx1"/>
                </a:solidFill>
              </a:rPr>
              <a:t> </a:t>
            </a:r>
            <a:r>
              <a:rPr lang="es-ES" dirty="0" err="1">
                <a:solidFill>
                  <a:schemeClr val="tx1"/>
                </a:solidFill>
              </a:rPr>
              <a:t>iterator</a:t>
            </a:r>
            <a:r>
              <a:rPr lang="es-ES" dirty="0">
                <a:solidFill>
                  <a:schemeClr val="tx1"/>
                </a:solidFill>
              </a:rPr>
              <a:t>( )</a:t>
            </a:r>
          </a:p>
        </p:txBody>
      </p:sp>
    </p:spTree>
    <p:extLst>
      <p:ext uri="{BB962C8B-B14F-4D97-AF65-F5344CB8AC3E}">
        <p14:creationId xmlns:p14="http://schemas.microsoft.com/office/powerpoint/2010/main" val="20174050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List</a:t>
            </a:r>
            <a:endParaRPr lang="es-CO" sz="1600" b="1" dirty="0">
              <a:latin typeface="Candara" pitchFamily="34" charset="0"/>
            </a:endParaRPr>
          </a:p>
        </p:txBody>
      </p:sp>
      <p:sp>
        <p:nvSpPr>
          <p:cNvPr id="3" name="2 Rectángulo"/>
          <p:cNvSpPr/>
          <p:nvPr/>
        </p:nvSpPr>
        <p:spPr>
          <a:xfrm>
            <a:off x="1115616" y="2348880"/>
            <a:ext cx="7272808" cy="4136394"/>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marL="285750" indent="-285750">
              <a:buFont typeface="Arial" pitchFamily="34" charset="0"/>
              <a:buChar char="•"/>
            </a:pPr>
            <a:r>
              <a:rPr lang="es-ES" dirty="0">
                <a:solidFill>
                  <a:schemeClr val="tx1"/>
                </a:solidFill>
              </a:rPr>
              <a:t>Es más general que la interfaz </a:t>
            </a:r>
            <a:r>
              <a:rPr lang="es-ES" dirty="0" err="1">
                <a:solidFill>
                  <a:schemeClr val="tx1"/>
                </a:solidFill>
              </a:rPr>
              <a:t>Collection</a:t>
            </a:r>
            <a:r>
              <a:rPr lang="es-ES" dirty="0">
                <a:solidFill>
                  <a:schemeClr val="tx1"/>
                </a:solidFill>
              </a:rPr>
              <a:t>.</a:t>
            </a:r>
          </a:p>
          <a:p>
            <a:pPr marL="285750" indent="-285750">
              <a:buFont typeface="Arial" pitchFamily="34" charset="0"/>
              <a:buChar char="•"/>
            </a:pPr>
            <a:r>
              <a:rPr lang="es-ES" dirty="0">
                <a:solidFill>
                  <a:schemeClr val="tx1"/>
                </a:solidFill>
              </a:rPr>
              <a:t>Declara el comportamiento de una colección que almacena una </a:t>
            </a:r>
            <a:r>
              <a:rPr lang="es-ES" b="1" dirty="0">
                <a:solidFill>
                  <a:schemeClr val="tx1"/>
                </a:solidFill>
              </a:rPr>
              <a:t>sucesión</a:t>
            </a:r>
            <a:r>
              <a:rPr lang="es-ES" dirty="0">
                <a:solidFill>
                  <a:schemeClr val="tx1"/>
                </a:solidFill>
              </a:rPr>
              <a:t> de elementos.</a:t>
            </a:r>
          </a:p>
          <a:p>
            <a:pPr marL="285750" indent="-285750">
              <a:buFont typeface="Arial" pitchFamily="34" charset="0"/>
              <a:buChar char="•"/>
            </a:pPr>
            <a:r>
              <a:rPr lang="es-ES" dirty="0">
                <a:solidFill>
                  <a:schemeClr val="tx1"/>
                </a:solidFill>
              </a:rPr>
              <a:t>La clase </a:t>
            </a:r>
            <a:r>
              <a:rPr lang="es-ES" b="1" dirty="0" err="1">
                <a:solidFill>
                  <a:schemeClr val="tx1"/>
                </a:solidFill>
              </a:rPr>
              <a:t>ArrayList</a:t>
            </a:r>
            <a:r>
              <a:rPr lang="es-ES" dirty="0">
                <a:solidFill>
                  <a:schemeClr val="tx1"/>
                </a:solidFill>
              </a:rPr>
              <a:t> implementa esta interfaz.</a:t>
            </a:r>
          </a:p>
          <a:p>
            <a:pPr marL="285750" indent="-285750">
              <a:buFont typeface="Arial" pitchFamily="34" charset="0"/>
              <a:buChar char="•"/>
            </a:pPr>
            <a:r>
              <a:rPr lang="es-ES" dirty="0">
                <a:solidFill>
                  <a:schemeClr val="tx1"/>
                </a:solidFill>
              </a:rPr>
              <a:t>Algunos métodos:</a:t>
            </a:r>
          </a:p>
          <a:p>
            <a:pPr marL="742950" lvl="1" indent="-285750">
              <a:buFont typeface="Arial" pitchFamily="34" charset="0"/>
              <a:buChar char="•"/>
            </a:pPr>
            <a:r>
              <a:rPr lang="es-ES" dirty="0" err="1">
                <a:solidFill>
                  <a:schemeClr val="tx1"/>
                </a:solidFill>
              </a:rPr>
              <a:t>void</a:t>
            </a:r>
            <a:r>
              <a:rPr lang="es-ES" dirty="0">
                <a:solidFill>
                  <a:schemeClr val="tx1"/>
                </a:solidFill>
              </a:rPr>
              <a:t> </a:t>
            </a:r>
            <a:r>
              <a:rPr lang="es-ES" dirty="0" err="1">
                <a:solidFill>
                  <a:schemeClr val="tx1"/>
                </a:solidFill>
              </a:rPr>
              <a:t>add</a:t>
            </a:r>
            <a:r>
              <a:rPr lang="es-ES" dirty="0">
                <a:solidFill>
                  <a:schemeClr val="tx1"/>
                </a:solidFill>
              </a:rPr>
              <a:t> (</a:t>
            </a:r>
            <a:r>
              <a:rPr lang="es-ES" dirty="0" err="1">
                <a:solidFill>
                  <a:schemeClr val="tx1"/>
                </a:solidFill>
              </a:rPr>
              <a:t>int</a:t>
            </a:r>
            <a:r>
              <a:rPr lang="es-ES" dirty="0">
                <a:solidFill>
                  <a:schemeClr val="tx1"/>
                </a:solidFill>
              </a:rPr>
              <a:t> pos, </a:t>
            </a:r>
            <a:r>
              <a:rPr lang="es-ES" dirty="0" err="1">
                <a:solidFill>
                  <a:schemeClr val="tx1"/>
                </a:solidFill>
              </a:rPr>
              <a:t>Object</a:t>
            </a:r>
            <a:r>
              <a:rPr lang="es-ES" dirty="0">
                <a:solidFill>
                  <a:schemeClr val="tx1"/>
                </a:solidFill>
              </a:rPr>
              <a:t> </a:t>
            </a:r>
            <a:r>
              <a:rPr lang="es-ES" dirty="0" err="1">
                <a:solidFill>
                  <a:schemeClr val="tx1"/>
                </a:solidFill>
              </a:rPr>
              <a:t>obj</a:t>
            </a:r>
            <a:r>
              <a:rPr lang="es-ES" dirty="0">
                <a:solidFill>
                  <a:schemeClr val="tx1"/>
                </a:solidFill>
              </a:rPr>
              <a:t>)</a:t>
            </a:r>
          </a:p>
          <a:p>
            <a:pPr marL="742950" lvl="1" indent="-285750">
              <a:buFont typeface="Arial" pitchFamily="34" charset="0"/>
              <a:buChar char="•"/>
            </a:pPr>
            <a:r>
              <a:rPr lang="es-ES" dirty="0" err="1">
                <a:solidFill>
                  <a:schemeClr val="tx1"/>
                </a:solidFill>
              </a:rPr>
              <a:t>Object</a:t>
            </a:r>
            <a:r>
              <a:rPr lang="es-ES" dirty="0">
                <a:solidFill>
                  <a:schemeClr val="tx1"/>
                </a:solidFill>
              </a:rPr>
              <a:t> </a:t>
            </a:r>
            <a:r>
              <a:rPr lang="es-ES" dirty="0" err="1">
                <a:solidFill>
                  <a:schemeClr val="tx1"/>
                </a:solidFill>
              </a:rPr>
              <a:t>get</a:t>
            </a:r>
            <a:r>
              <a:rPr lang="es-ES" dirty="0">
                <a:solidFill>
                  <a:schemeClr val="tx1"/>
                </a:solidFill>
              </a:rPr>
              <a:t>(</a:t>
            </a:r>
            <a:r>
              <a:rPr lang="es-ES" dirty="0" err="1">
                <a:solidFill>
                  <a:schemeClr val="tx1"/>
                </a:solidFill>
              </a:rPr>
              <a:t>int</a:t>
            </a:r>
            <a:r>
              <a:rPr lang="es-ES" dirty="0">
                <a:solidFill>
                  <a:schemeClr val="tx1"/>
                </a:solidFill>
              </a:rPr>
              <a:t> pos)</a:t>
            </a:r>
          </a:p>
          <a:p>
            <a:pPr marL="742950" lvl="1" indent="-285750">
              <a:buFont typeface="Arial" pitchFamily="34" charset="0"/>
              <a:buChar char="•"/>
            </a:pPr>
            <a:r>
              <a:rPr lang="es-ES" dirty="0" err="1">
                <a:solidFill>
                  <a:schemeClr val="tx1"/>
                </a:solidFill>
              </a:rPr>
              <a:t>int</a:t>
            </a:r>
            <a:r>
              <a:rPr lang="es-ES" dirty="0">
                <a:solidFill>
                  <a:schemeClr val="tx1"/>
                </a:solidFill>
              </a:rPr>
              <a:t> </a:t>
            </a:r>
            <a:r>
              <a:rPr lang="es-ES" dirty="0" err="1">
                <a:solidFill>
                  <a:schemeClr val="tx1"/>
                </a:solidFill>
              </a:rPr>
              <a:t>indexOf</a:t>
            </a:r>
            <a:r>
              <a:rPr lang="es-ES" dirty="0">
                <a:solidFill>
                  <a:schemeClr val="tx1"/>
                </a:solidFill>
              </a:rPr>
              <a:t> (</a:t>
            </a:r>
            <a:r>
              <a:rPr lang="es-ES" dirty="0" err="1">
                <a:solidFill>
                  <a:schemeClr val="tx1"/>
                </a:solidFill>
              </a:rPr>
              <a:t>Object</a:t>
            </a:r>
            <a:r>
              <a:rPr lang="es-ES" dirty="0">
                <a:solidFill>
                  <a:schemeClr val="tx1"/>
                </a:solidFill>
              </a:rPr>
              <a:t> </a:t>
            </a:r>
            <a:r>
              <a:rPr lang="es-ES" dirty="0" err="1">
                <a:solidFill>
                  <a:schemeClr val="tx1"/>
                </a:solidFill>
              </a:rPr>
              <a:t>obj</a:t>
            </a:r>
            <a:r>
              <a:rPr lang="es-ES" dirty="0">
                <a:solidFill>
                  <a:schemeClr val="tx1"/>
                </a:solidFill>
              </a:rPr>
              <a:t>)</a:t>
            </a:r>
          </a:p>
          <a:p>
            <a:pPr marL="742950" lvl="1" indent="-285750">
              <a:buFont typeface="Arial" pitchFamily="34" charset="0"/>
              <a:buChar char="•"/>
            </a:pPr>
            <a:r>
              <a:rPr lang="es-ES" dirty="0" err="1">
                <a:solidFill>
                  <a:schemeClr val="tx1"/>
                </a:solidFill>
              </a:rPr>
              <a:t>int</a:t>
            </a:r>
            <a:r>
              <a:rPr lang="es-ES" dirty="0">
                <a:solidFill>
                  <a:schemeClr val="tx1"/>
                </a:solidFill>
              </a:rPr>
              <a:t> </a:t>
            </a:r>
            <a:r>
              <a:rPr lang="es-ES" dirty="0" err="1">
                <a:solidFill>
                  <a:schemeClr val="tx1"/>
                </a:solidFill>
              </a:rPr>
              <a:t>lastIndexOf</a:t>
            </a:r>
            <a:r>
              <a:rPr lang="es-ES" dirty="0">
                <a:solidFill>
                  <a:schemeClr val="tx1"/>
                </a:solidFill>
              </a:rPr>
              <a:t>(</a:t>
            </a:r>
            <a:r>
              <a:rPr lang="es-ES" dirty="0" err="1">
                <a:solidFill>
                  <a:schemeClr val="tx1"/>
                </a:solidFill>
              </a:rPr>
              <a:t>Object</a:t>
            </a:r>
            <a:r>
              <a:rPr lang="es-ES" dirty="0">
                <a:solidFill>
                  <a:schemeClr val="tx1"/>
                </a:solidFill>
              </a:rPr>
              <a:t> </a:t>
            </a:r>
            <a:r>
              <a:rPr lang="es-ES" dirty="0" err="1">
                <a:solidFill>
                  <a:schemeClr val="tx1"/>
                </a:solidFill>
              </a:rPr>
              <a:t>obj</a:t>
            </a:r>
            <a:r>
              <a:rPr lang="es-ES" dirty="0">
                <a:solidFill>
                  <a:schemeClr val="tx1"/>
                </a:solidFill>
              </a:rPr>
              <a:t>)</a:t>
            </a:r>
          </a:p>
          <a:p>
            <a:pPr marL="742950" lvl="1" indent="-285750">
              <a:buFont typeface="Arial" pitchFamily="34" charset="0"/>
              <a:buChar char="•"/>
            </a:pPr>
            <a:r>
              <a:rPr lang="es-ES" dirty="0" err="1">
                <a:solidFill>
                  <a:schemeClr val="tx1"/>
                </a:solidFill>
              </a:rPr>
              <a:t>Object</a:t>
            </a:r>
            <a:r>
              <a:rPr lang="es-ES" dirty="0">
                <a:solidFill>
                  <a:schemeClr val="tx1"/>
                </a:solidFill>
              </a:rPr>
              <a:t> </a:t>
            </a:r>
            <a:r>
              <a:rPr lang="es-ES" dirty="0" err="1">
                <a:solidFill>
                  <a:schemeClr val="tx1"/>
                </a:solidFill>
              </a:rPr>
              <a:t>remove</a:t>
            </a:r>
            <a:r>
              <a:rPr lang="es-ES" dirty="0">
                <a:solidFill>
                  <a:schemeClr val="tx1"/>
                </a:solidFill>
              </a:rPr>
              <a:t> (</a:t>
            </a:r>
            <a:r>
              <a:rPr lang="es-ES" dirty="0" err="1">
                <a:solidFill>
                  <a:schemeClr val="tx1"/>
                </a:solidFill>
              </a:rPr>
              <a:t>int</a:t>
            </a:r>
            <a:r>
              <a:rPr lang="es-ES" dirty="0">
                <a:solidFill>
                  <a:schemeClr val="tx1"/>
                </a:solidFill>
              </a:rPr>
              <a:t> pos)</a:t>
            </a:r>
          </a:p>
          <a:p>
            <a:pPr marL="742950" lvl="1" indent="-285750">
              <a:buFont typeface="Arial" pitchFamily="34" charset="0"/>
              <a:buChar char="•"/>
            </a:pPr>
            <a:r>
              <a:rPr lang="es-ES" dirty="0" err="1">
                <a:solidFill>
                  <a:schemeClr val="tx1"/>
                </a:solidFill>
              </a:rPr>
              <a:t>Object</a:t>
            </a:r>
            <a:r>
              <a:rPr lang="es-ES" dirty="0">
                <a:solidFill>
                  <a:schemeClr val="tx1"/>
                </a:solidFill>
              </a:rPr>
              <a:t> set (</a:t>
            </a:r>
            <a:r>
              <a:rPr lang="es-ES" dirty="0" err="1">
                <a:solidFill>
                  <a:schemeClr val="tx1"/>
                </a:solidFill>
              </a:rPr>
              <a:t>int</a:t>
            </a:r>
            <a:r>
              <a:rPr lang="es-ES" dirty="0">
                <a:solidFill>
                  <a:schemeClr val="tx1"/>
                </a:solidFill>
              </a:rPr>
              <a:t> pos, </a:t>
            </a:r>
            <a:r>
              <a:rPr lang="es-ES" dirty="0" err="1">
                <a:solidFill>
                  <a:schemeClr val="tx1"/>
                </a:solidFill>
              </a:rPr>
              <a:t>Object</a:t>
            </a:r>
            <a:r>
              <a:rPr lang="es-ES" dirty="0">
                <a:solidFill>
                  <a:schemeClr val="tx1"/>
                </a:solidFill>
              </a:rPr>
              <a:t> </a:t>
            </a:r>
            <a:r>
              <a:rPr lang="es-ES" dirty="0" err="1">
                <a:solidFill>
                  <a:schemeClr val="tx1"/>
                </a:solidFill>
              </a:rPr>
              <a:t>obj</a:t>
            </a:r>
            <a:r>
              <a:rPr lang="es-ES" dirty="0">
                <a:solidFill>
                  <a:schemeClr val="tx1"/>
                </a:solidFill>
              </a:rPr>
              <a:t>)</a:t>
            </a:r>
          </a:p>
          <a:p>
            <a:pPr marL="742950" lvl="1" indent="-285750">
              <a:buFont typeface="Arial" pitchFamily="34" charset="0"/>
              <a:buChar char="•"/>
            </a:pPr>
            <a:r>
              <a:rPr lang="es-ES" dirty="0">
                <a:solidFill>
                  <a:schemeClr val="tx1"/>
                </a:solidFill>
              </a:rPr>
              <a:t>…</a:t>
            </a:r>
          </a:p>
        </p:txBody>
      </p:sp>
    </p:spTree>
    <p:extLst>
      <p:ext uri="{BB962C8B-B14F-4D97-AF65-F5344CB8AC3E}">
        <p14:creationId xmlns:p14="http://schemas.microsoft.com/office/powerpoint/2010/main" val="3356420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List</a:t>
            </a:r>
            <a:endParaRPr lang="es-CO" sz="1600" b="1" dirty="0">
              <a:latin typeface="Candara" pitchFamily="34" charset="0"/>
            </a:endParaRPr>
          </a:p>
        </p:txBody>
      </p:sp>
      <p:grpSp>
        <p:nvGrpSpPr>
          <p:cNvPr id="4" name="3 Grupo"/>
          <p:cNvGrpSpPr/>
          <p:nvPr/>
        </p:nvGrpSpPr>
        <p:grpSpPr>
          <a:xfrm>
            <a:off x="1115616" y="2591571"/>
            <a:ext cx="1901325" cy="1099570"/>
            <a:chOff x="899593" y="4301035"/>
            <a:chExt cx="2232248" cy="887214"/>
          </a:xfrm>
        </p:grpSpPr>
        <p:sp>
          <p:nvSpPr>
            <p:cNvPr id="6" name="Rectangle 4"/>
            <p:cNvSpPr>
              <a:spLocks noChangeArrowheads="1"/>
            </p:cNvSpPr>
            <p:nvPr/>
          </p:nvSpPr>
          <p:spPr bwMode="auto">
            <a:xfrm>
              <a:off x="900113" y="4301035"/>
              <a:ext cx="2231728" cy="887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7" name="Text Box 5"/>
            <p:cNvSpPr txBox="1">
              <a:spLocks noChangeArrowheads="1"/>
            </p:cNvSpPr>
            <p:nvPr/>
          </p:nvSpPr>
          <p:spPr bwMode="auto">
            <a:xfrm>
              <a:off x="899593" y="4308971"/>
              <a:ext cx="2218669" cy="3385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a:latin typeface="+mj-lt"/>
                </a:rPr>
                <a:t>Dibujo</a:t>
              </a:r>
              <a:endParaRPr lang="es-ES" sz="1600">
                <a:latin typeface="+mj-lt"/>
              </a:endParaRPr>
            </a:p>
          </p:txBody>
        </p:sp>
      </p:grpSp>
      <p:sp>
        <p:nvSpPr>
          <p:cNvPr id="8" name="Line 9"/>
          <p:cNvSpPr>
            <a:spLocks noChangeShapeType="1"/>
          </p:cNvSpPr>
          <p:nvPr/>
        </p:nvSpPr>
        <p:spPr bwMode="auto">
          <a:xfrm>
            <a:off x="3023623" y="3141356"/>
            <a:ext cx="683409"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600">
              <a:latin typeface="+mj-lt"/>
            </a:endParaRPr>
          </a:p>
        </p:txBody>
      </p:sp>
      <p:grpSp>
        <p:nvGrpSpPr>
          <p:cNvPr id="9" name="8 Grupo"/>
          <p:cNvGrpSpPr/>
          <p:nvPr/>
        </p:nvGrpSpPr>
        <p:grpSpPr>
          <a:xfrm>
            <a:off x="6300192" y="2564904"/>
            <a:ext cx="1901324" cy="1099571"/>
            <a:chOff x="5415364" y="4653136"/>
            <a:chExt cx="1901324" cy="1099571"/>
          </a:xfrm>
        </p:grpSpPr>
        <p:sp>
          <p:nvSpPr>
            <p:cNvPr id="10" name="Rectangle 7"/>
            <p:cNvSpPr>
              <a:spLocks noChangeArrowheads="1"/>
            </p:cNvSpPr>
            <p:nvPr/>
          </p:nvSpPr>
          <p:spPr bwMode="auto">
            <a:xfrm>
              <a:off x="5415364" y="4653136"/>
              <a:ext cx="1901324" cy="1099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CO" sz="1600" dirty="0" smtClean="0">
                  <a:latin typeface="+mj-lt"/>
                </a:rPr>
                <a:t>&lt;&lt;interface&gt;&gt;</a:t>
              </a:r>
            </a:p>
            <a:p>
              <a:pPr algn="ctr"/>
              <a:r>
                <a:rPr lang="es-CO" sz="1600" dirty="0" err="1" smtClean="0">
                  <a:latin typeface="+mj-lt"/>
                </a:rPr>
                <a:t>IFigura</a:t>
              </a:r>
              <a:endParaRPr lang="es-CO" sz="1600" dirty="0" smtClean="0">
                <a:latin typeface="+mj-lt"/>
              </a:endParaRPr>
            </a:p>
            <a:p>
              <a:endParaRPr lang="es-CO" sz="1600" dirty="0">
                <a:latin typeface="+mj-lt"/>
              </a:endParaRPr>
            </a:p>
            <a:p>
              <a:endParaRPr lang="es-ES" sz="1600" dirty="0">
                <a:latin typeface="+mj-lt"/>
              </a:endParaRPr>
            </a:p>
          </p:txBody>
        </p:sp>
        <p:cxnSp>
          <p:nvCxnSpPr>
            <p:cNvPr id="11" name="10 Conector recto"/>
            <p:cNvCxnSpPr/>
            <p:nvPr/>
          </p:nvCxnSpPr>
          <p:spPr>
            <a:xfrm>
              <a:off x="5415364" y="5229588"/>
              <a:ext cx="1901324"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2" name="11 Grupo"/>
          <p:cNvGrpSpPr/>
          <p:nvPr/>
        </p:nvGrpSpPr>
        <p:grpSpPr>
          <a:xfrm>
            <a:off x="3707904" y="2618608"/>
            <a:ext cx="1901325" cy="1099570"/>
            <a:chOff x="899593" y="4301035"/>
            <a:chExt cx="2232249" cy="887214"/>
          </a:xfrm>
        </p:grpSpPr>
        <p:sp>
          <p:nvSpPr>
            <p:cNvPr id="13" name="Rectangle 4"/>
            <p:cNvSpPr>
              <a:spLocks noChangeArrowheads="1"/>
            </p:cNvSpPr>
            <p:nvPr/>
          </p:nvSpPr>
          <p:spPr bwMode="auto">
            <a:xfrm>
              <a:off x="900114" y="4301035"/>
              <a:ext cx="2231728" cy="8872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sz="1600">
                <a:latin typeface="+mj-lt"/>
              </a:endParaRPr>
            </a:p>
          </p:txBody>
        </p:sp>
        <p:sp>
          <p:nvSpPr>
            <p:cNvPr id="14" name="Text Box 5"/>
            <p:cNvSpPr txBox="1">
              <a:spLocks noChangeArrowheads="1"/>
            </p:cNvSpPr>
            <p:nvPr/>
          </p:nvSpPr>
          <p:spPr bwMode="auto">
            <a:xfrm>
              <a:off x="899593" y="4308971"/>
              <a:ext cx="2218669" cy="2731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600" dirty="0" smtClean="0">
                  <a:latin typeface="+mj-lt"/>
                </a:rPr>
                <a:t>Contenedora</a:t>
              </a:r>
              <a:endParaRPr lang="es-ES" sz="1600" dirty="0">
                <a:latin typeface="+mj-lt"/>
              </a:endParaRPr>
            </a:p>
          </p:txBody>
        </p:sp>
      </p:grpSp>
      <p:sp>
        <p:nvSpPr>
          <p:cNvPr id="15" name="Line 9"/>
          <p:cNvSpPr>
            <a:spLocks noChangeShapeType="1"/>
          </p:cNvSpPr>
          <p:nvPr/>
        </p:nvSpPr>
        <p:spPr bwMode="auto">
          <a:xfrm>
            <a:off x="5609229" y="3168393"/>
            <a:ext cx="683409" cy="0"/>
          </a:xfrm>
          <a:prstGeom prst="line">
            <a:avLst/>
          </a:prstGeom>
          <a:noFill/>
          <a:ln w="952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600">
              <a:latin typeface="+mj-lt"/>
            </a:endParaRPr>
          </a:p>
        </p:txBody>
      </p:sp>
      <p:sp>
        <p:nvSpPr>
          <p:cNvPr id="16" name="Text Box 12"/>
          <p:cNvSpPr txBox="1">
            <a:spLocks noChangeArrowheads="1"/>
          </p:cNvSpPr>
          <p:nvPr/>
        </p:nvSpPr>
        <p:spPr bwMode="auto">
          <a:xfrm>
            <a:off x="3023623" y="3168393"/>
            <a:ext cx="71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400" dirty="0">
                <a:solidFill>
                  <a:srgbClr val="FF0000"/>
                </a:solidFill>
                <a:latin typeface="+mj-lt"/>
              </a:rPr>
              <a:t>figuras</a:t>
            </a:r>
            <a:endParaRPr lang="es-ES" sz="1400" dirty="0">
              <a:solidFill>
                <a:srgbClr val="FF0000"/>
              </a:solidFill>
              <a:latin typeface="+mj-lt"/>
            </a:endParaRPr>
          </a:p>
        </p:txBody>
      </p:sp>
      <p:sp>
        <p:nvSpPr>
          <p:cNvPr id="17" name="16 CuadroTexto"/>
          <p:cNvSpPr txBox="1"/>
          <p:nvPr/>
        </p:nvSpPr>
        <p:spPr>
          <a:xfrm>
            <a:off x="3491880" y="2845665"/>
            <a:ext cx="263214" cy="261610"/>
          </a:xfrm>
          <a:prstGeom prst="rect">
            <a:avLst/>
          </a:prstGeom>
          <a:noFill/>
        </p:spPr>
        <p:txBody>
          <a:bodyPr wrap="none" rtlCol="0">
            <a:spAutoFit/>
          </a:bodyPr>
          <a:lstStyle/>
          <a:p>
            <a:r>
              <a:rPr lang="es-CO" sz="1100" dirty="0" smtClean="0">
                <a:solidFill>
                  <a:srgbClr val="FF0000"/>
                </a:solidFill>
              </a:rPr>
              <a:t>1</a:t>
            </a:r>
            <a:endParaRPr lang="es-ES" sz="1100" dirty="0">
              <a:solidFill>
                <a:srgbClr val="FF0000"/>
              </a:solidFill>
            </a:endParaRPr>
          </a:p>
        </p:txBody>
      </p:sp>
      <p:sp>
        <p:nvSpPr>
          <p:cNvPr id="20" name="19 Rectángulo"/>
          <p:cNvSpPr/>
          <p:nvPr/>
        </p:nvSpPr>
        <p:spPr>
          <a:xfrm>
            <a:off x="2066500" y="4405857"/>
            <a:ext cx="2448272" cy="523220"/>
          </a:xfrm>
          <a:prstGeom prst="rect">
            <a:avLst/>
          </a:prstGeom>
        </p:spPr>
        <p:txBody>
          <a:bodyPr wrap="square">
            <a:spAutoFit/>
          </a:bodyPr>
          <a:lstStyle/>
          <a:p>
            <a:pPr algn="ctr"/>
            <a:r>
              <a:rPr lang="es-ES" sz="1400" dirty="0">
                <a:solidFill>
                  <a:srgbClr val="FF0000"/>
                </a:solidFill>
                <a:latin typeface="+mj-lt"/>
              </a:rPr>
              <a:t>Interfaces Java para contenedoras: </a:t>
            </a:r>
            <a:r>
              <a:rPr lang="es-ES" sz="1400" dirty="0" err="1">
                <a:solidFill>
                  <a:srgbClr val="FF0000"/>
                </a:solidFill>
                <a:latin typeface="+mj-lt"/>
              </a:rPr>
              <a:t>Collection</a:t>
            </a:r>
            <a:r>
              <a:rPr lang="es-ES" sz="1400" dirty="0">
                <a:solidFill>
                  <a:srgbClr val="FF0000"/>
                </a:solidFill>
                <a:latin typeface="+mj-lt"/>
              </a:rPr>
              <a:t> y </a:t>
            </a:r>
            <a:r>
              <a:rPr lang="es-ES" sz="1400" dirty="0" err="1">
                <a:solidFill>
                  <a:srgbClr val="FF0000"/>
                </a:solidFill>
                <a:latin typeface="+mj-lt"/>
              </a:rPr>
              <a:t>List</a:t>
            </a:r>
            <a:endParaRPr lang="es-ES" sz="1400" dirty="0">
              <a:solidFill>
                <a:srgbClr val="FF0000"/>
              </a:solidFill>
              <a:latin typeface="+mj-lt"/>
            </a:endParaRPr>
          </a:p>
        </p:txBody>
      </p:sp>
      <p:cxnSp>
        <p:nvCxnSpPr>
          <p:cNvPr id="22" name="21 Conector recto de flecha"/>
          <p:cNvCxnSpPr>
            <a:stCxn id="20" idx="0"/>
          </p:cNvCxnSpPr>
          <p:nvPr/>
        </p:nvCxnSpPr>
        <p:spPr>
          <a:xfrm flipV="1">
            <a:off x="3290636" y="3476170"/>
            <a:ext cx="201244" cy="9296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 Box 24"/>
          <p:cNvSpPr txBox="1">
            <a:spLocks noChangeArrowheads="1"/>
          </p:cNvSpPr>
          <p:nvPr/>
        </p:nvSpPr>
        <p:spPr bwMode="auto">
          <a:xfrm>
            <a:off x="4894297" y="4346520"/>
            <a:ext cx="2520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400" dirty="0">
                <a:solidFill>
                  <a:srgbClr val="0000FF"/>
                </a:solidFill>
                <a:latin typeface="+mj-lt"/>
              </a:rPr>
              <a:t>Cualquier clase que respete la interfaz puede hacer parte de la contenedora</a:t>
            </a:r>
            <a:endParaRPr lang="es-ES" sz="1400" dirty="0">
              <a:solidFill>
                <a:srgbClr val="0000FF"/>
              </a:solidFill>
              <a:latin typeface="+mj-lt"/>
            </a:endParaRPr>
          </a:p>
        </p:txBody>
      </p:sp>
      <p:cxnSp>
        <p:nvCxnSpPr>
          <p:cNvPr id="25" name="24 Conector recto de flecha"/>
          <p:cNvCxnSpPr>
            <a:stCxn id="23" idx="0"/>
          </p:cNvCxnSpPr>
          <p:nvPr/>
        </p:nvCxnSpPr>
        <p:spPr>
          <a:xfrm flipH="1" flipV="1">
            <a:off x="5796136" y="3322281"/>
            <a:ext cx="358648" cy="102423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30 Rectángulo"/>
          <p:cNvSpPr/>
          <p:nvPr/>
        </p:nvSpPr>
        <p:spPr>
          <a:xfrm>
            <a:off x="1887239" y="5229200"/>
            <a:ext cx="2520280" cy="738664"/>
          </a:xfrm>
          <a:prstGeom prst="rect">
            <a:avLst/>
          </a:prstGeom>
        </p:spPr>
        <p:txBody>
          <a:bodyPr wrap="square">
            <a:spAutoFit/>
          </a:bodyPr>
          <a:lstStyle/>
          <a:p>
            <a:pPr algn="ctr"/>
            <a:r>
              <a:rPr lang="es-CO" sz="1400" dirty="0">
                <a:solidFill>
                  <a:srgbClr val="FF0000"/>
                </a:solidFill>
                <a:latin typeface="+mj-lt"/>
              </a:rPr>
              <a:t>Un dibujo tiene una asociación hacia una contenedora que implementa la interfaz </a:t>
            </a:r>
            <a:r>
              <a:rPr lang="es-CO" sz="1400" dirty="0" err="1">
                <a:solidFill>
                  <a:srgbClr val="FF0000"/>
                </a:solidFill>
                <a:latin typeface="+mj-lt"/>
              </a:rPr>
              <a:t>List</a:t>
            </a:r>
            <a:endParaRPr lang="es-ES" sz="1400" dirty="0">
              <a:solidFill>
                <a:srgbClr val="FF0000"/>
              </a:solidFill>
              <a:latin typeface="+mj-lt"/>
            </a:endParaRPr>
          </a:p>
        </p:txBody>
      </p:sp>
      <p:cxnSp>
        <p:nvCxnSpPr>
          <p:cNvPr id="33" name="32 Conector recto de flecha"/>
          <p:cNvCxnSpPr>
            <a:stCxn id="31" idx="0"/>
            <a:endCxn id="16" idx="2"/>
          </p:cNvCxnSpPr>
          <p:nvPr/>
        </p:nvCxnSpPr>
        <p:spPr>
          <a:xfrm flipV="1">
            <a:off x="3147379" y="3476170"/>
            <a:ext cx="234259" cy="175303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7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3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List</a:t>
            </a:r>
            <a:endParaRPr lang="es-CO" sz="1600" b="1" dirty="0">
              <a:latin typeface="Candara" pitchFamily="34" charset="0"/>
            </a:endParaRPr>
          </a:p>
        </p:txBody>
      </p:sp>
      <p:pic>
        <p:nvPicPr>
          <p:cNvPr id="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060" y="2276872"/>
            <a:ext cx="5325694" cy="4309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
          <p:cNvSpPr>
            <a:spLocks noChangeArrowheads="1"/>
          </p:cNvSpPr>
          <p:nvPr/>
        </p:nvSpPr>
        <p:spPr bwMode="auto">
          <a:xfrm>
            <a:off x="1907705" y="3356992"/>
            <a:ext cx="2304256" cy="36557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 name="Text Box 5"/>
          <p:cNvSpPr txBox="1">
            <a:spLocks noChangeArrowheads="1"/>
          </p:cNvSpPr>
          <p:nvPr/>
        </p:nvSpPr>
        <p:spPr bwMode="auto">
          <a:xfrm>
            <a:off x="5292080" y="3212905"/>
            <a:ext cx="24850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400">
                <a:solidFill>
                  <a:srgbClr val="FF0000"/>
                </a:solidFill>
                <a:latin typeface="+mj-lt"/>
              </a:rPr>
              <a:t>Atributo de tipo contenedora que implementa la interfaz List</a:t>
            </a:r>
            <a:endParaRPr lang="es-ES" sz="1400">
              <a:solidFill>
                <a:srgbClr val="FF0000"/>
              </a:solidFill>
              <a:latin typeface="+mj-lt"/>
            </a:endParaRPr>
          </a:p>
        </p:txBody>
      </p:sp>
      <p:sp>
        <p:nvSpPr>
          <p:cNvPr id="28" name="Line 7"/>
          <p:cNvSpPr>
            <a:spLocks noChangeShapeType="1"/>
          </p:cNvSpPr>
          <p:nvPr/>
        </p:nvSpPr>
        <p:spPr bwMode="auto">
          <a:xfrm flipH="1">
            <a:off x="4211961" y="3498655"/>
            <a:ext cx="1080118"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a:latin typeface="+mj-lt"/>
            </a:endParaRPr>
          </a:p>
        </p:txBody>
      </p:sp>
      <p:sp>
        <p:nvSpPr>
          <p:cNvPr id="30" name="Rectangle 4"/>
          <p:cNvSpPr>
            <a:spLocks noChangeArrowheads="1"/>
          </p:cNvSpPr>
          <p:nvPr/>
        </p:nvSpPr>
        <p:spPr bwMode="auto">
          <a:xfrm>
            <a:off x="2339752" y="5229200"/>
            <a:ext cx="2664296" cy="365572"/>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 name="1 Rectángulo"/>
          <p:cNvSpPr/>
          <p:nvPr/>
        </p:nvSpPr>
        <p:spPr>
          <a:xfrm>
            <a:off x="5598368" y="4725144"/>
            <a:ext cx="3150096" cy="1384995"/>
          </a:xfrm>
          <a:prstGeom prst="rect">
            <a:avLst/>
          </a:prstGeom>
        </p:spPr>
        <p:txBody>
          <a:bodyPr wrap="square">
            <a:spAutoFit/>
          </a:bodyPr>
          <a:lstStyle/>
          <a:p>
            <a:r>
              <a:rPr lang="es-CO" sz="1400" dirty="0">
                <a:solidFill>
                  <a:srgbClr val="FF0000"/>
                </a:solidFill>
                <a:latin typeface="+mj-lt"/>
              </a:rPr>
              <a:t>La estructura concreta que se crea es un </a:t>
            </a:r>
            <a:r>
              <a:rPr lang="es-CO" sz="1400" dirty="0" err="1">
                <a:solidFill>
                  <a:srgbClr val="FF0000"/>
                </a:solidFill>
                <a:latin typeface="+mj-lt"/>
              </a:rPr>
              <a:t>ArrayList</a:t>
            </a:r>
            <a:endParaRPr lang="es-CO" sz="1400" dirty="0">
              <a:solidFill>
                <a:srgbClr val="FF0000"/>
              </a:solidFill>
              <a:latin typeface="+mj-lt"/>
            </a:endParaRPr>
          </a:p>
          <a:p>
            <a:endParaRPr lang="es-CO" sz="1400" dirty="0">
              <a:solidFill>
                <a:srgbClr val="FF0000"/>
              </a:solidFill>
              <a:latin typeface="+mj-lt"/>
            </a:endParaRPr>
          </a:p>
          <a:p>
            <a:r>
              <a:rPr lang="es-CO" sz="1400" dirty="0" smtClean="0">
                <a:solidFill>
                  <a:srgbClr val="FF0000"/>
                </a:solidFill>
                <a:latin typeface="+mj-lt"/>
              </a:rPr>
              <a:t>Si </a:t>
            </a:r>
            <a:r>
              <a:rPr lang="es-CO" sz="1400" dirty="0">
                <a:solidFill>
                  <a:srgbClr val="FF0000"/>
                </a:solidFill>
                <a:latin typeface="+mj-lt"/>
              </a:rPr>
              <a:t>en el futuro se quiere cambiar de estructura contenedora, SOLO HAY QUE CAMBIAR ESTA LINEA DEL PROGRAMA</a:t>
            </a:r>
            <a:endParaRPr lang="es-ES" sz="1400" dirty="0">
              <a:solidFill>
                <a:srgbClr val="FF0000"/>
              </a:solidFill>
              <a:latin typeface="+mj-lt"/>
            </a:endParaRPr>
          </a:p>
        </p:txBody>
      </p:sp>
      <p:cxnSp>
        <p:nvCxnSpPr>
          <p:cNvPr id="18" name="17 Conector recto de flecha"/>
          <p:cNvCxnSpPr>
            <a:stCxn id="2" idx="1"/>
            <a:endCxn id="30" idx="3"/>
          </p:cNvCxnSpPr>
          <p:nvPr/>
        </p:nvCxnSpPr>
        <p:spPr>
          <a:xfrm flipH="1" flipV="1">
            <a:off x="5004048" y="5411986"/>
            <a:ext cx="594320" cy="56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9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List</a:t>
            </a:r>
            <a:endParaRPr lang="es-CO" sz="1600" b="1" dirty="0">
              <a:latin typeface="Candara" pitchFamily="34" charset="0"/>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37" y="2710650"/>
            <a:ext cx="5794249" cy="329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4"/>
          <p:cNvSpPr txBox="1">
            <a:spLocks noChangeArrowheads="1"/>
          </p:cNvSpPr>
          <p:nvPr/>
        </p:nvSpPr>
        <p:spPr bwMode="auto">
          <a:xfrm>
            <a:off x="5871196" y="1609636"/>
            <a:ext cx="25592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sz="1400" dirty="0">
                <a:solidFill>
                  <a:srgbClr val="FF0000"/>
                </a:solidFill>
                <a:latin typeface="+mj-lt"/>
              </a:rPr>
              <a:t>Verifica que la lista se encuentra inicializada</a:t>
            </a:r>
            <a:endParaRPr lang="es-ES" sz="1400" dirty="0">
              <a:solidFill>
                <a:srgbClr val="FF0000"/>
              </a:solidFill>
              <a:latin typeface="+mj-lt"/>
            </a:endParaRPr>
          </a:p>
        </p:txBody>
      </p:sp>
      <p:sp>
        <p:nvSpPr>
          <p:cNvPr id="12" name="Text Box 5"/>
          <p:cNvSpPr txBox="1">
            <a:spLocks noChangeArrowheads="1"/>
          </p:cNvSpPr>
          <p:nvPr/>
        </p:nvSpPr>
        <p:spPr bwMode="auto">
          <a:xfrm>
            <a:off x="6876256" y="4241733"/>
            <a:ext cx="186096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400" dirty="0">
                <a:solidFill>
                  <a:srgbClr val="FF0000"/>
                </a:solidFill>
                <a:latin typeface="+mj-lt"/>
              </a:rPr>
              <a:t>Verifica que la figura seleccionada (atributo) se encuentre en la lista de figuras</a:t>
            </a:r>
            <a:endParaRPr lang="es-ES" sz="1400" dirty="0">
              <a:solidFill>
                <a:srgbClr val="FF0000"/>
              </a:solidFill>
              <a:latin typeface="+mj-lt"/>
            </a:endParaRPr>
          </a:p>
        </p:txBody>
      </p:sp>
      <p:sp>
        <p:nvSpPr>
          <p:cNvPr id="13" name="Line 6"/>
          <p:cNvSpPr>
            <a:spLocks noChangeShapeType="1"/>
          </p:cNvSpPr>
          <p:nvPr/>
        </p:nvSpPr>
        <p:spPr bwMode="auto">
          <a:xfrm flipH="1">
            <a:off x="5871196" y="2100918"/>
            <a:ext cx="1279628" cy="113597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4" name="Rectangle 9"/>
          <p:cNvSpPr>
            <a:spLocks noChangeArrowheads="1"/>
          </p:cNvSpPr>
          <p:nvPr/>
        </p:nvSpPr>
        <p:spPr bwMode="auto">
          <a:xfrm>
            <a:off x="1197954" y="3068960"/>
            <a:ext cx="4673242" cy="335857"/>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5" name="AutoShape 11"/>
          <p:cNvSpPr>
            <a:spLocks/>
          </p:cNvSpPr>
          <p:nvPr/>
        </p:nvSpPr>
        <p:spPr bwMode="auto">
          <a:xfrm>
            <a:off x="6571498" y="3871251"/>
            <a:ext cx="80288" cy="1695072"/>
          </a:xfrm>
          <a:prstGeom prst="rightBrace">
            <a:avLst>
              <a:gd name="adj1" fmla="val 175744"/>
              <a:gd name="adj2" fmla="val 50000"/>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extLst>
      <p:ext uri="{BB962C8B-B14F-4D97-AF65-F5344CB8AC3E}">
        <p14:creationId xmlns:p14="http://schemas.microsoft.com/office/powerpoint/2010/main" val="145105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Iterator</a:t>
            </a:r>
            <a:endParaRPr lang="es-CO" sz="1600" b="1" dirty="0">
              <a:latin typeface="Candara" pitchFamily="34" charset="0"/>
            </a:endParaRPr>
          </a:p>
        </p:txBody>
      </p:sp>
      <p:sp>
        <p:nvSpPr>
          <p:cNvPr id="9" name="8 Llamada de nube"/>
          <p:cNvSpPr/>
          <p:nvPr/>
        </p:nvSpPr>
        <p:spPr>
          <a:xfrm>
            <a:off x="1331640" y="2348880"/>
            <a:ext cx="3338077"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¿Qué es un </a:t>
            </a:r>
            <a:r>
              <a:rPr lang="es-ES" sz="2400" dirty="0" err="1" smtClean="0"/>
              <a:t>iterador</a:t>
            </a:r>
            <a:r>
              <a:rPr lang="es-ES" sz="2400" dirty="0" smtClean="0"/>
              <a:t>?</a:t>
            </a:r>
            <a:endParaRPr lang="es-CO" sz="2400" dirty="0"/>
          </a:p>
        </p:txBody>
      </p:sp>
      <p:grpSp>
        <p:nvGrpSpPr>
          <p:cNvPr id="16" name="15 Grupo"/>
          <p:cNvGrpSpPr/>
          <p:nvPr/>
        </p:nvGrpSpPr>
        <p:grpSpPr>
          <a:xfrm>
            <a:off x="395537" y="5040558"/>
            <a:ext cx="1355064" cy="1772818"/>
            <a:chOff x="1812609" y="5085184"/>
            <a:chExt cx="1982409" cy="1772818"/>
          </a:xfrm>
        </p:grpSpPr>
        <p:grpSp>
          <p:nvGrpSpPr>
            <p:cNvPr id="17" name="16 Grupo"/>
            <p:cNvGrpSpPr/>
            <p:nvPr/>
          </p:nvGrpSpPr>
          <p:grpSpPr>
            <a:xfrm>
              <a:off x="1877064" y="5085184"/>
              <a:ext cx="1917954" cy="1772818"/>
              <a:chOff x="1877064" y="5085184"/>
              <a:chExt cx="1917954" cy="1772818"/>
            </a:xfrm>
          </p:grpSpPr>
          <p:pic>
            <p:nvPicPr>
              <p:cNvPr id="19"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20" name="19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21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8" name="17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3" name="22 Llamada rectangular redondeada"/>
          <p:cNvSpPr/>
          <p:nvPr/>
        </p:nvSpPr>
        <p:spPr>
          <a:xfrm>
            <a:off x="5220072" y="2549556"/>
            <a:ext cx="3291780" cy="2520280"/>
          </a:xfrm>
          <a:prstGeom prst="wedgeRoundRectCallout">
            <a:avLst>
              <a:gd name="adj1" fmla="val 35432"/>
              <a:gd name="adj2" fmla="val 65749"/>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Es un objeto que implementa la </a:t>
            </a:r>
            <a:r>
              <a:rPr lang="es-CO" b="1" dirty="0">
                <a:solidFill>
                  <a:schemeClr val="tx1"/>
                </a:solidFill>
              </a:rPr>
              <a:t>interfaz </a:t>
            </a:r>
            <a:r>
              <a:rPr lang="es-CO" b="1" dirty="0" err="1">
                <a:solidFill>
                  <a:schemeClr val="tx1"/>
                </a:solidFill>
              </a:rPr>
              <a:t>Iterator</a:t>
            </a:r>
            <a:r>
              <a:rPr lang="es-CO" b="1" dirty="0">
                <a:solidFill>
                  <a:schemeClr val="tx1"/>
                </a:solidFill>
              </a:rPr>
              <a:t> </a:t>
            </a:r>
            <a:r>
              <a:rPr lang="es-CO" dirty="0">
                <a:solidFill>
                  <a:schemeClr val="tx1"/>
                </a:solidFill>
              </a:rPr>
              <a:t>de Java y que permite recorrer los elementos de una colección uno a uno</a:t>
            </a:r>
            <a:r>
              <a:rPr lang="es-CO" dirty="0" smtClean="0">
                <a:solidFill>
                  <a:schemeClr val="tx1"/>
                </a:solidFill>
              </a:rPr>
              <a:t>.</a:t>
            </a:r>
            <a:endParaRPr lang="es-CO" dirty="0">
              <a:solidFill>
                <a:schemeClr val="tx1"/>
              </a:solidFill>
            </a:endParaRPr>
          </a:p>
        </p:txBody>
      </p:sp>
    </p:spTree>
    <p:extLst>
      <p:ext uri="{BB962C8B-B14F-4D97-AF65-F5344CB8AC3E}">
        <p14:creationId xmlns:p14="http://schemas.microsoft.com/office/powerpoint/2010/main" val="213062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Iterator</a:t>
            </a:r>
            <a:endParaRPr lang="es-CO" sz="1600" b="1" dirty="0">
              <a:latin typeface="Candara" pitchFamily="34" charset="0"/>
            </a:endParaRPr>
          </a:p>
        </p:txBody>
      </p:sp>
      <p:sp>
        <p:nvSpPr>
          <p:cNvPr id="9" name="8 Llamada de nube"/>
          <p:cNvSpPr/>
          <p:nvPr/>
        </p:nvSpPr>
        <p:spPr>
          <a:xfrm>
            <a:off x="1188376" y="2348880"/>
            <a:ext cx="3671656" cy="2740777"/>
          </a:xfrm>
          <a:prstGeom prst="cloudCallout">
            <a:avLst>
              <a:gd name="adj1" fmla="val -26591"/>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smtClean="0"/>
              <a:t>¿Qué hay en la interfaz  </a:t>
            </a:r>
            <a:r>
              <a:rPr lang="es-ES" sz="2400" dirty="0" err="1" smtClean="0"/>
              <a:t>Iterator</a:t>
            </a:r>
            <a:r>
              <a:rPr lang="es-ES" sz="2400" dirty="0" smtClean="0"/>
              <a:t>?</a:t>
            </a:r>
            <a:endParaRPr lang="es-CO" sz="2400" dirty="0"/>
          </a:p>
        </p:txBody>
      </p:sp>
      <p:grpSp>
        <p:nvGrpSpPr>
          <p:cNvPr id="16" name="15 Grupo"/>
          <p:cNvGrpSpPr/>
          <p:nvPr/>
        </p:nvGrpSpPr>
        <p:grpSpPr>
          <a:xfrm>
            <a:off x="395537" y="5040558"/>
            <a:ext cx="1355064" cy="1772818"/>
            <a:chOff x="1812609" y="5085184"/>
            <a:chExt cx="1982409" cy="1772818"/>
          </a:xfrm>
        </p:grpSpPr>
        <p:grpSp>
          <p:nvGrpSpPr>
            <p:cNvPr id="17" name="16 Grupo"/>
            <p:cNvGrpSpPr/>
            <p:nvPr/>
          </p:nvGrpSpPr>
          <p:grpSpPr>
            <a:xfrm>
              <a:off x="1877064" y="5085184"/>
              <a:ext cx="1917954" cy="1772818"/>
              <a:chOff x="1877064" y="5085184"/>
              <a:chExt cx="1917954" cy="1772818"/>
            </a:xfrm>
          </p:grpSpPr>
          <p:pic>
            <p:nvPicPr>
              <p:cNvPr id="19"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20" name="19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21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8" name="17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3" name="22 Llamada rectangular redondeada"/>
          <p:cNvSpPr/>
          <p:nvPr/>
        </p:nvSpPr>
        <p:spPr>
          <a:xfrm>
            <a:off x="5220072" y="2996952"/>
            <a:ext cx="3291780" cy="1800200"/>
          </a:xfrm>
          <a:prstGeom prst="wedgeRoundRectCallout">
            <a:avLst>
              <a:gd name="adj1" fmla="val 35432"/>
              <a:gd name="adj2" fmla="val 65749"/>
              <a:gd name="adj3" fmla="val 1666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Métodos para recorrer una colección, obteniendo o quitando elementos</a:t>
            </a:r>
            <a:endParaRPr lang="es-CO" dirty="0">
              <a:solidFill>
                <a:schemeClr val="tx1"/>
              </a:solidFill>
            </a:endParaRPr>
          </a:p>
        </p:txBody>
      </p:sp>
    </p:spTree>
    <p:extLst>
      <p:ext uri="{BB962C8B-B14F-4D97-AF65-F5344CB8AC3E}">
        <p14:creationId xmlns:p14="http://schemas.microsoft.com/office/powerpoint/2010/main" val="106038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Iterator</a:t>
            </a:r>
            <a:endParaRPr lang="es-CO" sz="1600" b="1" dirty="0">
              <a:latin typeface="Candara" pitchFamily="34" charset="0"/>
            </a:endParaRPr>
          </a:p>
        </p:txBody>
      </p:sp>
      <p:graphicFrame>
        <p:nvGraphicFramePr>
          <p:cNvPr id="13" name="12 Tabla"/>
          <p:cNvGraphicFramePr>
            <a:graphicFrameLocks noGrp="1"/>
          </p:cNvGraphicFramePr>
          <p:nvPr>
            <p:extLst>
              <p:ext uri="{D42A27DB-BD31-4B8C-83A1-F6EECF244321}">
                <p14:modId xmlns:p14="http://schemas.microsoft.com/office/powerpoint/2010/main" val="954126239"/>
              </p:ext>
            </p:extLst>
          </p:nvPr>
        </p:nvGraphicFramePr>
        <p:xfrm>
          <a:off x="1115616" y="3101568"/>
          <a:ext cx="7344816" cy="2199640"/>
        </p:xfrm>
        <a:graphic>
          <a:graphicData uri="http://schemas.openxmlformats.org/drawingml/2006/table">
            <a:tbl>
              <a:tblPr firstRow="1" bandRow="1">
                <a:tableStyleId>{5C22544A-7EE6-4342-B048-85BDC9FD1C3A}</a:tableStyleId>
              </a:tblPr>
              <a:tblGrid>
                <a:gridCol w="2520280"/>
                <a:gridCol w="4824536"/>
              </a:tblGrid>
              <a:tr h="370840">
                <a:tc>
                  <a:txBody>
                    <a:bodyPr/>
                    <a:lstStyle/>
                    <a:p>
                      <a:pPr algn="ctr"/>
                      <a:r>
                        <a:rPr lang="es-CO" dirty="0" smtClean="0"/>
                        <a:t>Método</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smtClean="0"/>
                        <a:t>Descripción</a:t>
                      </a: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s-ES" sz="1800" dirty="0" err="1" smtClean="0"/>
                        <a:t>boolean</a:t>
                      </a:r>
                      <a:r>
                        <a:rPr lang="es-ES" sz="1800" dirty="0" smtClean="0"/>
                        <a:t> </a:t>
                      </a:r>
                      <a:r>
                        <a:rPr lang="es-ES" sz="1800" dirty="0" err="1" smtClean="0"/>
                        <a:t>hasNext</a:t>
                      </a:r>
                      <a:r>
                        <a:rPr lang="es-ES" sz="18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Devuelve </a:t>
                      </a:r>
                      <a:r>
                        <a:rPr lang="es-ES" b="1" dirty="0" smtClean="0">
                          <a:solidFill>
                            <a:schemeClr val="tx1"/>
                          </a:solidFill>
                        </a:rPr>
                        <a:t>true</a:t>
                      </a:r>
                      <a:r>
                        <a:rPr lang="es-ES" dirty="0" smtClean="0">
                          <a:solidFill>
                            <a:schemeClr val="tx1"/>
                          </a:solidFill>
                        </a:rPr>
                        <a:t> si en la colección hay más elementos (a parte de los ya obtenidos). De lo contrario devuelve </a:t>
                      </a:r>
                      <a:r>
                        <a:rPr lang="es-ES" b="1" dirty="0" smtClean="0">
                          <a:solidFill>
                            <a:schemeClr val="tx1"/>
                          </a:solidFill>
                        </a:rPr>
                        <a:t>false</a:t>
                      </a:r>
                      <a:r>
                        <a:rPr lang="es-E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lvl="2" indent="0">
                        <a:buFontTx/>
                        <a:buNone/>
                      </a:pPr>
                      <a:r>
                        <a:rPr lang="es-ES" dirty="0" err="1" smtClean="0"/>
                        <a:t>Object</a:t>
                      </a:r>
                      <a:r>
                        <a:rPr lang="es-ES" dirty="0" smtClean="0"/>
                        <a:t> </a:t>
                      </a:r>
                      <a:r>
                        <a:rPr lang="es-ES" dirty="0" err="1" smtClean="0"/>
                        <a:t>next</a:t>
                      </a:r>
                      <a:r>
                        <a:rPr lang="es-E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Devuelve el siguiente elemento de la colección. Si no hay elemento siguiente lanza la excepción </a:t>
                      </a:r>
                      <a:r>
                        <a:rPr lang="es-ES" b="1" dirty="0" err="1" smtClean="0">
                          <a:solidFill>
                            <a:schemeClr val="tx1"/>
                          </a:solidFill>
                        </a:rPr>
                        <a:t>NoSuchElementException</a:t>
                      </a:r>
                      <a:endParaRPr lang="es-E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24139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Diseño</a:t>
            </a:r>
            <a:endParaRPr lang="es-CO" dirty="0"/>
          </a:p>
        </p:txBody>
      </p:sp>
      <p:sp>
        <p:nvSpPr>
          <p:cNvPr id="3" name="Marcador de contenido 2"/>
          <p:cNvSpPr>
            <a:spLocks noGrp="1"/>
          </p:cNvSpPr>
          <p:nvPr>
            <p:ph idx="1"/>
          </p:nvPr>
        </p:nvSpPr>
        <p:spPr>
          <a:xfrm>
            <a:off x="1071563" y="2500313"/>
            <a:ext cx="7858125" cy="496639"/>
          </a:xfrm>
        </p:spPr>
        <p:txBody>
          <a:bodyPr/>
          <a:lstStyle/>
          <a:p>
            <a:r>
              <a:rPr lang="es-CO" dirty="0" smtClean="0"/>
              <a:t>¿Por qué es importante?</a:t>
            </a:r>
            <a:endParaRPr lang="es-CO"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025195"/>
            <a:ext cx="5476875" cy="3209925"/>
          </a:xfrm>
          <a:prstGeom prst="rect">
            <a:avLst/>
          </a:prstGeom>
        </p:spPr>
      </p:pic>
    </p:spTree>
    <p:extLst>
      <p:ext uri="{BB962C8B-B14F-4D97-AF65-F5344CB8AC3E}">
        <p14:creationId xmlns:p14="http://schemas.microsoft.com/office/powerpoint/2010/main" val="2456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Iterator</a:t>
            </a:r>
            <a:endParaRPr lang="es-CO" sz="1600" b="1" dirty="0">
              <a:latin typeface="Candara"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7001916" cy="3929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6"/>
          <p:cNvSpPr>
            <a:spLocks noChangeArrowheads="1"/>
          </p:cNvSpPr>
          <p:nvPr/>
        </p:nvSpPr>
        <p:spPr bwMode="auto">
          <a:xfrm>
            <a:off x="1331641" y="2780928"/>
            <a:ext cx="4896544" cy="455613"/>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7" name="Text Box 7"/>
          <p:cNvSpPr txBox="1">
            <a:spLocks noChangeArrowheads="1"/>
          </p:cNvSpPr>
          <p:nvPr/>
        </p:nvSpPr>
        <p:spPr bwMode="auto">
          <a:xfrm>
            <a:off x="6444208" y="2093516"/>
            <a:ext cx="25447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CO" sz="1600" dirty="0">
                <a:solidFill>
                  <a:srgbClr val="FF0000"/>
                </a:solidFill>
                <a:latin typeface="+mj-lt"/>
              </a:rPr>
              <a:t>Abre un flujo de escritura</a:t>
            </a:r>
            <a:endParaRPr lang="es-ES" sz="1600" dirty="0">
              <a:solidFill>
                <a:srgbClr val="FF0000"/>
              </a:solidFill>
              <a:latin typeface="+mj-lt"/>
            </a:endParaRPr>
          </a:p>
        </p:txBody>
      </p:sp>
      <p:cxnSp>
        <p:nvCxnSpPr>
          <p:cNvPr id="3" name="2 Conector recto de flecha"/>
          <p:cNvCxnSpPr>
            <a:stCxn id="7" idx="2"/>
          </p:cNvCxnSpPr>
          <p:nvPr/>
        </p:nvCxnSpPr>
        <p:spPr>
          <a:xfrm flipH="1">
            <a:off x="6228185" y="2432070"/>
            <a:ext cx="1488404" cy="5766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4"/>
          <p:cNvSpPr>
            <a:spLocks noChangeArrowheads="1"/>
          </p:cNvSpPr>
          <p:nvPr/>
        </p:nvSpPr>
        <p:spPr bwMode="auto">
          <a:xfrm>
            <a:off x="1331641" y="3236541"/>
            <a:ext cx="3456383" cy="57785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 name="Rectangle 4"/>
          <p:cNvSpPr>
            <a:spLocks noChangeArrowheads="1"/>
          </p:cNvSpPr>
          <p:nvPr/>
        </p:nvSpPr>
        <p:spPr bwMode="auto">
          <a:xfrm>
            <a:off x="1331641" y="3799748"/>
            <a:ext cx="3960439" cy="3175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1" name="Text Box 7"/>
          <p:cNvSpPr txBox="1">
            <a:spLocks noChangeArrowheads="1"/>
          </p:cNvSpPr>
          <p:nvPr/>
        </p:nvSpPr>
        <p:spPr bwMode="auto">
          <a:xfrm>
            <a:off x="6540983" y="3636313"/>
            <a:ext cx="24276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sz="1600" dirty="0">
                <a:solidFill>
                  <a:srgbClr val="FF0000"/>
                </a:solidFill>
                <a:latin typeface="+mj-lt"/>
              </a:rPr>
              <a:t>Pide el </a:t>
            </a:r>
            <a:r>
              <a:rPr lang="es-ES" sz="1600" dirty="0" err="1">
                <a:solidFill>
                  <a:srgbClr val="FF0000"/>
                </a:solidFill>
                <a:latin typeface="+mj-lt"/>
              </a:rPr>
              <a:t>iterador</a:t>
            </a:r>
            <a:r>
              <a:rPr lang="es-ES" sz="1600" dirty="0">
                <a:solidFill>
                  <a:srgbClr val="FF0000"/>
                </a:solidFill>
                <a:latin typeface="+mj-lt"/>
              </a:rPr>
              <a:t> a la colección (</a:t>
            </a:r>
            <a:r>
              <a:rPr lang="es-ES" sz="1600" dirty="0" err="1">
                <a:solidFill>
                  <a:srgbClr val="FF0000"/>
                </a:solidFill>
                <a:latin typeface="+mj-lt"/>
              </a:rPr>
              <a:t>ArrayList</a:t>
            </a:r>
            <a:endParaRPr lang="es-ES" sz="1600" dirty="0">
              <a:solidFill>
                <a:srgbClr val="FF0000"/>
              </a:solidFill>
              <a:latin typeface="+mj-lt"/>
            </a:endParaRPr>
          </a:p>
        </p:txBody>
      </p:sp>
      <p:cxnSp>
        <p:nvCxnSpPr>
          <p:cNvPr id="12" name="11 Conector recto de flecha"/>
          <p:cNvCxnSpPr/>
          <p:nvPr/>
        </p:nvCxnSpPr>
        <p:spPr>
          <a:xfrm flipH="1">
            <a:off x="5292080" y="3899660"/>
            <a:ext cx="115213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4"/>
          <p:cNvSpPr>
            <a:spLocks noChangeArrowheads="1"/>
          </p:cNvSpPr>
          <p:nvPr/>
        </p:nvSpPr>
        <p:spPr bwMode="auto">
          <a:xfrm>
            <a:off x="1331641" y="4077072"/>
            <a:ext cx="2808312" cy="3175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9" name="Text Box 7"/>
          <p:cNvSpPr txBox="1">
            <a:spLocks noChangeArrowheads="1"/>
          </p:cNvSpPr>
          <p:nvPr/>
        </p:nvSpPr>
        <p:spPr bwMode="auto">
          <a:xfrm>
            <a:off x="5292080" y="4005064"/>
            <a:ext cx="25447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sz="1600" dirty="0">
                <a:solidFill>
                  <a:srgbClr val="FF0000"/>
                </a:solidFill>
                <a:latin typeface="+mj-lt"/>
              </a:rPr>
              <a:t>Mientras haya elementos en la colección</a:t>
            </a:r>
          </a:p>
        </p:txBody>
      </p:sp>
      <p:cxnSp>
        <p:nvCxnSpPr>
          <p:cNvPr id="20" name="19 Conector recto de flecha"/>
          <p:cNvCxnSpPr/>
          <p:nvPr/>
        </p:nvCxnSpPr>
        <p:spPr>
          <a:xfrm flipH="1">
            <a:off x="4139952" y="4267835"/>
            <a:ext cx="115213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4"/>
          <p:cNvSpPr>
            <a:spLocks noChangeArrowheads="1"/>
          </p:cNvSpPr>
          <p:nvPr/>
        </p:nvSpPr>
        <p:spPr bwMode="auto">
          <a:xfrm>
            <a:off x="1835696" y="4479652"/>
            <a:ext cx="3816424" cy="3175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 name="Text Box 7"/>
          <p:cNvSpPr txBox="1">
            <a:spLocks noChangeArrowheads="1"/>
          </p:cNvSpPr>
          <p:nvPr/>
        </p:nvSpPr>
        <p:spPr bwMode="auto">
          <a:xfrm>
            <a:off x="6809179" y="4303477"/>
            <a:ext cx="1953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sz="1600" dirty="0">
                <a:solidFill>
                  <a:srgbClr val="FF0000"/>
                </a:solidFill>
                <a:latin typeface="+mj-lt"/>
              </a:rPr>
              <a:t>Extrae el elemento Y avanza</a:t>
            </a:r>
          </a:p>
        </p:txBody>
      </p:sp>
      <p:cxnSp>
        <p:nvCxnSpPr>
          <p:cNvPr id="23" name="22 Conector recto de flecha"/>
          <p:cNvCxnSpPr/>
          <p:nvPr/>
        </p:nvCxnSpPr>
        <p:spPr>
          <a:xfrm flipH="1">
            <a:off x="5652120" y="4601846"/>
            <a:ext cx="115213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4"/>
          <p:cNvSpPr>
            <a:spLocks noChangeArrowheads="1"/>
          </p:cNvSpPr>
          <p:nvPr/>
        </p:nvSpPr>
        <p:spPr bwMode="auto">
          <a:xfrm>
            <a:off x="1821549" y="4892608"/>
            <a:ext cx="3816424" cy="317500"/>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 name="Rectangle 4"/>
          <p:cNvSpPr>
            <a:spLocks noChangeArrowheads="1"/>
          </p:cNvSpPr>
          <p:nvPr/>
        </p:nvSpPr>
        <p:spPr bwMode="auto">
          <a:xfrm>
            <a:off x="1835696" y="5127724"/>
            <a:ext cx="6408712" cy="461516"/>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extLst>
      <p:ext uri="{BB962C8B-B14F-4D97-AF65-F5344CB8AC3E}">
        <p14:creationId xmlns:p14="http://schemas.microsoft.com/office/powerpoint/2010/main" val="305315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9" grpId="1" animBg="1"/>
      <p:bldP spid="10" grpId="0" animBg="1"/>
      <p:bldP spid="10" grpId="1" animBg="1"/>
      <p:bldP spid="11" grpId="0"/>
      <p:bldP spid="11" grpId="1"/>
      <p:bldP spid="18" grpId="0" animBg="1"/>
      <p:bldP spid="18" grpId="1" animBg="1"/>
      <p:bldP spid="19" grpId="0"/>
      <p:bldP spid="19" grpId="1"/>
      <p:bldP spid="21" grpId="0" animBg="1"/>
      <p:bldP spid="21" grpId="1" animBg="1"/>
      <p:bldP spid="22" grpId="1"/>
      <p:bldP spid="22" grpId="2"/>
      <p:bldP spid="24" grpId="0" animBg="1"/>
      <p:bldP spid="24" grpId="1"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828539" y="2996952"/>
            <a:ext cx="5904656" cy="213025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s-CO" altLang="es-CO" sz="2800" dirty="0" smtClean="0">
                <a:solidFill>
                  <a:schemeClr val="tx1"/>
                </a:solidFill>
              </a:rPr>
              <a:t>   </a:t>
            </a:r>
            <a:r>
              <a:rPr lang="es-CO" altLang="es-CO" sz="2800" dirty="0" err="1" smtClean="0">
                <a:solidFill>
                  <a:schemeClr val="tx1"/>
                </a:solidFill>
              </a:rPr>
              <a:t>public</a:t>
            </a:r>
            <a:r>
              <a:rPr lang="es-CO" altLang="es-CO" sz="2800" dirty="0" smtClean="0">
                <a:solidFill>
                  <a:schemeClr val="tx1"/>
                </a:solidFill>
              </a:rPr>
              <a:t> </a:t>
            </a:r>
            <a:r>
              <a:rPr lang="es-CO" altLang="es-CO" sz="2800" dirty="0" err="1">
                <a:solidFill>
                  <a:schemeClr val="tx1"/>
                </a:solidFill>
              </a:rPr>
              <a:t>void</a:t>
            </a:r>
            <a:r>
              <a:rPr lang="es-CO" altLang="es-CO" sz="2800" dirty="0">
                <a:solidFill>
                  <a:schemeClr val="tx1"/>
                </a:solidFill>
              </a:rPr>
              <a:t> </a:t>
            </a:r>
            <a:r>
              <a:rPr lang="es-CO" altLang="es-CO" sz="2800" dirty="0" err="1">
                <a:solidFill>
                  <a:schemeClr val="tx1"/>
                </a:solidFill>
              </a:rPr>
              <a:t>agregarFigura</a:t>
            </a:r>
            <a:r>
              <a:rPr lang="es-CO" altLang="es-CO" sz="2800" dirty="0">
                <a:solidFill>
                  <a:schemeClr val="tx1"/>
                </a:solidFill>
              </a:rPr>
              <a:t>( </a:t>
            </a:r>
            <a:r>
              <a:rPr lang="es-CO" altLang="es-CO" sz="2800" dirty="0" err="1">
                <a:solidFill>
                  <a:schemeClr val="tx1"/>
                </a:solidFill>
              </a:rPr>
              <a:t>Ifigura</a:t>
            </a:r>
            <a:r>
              <a:rPr lang="es-CO" altLang="es-CO" sz="2800" dirty="0">
                <a:solidFill>
                  <a:schemeClr val="tx1"/>
                </a:solidFill>
              </a:rPr>
              <a:t> f </a:t>
            </a:r>
            <a:r>
              <a:rPr lang="es-CO" altLang="es-CO" sz="2800" dirty="0" smtClean="0">
                <a:solidFill>
                  <a:schemeClr val="tx1"/>
                </a:solidFill>
              </a:rPr>
              <a:t>)</a:t>
            </a:r>
          </a:p>
          <a:p>
            <a:pPr>
              <a:lnSpc>
                <a:spcPct val="90000"/>
              </a:lnSpc>
            </a:pPr>
            <a:endParaRPr lang="es-CO" altLang="es-CO" sz="2800" dirty="0">
              <a:solidFill>
                <a:schemeClr val="tx1"/>
              </a:solidFill>
            </a:endParaRPr>
          </a:p>
          <a:p>
            <a:pPr lvl="1">
              <a:lnSpc>
                <a:spcPct val="90000"/>
              </a:lnSpc>
            </a:pPr>
            <a:r>
              <a:rPr lang="es-CO" altLang="es-CO" sz="2400" dirty="0">
                <a:solidFill>
                  <a:schemeClr val="tx1"/>
                </a:solidFill>
              </a:rPr>
              <a:t>Agrega una nueva figura al final de la lista de </a:t>
            </a:r>
            <a:r>
              <a:rPr lang="es-CO" altLang="es-CO" sz="2400" dirty="0" smtClean="0">
                <a:solidFill>
                  <a:schemeClr val="tx1"/>
                </a:solidFill>
              </a:rPr>
              <a:t>figuras</a:t>
            </a:r>
            <a:endParaRPr lang="es-CO" altLang="es-CO" sz="2400" dirty="0">
              <a:solidFill>
                <a:schemeClr val="tx1"/>
              </a:solidFill>
            </a:endParaRPr>
          </a:p>
        </p:txBody>
      </p:sp>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Iterator</a:t>
            </a:r>
            <a:endParaRPr lang="es-CO" sz="1600" b="1" dirty="0">
              <a:latin typeface="Candara" pitchFamily="34" charset="0"/>
            </a:endParaRP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02" y="2636912"/>
            <a:ext cx="7471330" cy="285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4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619672" y="2780928"/>
            <a:ext cx="6552480" cy="28083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s-CO" altLang="es-CO" sz="2800" dirty="0" err="1">
                <a:solidFill>
                  <a:schemeClr val="tx1"/>
                </a:solidFill>
              </a:rPr>
              <a:t>public</a:t>
            </a:r>
            <a:r>
              <a:rPr lang="es-CO" altLang="es-CO" sz="2800" dirty="0">
                <a:solidFill>
                  <a:schemeClr val="tx1"/>
                </a:solidFill>
              </a:rPr>
              <a:t> </a:t>
            </a:r>
            <a:r>
              <a:rPr lang="es-CO" altLang="es-CO" sz="2800" dirty="0" err="1">
                <a:solidFill>
                  <a:schemeClr val="tx1"/>
                </a:solidFill>
              </a:rPr>
              <a:t>void</a:t>
            </a:r>
            <a:r>
              <a:rPr lang="es-CO" altLang="es-CO" sz="2800" dirty="0">
                <a:solidFill>
                  <a:schemeClr val="tx1"/>
                </a:solidFill>
              </a:rPr>
              <a:t> </a:t>
            </a:r>
            <a:r>
              <a:rPr lang="es-CO" altLang="es-CO" sz="2800" dirty="0" err="1">
                <a:solidFill>
                  <a:schemeClr val="tx1"/>
                </a:solidFill>
              </a:rPr>
              <a:t>eliminarFigura</a:t>
            </a:r>
            <a:r>
              <a:rPr lang="es-CO" altLang="es-CO" sz="2800" dirty="0">
                <a:solidFill>
                  <a:schemeClr val="tx1"/>
                </a:solidFill>
              </a:rPr>
              <a:t>( </a:t>
            </a:r>
            <a:r>
              <a:rPr lang="es-CO" altLang="es-CO" sz="2800" dirty="0" smtClean="0">
                <a:solidFill>
                  <a:schemeClr val="tx1"/>
                </a:solidFill>
              </a:rPr>
              <a:t>)</a:t>
            </a:r>
          </a:p>
          <a:p>
            <a:pPr>
              <a:lnSpc>
                <a:spcPct val="90000"/>
              </a:lnSpc>
            </a:pPr>
            <a:endParaRPr lang="es-CO" altLang="es-CO" sz="2800" dirty="0">
              <a:solidFill>
                <a:schemeClr val="tx1"/>
              </a:solidFill>
            </a:endParaRPr>
          </a:p>
          <a:p>
            <a:pPr lvl="1">
              <a:lnSpc>
                <a:spcPct val="90000"/>
              </a:lnSpc>
            </a:pPr>
            <a:r>
              <a:rPr lang="es-CO" altLang="es-CO" sz="2400" dirty="0">
                <a:solidFill>
                  <a:schemeClr val="tx1"/>
                </a:solidFill>
              </a:rPr>
              <a:t>Elimina la figura seleccionada. Si no hay ninguna figura seleccionada, no hace nada.</a:t>
            </a:r>
          </a:p>
          <a:p>
            <a:pPr lvl="1">
              <a:lnSpc>
                <a:spcPct val="90000"/>
              </a:lnSpc>
            </a:pPr>
            <a:r>
              <a:rPr lang="es-CO" altLang="es-CO" sz="2400" dirty="0">
                <a:solidFill>
                  <a:schemeClr val="tx1"/>
                </a:solidFill>
              </a:rPr>
              <a:t>Utiliza el método </a:t>
            </a:r>
            <a:r>
              <a:rPr lang="es-CO" altLang="es-CO" sz="2400" dirty="0" err="1">
                <a:solidFill>
                  <a:schemeClr val="tx1"/>
                </a:solidFill>
              </a:rPr>
              <a:t>remove</a:t>
            </a:r>
            <a:r>
              <a:rPr lang="es-CO" altLang="es-CO" sz="2400" dirty="0">
                <a:solidFill>
                  <a:schemeClr val="tx1"/>
                </a:solidFill>
              </a:rPr>
              <a:t> (o) de la interfaz </a:t>
            </a:r>
            <a:r>
              <a:rPr lang="es-CO" altLang="es-CO" sz="2400" dirty="0" err="1">
                <a:solidFill>
                  <a:schemeClr val="tx1"/>
                </a:solidFill>
              </a:rPr>
              <a:t>List</a:t>
            </a:r>
            <a:r>
              <a:rPr lang="es-CO" altLang="es-CO" sz="2400" dirty="0" smtClean="0">
                <a:solidFill>
                  <a:schemeClr val="tx1"/>
                </a:solidFill>
              </a:rPr>
              <a:t>.  </a:t>
            </a:r>
            <a:endParaRPr lang="es-CO" dirty="0"/>
          </a:p>
        </p:txBody>
      </p:sp>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Iterator</a:t>
            </a:r>
            <a:endParaRPr lang="es-CO" sz="1600" b="1" dirty="0">
              <a:latin typeface="Candara" pitchFamily="34"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51417"/>
            <a:ext cx="7056536" cy="3720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96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763688" y="2564904"/>
            <a:ext cx="5184576" cy="35076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s-CO" altLang="es-CO" sz="2800" dirty="0" err="1">
                <a:solidFill>
                  <a:schemeClr val="tx1"/>
                </a:solidFill>
              </a:rPr>
              <a:t>public</a:t>
            </a:r>
            <a:r>
              <a:rPr lang="es-CO" altLang="es-CO" sz="2800" dirty="0">
                <a:solidFill>
                  <a:schemeClr val="tx1"/>
                </a:solidFill>
              </a:rPr>
              <a:t> </a:t>
            </a:r>
            <a:r>
              <a:rPr lang="es-CO" altLang="es-CO" sz="2800" dirty="0" err="1">
                <a:solidFill>
                  <a:schemeClr val="tx1"/>
                </a:solidFill>
              </a:rPr>
              <a:t>int</a:t>
            </a:r>
            <a:r>
              <a:rPr lang="es-CO" altLang="es-CO" sz="2800" dirty="0">
                <a:solidFill>
                  <a:schemeClr val="tx1"/>
                </a:solidFill>
              </a:rPr>
              <a:t> </a:t>
            </a:r>
            <a:r>
              <a:rPr lang="es-CO" altLang="es-CO" sz="2800" dirty="0" err="1" smtClean="0">
                <a:solidFill>
                  <a:schemeClr val="tx1"/>
                </a:solidFill>
              </a:rPr>
              <a:t>contarLineas</a:t>
            </a:r>
            <a:endParaRPr lang="es-CO" altLang="es-CO" sz="2800" dirty="0" smtClean="0">
              <a:solidFill>
                <a:schemeClr val="tx1"/>
              </a:solidFill>
            </a:endParaRPr>
          </a:p>
          <a:p>
            <a:pPr>
              <a:lnSpc>
                <a:spcPct val="90000"/>
              </a:lnSpc>
            </a:pPr>
            <a:endParaRPr lang="es-CO" altLang="es-CO" sz="2800" dirty="0">
              <a:solidFill>
                <a:schemeClr val="tx1"/>
              </a:solidFill>
            </a:endParaRPr>
          </a:p>
          <a:p>
            <a:pPr lvl="1">
              <a:lnSpc>
                <a:spcPct val="90000"/>
              </a:lnSpc>
            </a:pPr>
            <a:r>
              <a:rPr lang="es-CO" altLang="es-CO" sz="2400" dirty="0">
                <a:solidFill>
                  <a:schemeClr val="tx1"/>
                </a:solidFill>
              </a:rPr>
              <a:t>Cuenta y retorna el número de líneas que hay en el dibujo.</a:t>
            </a:r>
          </a:p>
          <a:p>
            <a:pPr lvl="1">
              <a:lnSpc>
                <a:spcPct val="90000"/>
              </a:lnSpc>
            </a:pPr>
            <a:r>
              <a:rPr lang="es-CO" altLang="es-CO" sz="2400" dirty="0">
                <a:solidFill>
                  <a:schemeClr val="tx1"/>
                </a:solidFill>
              </a:rPr>
              <a:t>Utiliza el método </a:t>
            </a:r>
            <a:r>
              <a:rPr lang="es-CO" altLang="es-CO" sz="2400" dirty="0" err="1">
                <a:solidFill>
                  <a:schemeClr val="tx1"/>
                </a:solidFill>
              </a:rPr>
              <a:t>darTipoFigura</a:t>
            </a:r>
            <a:r>
              <a:rPr lang="es-CO" altLang="es-CO" sz="2400" dirty="0">
                <a:solidFill>
                  <a:schemeClr val="tx1"/>
                </a:solidFill>
              </a:rPr>
              <a:t>() de la interfaz </a:t>
            </a:r>
            <a:r>
              <a:rPr lang="es-CO" altLang="es-CO" sz="2400" dirty="0" err="1">
                <a:solidFill>
                  <a:schemeClr val="tx1"/>
                </a:solidFill>
              </a:rPr>
              <a:t>IFigura</a:t>
            </a:r>
            <a:r>
              <a:rPr lang="es-CO" altLang="es-CO" sz="2400" dirty="0" smtClean="0">
                <a:solidFill>
                  <a:schemeClr val="tx1"/>
                </a:solidFill>
              </a:rPr>
              <a:t>.</a:t>
            </a:r>
            <a:endParaRPr lang="es-CO" dirty="0"/>
          </a:p>
        </p:txBody>
      </p:sp>
      <p:sp>
        <p:nvSpPr>
          <p:cNvPr id="5" name="5 CuadroTexto"/>
          <p:cNvSpPr txBox="1"/>
          <p:nvPr/>
        </p:nvSpPr>
        <p:spPr>
          <a:xfrm>
            <a:off x="827583" y="1700808"/>
            <a:ext cx="7684269" cy="400110"/>
          </a:xfrm>
          <a:prstGeom prst="rect">
            <a:avLst/>
          </a:prstGeom>
          <a:noFill/>
        </p:spPr>
        <p:txBody>
          <a:bodyPr wrap="square" rtlCol="0">
            <a:spAutoFit/>
          </a:bodyPr>
          <a:lstStyle/>
          <a:p>
            <a:r>
              <a:rPr lang="es-ES" sz="2000" b="1" dirty="0" smtClean="0">
                <a:latin typeface="Candara" pitchFamily="34" charset="0"/>
              </a:rPr>
              <a:t>Interfaz </a:t>
            </a:r>
            <a:r>
              <a:rPr lang="es-ES" sz="2000" b="1" dirty="0" err="1" smtClean="0">
                <a:latin typeface="Candara" pitchFamily="34" charset="0"/>
              </a:rPr>
              <a:t>Iterator</a:t>
            </a:r>
            <a:endParaRPr lang="es-CO" sz="1600" b="1" dirty="0">
              <a:latin typeface="Candara" pitchFamily="34"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96826"/>
            <a:ext cx="5560541" cy="36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3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3" y="1700808"/>
            <a:ext cx="7684269" cy="400110"/>
          </a:xfrm>
          <a:prstGeom prst="rect">
            <a:avLst/>
          </a:prstGeom>
          <a:noFill/>
        </p:spPr>
        <p:txBody>
          <a:bodyPr wrap="square" rtlCol="0">
            <a:spAutoFit/>
          </a:bodyPr>
          <a:lstStyle/>
          <a:p>
            <a:r>
              <a:rPr lang="es-CO" sz="2000" b="1" dirty="0" smtClean="0">
                <a:latin typeface="Candara" pitchFamily="34" charset="0"/>
              </a:rPr>
              <a:t>Extensión de interfaces</a:t>
            </a:r>
            <a:endParaRPr lang="es-CO" sz="2000" b="1" dirty="0">
              <a:latin typeface="Candara" pitchFamily="34" charset="0"/>
            </a:endParaRPr>
          </a:p>
        </p:txBody>
      </p:sp>
      <p:grpSp>
        <p:nvGrpSpPr>
          <p:cNvPr id="5" name="4 Grupo"/>
          <p:cNvGrpSpPr/>
          <p:nvPr/>
        </p:nvGrpSpPr>
        <p:grpSpPr>
          <a:xfrm>
            <a:off x="2409825" y="4653136"/>
            <a:ext cx="4250407" cy="1857202"/>
            <a:chOff x="2409825" y="4468813"/>
            <a:chExt cx="4451350" cy="2041525"/>
          </a:xfrm>
        </p:grpSpPr>
        <p:sp>
          <p:nvSpPr>
            <p:cNvPr id="6" name="Rectangle 5"/>
            <p:cNvSpPr>
              <a:spLocks noChangeArrowheads="1"/>
            </p:cNvSpPr>
            <p:nvPr/>
          </p:nvSpPr>
          <p:spPr bwMode="auto">
            <a:xfrm>
              <a:off x="2409825" y="4478338"/>
              <a:ext cx="1820863" cy="827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mj-lt"/>
              </a:endParaRPr>
            </a:p>
          </p:txBody>
        </p:sp>
        <p:sp>
          <p:nvSpPr>
            <p:cNvPr id="7" name="Text Box 6"/>
            <p:cNvSpPr txBox="1">
              <a:spLocks noChangeArrowheads="1"/>
            </p:cNvSpPr>
            <p:nvPr/>
          </p:nvSpPr>
          <p:spPr bwMode="auto">
            <a:xfrm>
              <a:off x="2409825" y="4468813"/>
              <a:ext cx="18161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altLang="es-CO" sz="1800" b="1">
                  <a:solidFill>
                    <a:srgbClr val="FF0000"/>
                  </a:solidFill>
                  <a:latin typeface="+mj-lt"/>
                </a:rPr>
                <a:t>&lt;&lt; interface &gt;&gt;</a:t>
              </a:r>
            </a:p>
            <a:p>
              <a:pPr algn="ctr"/>
              <a:r>
                <a:rPr lang="es-CO" altLang="es-CO" sz="1800" b="1">
                  <a:solidFill>
                    <a:srgbClr val="FF0000"/>
                  </a:solidFill>
                  <a:latin typeface="+mj-lt"/>
                </a:rPr>
                <a:t>I1</a:t>
              </a:r>
            </a:p>
          </p:txBody>
        </p:sp>
        <p:sp>
          <p:nvSpPr>
            <p:cNvPr id="8" name="Text Box 14"/>
            <p:cNvSpPr txBox="1">
              <a:spLocks noChangeArrowheads="1"/>
            </p:cNvSpPr>
            <p:nvPr/>
          </p:nvSpPr>
          <p:spPr bwMode="auto">
            <a:xfrm>
              <a:off x="3565525" y="5859463"/>
              <a:ext cx="22891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altLang="es-CO" sz="1800" b="1">
                  <a:solidFill>
                    <a:srgbClr val="CC0099"/>
                  </a:solidFill>
                  <a:latin typeface="+mj-lt"/>
                </a:rPr>
                <a:t>&lt;&lt; interface &gt;&gt;</a:t>
              </a:r>
            </a:p>
            <a:p>
              <a:pPr algn="ctr"/>
              <a:r>
                <a:rPr lang="es-CO" altLang="es-CO" sz="1800" b="1">
                  <a:solidFill>
                    <a:srgbClr val="CC0099"/>
                  </a:solidFill>
                  <a:latin typeface="+mj-lt"/>
                </a:rPr>
                <a:t>I3</a:t>
              </a:r>
            </a:p>
          </p:txBody>
        </p:sp>
        <p:grpSp>
          <p:nvGrpSpPr>
            <p:cNvPr id="9" name="Group 20"/>
            <p:cNvGrpSpPr>
              <a:grpSpLocks/>
            </p:cNvGrpSpPr>
            <p:nvPr/>
          </p:nvGrpSpPr>
          <p:grpSpPr bwMode="auto">
            <a:xfrm>
              <a:off x="4586288" y="5530850"/>
              <a:ext cx="228600" cy="293688"/>
              <a:chOff x="2889" y="3243"/>
              <a:chExt cx="144" cy="426"/>
            </a:xfrm>
          </p:grpSpPr>
          <p:sp>
            <p:nvSpPr>
              <p:cNvPr id="15" name="Line 15"/>
              <p:cNvSpPr>
                <a:spLocks noChangeShapeType="1"/>
              </p:cNvSpPr>
              <p:nvPr/>
            </p:nvSpPr>
            <p:spPr bwMode="auto">
              <a:xfrm>
                <a:off x="2965" y="3396"/>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mj-lt"/>
                </a:endParaRPr>
              </a:p>
            </p:txBody>
          </p:sp>
          <p:sp>
            <p:nvSpPr>
              <p:cNvPr id="16" name="AutoShape 16"/>
              <p:cNvSpPr>
                <a:spLocks noChangeArrowheads="1"/>
              </p:cNvSpPr>
              <p:nvPr/>
            </p:nvSpPr>
            <p:spPr bwMode="auto">
              <a:xfrm>
                <a:off x="2889" y="3243"/>
                <a:ext cx="144" cy="168"/>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mj-lt"/>
                </a:endParaRPr>
              </a:p>
            </p:txBody>
          </p:sp>
        </p:grpSp>
        <p:sp>
          <p:nvSpPr>
            <p:cNvPr id="10" name="Rectangle 18"/>
            <p:cNvSpPr>
              <a:spLocks noChangeArrowheads="1"/>
            </p:cNvSpPr>
            <p:nvPr/>
          </p:nvSpPr>
          <p:spPr bwMode="auto">
            <a:xfrm>
              <a:off x="5040313" y="4479925"/>
              <a:ext cx="1820862" cy="827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mj-lt"/>
              </a:endParaRPr>
            </a:p>
          </p:txBody>
        </p:sp>
        <p:sp>
          <p:nvSpPr>
            <p:cNvPr id="11" name="Text Box 19"/>
            <p:cNvSpPr txBox="1">
              <a:spLocks noChangeArrowheads="1"/>
            </p:cNvSpPr>
            <p:nvPr/>
          </p:nvSpPr>
          <p:spPr bwMode="auto">
            <a:xfrm>
              <a:off x="5040313" y="4470400"/>
              <a:ext cx="18161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altLang="es-CO" sz="1800" b="1">
                  <a:solidFill>
                    <a:srgbClr val="FF0000"/>
                  </a:solidFill>
                  <a:latin typeface="+mj-lt"/>
                </a:rPr>
                <a:t>&lt;&lt; interface &gt;&gt;</a:t>
              </a:r>
            </a:p>
            <a:p>
              <a:pPr algn="ctr"/>
              <a:r>
                <a:rPr lang="es-CO" altLang="es-CO" sz="1800" b="1">
                  <a:solidFill>
                    <a:srgbClr val="FF0000"/>
                  </a:solidFill>
                  <a:latin typeface="+mj-lt"/>
                </a:rPr>
                <a:t>I2</a:t>
              </a:r>
            </a:p>
          </p:txBody>
        </p:sp>
        <p:sp>
          <p:nvSpPr>
            <p:cNvPr id="12" name="Line 21"/>
            <p:cNvSpPr>
              <a:spLocks noChangeShapeType="1"/>
            </p:cNvSpPr>
            <p:nvPr/>
          </p:nvSpPr>
          <p:spPr bwMode="auto">
            <a:xfrm>
              <a:off x="3479800" y="5514975"/>
              <a:ext cx="256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mj-lt"/>
              </a:endParaRPr>
            </a:p>
          </p:txBody>
        </p:sp>
        <p:sp>
          <p:nvSpPr>
            <p:cNvPr id="13" name="Line 23"/>
            <p:cNvSpPr>
              <a:spLocks noChangeShapeType="1"/>
            </p:cNvSpPr>
            <p:nvPr/>
          </p:nvSpPr>
          <p:spPr bwMode="auto">
            <a:xfrm flipV="1">
              <a:off x="6015038" y="5334000"/>
              <a:ext cx="0" cy="17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mj-lt"/>
              </a:endParaRPr>
            </a:p>
          </p:txBody>
        </p:sp>
        <p:sp>
          <p:nvSpPr>
            <p:cNvPr id="14" name="Line 24"/>
            <p:cNvSpPr>
              <a:spLocks noChangeShapeType="1"/>
            </p:cNvSpPr>
            <p:nvPr/>
          </p:nvSpPr>
          <p:spPr bwMode="auto">
            <a:xfrm flipV="1">
              <a:off x="3487738" y="5345113"/>
              <a:ext cx="0" cy="17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mj-lt"/>
              </a:endParaRPr>
            </a:p>
          </p:txBody>
        </p:sp>
      </p:grpSp>
      <p:sp>
        <p:nvSpPr>
          <p:cNvPr id="17" name="Rectangle 3"/>
          <p:cNvSpPr txBox="1">
            <a:spLocks noChangeArrowheads="1"/>
          </p:cNvSpPr>
          <p:nvPr/>
        </p:nvSpPr>
        <p:spPr bwMode="auto">
          <a:xfrm>
            <a:off x="1501963" y="2426739"/>
            <a:ext cx="6408712"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s-CO" altLang="es-CO" dirty="0" smtClean="0">
                <a:latin typeface="+mj-lt"/>
              </a:rPr>
              <a:t>Herencia entre interfaces</a:t>
            </a:r>
          </a:p>
          <a:p>
            <a:pPr>
              <a:lnSpc>
                <a:spcPct val="90000"/>
              </a:lnSpc>
            </a:pPr>
            <a:r>
              <a:rPr lang="es-CO" altLang="es-CO" dirty="0" smtClean="0">
                <a:latin typeface="+mj-lt"/>
              </a:rPr>
              <a:t>Puede ser múltiple:</a:t>
            </a:r>
          </a:p>
          <a:p>
            <a:pPr lvl="1">
              <a:lnSpc>
                <a:spcPct val="90000"/>
              </a:lnSpc>
            </a:pPr>
            <a:r>
              <a:rPr lang="es-CO" altLang="es-CO" dirty="0" smtClean="0">
                <a:latin typeface="+mj-lt"/>
              </a:rPr>
              <a:t>Una interfaz puede extender a la vez de varias interfaces</a:t>
            </a:r>
          </a:p>
          <a:p>
            <a:pPr>
              <a:lnSpc>
                <a:spcPct val="90000"/>
              </a:lnSpc>
            </a:pPr>
            <a:r>
              <a:rPr lang="es-CO" altLang="es-CO" dirty="0" smtClean="0">
                <a:latin typeface="+mj-lt"/>
              </a:rPr>
              <a:t>Suma de los contratos funcionales definidos por las interfaces de la cuales hereda.</a:t>
            </a:r>
          </a:p>
          <a:p>
            <a:pPr>
              <a:lnSpc>
                <a:spcPct val="90000"/>
              </a:lnSpc>
            </a:pPr>
            <a:r>
              <a:rPr lang="es-CO" altLang="es-CO" dirty="0" smtClean="0">
                <a:latin typeface="+mj-lt"/>
              </a:rPr>
              <a:t>Se dice </a:t>
            </a:r>
            <a:r>
              <a:rPr lang="es-CO" altLang="es-CO" dirty="0" smtClean="0">
                <a:solidFill>
                  <a:srgbClr val="FF0000"/>
                </a:solidFill>
                <a:latin typeface="+mj-lt"/>
              </a:rPr>
              <a:t>extensión</a:t>
            </a:r>
            <a:endParaRPr lang="es-ES" altLang="es-CO" dirty="0">
              <a:solidFill>
                <a:srgbClr val="FF0000"/>
              </a:solidFill>
              <a:latin typeface="+mj-lt"/>
            </a:endParaRPr>
          </a:p>
        </p:txBody>
      </p:sp>
    </p:spTree>
    <p:extLst>
      <p:ext uri="{BB962C8B-B14F-4D97-AF65-F5344CB8AC3E}">
        <p14:creationId xmlns:p14="http://schemas.microsoft.com/office/powerpoint/2010/main" val="26448123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err="1" smtClean="0">
                <a:latin typeface="Candara" pitchFamily="34" charset="0"/>
              </a:rPr>
              <a:t>Private</a:t>
            </a:r>
            <a:r>
              <a:rPr lang="es-CO" sz="2800" b="1" dirty="0" smtClean="0">
                <a:latin typeface="Candara" pitchFamily="34" charset="0"/>
              </a:rPr>
              <a:t> vs </a:t>
            </a:r>
            <a:r>
              <a:rPr lang="es-CO" sz="2800" b="1" dirty="0" err="1" smtClean="0">
                <a:latin typeface="Candara" pitchFamily="34" charset="0"/>
              </a:rPr>
              <a:t>Protected</a:t>
            </a:r>
            <a:endParaRPr lang="es-CO" sz="2800" b="1" dirty="0">
              <a:latin typeface="Candara" pitchFamily="34" charset="0"/>
            </a:endParaRPr>
          </a:p>
        </p:txBody>
      </p:sp>
      <p:sp>
        <p:nvSpPr>
          <p:cNvPr id="3" name="2 Rectángulo"/>
          <p:cNvSpPr/>
          <p:nvPr/>
        </p:nvSpPr>
        <p:spPr>
          <a:xfrm>
            <a:off x="985238" y="3501008"/>
            <a:ext cx="3730778" cy="24482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90000"/>
              </a:lnSpc>
            </a:pPr>
            <a:r>
              <a:rPr lang="es-CO" dirty="0">
                <a:solidFill>
                  <a:schemeClr val="tx1"/>
                </a:solidFill>
              </a:rPr>
              <a:t>Solo puede ser consultado y modificado por los métodos de la misma clase.</a:t>
            </a:r>
          </a:p>
          <a:p>
            <a:pPr algn="ctr"/>
            <a:endParaRPr lang="es-ES" dirty="0">
              <a:solidFill>
                <a:schemeClr val="tx1"/>
              </a:solidFill>
            </a:endParaRPr>
          </a:p>
        </p:txBody>
      </p:sp>
      <p:sp>
        <p:nvSpPr>
          <p:cNvPr id="7" name="6 Rectángulo"/>
          <p:cNvSpPr/>
          <p:nvPr/>
        </p:nvSpPr>
        <p:spPr>
          <a:xfrm>
            <a:off x="5076056" y="3519341"/>
            <a:ext cx="3744416" cy="24672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lvl="1">
              <a:lnSpc>
                <a:spcPct val="90000"/>
              </a:lnSpc>
            </a:pPr>
            <a:r>
              <a:rPr lang="es-ES" b="1" dirty="0">
                <a:solidFill>
                  <a:schemeClr val="tx1"/>
                </a:solidFill>
              </a:rPr>
              <a:t>Atributo: </a:t>
            </a:r>
            <a:r>
              <a:rPr lang="es-ES" dirty="0">
                <a:solidFill>
                  <a:schemeClr val="tx1"/>
                </a:solidFill>
              </a:rPr>
              <a:t>puede ser consultado y modificado tanto por los métodos de la clase, como por los métodos de las subclases.</a:t>
            </a:r>
          </a:p>
          <a:p>
            <a:pPr marL="173038" lvl="1">
              <a:lnSpc>
                <a:spcPct val="90000"/>
              </a:lnSpc>
            </a:pPr>
            <a:r>
              <a:rPr lang="es-ES" b="1" dirty="0">
                <a:solidFill>
                  <a:schemeClr val="tx1"/>
                </a:solidFill>
              </a:rPr>
              <a:t>Método: </a:t>
            </a:r>
            <a:r>
              <a:rPr lang="es-ES" dirty="0">
                <a:solidFill>
                  <a:schemeClr val="tx1"/>
                </a:solidFill>
              </a:rPr>
              <a:t>solo puede ser invocado desde las subclases (no lo ven otras clases</a:t>
            </a:r>
            <a:r>
              <a:rPr lang="es-ES" dirty="0" smtClean="0">
                <a:solidFill>
                  <a:schemeClr val="tx1"/>
                </a:solidFill>
              </a:rPr>
              <a:t>)</a:t>
            </a:r>
            <a:endParaRPr lang="es-ES" dirty="0">
              <a:solidFill>
                <a:schemeClr val="tx1"/>
              </a:solidFill>
            </a:endParaRPr>
          </a:p>
        </p:txBody>
      </p:sp>
      <p:sp>
        <p:nvSpPr>
          <p:cNvPr id="4" name="3 Redondear rectángulo de esquina del mismo lado"/>
          <p:cNvSpPr/>
          <p:nvPr/>
        </p:nvSpPr>
        <p:spPr>
          <a:xfrm>
            <a:off x="985237" y="2839919"/>
            <a:ext cx="3730779" cy="66108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err="1" smtClean="0">
                <a:solidFill>
                  <a:schemeClr val="tx1"/>
                </a:solidFill>
                <a:latin typeface="Candara" pitchFamily="34" charset="0"/>
              </a:rPr>
              <a:t>Private</a:t>
            </a:r>
            <a:endParaRPr lang="es-ES" sz="2400" b="1" dirty="0">
              <a:solidFill>
                <a:schemeClr val="tx1"/>
              </a:solidFill>
              <a:latin typeface="Candara" pitchFamily="34" charset="0"/>
            </a:endParaRPr>
          </a:p>
        </p:txBody>
      </p:sp>
      <p:sp>
        <p:nvSpPr>
          <p:cNvPr id="8" name="7 Redondear rectángulo de esquina del mismo lado"/>
          <p:cNvSpPr/>
          <p:nvPr/>
        </p:nvSpPr>
        <p:spPr>
          <a:xfrm>
            <a:off x="5076056" y="2852936"/>
            <a:ext cx="3730779" cy="66108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err="1" smtClean="0">
                <a:solidFill>
                  <a:schemeClr val="tx1"/>
                </a:solidFill>
                <a:latin typeface="Candara" pitchFamily="34" charset="0"/>
              </a:rPr>
              <a:t>Protected</a:t>
            </a:r>
            <a:endParaRPr lang="es-ES" sz="2400" b="1" dirty="0">
              <a:solidFill>
                <a:schemeClr val="tx1"/>
              </a:solidFill>
              <a:latin typeface="Candara" pitchFamily="34" charset="0"/>
            </a:endParaRPr>
          </a:p>
        </p:txBody>
      </p:sp>
    </p:spTree>
    <p:extLst>
      <p:ext uri="{BB962C8B-B14F-4D97-AF65-F5344CB8AC3E}">
        <p14:creationId xmlns:p14="http://schemas.microsoft.com/office/powerpoint/2010/main" val="7422378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Patrón Factory - </a:t>
            </a:r>
            <a:r>
              <a:rPr lang="es-CO" dirty="0" err="1" smtClean="0"/>
              <a:t>Class.forName</a:t>
            </a:r>
            <a:r>
              <a:rPr lang="es-CO" dirty="0" smtClean="0"/>
              <a:t>()</a:t>
            </a:r>
            <a:endParaRPr lang="es-CO" dirty="0"/>
          </a:p>
        </p:txBody>
      </p:sp>
      <p:sp>
        <p:nvSpPr>
          <p:cNvPr id="3" name="Marcador de contenido 2"/>
          <p:cNvSpPr>
            <a:spLocks noGrp="1"/>
          </p:cNvSpPr>
          <p:nvPr>
            <p:ph idx="1"/>
          </p:nvPr>
        </p:nvSpPr>
        <p:spPr>
          <a:xfrm>
            <a:off x="1071563" y="3573016"/>
            <a:ext cx="7858125" cy="784671"/>
          </a:xfrm>
        </p:spPr>
        <p:txBody>
          <a:bodyPr/>
          <a:lstStyle/>
          <a:p>
            <a:pPr algn="just"/>
            <a:r>
              <a:rPr lang="es-CO" dirty="0" smtClean="0"/>
              <a:t>Sirve para pedir una clase, junto con </a:t>
            </a:r>
            <a:r>
              <a:rPr lang="es-CO" altLang="es-CO" dirty="0" err="1">
                <a:latin typeface="Arial Unicode MS" panose="020B0604020202020204" pitchFamily="34" charset="-128"/>
              </a:rPr>
              <a:t>newInstance</a:t>
            </a:r>
            <a:r>
              <a:rPr lang="es-CO" altLang="es-CO" dirty="0" smtClean="0">
                <a:latin typeface="Arial Unicode MS" panose="020B0604020202020204" pitchFamily="34" charset="-128"/>
              </a:rPr>
              <a:t>(), una instancia nueva de la clase. Llama el constructor vacío.</a:t>
            </a:r>
            <a:endParaRPr lang="es-CO" altLang="es-CO" sz="4400" dirty="0"/>
          </a:p>
          <a:p>
            <a:endParaRPr lang="es-CO" dirty="0"/>
          </a:p>
        </p:txBody>
      </p:sp>
    </p:spTree>
    <p:extLst>
      <p:ext uri="{BB962C8B-B14F-4D97-AF65-F5344CB8AC3E}">
        <p14:creationId xmlns:p14="http://schemas.microsoft.com/office/powerpoint/2010/main" val="1823099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87624" y="1772816"/>
            <a:ext cx="7488832" cy="11241539"/>
          </a:xfrm>
          <a:prstGeom prst="rect">
            <a:avLst/>
          </a:prstGeom>
        </p:spPr>
        <p:txBody>
          <a:bodyPr wrap="square">
            <a:spAutoFit/>
          </a:bodyPr>
          <a:lstStyle/>
          <a:p>
            <a:r>
              <a:rPr lang="es-CO" sz="1050" dirty="0">
                <a:solidFill>
                  <a:srgbClr val="3F5FBF"/>
                </a:solidFill>
                <a:latin typeface="Consolas" panose="020B0609020204030204" pitchFamily="49" charset="0"/>
              </a:rPr>
              <a:t>/**</a:t>
            </a:r>
          </a:p>
          <a:p>
            <a:r>
              <a:rPr lang="es-CO" sz="1050" dirty="0">
                <a:solidFill>
                  <a:srgbClr val="3F5FBF"/>
                </a:solidFill>
                <a:latin typeface="Consolas" panose="020B0609020204030204" pitchFamily="49" charset="0"/>
              </a:rPr>
              <a:t>     * </a:t>
            </a:r>
            <a:r>
              <a:rPr lang="es-CO" sz="1050" u="sng" dirty="0">
                <a:solidFill>
                  <a:srgbClr val="3F5FBF"/>
                </a:solidFill>
                <a:latin typeface="Consolas" panose="020B0609020204030204" pitchFamily="49" charset="0"/>
              </a:rPr>
              <a:t>Crea y retorna una parte con las especificaciones dadas por parámetro.</a:t>
            </a:r>
          </a:p>
          <a:p>
            <a:r>
              <a:rPr lang="es-CO" sz="1050" dirty="0">
                <a:solidFill>
                  <a:srgbClr val="3F5FBF"/>
                </a:solidFill>
                <a:latin typeface="Consolas" panose="020B0609020204030204" pitchFamily="49" charset="0"/>
              </a:rPr>
              <a:t>     * </a:t>
            </a:r>
            <a:r>
              <a:rPr lang="es-CO" sz="1050" b="1" dirty="0">
                <a:solidFill>
                  <a:srgbClr val="7F9FBF"/>
                </a:solidFill>
                <a:latin typeface="Consolas" panose="020B0609020204030204" pitchFamily="49" charset="0"/>
              </a:rPr>
              <a:t>@</a:t>
            </a:r>
            <a:r>
              <a:rPr lang="es-CO" sz="1050" b="1" dirty="0" err="1">
                <a:solidFill>
                  <a:srgbClr val="7F9FBF"/>
                </a:solidFill>
                <a:latin typeface="Consolas" panose="020B0609020204030204" pitchFamily="49" charset="0"/>
              </a:rPr>
              <a:t>param</a:t>
            </a:r>
            <a:r>
              <a:rPr lang="es-CO" sz="1050" b="1" dirty="0">
                <a:solidFill>
                  <a:srgbClr val="3F5FBF"/>
                </a:solidFill>
                <a:latin typeface="Consolas" panose="020B0609020204030204" pitchFamily="49" charset="0"/>
              </a:rPr>
              <a:t> </a:t>
            </a:r>
            <a:r>
              <a:rPr lang="es-CO" sz="1050" b="1" dirty="0" err="1">
                <a:solidFill>
                  <a:srgbClr val="3F5FBF"/>
                </a:solidFill>
                <a:latin typeface="Consolas" panose="020B0609020204030204" pitchFamily="49" charset="0"/>
              </a:rPr>
              <a:t>pTipoParte</a:t>
            </a:r>
            <a:r>
              <a:rPr lang="es-CO" sz="1050" b="1" dirty="0">
                <a:solidFill>
                  <a:srgbClr val="3F5FBF"/>
                </a:solidFill>
                <a:latin typeface="Consolas" panose="020B0609020204030204" pitchFamily="49" charset="0"/>
              </a:rPr>
              <a:t> </a:t>
            </a:r>
            <a:r>
              <a:rPr lang="es-CO" sz="1050" b="1" u="sng" dirty="0">
                <a:solidFill>
                  <a:srgbClr val="3F5FBF"/>
                </a:solidFill>
                <a:latin typeface="Consolas" panose="020B0609020204030204" pitchFamily="49" charset="0"/>
              </a:rPr>
              <a:t>Tipo de la parte a crear. </a:t>
            </a:r>
            <a:r>
              <a:rPr lang="es-CO" sz="1050" b="1" u="sng" dirty="0" err="1">
                <a:solidFill>
                  <a:srgbClr val="3F5FBF"/>
                </a:solidFill>
                <a:latin typeface="Consolas" panose="020B0609020204030204" pitchFamily="49" charset="0"/>
              </a:rPr>
              <a:t>pTipoParte</a:t>
            </a:r>
            <a:r>
              <a:rPr lang="es-CO" sz="1050" b="1" u="sng" dirty="0">
                <a:solidFill>
                  <a:srgbClr val="3F5FBF"/>
                </a:solidFill>
                <a:latin typeface="Consolas" panose="020B0609020204030204" pitchFamily="49" charset="0"/>
              </a:rPr>
              <a:t> != </a:t>
            </a:r>
            <a:r>
              <a:rPr lang="es-CO" sz="1050" b="1" u="sng" dirty="0" err="1">
                <a:solidFill>
                  <a:srgbClr val="3F5FBF"/>
                </a:solidFill>
                <a:latin typeface="Consolas" panose="020B0609020204030204" pitchFamily="49" charset="0"/>
              </a:rPr>
              <a:t>null</a:t>
            </a:r>
            <a:r>
              <a:rPr lang="es-CO" sz="1050" b="1" u="sng" dirty="0">
                <a:solidFill>
                  <a:srgbClr val="3F5FBF"/>
                </a:solidFill>
                <a:latin typeface="Consolas" panose="020B0609020204030204" pitchFamily="49" charset="0"/>
              </a:rPr>
              <a:t> &amp;&amp; </a:t>
            </a:r>
            <a:r>
              <a:rPr lang="es-CO" sz="1050" b="1" u="sng" dirty="0" err="1">
                <a:solidFill>
                  <a:srgbClr val="3F5FBF"/>
                </a:solidFill>
                <a:latin typeface="Consolas" panose="020B0609020204030204" pitchFamily="49" charset="0"/>
              </a:rPr>
              <a:t>pTipoParte</a:t>
            </a:r>
            <a:r>
              <a:rPr lang="es-CO" sz="1050" b="1" u="sng" dirty="0">
                <a:solidFill>
                  <a:srgbClr val="3F5FBF"/>
                </a:solidFill>
                <a:latin typeface="Consolas" panose="020B0609020204030204" pitchFamily="49" charset="0"/>
              </a:rPr>
              <a:t> != "".</a:t>
            </a:r>
          </a:p>
          <a:p>
            <a:r>
              <a:rPr lang="es-CO" sz="1050" dirty="0">
                <a:solidFill>
                  <a:srgbClr val="3F5FBF"/>
                </a:solidFill>
                <a:latin typeface="Consolas" panose="020B0609020204030204" pitchFamily="49" charset="0"/>
              </a:rPr>
              <a:t>     * </a:t>
            </a:r>
            <a:r>
              <a:rPr lang="es-CO" sz="1050" b="1" dirty="0">
                <a:solidFill>
                  <a:srgbClr val="7F9FBF"/>
                </a:solidFill>
                <a:latin typeface="Consolas" panose="020B0609020204030204" pitchFamily="49" charset="0"/>
              </a:rPr>
              <a:t>@</a:t>
            </a:r>
            <a:r>
              <a:rPr lang="es-CO" sz="1050" b="1" dirty="0" err="1">
                <a:solidFill>
                  <a:srgbClr val="7F9FBF"/>
                </a:solidFill>
                <a:latin typeface="Consolas" panose="020B0609020204030204" pitchFamily="49" charset="0"/>
              </a:rPr>
              <a:t>param</a:t>
            </a:r>
            <a:r>
              <a:rPr lang="es-CO" sz="1050" b="1" dirty="0">
                <a:solidFill>
                  <a:srgbClr val="3F5FBF"/>
                </a:solidFill>
                <a:latin typeface="Consolas" panose="020B0609020204030204" pitchFamily="49" charset="0"/>
              </a:rPr>
              <a:t> </a:t>
            </a:r>
            <a:r>
              <a:rPr lang="es-CO" sz="1050" b="1" dirty="0" err="1">
                <a:solidFill>
                  <a:srgbClr val="3F5FBF"/>
                </a:solidFill>
                <a:latin typeface="Consolas" panose="020B0609020204030204" pitchFamily="49" charset="0"/>
              </a:rPr>
              <a:t>pX</a:t>
            </a:r>
            <a:r>
              <a:rPr lang="es-CO" sz="1050" b="1" dirty="0">
                <a:solidFill>
                  <a:srgbClr val="3F5FBF"/>
                </a:solidFill>
                <a:latin typeface="Consolas" panose="020B0609020204030204" pitchFamily="49" charset="0"/>
              </a:rPr>
              <a:t> </a:t>
            </a:r>
            <a:r>
              <a:rPr lang="es-CO" sz="1050" b="1" u="sng" dirty="0">
                <a:solidFill>
                  <a:srgbClr val="3F5FBF"/>
                </a:solidFill>
                <a:latin typeface="Consolas" panose="020B0609020204030204" pitchFamily="49" charset="0"/>
              </a:rPr>
              <a:t>Coordenada x de la parte. </a:t>
            </a:r>
            <a:r>
              <a:rPr lang="es-CO" sz="1050" b="1" u="sng" dirty="0" err="1">
                <a:solidFill>
                  <a:srgbClr val="3F5FBF"/>
                </a:solidFill>
                <a:latin typeface="Consolas" panose="020B0609020204030204" pitchFamily="49" charset="0"/>
              </a:rPr>
              <a:t>pX</a:t>
            </a:r>
            <a:r>
              <a:rPr lang="es-CO" sz="1050" b="1" u="sng" dirty="0">
                <a:solidFill>
                  <a:srgbClr val="3F5FBF"/>
                </a:solidFill>
                <a:latin typeface="Consolas" panose="020B0609020204030204" pitchFamily="49" charset="0"/>
              </a:rPr>
              <a:t> &gt;= 0.</a:t>
            </a:r>
          </a:p>
          <a:p>
            <a:r>
              <a:rPr lang="es-CO" sz="1050" dirty="0">
                <a:solidFill>
                  <a:srgbClr val="3F5FBF"/>
                </a:solidFill>
                <a:latin typeface="Consolas" panose="020B0609020204030204" pitchFamily="49" charset="0"/>
              </a:rPr>
              <a:t>     * </a:t>
            </a:r>
            <a:r>
              <a:rPr lang="es-CO" sz="1050" b="1" dirty="0">
                <a:solidFill>
                  <a:srgbClr val="7F9FBF"/>
                </a:solidFill>
                <a:latin typeface="Consolas" panose="020B0609020204030204" pitchFamily="49" charset="0"/>
              </a:rPr>
              <a:t>@</a:t>
            </a:r>
            <a:r>
              <a:rPr lang="es-CO" sz="1050" b="1" dirty="0" err="1">
                <a:solidFill>
                  <a:srgbClr val="7F9FBF"/>
                </a:solidFill>
                <a:latin typeface="Consolas" panose="020B0609020204030204" pitchFamily="49" charset="0"/>
              </a:rPr>
              <a:t>param</a:t>
            </a:r>
            <a:r>
              <a:rPr lang="es-CO" sz="1050" b="1" dirty="0">
                <a:solidFill>
                  <a:srgbClr val="3F5FBF"/>
                </a:solidFill>
                <a:latin typeface="Consolas" panose="020B0609020204030204" pitchFamily="49" charset="0"/>
              </a:rPr>
              <a:t> </a:t>
            </a:r>
            <a:r>
              <a:rPr lang="es-CO" sz="1050" b="1" dirty="0" err="1">
                <a:solidFill>
                  <a:srgbClr val="3F5FBF"/>
                </a:solidFill>
                <a:latin typeface="Consolas" panose="020B0609020204030204" pitchFamily="49" charset="0"/>
              </a:rPr>
              <a:t>pY</a:t>
            </a:r>
            <a:r>
              <a:rPr lang="es-CO" sz="1050" b="1" dirty="0">
                <a:solidFill>
                  <a:srgbClr val="3F5FBF"/>
                </a:solidFill>
                <a:latin typeface="Consolas" panose="020B0609020204030204" pitchFamily="49" charset="0"/>
              </a:rPr>
              <a:t> </a:t>
            </a:r>
            <a:r>
              <a:rPr lang="es-CO" sz="1050" b="1" u="sng" dirty="0">
                <a:solidFill>
                  <a:srgbClr val="3F5FBF"/>
                </a:solidFill>
                <a:latin typeface="Consolas" panose="020B0609020204030204" pitchFamily="49" charset="0"/>
              </a:rPr>
              <a:t>Coordenada y de la parte. </a:t>
            </a:r>
            <a:r>
              <a:rPr lang="es-CO" sz="1050" b="1" u="sng" dirty="0" err="1">
                <a:solidFill>
                  <a:srgbClr val="3F5FBF"/>
                </a:solidFill>
                <a:latin typeface="Consolas" panose="020B0609020204030204" pitchFamily="49" charset="0"/>
              </a:rPr>
              <a:t>pY</a:t>
            </a:r>
            <a:r>
              <a:rPr lang="es-CO" sz="1050" b="1" u="sng" dirty="0">
                <a:solidFill>
                  <a:srgbClr val="3F5FBF"/>
                </a:solidFill>
                <a:latin typeface="Consolas" panose="020B0609020204030204" pitchFamily="49" charset="0"/>
              </a:rPr>
              <a:t> &gt;= 0.</a:t>
            </a:r>
          </a:p>
          <a:p>
            <a:r>
              <a:rPr lang="es-CO" sz="1050" dirty="0">
                <a:solidFill>
                  <a:srgbClr val="3F5FBF"/>
                </a:solidFill>
                <a:latin typeface="Consolas" panose="020B0609020204030204" pitchFamily="49" charset="0"/>
              </a:rPr>
              <a:t>     * </a:t>
            </a:r>
            <a:r>
              <a:rPr lang="es-CO" sz="1050" b="1" dirty="0">
                <a:solidFill>
                  <a:srgbClr val="7F9FBF"/>
                </a:solidFill>
                <a:latin typeface="Consolas" panose="020B0609020204030204" pitchFamily="49" charset="0"/>
              </a:rPr>
              <a:t>@</a:t>
            </a:r>
            <a:r>
              <a:rPr lang="es-CO" sz="1050" b="1" dirty="0" err="1">
                <a:solidFill>
                  <a:srgbClr val="7F9FBF"/>
                </a:solidFill>
                <a:latin typeface="Consolas" panose="020B0609020204030204" pitchFamily="49" charset="0"/>
              </a:rPr>
              <a:t>param</a:t>
            </a:r>
            <a:r>
              <a:rPr lang="es-CO" sz="1050" b="1" dirty="0">
                <a:solidFill>
                  <a:srgbClr val="3F5FBF"/>
                </a:solidFill>
                <a:latin typeface="Consolas" panose="020B0609020204030204" pitchFamily="49" charset="0"/>
              </a:rPr>
              <a:t> </a:t>
            </a:r>
            <a:r>
              <a:rPr lang="es-CO" sz="1050" b="1" dirty="0" err="1">
                <a:solidFill>
                  <a:srgbClr val="3F5FBF"/>
                </a:solidFill>
                <a:latin typeface="Consolas" panose="020B0609020204030204" pitchFamily="49" charset="0"/>
              </a:rPr>
              <a:t>pColorParte</a:t>
            </a:r>
            <a:r>
              <a:rPr lang="es-CO" sz="1050" b="1" dirty="0">
                <a:solidFill>
                  <a:srgbClr val="3F5FBF"/>
                </a:solidFill>
                <a:latin typeface="Consolas" panose="020B0609020204030204" pitchFamily="49" charset="0"/>
              </a:rPr>
              <a:t> Color </a:t>
            </a:r>
            <a:r>
              <a:rPr lang="es-CO" sz="1050" b="1" u="sng" dirty="0">
                <a:solidFill>
                  <a:srgbClr val="3F5FBF"/>
                </a:solidFill>
                <a:latin typeface="Consolas" panose="020B0609020204030204" pitchFamily="49" charset="0"/>
              </a:rPr>
              <a:t>de la parte. </a:t>
            </a:r>
            <a:r>
              <a:rPr lang="es-CO" sz="1050" b="1" u="sng" dirty="0" err="1">
                <a:solidFill>
                  <a:srgbClr val="3F5FBF"/>
                </a:solidFill>
                <a:latin typeface="Consolas" panose="020B0609020204030204" pitchFamily="49" charset="0"/>
              </a:rPr>
              <a:t>pColorParte</a:t>
            </a:r>
            <a:r>
              <a:rPr lang="es-CO" sz="1050" b="1" u="sng" dirty="0">
                <a:solidFill>
                  <a:srgbClr val="3F5FBF"/>
                </a:solidFill>
                <a:latin typeface="Consolas" panose="020B0609020204030204" pitchFamily="49" charset="0"/>
              </a:rPr>
              <a:t> != </a:t>
            </a:r>
            <a:r>
              <a:rPr lang="es-CO" sz="1050" b="1" u="sng" dirty="0" err="1">
                <a:solidFill>
                  <a:srgbClr val="3F5FBF"/>
                </a:solidFill>
                <a:latin typeface="Consolas" panose="020B0609020204030204" pitchFamily="49" charset="0"/>
              </a:rPr>
              <a:t>null</a:t>
            </a:r>
            <a:r>
              <a:rPr lang="es-CO" sz="1050" b="1" u="sng" dirty="0">
                <a:solidFill>
                  <a:srgbClr val="3F5FBF"/>
                </a:solidFill>
                <a:latin typeface="Consolas" panose="020B0609020204030204" pitchFamily="49" charset="0"/>
              </a:rPr>
              <a:t>.</a:t>
            </a:r>
          </a:p>
          <a:p>
            <a:r>
              <a:rPr lang="es-CO" sz="1050" dirty="0">
                <a:solidFill>
                  <a:srgbClr val="3F5FBF"/>
                </a:solidFill>
                <a:latin typeface="Consolas" panose="020B0609020204030204" pitchFamily="49" charset="0"/>
              </a:rPr>
              <a:t>     * </a:t>
            </a:r>
            <a:r>
              <a:rPr lang="es-CO" sz="1050" b="1" dirty="0">
                <a:solidFill>
                  <a:srgbClr val="7F9FBF"/>
                </a:solidFill>
                <a:latin typeface="Consolas" panose="020B0609020204030204" pitchFamily="49" charset="0"/>
              </a:rPr>
              <a:t>@</a:t>
            </a:r>
            <a:r>
              <a:rPr lang="es-CO" sz="1050" b="1" dirty="0" err="1">
                <a:solidFill>
                  <a:srgbClr val="7F9FBF"/>
                </a:solidFill>
                <a:latin typeface="Consolas" panose="020B0609020204030204" pitchFamily="49" charset="0"/>
              </a:rPr>
              <a:t>return</a:t>
            </a:r>
            <a:r>
              <a:rPr lang="es-CO" sz="1050" b="1" dirty="0">
                <a:solidFill>
                  <a:srgbClr val="3F5FBF"/>
                </a:solidFill>
                <a:latin typeface="Consolas" panose="020B0609020204030204" pitchFamily="49" charset="0"/>
              </a:rPr>
              <a:t> </a:t>
            </a:r>
            <a:r>
              <a:rPr lang="es-CO" sz="1050" b="1" u="sng" dirty="0">
                <a:solidFill>
                  <a:srgbClr val="3F5FBF"/>
                </a:solidFill>
                <a:latin typeface="Consolas" panose="020B0609020204030204" pitchFamily="49" charset="0"/>
              </a:rPr>
              <a:t>Parte con las especificaciones dadas.</a:t>
            </a:r>
          </a:p>
          <a:p>
            <a:r>
              <a:rPr lang="es-CO" sz="1050" dirty="0">
                <a:solidFill>
                  <a:srgbClr val="3F5FBF"/>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public</a:t>
            </a:r>
            <a:r>
              <a:rPr lang="es-CO" sz="1050" b="1" dirty="0">
                <a:solidFill>
                  <a:srgbClr val="000000"/>
                </a:solidFill>
                <a:latin typeface="Consolas" panose="020B0609020204030204" pitchFamily="49" charset="0"/>
              </a:rPr>
              <a:t> Parte </a:t>
            </a:r>
            <a:r>
              <a:rPr lang="es-CO" sz="1050" b="1" dirty="0" err="1">
                <a:solidFill>
                  <a:srgbClr val="000000"/>
                </a:solidFill>
                <a:highlight>
                  <a:srgbClr val="D4D4D4"/>
                </a:highlight>
                <a:latin typeface="Consolas" panose="020B0609020204030204" pitchFamily="49" charset="0"/>
              </a:rPr>
              <a:t>crearParte</a:t>
            </a:r>
            <a:r>
              <a:rPr lang="es-CO" sz="1050" b="1" dirty="0">
                <a:solidFill>
                  <a:srgbClr val="000000"/>
                </a:solidFill>
                <a:highlight>
                  <a:srgbClr val="D4D4D4"/>
                </a:highlight>
                <a:latin typeface="Consolas" panose="020B0609020204030204" pitchFamily="49" charset="0"/>
              </a:rPr>
              <a:t>( </a:t>
            </a:r>
            <a:r>
              <a:rPr lang="es-CO" sz="1050" b="1" dirty="0" err="1">
                <a:solidFill>
                  <a:srgbClr val="000000"/>
                </a:solidFill>
                <a:highlight>
                  <a:srgbClr val="D4D4D4"/>
                </a:highlight>
                <a:latin typeface="Consolas" panose="020B0609020204030204" pitchFamily="49" charset="0"/>
              </a:rPr>
              <a:t>String</a:t>
            </a:r>
            <a:r>
              <a:rPr lang="es-CO" sz="1050" b="1" dirty="0">
                <a:solidFill>
                  <a:srgbClr val="000000"/>
                </a:solidFill>
                <a:highlight>
                  <a:srgbClr val="D4D4D4"/>
                </a:highlight>
                <a:latin typeface="Consolas" panose="020B0609020204030204" pitchFamily="49" charset="0"/>
              </a:rPr>
              <a:t> </a:t>
            </a:r>
            <a:r>
              <a:rPr lang="es-CO" sz="1050" b="1" dirty="0" err="1">
                <a:solidFill>
                  <a:srgbClr val="6A3E3E"/>
                </a:solidFill>
                <a:highlight>
                  <a:srgbClr val="D4D4D4"/>
                </a:highlight>
                <a:latin typeface="Consolas" panose="020B0609020204030204" pitchFamily="49" charset="0"/>
              </a:rPr>
              <a:t>pTipoParte</a:t>
            </a:r>
            <a:r>
              <a:rPr lang="es-CO" sz="1050" b="1" dirty="0">
                <a:solidFill>
                  <a:srgbClr val="000000"/>
                </a:solidFill>
                <a:highlight>
                  <a:srgbClr val="D4D4D4"/>
                </a:highlight>
                <a:latin typeface="Consolas" panose="020B0609020204030204" pitchFamily="49" charset="0"/>
              </a:rPr>
              <a:t>, </a:t>
            </a:r>
            <a:r>
              <a:rPr lang="es-CO" sz="1050" b="1" dirty="0" err="1">
                <a:solidFill>
                  <a:srgbClr val="7F0055"/>
                </a:solidFill>
                <a:highlight>
                  <a:srgbClr val="D4D4D4"/>
                </a:highlight>
                <a:latin typeface="Consolas" panose="020B0609020204030204" pitchFamily="49" charset="0"/>
              </a:rPr>
              <a:t>int</a:t>
            </a:r>
            <a:r>
              <a:rPr lang="es-CO" sz="1050" b="1" dirty="0">
                <a:solidFill>
                  <a:srgbClr val="000000"/>
                </a:solidFill>
                <a:highlight>
                  <a:srgbClr val="D4D4D4"/>
                </a:highlight>
                <a:latin typeface="Consolas" panose="020B0609020204030204" pitchFamily="49" charset="0"/>
              </a:rPr>
              <a:t> </a:t>
            </a:r>
            <a:r>
              <a:rPr lang="es-CO" sz="1050" b="1" dirty="0" err="1">
                <a:solidFill>
                  <a:srgbClr val="6A3E3E"/>
                </a:solidFill>
                <a:highlight>
                  <a:srgbClr val="D4D4D4"/>
                </a:highlight>
                <a:latin typeface="Consolas" panose="020B0609020204030204" pitchFamily="49" charset="0"/>
              </a:rPr>
              <a:t>pX</a:t>
            </a:r>
            <a:r>
              <a:rPr lang="es-CO" sz="1050" b="1" dirty="0">
                <a:solidFill>
                  <a:srgbClr val="000000"/>
                </a:solidFill>
                <a:highlight>
                  <a:srgbClr val="D4D4D4"/>
                </a:highlight>
                <a:latin typeface="Consolas" panose="020B0609020204030204" pitchFamily="49" charset="0"/>
              </a:rPr>
              <a:t>, </a:t>
            </a:r>
            <a:r>
              <a:rPr lang="es-CO" sz="1050" b="1" dirty="0" err="1">
                <a:solidFill>
                  <a:srgbClr val="7F0055"/>
                </a:solidFill>
                <a:highlight>
                  <a:srgbClr val="D4D4D4"/>
                </a:highlight>
                <a:latin typeface="Consolas" panose="020B0609020204030204" pitchFamily="49" charset="0"/>
              </a:rPr>
              <a:t>int</a:t>
            </a:r>
            <a:r>
              <a:rPr lang="es-CO" sz="1050" b="1" dirty="0">
                <a:solidFill>
                  <a:srgbClr val="000000"/>
                </a:solidFill>
                <a:highlight>
                  <a:srgbClr val="D4D4D4"/>
                </a:highlight>
                <a:latin typeface="Consolas" panose="020B0609020204030204" pitchFamily="49" charset="0"/>
              </a:rPr>
              <a:t> </a:t>
            </a:r>
            <a:r>
              <a:rPr lang="es-CO" sz="1050" b="1" dirty="0" err="1">
                <a:solidFill>
                  <a:srgbClr val="6A3E3E"/>
                </a:solidFill>
                <a:highlight>
                  <a:srgbClr val="D4D4D4"/>
                </a:highlight>
                <a:latin typeface="Consolas" panose="020B0609020204030204" pitchFamily="49" charset="0"/>
              </a:rPr>
              <a:t>pY</a:t>
            </a:r>
            <a:r>
              <a:rPr lang="es-CO" sz="1050" b="1" dirty="0">
                <a:solidFill>
                  <a:srgbClr val="000000"/>
                </a:solidFill>
                <a:highlight>
                  <a:srgbClr val="D4D4D4"/>
                </a:highlight>
                <a:latin typeface="Consolas" panose="020B0609020204030204" pitchFamily="49" charset="0"/>
              </a:rPr>
              <a:t>, Color </a:t>
            </a:r>
            <a:r>
              <a:rPr lang="es-CO" sz="1050" b="1" dirty="0" err="1">
                <a:solidFill>
                  <a:srgbClr val="6A3E3E"/>
                </a:solidFill>
                <a:highlight>
                  <a:srgbClr val="D4D4D4"/>
                </a:highlight>
                <a:latin typeface="Consolas" panose="020B0609020204030204" pitchFamily="49" charset="0"/>
              </a:rPr>
              <a:t>pColorParte</a:t>
            </a:r>
            <a:r>
              <a:rPr lang="es-CO" sz="1050" b="1" dirty="0">
                <a:solidFill>
                  <a:srgbClr val="000000"/>
                </a:solidFill>
                <a:highlight>
                  <a:srgbClr val="D4D4D4"/>
                </a:highlight>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Parte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err="1">
                <a:solidFill>
                  <a:srgbClr val="7F0055"/>
                </a:solidFill>
                <a:latin typeface="Consolas" panose="020B0609020204030204" pitchFamily="49" charset="0"/>
              </a:rPr>
              <a:t>null</a:t>
            </a:r>
            <a:r>
              <a:rPr lang="es-CO" sz="1050" b="1" dirty="0">
                <a:solidFill>
                  <a:srgbClr val="000000"/>
                </a:solidFill>
                <a:latin typeface="Consolas" panose="020B0609020204030204" pitchFamily="49" charset="0"/>
              </a:rPr>
              <a:t>;</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MuroLadrillo.</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MuroLadrillo</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MuroMadera.</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f</a:t>
            </a:r>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new</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MuroMadera</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pX</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pY</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pColorParte</a:t>
            </a:r>
            <a:r>
              <a:rPr lang="en-US"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MuroMarmol.</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f</a:t>
            </a:r>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new</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MuroMarmol</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pX</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pY</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pColorParte</a:t>
            </a:r>
            <a:r>
              <a:rPr lang="en-US"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VentanaRectangular.</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VentanaRectangular</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Oculo.</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f</a:t>
            </a:r>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new</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Oculo</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pX</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pY</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pColorParte</a:t>
            </a:r>
            <a:r>
              <a:rPr lang="en-US"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VentanaDeArco.</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VentanaDeArco</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PersianaDerecha.</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f</a:t>
            </a:r>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new</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PersianaDerecha</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pX</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pY</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pColorParte</a:t>
            </a:r>
            <a:r>
              <a:rPr lang="en-US"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PersianaIzquierda.</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PersianaIzquierda</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TechoInclinadoFrente.</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TechoInclinadoFrente</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TechoInclinadoIzquierda.</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TechoInclinadoIzquierda</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TechoInclinadoDerecha.</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TechoInclinadoDerecha</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PuertaCristalOvalado.</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PuertaCristalOvalado</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PuertaVidrioRepartido.</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dirty="0">
                <a:solidFill>
                  <a:srgbClr val="6A3E3E"/>
                </a:solidFill>
                <a:latin typeface="Consolas" panose="020B0609020204030204" pitchFamily="49" charset="0"/>
              </a:rPr>
              <a:t>f</a:t>
            </a:r>
            <a:r>
              <a:rPr lang="es-CO" sz="1050" dirty="0">
                <a:solidFill>
                  <a:srgbClr val="000000"/>
                </a:solidFill>
                <a:latin typeface="Consolas" panose="020B0609020204030204" pitchFamily="49" charset="0"/>
              </a:rPr>
              <a:t> = </a:t>
            </a:r>
            <a:r>
              <a:rPr lang="es-CO" sz="1050" b="1" dirty="0">
                <a:solidFill>
                  <a:srgbClr val="7F0055"/>
                </a:solidFill>
                <a:latin typeface="Consolas" panose="020B0609020204030204" pitchFamily="49" charset="0"/>
              </a:rPr>
              <a:t>new</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PuertaVidrioRepartido</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pX</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pY</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pColorParte</a:t>
            </a:r>
            <a:r>
              <a:rPr lang="es-CO"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else</a:t>
            </a:r>
            <a:r>
              <a:rPr lang="es-CO" sz="1050" b="1"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if</a:t>
            </a:r>
            <a:r>
              <a:rPr lang="es-CO" sz="1050" b="1" dirty="0">
                <a:solidFill>
                  <a:srgbClr val="000000"/>
                </a:solidFill>
                <a:latin typeface="Consolas" panose="020B0609020204030204" pitchFamily="49" charset="0"/>
              </a:rPr>
              <a:t>( </a:t>
            </a:r>
            <a:r>
              <a:rPr lang="es-CO" sz="1050" b="1" dirty="0" err="1">
                <a:solidFill>
                  <a:srgbClr val="6A3E3E"/>
                </a:solidFill>
                <a:latin typeface="Consolas" panose="020B0609020204030204" pitchFamily="49" charset="0"/>
              </a:rPr>
              <a:t>pTipoParte</a:t>
            </a:r>
            <a:r>
              <a:rPr lang="es-CO" sz="1050" b="1" dirty="0" err="1">
                <a:solidFill>
                  <a:srgbClr val="000000"/>
                </a:solidFill>
                <a:latin typeface="Consolas" panose="020B0609020204030204" pitchFamily="49" charset="0"/>
              </a:rPr>
              <a:t>.equals</a:t>
            </a:r>
            <a:r>
              <a:rPr lang="es-CO" sz="1050" b="1" dirty="0">
                <a:solidFill>
                  <a:srgbClr val="000000"/>
                </a:solidFill>
                <a:latin typeface="Consolas" panose="020B0609020204030204" pitchFamily="49" charset="0"/>
              </a:rPr>
              <a:t>( </a:t>
            </a:r>
            <a:r>
              <a:rPr lang="es-CO" sz="1050" b="1" dirty="0" err="1">
                <a:solidFill>
                  <a:srgbClr val="000000"/>
                </a:solidFill>
                <a:latin typeface="Consolas" panose="020B0609020204030204" pitchFamily="49" charset="0"/>
              </a:rPr>
              <a:t>PuertaPaneles.</a:t>
            </a:r>
            <a:r>
              <a:rPr lang="es-CO" sz="1050" b="1" i="1" dirty="0" err="1">
                <a:solidFill>
                  <a:srgbClr val="0000C0"/>
                </a:solidFill>
                <a:latin typeface="Consolas" panose="020B0609020204030204" pitchFamily="49" charset="0"/>
              </a:rPr>
              <a:t>TIPO</a:t>
            </a:r>
            <a:r>
              <a:rPr lang="es-CO" sz="1050" b="1" i="1" dirty="0">
                <a:solidFill>
                  <a:srgbClr val="000000"/>
                </a:solidFill>
                <a:latin typeface="Consolas" panose="020B0609020204030204" pitchFamily="49" charset="0"/>
              </a:rPr>
              <a:t> ) )</a:t>
            </a:r>
          </a:p>
          <a:p>
            <a:r>
              <a:rPr lang="es-CO"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6A3E3E"/>
                </a:solidFill>
                <a:latin typeface="Consolas" panose="020B0609020204030204" pitchFamily="49" charset="0"/>
              </a:rPr>
              <a:t>f</a:t>
            </a:r>
            <a:r>
              <a:rPr lang="en-US" sz="1050" dirty="0">
                <a:solidFill>
                  <a:srgbClr val="000000"/>
                </a:solidFill>
                <a:latin typeface="Consolas" panose="020B0609020204030204" pitchFamily="49" charset="0"/>
              </a:rPr>
              <a:t> = </a:t>
            </a:r>
            <a:r>
              <a:rPr lang="en-US" sz="1050" b="1" dirty="0">
                <a:solidFill>
                  <a:srgbClr val="7F0055"/>
                </a:solidFill>
                <a:latin typeface="Consolas" panose="020B0609020204030204" pitchFamily="49" charset="0"/>
              </a:rPr>
              <a:t>new</a:t>
            </a:r>
            <a:r>
              <a:rPr lang="en-US" sz="1050" b="1" dirty="0">
                <a:solidFill>
                  <a:srgbClr val="000000"/>
                </a:solidFill>
                <a:latin typeface="Consolas" panose="020B0609020204030204" pitchFamily="49" charset="0"/>
              </a:rPr>
              <a:t> </a:t>
            </a:r>
            <a:r>
              <a:rPr lang="en-US" sz="1050" b="1" dirty="0" err="1">
                <a:solidFill>
                  <a:srgbClr val="000000"/>
                </a:solidFill>
                <a:latin typeface="Consolas" panose="020B0609020204030204" pitchFamily="49" charset="0"/>
              </a:rPr>
              <a:t>PuertaPaneles</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pX</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pY</a:t>
            </a:r>
            <a:r>
              <a:rPr lang="en-US" sz="1050" b="1" dirty="0">
                <a:solidFill>
                  <a:srgbClr val="000000"/>
                </a:solidFill>
                <a:latin typeface="Consolas" panose="020B0609020204030204" pitchFamily="49" charset="0"/>
              </a:rPr>
              <a:t>, </a:t>
            </a:r>
            <a:r>
              <a:rPr lang="en-US" sz="1050" b="1" dirty="0" err="1">
                <a:solidFill>
                  <a:srgbClr val="6A3E3E"/>
                </a:solidFill>
                <a:latin typeface="Consolas" panose="020B0609020204030204" pitchFamily="49" charset="0"/>
              </a:rPr>
              <a:t>pColorParte</a:t>
            </a:r>
            <a:r>
              <a:rPr lang="en-US" sz="1050" b="1"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p>
          <a:p>
            <a:r>
              <a:rPr lang="es-CO" sz="1050" dirty="0">
                <a:solidFill>
                  <a:srgbClr val="000000"/>
                </a:solidFill>
                <a:latin typeface="Consolas" panose="020B0609020204030204" pitchFamily="49" charset="0"/>
              </a:rPr>
              <a:t>        </a:t>
            </a:r>
            <a:r>
              <a:rPr lang="es-CO" sz="1050" b="1" dirty="0" err="1">
                <a:solidFill>
                  <a:srgbClr val="7F0055"/>
                </a:solidFill>
                <a:latin typeface="Consolas" panose="020B0609020204030204" pitchFamily="49" charset="0"/>
              </a:rPr>
              <a:t>return</a:t>
            </a:r>
            <a:r>
              <a:rPr lang="es-CO" sz="1050" b="1" dirty="0">
                <a:solidFill>
                  <a:srgbClr val="000000"/>
                </a:solidFill>
                <a:latin typeface="Consolas" panose="020B0609020204030204" pitchFamily="49" charset="0"/>
              </a:rPr>
              <a:t> </a:t>
            </a:r>
            <a:r>
              <a:rPr lang="es-CO" sz="1050" b="1" dirty="0">
                <a:solidFill>
                  <a:srgbClr val="6A3E3E"/>
                </a:solidFill>
                <a:latin typeface="Consolas" panose="020B0609020204030204" pitchFamily="49" charset="0"/>
              </a:rPr>
              <a:t>f</a:t>
            </a:r>
            <a:r>
              <a:rPr lang="es-CO" sz="1050" b="1" dirty="0">
                <a:solidFill>
                  <a:srgbClr val="000000"/>
                </a:solidFill>
                <a:latin typeface="Consolas" panose="020B0609020204030204" pitchFamily="49" charset="0"/>
              </a:rPr>
              <a:t>;</a:t>
            </a:r>
          </a:p>
          <a:p>
            <a:r>
              <a:rPr lang="es-CO" sz="1050" dirty="0">
                <a:solidFill>
                  <a:srgbClr val="000000"/>
                </a:solidFill>
                <a:latin typeface="Consolas" panose="020B0609020204030204" pitchFamily="49" charset="0"/>
              </a:rPr>
              <a:t>    }</a:t>
            </a:r>
            <a:endParaRPr lang="es-CO" sz="1050" dirty="0"/>
          </a:p>
        </p:txBody>
      </p:sp>
    </p:spTree>
    <p:extLst>
      <p:ext uri="{BB962C8B-B14F-4D97-AF65-F5344CB8AC3E}">
        <p14:creationId xmlns:p14="http://schemas.microsoft.com/office/powerpoint/2010/main" val="26306406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75656" y="1348800"/>
            <a:ext cx="7200800" cy="5509200"/>
          </a:xfrm>
          <a:prstGeom prst="rect">
            <a:avLst/>
          </a:prstGeom>
        </p:spPr>
        <p:txBody>
          <a:bodyPr wrap="square">
            <a:spAutoFit/>
          </a:bodyPr>
          <a:lstStyle/>
          <a:p>
            <a:r>
              <a:rPr lang="es-CO" sz="1100" dirty="0">
                <a:solidFill>
                  <a:srgbClr val="3F5FBF"/>
                </a:solidFill>
                <a:latin typeface="Consolas" panose="020B0609020204030204" pitchFamily="49" charset="0"/>
              </a:rPr>
              <a:t>/**</a:t>
            </a:r>
          </a:p>
          <a:p>
            <a:r>
              <a:rPr lang="es-CO" sz="1100" dirty="0">
                <a:solidFill>
                  <a:srgbClr val="3F5FBF"/>
                </a:solidFill>
                <a:latin typeface="Consolas" panose="020B0609020204030204" pitchFamily="49" charset="0"/>
              </a:rPr>
              <a:t>     * </a:t>
            </a:r>
            <a:r>
              <a:rPr lang="es-CO" sz="1100" u="sng" dirty="0">
                <a:solidFill>
                  <a:srgbClr val="3F5FBF"/>
                </a:solidFill>
                <a:latin typeface="Consolas" panose="020B0609020204030204" pitchFamily="49" charset="0"/>
              </a:rPr>
              <a:t>Crea y retorna una parte con las especificaciones dadas por parámetro.</a:t>
            </a:r>
          </a:p>
          <a:p>
            <a:r>
              <a:rPr lang="es-CO" sz="1100" dirty="0">
                <a:solidFill>
                  <a:srgbClr val="3F5FBF"/>
                </a:solidFill>
                <a:latin typeface="Consolas" panose="020B0609020204030204" pitchFamily="49" charset="0"/>
              </a:rPr>
              <a:t>     * </a:t>
            </a:r>
            <a:r>
              <a:rPr lang="es-CO" sz="1100" b="1" dirty="0">
                <a:solidFill>
                  <a:srgbClr val="7F9FBF"/>
                </a:solidFill>
                <a:latin typeface="Consolas" panose="020B0609020204030204" pitchFamily="49" charset="0"/>
              </a:rPr>
              <a:t>@</a:t>
            </a:r>
            <a:r>
              <a:rPr lang="es-CO" sz="1100" b="1" dirty="0" err="1">
                <a:solidFill>
                  <a:srgbClr val="7F9FBF"/>
                </a:solidFill>
                <a:latin typeface="Consolas" panose="020B0609020204030204" pitchFamily="49" charset="0"/>
              </a:rPr>
              <a:t>param</a:t>
            </a:r>
            <a:r>
              <a:rPr lang="es-CO" sz="1100" b="1" dirty="0">
                <a:solidFill>
                  <a:srgbClr val="3F5FBF"/>
                </a:solidFill>
                <a:latin typeface="Consolas" panose="020B0609020204030204" pitchFamily="49" charset="0"/>
              </a:rPr>
              <a:t> </a:t>
            </a:r>
            <a:r>
              <a:rPr lang="es-CO" sz="1100" b="1" dirty="0" err="1">
                <a:solidFill>
                  <a:srgbClr val="3F5FBF"/>
                </a:solidFill>
                <a:latin typeface="Consolas" panose="020B0609020204030204" pitchFamily="49" charset="0"/>
              </a:rPr>
              <a:t>pTipoParte</a:t>
            </a:r>
            <a:r>
              <a:rPr lang="es-CO" sz="1100" b="1" dirty="0">
                <a:solidFill>
                  <a:srgbClr val="3F5FBF"/>
                </a:solidFill>
                <a:latin typeface="Consolas" panose="020B0609020204030204" pitchFamily="49" charset="0"/>
              </a:rPr>
              <a:t> </a:t>
            </a:r>
            <a:r>
              <a:rPr lang="es-CO" sz="1100" b="1" u="sng" dirty="0">
                <a:solidFill>
                  <a:srgbClr val="3F5FBF"/>
                </a:solidFill>
                <a:latin typeface="Consolas" panose="020B0609020204030204" pitchFamily="49" charset="0"/>
              </a:rPr>
              <a:t>Tipo de la parte a crear. </a:t>
            </a:r>
            <a:r>
              <a:rPr lang="es-CO" sz="1100" b="1" u="sng" dirty="0" err="1">
                <a:solidFill>
                  <a:srgbClr val="3F5FBF"/>
                </a:solidFill>
                <a:latin typeface="Consolas" panose="020B0609020204030204" pitchFamily="49" charset="0"/>
              </a:rPr>
              <a:t>pTipoParte</a:t>
            </a:r>
            <a:r>
              <a:rPr lang="es-CO" sz="1100" b="1" u="sng" dirty="0">
                <a:solidFill>
                  <a:srgbClr val="3F5FBF"/>
                </a:solidFill>
                <a:latin typeface="Consolas" panose="020B0609020204030204" pitchFamily="49" charset="0"/>
              </a:rPr>
              <a:t> != </a:t>
            </a:r>
            <a:r>
              <a:rPr lang="es-CO" sz="1100" b="1" u="sng" dirty="0" err="1">
                <a:solidFill>
                  <a:srgbClr val="3F5FBF"/>
                </a:solidFill>
                <a:latin typeface="Consolas" panose="020B0609020204030204" pitchFamily="49" charset="0"/>
              </a:rPr>
              <a:t>null</a:t>
            </a:r>
            <a:r>
              <a:rPr lang="es-CO" sz="1100" b="1" u="sng" dirty="0">
                <a:solidFill>
                  <a:srgbClr val="3F5FBF"/>
                </a:solidFill>
                <a:latin typeface="Consolas" panose="020B0609020204030204" pitchFamily="49" charset="0"/>
              </a:rPr>
              <a:t> &amp;&amp; </a:t>
            </a:r>
            <a:r>
              <a:rPr lang="es-CO" sz="1100" b="1" u="sng" dirty="0" err="1">
                <a:solidFill>
                  <a:srgbClr val="3F5FBF"/>
                </a:solidFill>
                <a:latin typeface="Consolas" panose="020B0609020204030204" pitchFamily="49" charset="0"/>
              </a:rPr>
              <a:t>pTipoParte</a:t>
            </a:r>
            <a:r>
              <a:rPr lang="es-CO" sz="1100" b="1" u="sng" dirty="0">
                <a:solidFill>
                  <a:srgbClr val="3F5FBF"/>
                </a:solidFill>
                <a:latin typeface="Consolas" panose="020B0609020204030204" pitchFamily="49" charset="0"/>
              </a:rPr>
              <a:t> != "".</a:t>
            </a:r>
          </a:p>
          <a:p>
            <a:r>
              <a:rPr lang="es-CO" sz="1100" dirty="0">
                <a:solidFill>
                  <a:srgbClr val="3F5FBF"/>
                </a:solidFill>
                <a:latin typeface="Consolas" panose="020B0609020204030204" pitchFamily="49" charset="0"/>
              </a:rPr>
              <a:t>     * </a:t>
            </a:r>
            <a:r>
              <a:rPr lang="es-CO" sz="1100" b="1" dirty="0">
                <a:solidFill>
                  <a:srgbClr val="7F9FBF"/>
                </a:solidFill>
                <a:latin typeface="Consolas" panose="020B0609020204030204" pitchFamily="49" charset="0"/>
              </a:rPr>
              <a:t>@</a:t>
            </a:r>
            <a:r>
              <a:rPr lang="es-CO" sz="1100" b="1" dirty="0" err="1">
                <a:solidFill>
                  <a:srgbClr val="7F9FBF"/>
                </a:solidFill>
                <a:latin typeface="Consolas" panose="020B0609020204030204" pitchFamily="49" charset="0"/>
              </a:rPr>
              <a:t>param</a:t>
            </a:r>
            <a:r>
              <a:rPr lang="es-CO" sz="1100" b="1" dirty="0">
                <a:solidFill>
                  <a:srgbClr val="3F5FBF"/>
                </a:solidFill>
                <a:latin typeface="Consolas" panose="020B0609020204030204" pitchFamily="49" charset="0"/>
              </a:rPr>
              <a:t> </a:t>
            </a:r>
            <a:r>
              <a:rPr lang="es-CO" sz="1100" b="1" dirty="0" err="1">
                <a:solidFill>
                  <a:srgbClr val="3F5FBF"/>
                </a:solidFill>
                <a:latin typeface="Consolas" panose="020B0609020204030204" pitchFamily="49" charset="0"/>
              </a:rPr>
              <a:t>pX</a:t>
            </a:r>
            <a:r>
              <a:rPr lang="es-CO" sz="1100" b="1" dirty="0">
                <a:solidFill>
                  <a:srgbClr val="3F5FBF"/>
                </a:solidFill>
                <a:latin typeface="Consolas" panose="020B0609020204030204" pitchFamily="49" charset="0"/>
              </a:rPr>
              <a:t> </a:t>
            </a:r>
            <a:r>
              <a:rPr lang="es-CO" sz="1100" b="1" u="sng" dirty="0">
                <a:solidFill>
                  <a:srgbClr val="3F5FBF"/>
                </a:solidFill>
                <a:latin typeface="Consolas" panose="020B0609020204030204" pitchFamily="49" charset="0"/>
              </a:rPr>
              <a:t>Coordenada x de la parte. </a:t>
            </a:r>
            <a:r>
              <a:rPr lang="es-CO" sz="1100" b="1" u="sng" dirty="0" err="1">
                <a:solidFill>
                  <a:srgbClr val="3F5FBF"/>
                </a:solidFill>
                <a:latin typeface="Consolas" panose="020B0609020204030204" pitchFamily="49" charset="0"/>
              </a:rPr>
              <a:t>pX</a:t>
            </a:r>
            <a:r>
              <a:rPr lang="es-CO" sz="1100" b="1" u="sng" dirty="0">
                <a:solidFill>
                  <a:srgbClr val="3F5FBF"/>
                </a:solidFill>
                <a:latin typeface="Consolas" panose="020B0609020204030204" pitchFamily="49" charset="0"/>
              </a:rPr>
              <a:t> &gt;= 0.</a:t>
            </a:r>
          </a:p>
          <a:p>
            <a:r>
              <a:rPr lang="es-CO" sz="1100" dirty="0">
                <a:solidFill>
                  <a:srgbClr val="3F5FBF"/>
                </a:solidFill>
                <a:latin typeface="Consolas" panose="020B0609020204030204" pitchFamily="49" charset="0"/>
              </a:rPr>
              <a:t>     * </a:t>
            </a:r>
            <a:r>
              <a:rPr lang="es-CO" sz="1100" b="1" dirty="0">
                <a:solidFill>
                  <a:srgbClr val="7F9FBF"/>
                </a:solidFill>
                <a:latin typeface="Consolas" panose="020B0609020204030204" pitchFamily="49" charset="0"/>
              </a:rPr>
              <a:t>@</a:t>
            </a:r>
            <a:r>
              <a:rPr lang="es-CO" sz="1100" b="1" dirty="0" err="1">
                <a:solidFill>
                  <a:srgbClr val="7F9FBF"/>
                </a:solidFill>
                <a:latin typeface="Consolas" panose="020B0609020204030204" pitchFamily="49" charset="0"/>
              </a:rPr>
              <a:t>param</a:t>
            </a:r>
            <a:r>
              <a:rPr lang="es-CO" sz="1100" b="1" dirty="0">
                <a:solidFill>
                  <a:srgbClr val="3F5FBF"/>
                </a:solidFill>
                <a:latin typeface="Consolas" panose="020B0609020204030204" pitchFamily="49" charset="0"/>
              </a:rPr>
              <a:t> </a:t>
            </a:r>
            <a:r>
              <a:rPr lang="es-CO" sz="1100" b="1" dirty="0" err="1">
                <a:solidFill>
                  <a:srgbClr val="3F5FBF"/>
                </a:solidFill>
                <a:latin typeface="Consolas" panose="020B0609020204030204" pitchFamily="49" charset="0"/>
              </a:rPr>
              <a:t>pY</a:t>
            </a:r>
            <a:r>
              <a:rPr lang="es-CO" sz="1100" b="1" dirty="0">
                <a:solidFill>
                  <a:srgbClr val="3F5FBF"/>
                </a:solidFill>
                <a:latin typeface="Consolas" panose="020B0609020204030204" pitchFamily="49" charset="0"/>
              </a:rPr>
              <a:t> </a:t>
            </a:r>
            <a:r>
              <a:rPr lang="es-CO" sz="1100" b="1" u="sng" dirty="0">
                <a:solidFill>
                  <a:srgbClr val="3F5FBF"/>
                </a:solidFill>
                <a:latin typeface="Consolas" panose="020B0609020204030204" pitchFamily="49" charset="0"/>
              </a:rPr>
              <a:t>Coordenada y de la parte. </a:t>
            </a:r>
            <a:r>
              <a:rPr lang="es-CO" sz="1100" b="1" u="sng" dirty="0" err="1">
                <a:solidFill>
                  <a:srgbClr val="3F5FBF"/>
                </a:solidFill>
                <a:latin typeface="Consolas" panose="020B0609020204030204" pitchFamily="49" charset="0"/>
              </a:rPr>
              <a:t>pY</a:t>
            </a:r>
            <a:r>
              <a:rPr lang="es-CO" sz="1100" b="1" u="sng" dirty="0">
                <a:solidFill>
                  <a:srgbClr val="3F5FBF"/>
                </a:solidFill>
                <a:latin typeface="Consolas" panose="020B0609020204030204" pitchFamily="49" charset="0"/>
              </a:rPr>
              <a:t> &gt;= 0.</a:t>
            </a:r>
          </a:p>
          <a:p>
            <a:r>
              <a:rPr lang="es-CO" sz="1100" dirty="0">
                <a:solidFill>
                  <a:srgbClr val="3F5FBF"/>
                </a:solidFill>
                <a:latin typeface="Consolas" panose="020B0609020204030204" pitchFamily="49" charset="0"/>
              </a:rPr>
              <a:t>     * </a:t>
            </a:r>
            <a:r>
              <a:rPr lang="es-CO" sz="1100" b="1" dirty="0">
                <a:solidFill>
                  <a:srgbClr val="7F9FBF"/>
                </a:solidFill>
                <a:latin typeface="Consolas" panose="020B0609020204030204" pitchFamily="49" charset="0"/>
              </a:rPr>
              <a:t>@</a:t>
            </a:r>
            <a:r>
              <a:rPr lang="es-CO" sz="1100" b="1" dirty="0" err="1">
                <a:solidFill>
                  <a:srgbClr val="7F9FBF"/>
                </a:solidFill>
                <a:latin typeface="Consolas" panose="020B0609020204030204" pitchFamily="49" charset="0"/>
              </a:rPr>
              <a:t>param</a:t>
            </a:r>
            <a:r>
              <a:rPr lang="es-CO" sz="1100" b="1" dirty="0">
                <a:solidFill>
                  <a:srgbClr val="3F5FBF"/>
                </a:solidFill>
                <a:latin typeface="Consolas" panose="020B0609020204030204" pitchFamily="49" charset="0"/>
              </a:rPr>
              <a:t> </a:t>
            </a:r>
            <a:r>
              <a:rPr lang="es-CO" sz="1100" b="1" dirty="0" err="1">
                <a:solidFill>
                  <a:srgbClr val="3F5FBF"/>
                </a:solidFill>
                <a:latin typeface="Consolas" panose="020B0609020204030204" pitchFamily="49" charset="0"/>
              </a:rPr>
              <a:t>pColorParte</a:t>
            </a:r>
            <a:r>
              <a:rPr lang="es-CO" sz="1100" b="1" dirty="0">
                <a:solidFill>
                  <a:srgbClr val="3F5FBF"/>
                </a:solidFill>
                <a:latin typeface="Consolas" panose="020B0609020204030204" pitchFamily="49" charset="0"/>
              </a:rPr>
              <a:t> Color </a:t>
            </a:r>
            <a:r>
              <a:rPr lang="es-CO" sz="1100" b="1" u="sng" dirty="0">
                <a:solidFill>
                  <a:srgbClr val="3F5FBF"/>
                </a:solidFill>
                <a:latin typeface="Consolas" panose="020B0609020204030204" pitchFamily="49" charset="0"/>
              </a:rPr>
              <a:t>de la parte. </a:t>
            </a:r>
            <a:r>
              <a:rPr lang="es-CO" sz="1100" b="1" u="sng" dirty="0" err="1">
                <a:solidFill>
                  <a:srgbClr val="3F5FBF"/>
                </a:solidFill>
                <a:latin typeface="Consolas" panose="020B0609020204030204" pitchFamily="49" charset="0"/>
              </a:rPr>
              <a:t>pColorParte</a:t>
            </a:r>
            <a:r>
              <a:rPr lang="es-CO" sz="1100" b="1" u="sng" dirty="0">
                <a:solidFill>
                  <a:srgbClr val="3F5FBF"/>
                </a:solidFill>
                <a:latin typeface="Consolas" panose="020B0609020204030204" pitchFamily="49" charset="0"/>
              </a:rPr>
              <a:t> != </a:t>
            </a:r>
            <a:r>
              <a:rPr lang="es-CO" sz="1100" b="1" u="sng" dirty="0" err="1">
                <a:solidFill>
                  <a:srgbClr val="3F5FBF"/>
                </a:solidFill>
                <a:latin typeface="Consolas" panose="020B0609020204030204" pitchFamily="49" charset="0"/>
              </a:rPr>
              <a:t>null</a:t>
            </a:r>
            <a:r>
              <a:rPr lang="es-CO" sz="1100" b="1" u="sng" dirty="0">
                <a:solidFill>
                  <a:srgbClr val="3F5FBF"/>
                </a:solidFill>
                <a:latin typeface="Consolas" panose="020B0609020204030204" pitchFamily="49" charset="0"/>
              </a:rPr>
              <a:t>.</a:t>
            </a:r>
          </a:p>
          <a:p>
            <a:r>
              <a:rPr lang="es-CO" sz="1100" dirty="0">
                <a:solidFill>
                  <a:srgbClr val="3F5FBF"/>
                </a:solidFill>
                <a:latin typeface="Consolas" panose="020B0609020204030204" pitchFamily="49" charset="0"/>
              </a:rPr>
              <a:t>     * </a:t>
            </a:r>
            <a:r>
              <a:rPr lang="es-CO" sz="1100" b="1" dirty="0">
                <a:solidFill>
                  <a:srgbClr val="7F9FBF"/>
                </a:solidFill>
                <a:latin typeface="Consolas" panose="020B0609020204030204" pitchFamily="49" charset="0"/>
              </a:rPr>
              <a:t>@</a:t>
            </a:r>
            <a:r>
              <a:rPr lang="es-CO" sz="1100" b="1" dirty="0" err="1">
                <a:solidFill>
                  <a:srgbClr val="7F9FBF"/>
                </a:solidFill>
                <a:latin typeface="Consolas" panose="020B0609020204030204" pitchFamily="49" charset="0"/>
              </a:rPr>
              <a:t>return</a:t>
            </a:r>
            <a:r>
              <a:rPr lang="es-CO" sz="1100" b="1" dirty="0">
                <a:solidFill>
                  <a:srgbClr val="3F5FBF"/>
                </a:solidFill>
                <a:latin typeface="Consolas" panose="020B0609020204030204" pitchFamily="49" charset="0"/>
              </a:rPr>
              <a:t> </a:t>
            </a:r>
            <a:r>
              <a:rPr lang="es-CO" sz="1100" b="1" u="sng" dirty="0">
                <a:solidFill>
                  <a:srgbClr val="3F5FBF"/>
                </a:solidFill>
                <a:latin typeface="Consolas" panose="020B0609020204030204" pitchFamily="49" charset="0"/>
              </a:rPr>
              <a:t>Parte con las especificaciones dadas.</a:t>
            </a:r>
          </a:p>
          <a:p>
            <a:r>
              <a:rPr lang="es-CO" sz="1100" dirty="0">
                <a:solidFill>
                  <a:srgbClr val="3F5FBF"/>
                </a:solidFill>
                <a:latin typeface="Consolas" panose="020B0609020204030204" pitchFamily="49" charset="0"/>
              </a:rPr>
              <a:t>     */</a:t>
            </a:r>
          </a:p>
          <a:p>
            <a:r>
              <a:rPr lang="es-CO" sz="1100" dirty="0">
                <a:solidFill>
                  <a:srgbClr val="000000"/>
                </a:solidFill>
                <a:latin typeface="Consolas" panose="020B0609020204030204" pitchFamily="49" charset="0"/>
              </a:rPr>
              <a:t>    </a:t>
            </a:r>
            <a:r>
              <a:rPr lang="es-CO" sz="1100" b="1" dirty="0" err="1">
                <a:solidFill>
                  <a:srgbClr val="7F0055"/>
                </a:solidFill>
                <a:latin typeface="Consolas" panose="020B0609020204030204" pitchFamily="49" charset="0"/>
              </a:rPr>
              <a:t>public</a:t>
            </a:r>
            <a:r>
              <a:rPr lang="es-CO" sz="1100" b="1" dirty="0">
                <a:solidFill>
                  <a:srgbClr val="000000"/>
                </a:solidFill>
                <a:latin typeface="Consolas" panose="020B0609020204030204" pitchFamily="49" charset="0"/>
              </a:rPr>
              <a:t> </a:t>
            </a:r>
            <a:r>
              <a:rPr lang="es-CO" sz="1100" b="1" dirty="0">
                <a:solidFill>
                  <a:srgbClr val="000000"/>
                </a:solidFill>
                <a:highlight>
                  <a:srgbClr val="D4D4D4"/>
                </a:highlight>
                <a:latin typeface="Consolas" panose="020B0609020204030204" pitchFamily="49" charset="0"/>
              </a:rPr>
              <a:t>Parte </a:t>
            </a:r>
            <a:r>
              <a:rPr lang="es-CO" sz="1100" b="1" dirty="0" err="1">
                <a:solidFill>
                  <a:srgbClr val="000000"/>
                </a:solidFill>
                <a:highlight>
                  <a:srgbClr val="D4D4D4"/>
                </a:highlight>
                <a:latin typeface="Consolas" panose="020B0609020204030204" pitchFamily="49" charset="0"/>
              </a:rPr>
              <a:t>crearParte</a:t>
            </a:r>
            <a:r>
              <a:rPr lang="es-CO" sz="1100" b="1" dirty="0">
                <a:solidFill>
                  <a:srgbClr val="000000"/>
                </a:solidFill>
                <a:highlight>
                  <a:srgbClr val="D4D4D4"/>
                </a:highlight>
                <a:latin typeface="Consolas" panose="020B0609020204030204" pitchFamily="49" charset="0"/>
              </a:rPr>
              <a:t>( </a:t>
            </a:r>
            <a:r>
              <a:rPr lang="es-CO" sz="1100" b="1" dirty="0" err="1">
                <a:solidFill>
                  <a:srgbClr val="000000"/>
                </a:solidFill>
                <a:highlight>
                  <a:srgbClr val="D4D4D4"/>
                </a:highlight>
                <a:latin typeface="Consolas" panose="020B0609020204030204" pitchFamily="49" charset="0"/>
              </a:rPr>
              <a:t>String</a:t>
            </a:r>
            <a:r>
              <a:rPr lang="es-CO" sz="1100" b="1" dirty="0">
                <a:solidFill>
                  <a:srgbClr val="000000"/>
                </a:solidFill>
                <a:highlight>
                  <a:srgbClr val="D4D4D4"/>
                </a:highlight>
                <a:latin typeface="Consolas" panose="020B0609020204030204" pitchFamily="49" charset="0"/>
              </a:rPr>
              <a:t> </a:t>
            </a:r>
            <a:r>
              <a:rPr lang="es-CO" sz="1100" b="1" dirty="0" err="1">
                <a:solidFill>
                  <a:srgbClr val="6A3E3E"/>
                </a:solidFill>
                <a:highlight>
                  <a:srgbClr val="D4D4D4"/>
                </a:highlight>
                <a:latin typeface="Consolas" panose="020B0609020204030204" pitchFamily="49" charset="0"/>
              </a:rPr>
              <a:t>pTipoParte</a:t>
            </a:r>
            <a:r>
              <a:rPr lang="es-CO" sz="1100" b="1" dirty="0">
                <a:solidFill>
                  <a:srgbClr val="000000"/>
                </a:solidFill>
                <a:highlight>
                  <a:srgbClr val="D4D4D4"/>
                </a:highlight>
                <a:latin typeface="Consolas" panose="020B0609020204030204" pitchFamily="49" charset="0"/>
              </a:rPr>
              <a:t>, </a:t>
            </a:r>
            <a:r>
              <a:rPr lang="es-CO" sz="1100" b="1" dirty="0" err="1">
                <a:solidFill>
                  <a:srgbClr val="7F0055"/>
                </a:solidFill>
                <a:highlight>
                  <a:srgbClr val="D4D4D4"/>
                </a:highlight>
                <a:latin typeface="Consolas" panose="020B0609020204030204" pitchFamily="49" charset="0"/>
              </a:rPr>
              <a:t>int</a:t>
            </a:r>
            <a:r>
              <a:rPr lang="es-CO" sz="1100" b="1" dirty="0">
                <a:solidFill>
                  <a:srgbClr val="000000"/>
                </a:solidFill>
                <a:highlight>
                  <a:srgbClr val="D4D4D4"/>
                </a:highlight>
                <a:latin typeface="Consolas" panose="020B0609020204030204" pitchFamily="49" charset="0"/>
              </a:rPr>
              <a:t> </a:t>
            </a:r>
            <a:r>
              <a:rPr lang="es-CO" sz="1100" b="1" dirty="0" err="1">
                <a:solidFill>
                  <a:srgbClr val="6A3E3E"/>
                </a:solidFill>
                <a:highlight>
                  <a:srgbClr val="D4D4D4"/>
                </a:highlight>
                <a:latin typeface="Consolas" panose="020B0609020204030204" pitchFamily="49" charset="0"/>
              </a:rPr>
              <a:t>pX</a:t>
            </a:r>
            <a:r>
              <a:rPr lang="es-CO" sz="1100" b="1" dirty="0">
                <a:solidFill>
                  <a:srgbClr val="000000"/>
                </a:solidFill>
                <a:highlight>
                  <a:srgbClr val="D4D4D4"/>
                </a:highlight>
                <a:latin typeface="Consolas" panose="020B0609020204030204" pitchFamily="49" charset="0"/>
              </a:rPr>
              <a:t>, </a:t>
            </a:r>
            <a:r>
              <a:rPr lang="es-CO" sz="1100" b="1" dirty="0" err="1">
                <a:solidFill>
                  <a:srgbClr val="7F0055"/>
                </a:solidFill>
                <a:highlight>
                  <a:srgbClr val="D4D4D4"/>
                </a:highlight>
                <a:latin typeface="Consolas" panose="020B0609020204030204" pitchFamily="49" charset="0"/>
              </a:rPr>
              <a:t>int</a:t>
            </a:r>
            <a:r>
              <a:rPr lang="es-CO" sz="1100" b="1" dirty="0">
                <a:solidFill>
                  <a:srgbClr val="000000"/>
                </a:solidFill>
                <a:highlight>
                  <a:srgbClr val="D4D4D4"/>
                </a:highlight>
                <a:latin typeface="Consolas" panose="020B0609020204030204" pitchFamily="49" charset="0"/>
              </a:rPr>
              <a:t> </a:t>
            </a:r>
            <a:r>
              <a:rPr lang="es-CO" sz="1100" b="1" dirty="0" err="1">
                <a:solidFill>
                  <a:srgbClr val="6A3E3E"/>
                </a:solidFill>
                <a:highlight>
                  <a:srgbClr val="D4D4D4"/>
                </a:highlight>
                <a:latin typeface="Consolas" panose="020B0609020204030204" pitchFamily="49" charset="0"/>
              </a:rPr>
              <a:t>pY</a:t>
            </a:r>
            <a:r>
              <a:rPr lang="es-CO" sz="1100" b="1" dirty="0">
                <a:solidFill>
                  <a:srgbClr val="000000"/>
                </a:solidFill>
                <a:highlight>
                  <a:srgbClr val="D4D4D4"/>
                </a:highlight>
                <a:latin typeface="Consolas" panose="020B0609020204030204" pitchFamily="49" charset="0"/>
              </a:rPr>
              <a:t>, Color </a:t>
            </a:r>
            <a:r>
              <a:rPr lang="es-CO" sz="1100" b="1" dirty="0" err="1">
                <a:solidFill>
                  <a:srgbClr val="6A3E3E"/>
                </a:solidFill>
                <a:highlight>
                  <a:srgbClr val="D4D4D4"/>
                </a:highlight>
                <a:latin typeface="Consolas" panose="020B0609020204030204" pitchFamily="49" charset="0"/>
              </a:rPr>
              <a:t>pColorParte</a:t>
            </a:r>
            <a:r>
              <a:rPr lang="es-CO" sz="1100" b="1" dirty="0">
                <a:solidFill>
                  <a:srgbClr val="000000"/>
                </a:solidFill>
                <a:highlight>
                  <a:srgbClr val="D4D4D4"/>
                </a:highlight>
                <a:latin typeface="Consolas" panose="020B0609020204030204" pitchFamily="49" charset="0"/>
              </a:rPr>
              <a:t> )</a:t>
            </a:r>
          </a:p>
          <a:p>
            <a:r>
              <a:rPr lang="es-CO" sz="1100" dirty="0">
                <a:solidFill>
                  <a:srgbClr val="000000"/>
                </a:solidFill>
                <a:latin typeface="Consolas" panose="020B0609020204030204" pitchFamily="49" charset="0"/>
              </a:rPr>
              <a:t>    {</a:t>
            </a:r>
          </a:p>
          <a:p>
            <a:r>
              <a:rPr lang="es-CO" sz="1100" dirty="0">
                <a:solidFill>
                  <a:srgbClr val="000000"/>
                </a:solidFill>
                <a:latin typeface="Consolas" panose="020B0609020204030204" pitchFamily="49" charset="0"/>
              </a:rPr>
              <a:t>      </a:t>
            </a:r>
            <a:r>
              <a:rPr lang="es-CO" sz="1100" dirty="0" smtClean="0">
                <a:solidFill>
                  <a:srgbClr val="000000"/>
                </a:solidFill>
                <a:latin typeface="Consolas" panose="020B0609020204030204" pitchFamily="49" charset="0"/>
              </a:rPr>
              <a:t>Parte </a:t>
            </a:r>
            <a:r>
              <a:rPr lang="es-CO" sz="1100" dirty="0">
                <a:solidFill>
                  <a:srgbClr val="6A3E3E"/>
                </a:solidFill>
                <a:latin typeface="Consolas" panose="020B0609020204030204" pitchFamily="49" charset="0"/>
              </a:rPr>
              <a:t>f</a:t>
            </a:r>
            <a:r>
              <a:rPr lang="es-CO" sz="1100" dirty="0">
                <a:solidFill>
                  <a:srgbClr val="000000"/>
                </a:solidFill>
                <a:latin typeface="Consolas" panose="020B0609020204030204" pitchFamily="49" charset="0"/>
              </a:rPr>
              <a:t> = </a:t>
            </a:r>
            <a:r>
              <a:rPr lang="es-CO" sz="1100" b="1" dirty="0" err="1">
                <a:solidFill>
                  <a:srgbClr val="7F0055"/>
                </a:solidFill>
                <a:latin typeface="Consolas" panose="020B0609020204030204" pitchFamily="49" charset="0"/>
              </a:rPr>
              <a:t>null</a:t>
            </a:r>
            <a:r>
              <a:rPr lang="es-CO" sz="1100" b="1" dirty="0">
                <a:solidFill>
                  <a:srgbClr val="000000"/>
                </a:solidFill>
                <a:latin typeface="Consolas" panose="020B0609020204030204" pitchFamily="49" charset="0"/>
              </a:rPr>
              <a:t>;</a:t>
            </a:r>
          </a:p>
          <a:p>
            <a:pPr lvl="1"/>
            <a:r>
              <a:rPr lang="es-CO" sz="1100" b="1" dirty="0">
                <a:solidFill>
                  <a:srgbClr val="7F0055"/>
                </a:solidFill>
                <a:latin typeface="Consolas" panose="020B0609020204030204" pitchFamily="49" charset="0"/>
              </a:rPr>
              <a:t>try</a:t>
            </a:r>
            <a:r>
              <a:rPr lang="es-CO" sz="1100" b="1" dirty="0">
                <a:solidFill>
                  <a:srgbClr val="000000"/>
                </a:solidFill>
                <a:latin typeface="Consolas" panose="020B0609020204030204" pitchFamily="49" charset="0"/>
              </a:rPr>
              <a:t> </a:t>
            </a:r>
          </a:p>
          <a:p>
            <a:pPr lvl="1"/>
            <a:r>
              <a:rPr lang="es-CO" sz="1100" dirty="0">
                <a:solidFill>
                  <a:srgbClr val="000000"/>
                </a:solidFill>
                <a:latin typeface="Consolas" panose="020B0609020204030204" pitchFamily="49" charset="0"/>
              </a:rPr>
              <a:t>{</a:t>
            </a:r>
          </a:p>
          <a:p>
            <a:pPr lvl="1"/>
            <a:r>
              <a:rPr lang="es-CO" sz="1100" dirty="0">
                <a:solidFill>
                  <a:srgbClr val="6A3E3E"/>
                </a:solidFill>
                <a:latin typeface="Consolas" panose="020B0609020204030204" pitchFamily="49" charset="0"/>
              </a:rPr>
              <a:t>f</a:t>
            </a:r>
            <a:r>
              <a:rPr lang="es-CO" sz="1100" dirty="0">
                <a:solidFill>
                  <a:srgbClr val="000000"/>
                </a:solidFill>
                <a:latin typeface="Consolas" panose="020B0609020204030204" pitchFamily="49" charset="0"/>
              </a:rPr>
              <a:t> = (Parte) </a:t>
            </a:r>
            <a:r>
              <a:rPr lang="es-CO" sz="1100" dirty="0" err="1">
                <a:solidFill>
                  <a:srgbClr val="000000"/>
                </a:solidFill>
                <a:latin typeface="Consolas" panose="020B0609020204030204" pitchFamily="49" charset="0"/>
              </a:rPr>
              <a:t>Class.</a:t>
            </a:r>
            <a:r>
              <a:rPr lang="es-CO" sz="1100" i="1" dirty="0" err="1">
                <a:solidFill>
                  <a:srgbClr val="000000"/>
                </a:solidFill>
                <a:latin typeface="Consolas" panose="020B0609020204030204" pitchFamily="49" charset="0"/>
              </a:rPr>
              <a:t>forName</a:t>
            </a:r>
            <a:r>
              <a:rPr lang="es-CO" sz="1100" i="1" dirty="0">
                <a:solidFill>
                  <a:srgbClr val="000000"/>
                </a:solidFill>
                <a:latin typeface="Consolas" panose="020B0609020204030204" pitchFamily="49" charset="0"/>
              </a:rPr>
              <a:t>(</a:t>
            </a:r>
            <a:r>
              <a:rPr lang="es-CO" sz="1100" i="1" dirty="0" err="1">
                <a:solidFill>
                  <a:srgbClr val="6A3E3E"/>
                </a:solidFill>
                <a:latin typeface="Consolas" panose="020B0609020204030204" pitchFamily="49" charset="0"/>
              </a:rPr>
              <a:t>pTipoParte</a:t>
            </a:r>
            <a:r>
              <a:rPr lang="es-CO" sz="1100" i="1" dirty="0">
                <a:solidFill>
                  <a:srgbClr val="000000"/>
                </a:solidFill>
                <a:latin typeface="Consolas" panose="020B0609020204030204" pitchFamily="49" charset="0"/>
              </a:rPr>
              <a:t>).</a:t>
            </a:r>
            <a:r>
              <a:rPr lang="es-CO" sz="1100" i="1" dirty="0" err="1">
                <a:solidFill>
                  <a:srgbClr val="000000"/>
                </a:solidFill>
                <a:latin typeface="Consolas" panose="020B0609020204030204" pitchFamily="49" charset="0"/>
              </a:rPr>
              <a:t>newInstance</a:t>
            </a:r>
            <a:r>
              <a:rPr lang="es-CO" sz="1100" i="1" dirty="0">
                <a:solidFill>
                  <a:srgbClr val="000000"/>
                </a:solidFill>
                <a:latin typeface="Consolas" panose="020B0609020204030204" pitchFamily="49" charset="0"/>
              </a:rPr>
              <a:t>();</a:t>
            </a:r>
          </a:p>
          <a:p>
            <a:pPr lvl="1"/>
            <a:r>
              <a:rPr lang="es-CO" sz="1100" dirty="0" err="1">
                <a:solidFill>
                  <a:srgbClr val="6A3E3E"/>
                </a:solidFill>
                <a:latin typeface="Consolas" panose="020B0609020204030204" pitchFamily="49" charset="0"/>
              </a:rPr>
              <a:t>f</a:t>
            </a:r>
            <a:r>
              <a:rPr lang="es-CO" sz="1100" dirty="0" err="1">
                <a:solidFill>
                  <a:srgbClr val="000000"/>
                </a:solidFill>
                <a:latin typeface="Consolas" panose="020B0609020204030204" pitchFamily="49" charset="0"/>
              </a:rPr>
              <a:t>.cambiarX</a:t>
            </a:r>
            <a:r>
              <a:rPr lang="es-CO" sz="1100" dirty="0">
                <a:solidFill>
                  <a:srgbClr val="000000"/>
                </a:solidFill>
                <a:latin typeface="Consolas" panose="020B0609020204030204" pitchFamily="49" charset="0"/>
              </a:rPr>
              <a:t>(</a:t>
            </a:r>
            <a:r>
              <a:rPr lang="es-CO" sz="1100" dirty="0" err="1">
                <a:solidFill>
                  <a:srgbClr val="6A3E3E"/>
                </a:solidFill>
                <a:latin typeface="Consolas" panose="020B0609020204030204" pitchFamily="49" charset="0"/>
              </a:rPr>
              <a:t>pX</a:t>
            </a:r>
            <a:r>
              <a:rPr lang="es-CO" sz="1100" dirty="0">
                <a:solidFill>
                  <a:srgbClr val="000000"/>
                </a:solidFill>
                <a:latin typeface="Consolas" panose="020B0609020204030204" pitchFamily="49" charset="0"/>
              </a:rPr>
              <a:t>);</a:t>
            </a:r>
          </a:p>
          <a:p>
            <a:pPr lvl="1"/>
            <a:r>
              <a:rPr lang="es-CO" sz="1100" dirty="0" err="1">
                <a:solidFill>
                  <a:srgbClr val="6A3E3E"/>
                </a:solidFill>
                <a:latin typeface="Consolas" panose="020B0609020204030204" pitchFamily="49" charset="0"/>
              </a:rPr>
              <a:t>f</a:t>
            </a:r>
            <a:r>
              <a:rPr lang="es-CO" sz="1100" dirty="0" err="1">
                <a:solidFill>
                  <a:srgbClr val="000000"/>
                </a:solidFill>
                <a:latin typeface="Consolas" panose="020B0609020204030204" pitchFamily="49" charset="0"/>
              </a:rPr>
              <a:t>.cambiarY</a:t>
            </a:r>
            <a:r>
              <a:rPr lang="es-CO" sz="1100" dirty="0">
                <a:solidFill>
                  <a:srgbClr val="000000"/>
                </a:solidFill>
                <a:latin typeface="Consolas" panose="020B0609020204030204" pitchFamily="49" charset="0"/>
              </a:rPr>
              <a:t>(</a:t>
            </a:r>
            <a:r>
              <a:rPr lang="es-CO" sz="1100" dirty="0" err="1">
                <a:solidFill>
                  <a:srgbClr val="6A3E3E"/>
                </a:solidFill>
                <a:latin typeface="Consolas" panose="020B0609020204030204" pitchFamily="49" charset="0"/>
              </a:rPr>
              <a:t>pY</a:t>
            </a:r>
            <a:r>
              <a:rPr lang="es-CO" sz="1100" dirty="0">
                <a:solidFill>
                  <a:srgbClr val="000000"/>
                </a:solidFill>
                <a:latin typeface="Consolas" panose="020B0609020204030204" pitchFamily="49" charset="0"/>
              </a:rPr>
              <a:t>);</a:t>
            </a:r>
          </a:p>
          <a:p>
            <a:pPr lvl="1"/>
            <a:r>
              <a:rPr lang="es-CO" sz="1100" dirty="0" err="1">
                <a:solidFill>
                  <a:srgbClr val="6A3E3E"/>
                </a:solidFill>
                <a:latin typeface="Consolas" panose="020B0609020204030204" pitchFamily="49" charset="0"/>
              </a:rPr>
              <a:t>f</a:t>
            </a:r>
            <a:r>
              <a:rPr lang="es-CO" sz="1100" dirty="0" err="1">
                <a:solidFill>
                  <a:srgbClr val="000000"/>
                </a:solidFill>
                <a:latin typeface="Consolas" panose="020B0609020204030204" pitchFamily="49" charset="0"/>
              </a:rPr>
              <a:t>.</a:t>
            </a:r>
            <a:r>
              <a:rPr lang="es-CO" sz="1100" dirty="0" err="1">
                <a:solidFill>
                  <a:srgbClr val="0000C0"/>
                </a:solidFill>
                <a:latin typeface="Consolas" panose="020B0609020204030204" pitchFamily="49" charset="0"/>
              </a:rPr>
              <a:t>color</a:t>
            </a:r>
            <a:r>
              <a:rPr lang="es-CO" sz="1100" dirty="0">
                <a:solidFill>
                  <a:srgbClr val="000000"/>
                </a:solidFill>
                <a:latin typeface="Consolas" panose="020B0609020204030204" pitchFamily="49" charset="0"/>
              </a:rPr>
              <a:t> = </a:t>
            </a:r>
            <a:r>
              <a:rPr lang="es-CO" sz="1100" dirty="0" err="1">
                <a:solidFill>
                  <a:srgbClr val="6A3E3E"/>
                </a:solidFill>
                <a:latin typeface="Consolas" panose="020B0609020204030204" pitchFamily="49" charset="0"/>
              </a:rPr>
              <a:t>pColorParte</a:t>
            </a:r>
            <a:r>
              <a:rPr lang="es-CO" sz="1100" dirty="0">
                <a:solidFill>
                  <a:srgbClr val="000000"/>
                </a:solidFill>
                <a:latin typeface="Consolas" panose="020B0609020204030204" pitchFamily="49" charset="0"/>
              </a:rPr>
              <a:t>;</a:t>
            </a:r>
          </a:p>
          <a:p>
            <a:pPr lvl="1"/>
            <a:endParaRPr lang="es-CO" sz="1100" dirty="0">
              <a:latin typeface="Consolas" panose="020B0609020204030204" pitchFamily="49" charset="0"/>
            </a:endParaRPr>
          </a:p>
          <a:p>
            <a:pPr lvl="1"/>
            <a:r>
              <a:rPr lang="es-CO" sz="1100" dirty="0">
                <a:solidFill>
                  <a:srgbClr val="000000"/>
                </a:solidFill>
                <a:latin typeface="Consolas" panose="020B0609020204030204" pitchFamily="49" charset="0"/>
              </a:rPr>
              <a:t>} </a:t>
            </a:r>
          </a:p>
          <a:p>
            <a:pPr lvl="1"/>
            <a:r>
              <a:rPr lang="es-CO" sz="1100" b="1" dirty="0">
                <a:solidFill>
                  <a:srgbClr val="7F0055"/>
                </a:solidFill>
                <a:latin typeface="Consolas" panose="020B0609020204030204" pitchFamily="49" charset="0"/>
              </a:rPr>
              <a:t>catch</a:t>
            </a:r>
            <a:r>
              <a:rPr lang="es-CO" sz="1100" b="1" dirty="0">
                <a:solidFill>
                  <a:srgbClr val="000000"/>
                </a:solidFill>
                <a:latin typeface="Consolas" panose="020B0609020204030204" pitchFamily="49" charset="0"/>
              </a:rPr>
              <a:t> (</a:t>
            </a:r>
            <a:r>
              <a:rPr lang="es-CO" sz="1100" b="1" dirty="0" err="1">
                <a:solidFill>
                  <a:srgbClr val="000000"/>
                </a:solidFill>
                <a:latin typeface="Consolas" panose="020B0609020204030204" pitchFamily="49" charset="0"/>
              </a:rPr>
              <a:t>InstantiationException</a:t>
            </a:r>
            <a:r>
              <a:rPr lang="es-CO" sz="1100" b="1" dirty="0">
                <a:solidFill>
                  <a:srgbClr val="000000"/>
                </a:solidFill>
                <a:latin typeface="Consolas" panose="020B0609020204030204" pitchFamily="49" charset="0"/>
              </a:rPr>
              <a:t> </a:t>
            </a:r>
            <a:r>
              <a:rPr lang="es-CO" sz="1100" b="1" dirty="0">
                <a:solidFill>
                  <a:srgbClr val="6A3E3E"/>
                </a:solidFill>
                <a:latin typeface="Consolas" panose="020B0609020204030204" pitchFamily="49" charset="0"/>
              </a:rPr>
              <a:t>e</a:t>
            </a:r>
            <a:r>
              <a:rPr lang="es-CO" sz="1100" b="1" dirty="0">
                <a:solidFill>
                  <a:srgbClr val="000000"/>
                </a:solidFill>
                <a:latin typeface="Consolas" panose="020B0609020204030204" pitchFamily="49" charset="0"/>
              </a:rPr>
              <a:t>) </a:t>
            </a:r>
          </a:p>
          <a:p>
            <a:pPr lvl="1"/>
            <a:r>
              <a:rPr lang="es-CO" sz="1100" dirty="0">
                <a:solidFill>
                  <a:srgbClr val="000000"/>
                </a:solidFill>
                <a:latin typeface="Consolas" panose="020B0609020204030204" pitchFamily="49" charset="0"/>
              </a:rPr>
              <a:t>{</a:t>
            </a:r>
          </a:p>
          <a:p>
            <a:pPr lvl="1"/>
            <a:r>
              <a:rPr lang="es-CO" sz="1100" dirty="0" err="1">
                <a:solidFill>
                  <a:srgbClr val="6A3E3E"/>
                </a:solidFill>
                <a:latin typeface="Consolas" panose="020B0609020204030204" pitchFamily="49" charset="0"/>
              </a:rPr>
              <a:t>e</a:t>
            </a:r>
            <a:r>
              <a:rPr lang="es-CO" sz="1100" dirty="0" err="1">
                <a:solidFill>
                  <a:srgbClr val="000000"/>
                </a:solidFill>
                <a:latin typeface="Consolas" panose="020B0609020204030204" pitchFamily="49" charset="0"/>
              </a:rPr>
              <a:t>.printStackTrace</a:t>
            </a:r>
            <a:r>
              <a:rPr lang="es-CO" sz="1100" dirty="0">
                <a:solidFill>
                  <a:srgbClr val="000000"/>
                </a:solidFill>
                <a:latin typeface="Consolas" panose="020B0609020204030204" pitchFamily="49" charset="0"/>
              </a:rPr>
              <a:t>();</a:t>
            </a:r>
          </a:p>
          <a:p>
            <a:pPr lvl="1"/>
            <a:r>
              <a:rPr lang="es-CO" sz="1100" dirty="0">
                <a:solidFill>
                  <a:srgbClr val="000000"/>
                </a:solidFill>
                <a:latin typeface="Consolas" panose="020B0609020204030204" pitchFamily="49" charset="0"/>
              </a:rPr>
              <a:t>} </a:t>
            </a:r>
            <a:r>
              <a:rPr lang="es-CO" sz="1100" b="1" dirty="0">
                <a:solidFill>
                  <a:srgbClr val="7F0055"/>
                </a:solidFill>
                <a:latin typeface="Consolas" panose="020B0609020204030204" pitchFamily="49" charset="0"/>
              </a:rPr>
              <a:t>catch</a:t>
            </a:r>
            <a:r>
              <a:rPr lang="es-CO" sz="1100" b="1" dirty="0">
                <a:solidFill>
                  <a:srgbClr val="000000"/>
                </a:solidFill>
                <a:latin typeface="Consolas" panose="020B0609020204030204" pitchFamily="49" charset="0"/>
              </a:rPr>
              <a:t> (</a:t>
            </a:r>
            <a:r>
              <a:rPr lang="es-CO" sz="1100" b="1" dirty="0" err="1">
                <a:solidFill>
                  <a:srgbClr val="000000"/>
                </a:solidFill>
                <a:latin typeface="Consolas" panose="020B0609020204030204" pitchFamily="49" charset="0"/>
              </a:rPr>
              <a:t>IllegalAccessException</a:t>
            </a:r>
            <a:r>
              <a:rPr lang="es-CO" sz="1100" b="1" dirty="0">
                <a:solidFill>
                  <a:srgbClr val="000000"/>
                </a:solidFill>
                <a:latin typeface="Consolas" panose="020B0609020204030204" pitchFamily="49" charset="0"/>
              </a:rPr>
              <a:t> </a:t>
            </a:r>
            <a:r>
              <a:rPr lang="es-CO" sz="1100" b="1" dirty="0">
                <a:solidFill>
                  <a:srgbClr val="6A3E3E"/>
                </a:solidFill>
                <a:latin typeface="Consolas" panose="020B0609020204030204" pitchFamily="49" charset="0"/>
              </a:rPr>
              <a:t>e</a:t>
            </a:r>
            <a:r>
              <a:rPr lang="es-CO" sz="1100" b="1" dirty="0">
                <a:solidFill>
                  <a:srgbClr val="000000"/>
                </a:solidFill>
                <a:latin typeface="Consolas" panose="020B0609020204030204" pitchFamily="49" charset="0"/>
              </a:rPr>
              <a:t>) </a:t>
            </a:r>
          </a:p>
          <a:p>
            <a:pPr lvl="1"/>
            <a:r>
              <a:rPr lang="es-CO" sz="1100" dirty="0">
                <a:solidFill>
                  <a:srgbClr val="000000"/>
                </a:solidFill>
                <a:latin typeface="Consolas" panose="020B0609020204030204" pitchFamily="49" charset="0"/>
              </a:rPr>
              <a:t>{</a:t>
            </a:r>
          </a:p>
          <a:p>
            <a:pPr lvl="1"/>
            <a:r>
              <a:rPr lang="es-CO" sz="1100" dirty="0" err="1">
                <a:solidFill>
                  <a:srgbClr val="6A3E3E"/>
                </a:solidFill>
                <a:latin typeface="Consolas" panose="020B0609020204030204" pitchFamily="49" charset="0"/>
              </a:rPr>
              <a:t>e</a:t>
            </a:r>
            <a:r>
              <a:rPr lang="es-CO" sz="1100" dirty="0" err="1">
                <a:solidFill>
                  <a:srgbClr val="000000"/>
                </a:solidFill>
                <a:latin typeface="Consolas" panose="020B0609020204030204" pitchFamily="49" charset="0"/>
              </a:rPr>
              <a:t>.printStackTrace</a:t>
            </a:r>
            <a:r>
              <a:rPr lang="es-CO" sz="1100" dirty="0">
                <a:solidFill>
                  <a:srgbClr val="000000"/>
                </a:solidFill>
                <a:latin typeface="Consolas" panose="020B0609020204030204" pitchFamily="49" charset="0"/>
              </a:rPr>
              <a:t>();</a:t>
            </a:r>
          </a:p>
          <a:p>
            <a:pPr lvl="1"/>
            <a:r>
              <a:rPr lang="es-CO" sz="1100" dirty="0">
                <a:solidFill>
                  <a:srgbClr val="000000"/>
                </a:solidFill>
                <a:latin typeface="Consolas" panose="020B0609020204030204" pitchFamily="49" charset="0"/>
              </a:rPr>
              <a:t>} </a:t>
            </a:r>
          </a:p>
          <a:p>
            <a:pPr lvl="1"/>
            <a:r>
              <a:rPr lang="es-CO" sz="1100" b="1" dirty="0">
                <a:solidFill>
                  <a:srgbClr val="7F0055"/>
                </a:solidFill>
                <a:latin typeface="Consolas" panose="020B0609020204030204" pitchFamily="49" charset="0"/>
              </a:rPr>
              <a:t>catch</a:t>
            </a:r>
            <a:r>
              <a:rPr lang="es-CO" sz="1100" b="1" dirty="0">
                <a:solidFill>
                  <a:srgbClr val="000000"/>
                </a:solidFill>
                <a:latin typeface="Consolas" panose="020B0609020204030204" pitchFamily="49" charset="0"/>
              </a:rPr>
              <a:t> (</a:t>
            </a:r>
            <a:r>
              <a:rPr lang="es-CO" sz="1100" b="1" dirty="0" err="1">
                <a:solidFill>
                  <a:srgbClr val="000000"/>
                </a:solidFill>
                <a:latin typeface="Consolas" panose="020B0609020204030204" pitchFamily="49" charset="0"/>
              </a:rPr>
              <a:t>ClassNotFoundException</a:t>
            </a:r>
            <a:r>
              <a:rPr lang="es-CO" sz="1100" b="1" dirty="0">
                <a:solidFill>
                  <a:srgbClr val="000000"/>
                </a:solidFill>
                <a:latin typeface="Consolas" panose="020B0609020204030204" pitchFamily="49" charset="0"/>
              </a:rPr>
              <a:t> </a:t>
            </a:r>
            <a:r>
              <a:rPr lang="es-CO" sz="1100" b="1" dirty="0">
                <a:solidFill>
                  <a:srgbClr val="6A3E3E"/>
                </a:solidFill>
                <a:latin typeface="Consolas" panose="020B0609020204030204" pitchFamily="49" charset="0"/>
              </a:rPr>
              <a:t>e</a:t>
            </a:r>
            <a:r>
              <a:rPr lang="es-CO" sz="1100" b="1" dirty="0">
                <a:solidFill>
                  <a:srgbClr val="000000"/>
                </a:solidFill>
                <a:latin typeface="Consolas" panose="020B0609020204030204" pitchFamily="49" charset="0"/>
              </a:rPr>
              <a:t>) </a:t>
            </a:r>
          </a:p>
          <a:p>
            <a:pPr lvl="1"/>
            <a:r>
              <a:rPr lang="es-CO" sz="1100" dirty="0">
                <a:solidFill>
                  <a:srgbClr val="000000"/>
                </a:solidFill>
                <a:latin typeface="Consolas" panose="020B0609020204030204" pitchFamily="49" charset="0"/>
              </a:rPr>
              <a:t>{</a:t>
            </a:r>
          </a:p>
          <a:p>
            <a:pPr lvl="1"/>
            <a:r>
              <a:rPr lang="es-CO" sz="1100" dirty="0" err="1">
                <a:solidFill>
                  <a:srgbClr val="6A3E3E"/>
                </a:solidFill>
                <a:latin typeface="Consolas" panose="020B0609020204030204" pitchFamily="49" charset="0"/>
              </a:rPr>
              <a:t>e</a:t>
            </a:r>
            <a:r>
              <a:rPr lang="es-CO" sz="1100" dirty="0" err="1">
                <a:solidFill>
                  <a:srgbClr val="000000"/>
                </a:solidFill>
                <a:latin typeface="Consolas" panose="020B0609020204030204" pitchFamily="49" charset="0"/>
              </a:rPr>
              <a:t>.printStackTrace</a:t>
            </a:r>
            <a:r>
              <a:rPr lang="es-CO" sz="1100" dirty="0">
                <a:solidFill>
                  <a:srgbClr val="000000"/>
                </a:solidFill>
                <a:latin typeface="Consolas" panose="020B0609020204030204" pitchFamily="49" charset="0"/>
              </a:rPr>
              <a:t>();</a:t>
            </a:r>
          </a:p>
          <a:p>
            <a:pPr lvl="1"/>
            <a:r>
              <a:rPr lang="es-CO" sz="1100" dirty="0">
                <a:solidFill>
                  <a:srgbClr val="000000"/>
                </a:solidFill>
                <a:latin typeface="Consolas" panose="020B0609020204030204" pitchFamily="49" charset="0"/>
              </a:rPr>
              <a:t>}      </a:t>
            </a:r>
          </a:p>
          <a:p>
            <a:r>
              <a:rPr lang="es-CO" sz="1100" dirty="0">
                <a:solidFill>
                  <a:srgbClr val="000000"/>
                </a:solidFill>
                <a:latin typeface="Consolas" panose="020B0609020204030204" pitchFamily="49" charset="0"/>
              </a:rPr>
              <a:t>      </a:t>
            </a:r>
            <a:r>
              <a:rPr lang="es-CO" sz="1100" b="1" dirty="0" err="1" smtClean="0">
                <a:solidFill>
                  <a:srgbClr val="7F0055"/>
                </a:solidFill>
                <a:highlight>
                  <a:srgbClr val="D4D4D4"/>
                </a:highlight>
                <a:latin typeface="Consolas" panose="020B0609020204030204" pitchFamily="49" charset="0"/>
              </a:rPr>
              <a:t>return</a:t>
            </a:r>
            <a:r>
              <a:rPr lang="es-CO" sz="1100" b="1" dirty="0" smtClean="0">
                <a:solidFill>
                  <a:srgbClr val="000000"/>
                </a:solidFill>
                <a:highlight>
                  <a:srgbClr val="D4D4D4"/>
                </a:highlight>
                <a:latin typeface="Consolas" panose="020B0609020204030204" pitchFamily="49" charset="0"/>
              </a:rPr>
              <a:t> </a:t>
            </a:r>
            <a:r>
              <a:rPr lang="es-CO" sz="1100" b="1" dirty="0">
                <a:solidFill>
                  <a:srgbClr val="6A3E3E"/>
                </a:solidFill>
                <a:highlight>
                  <a:srgbClr val="D4D4D4"/>
                </a:highlight>
                <a:latin typeface="Consolas" panose="020B0609020204030204" pitchFamily="49" charset="0"/>
              </a:rPr>
              <a:t>f</a:t>
            </a:r>
            <a:r>
              <a:rPr lang="es-CO" sz="1100" b="1" dirty="0">
                <a:solidFill>
                  <a:srgbClr val="000000"/>
                </a:solidFill>
                <a:highlight>
                  <a:srgbClr val="D4D4D4"/>
                </a:highlight>
                <a:latin typeface="Consolas" panose="020B0609020204030204" pitchFamily="49" charset="0"/>
              </a:rPr>
              <a:t>;</a:t>
            </a:r>
          </a:p>
          <a:p>
            <a:r>
              <a:rPr lang="es-CO" sz="1100" dirty="0">
                <a:solidFill>
                  <a:srgbClr val="000000"/>
                </a:solidFill>
                <a:latin typeface="Consolas" panose="020B0609020204030204" pitchFamily="49" charset="0"/>
              </a:rPr>
              <a:t>    }</a:t>
            </a:r>
            <a:endParaRPr lang="es-CO" sz="1100" dirty="0"/>
          </a:p>
        </p:txBody>
      </p:sp>
    </p:spTree>
    <p:extLst>
      <p:ext uri="{BB962C8B-B14F-4D97-AF65-F5344CB8AC3E}">
        <p14:creationId xmlns:p14="http://schemas.microsoft.com/office/powerpoint/2010/main" val="380073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869720158"/>
              </p:ext>
            </p:extLst>
          </p:nvPr>
        </p:nvGraphicFramePr>
        <p:xfrm>
          <a:off x="1475656" y="2636912"/>
          <a:ext cx="6096000" cy="3708400"/>
        </p:xfrm>
        <a:graphic>
          <a:graphicData uri="http://schemas.openxmlformats.org/drawingml/2006/table">
            <a:tbl>
              <a:tblPr firstRow="1" bandRow="1">
                <a:tableStyleId>{2D5ABB26-0587-4C30-8999-92F81FD0307C}</a:tableStyleId>
              </a:tblPr>
              <a:tblGrid>
                <a:gridCol w="406400"/>
                <a:gridCol w="406400"/>
                <a:gridCol w="406400"/>
                <a:gridCol w="406400"/>
                <a:gridCol w="406400"/>
                <a:gridCol w="406400"/>
                <a:gridCol w="406400"/>
                <a:gridCol w="406400"/>
                <a:gridCol w="406400"/>
                <a:gridCol w="406400"/>
                <a:gridCol w="406400"/>
                <a:gridCol w="406400"/>
                <a:gridCol w="406400"/>
                <a:gridCol w="406400"/>
                <a:gridCol w="406400"/>
              </a:tblGrid>
              <a:tr h="370840">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5 CuadroTexto"/>
          <p:cNvSpPr txBox="1"/>
          <p:nvPr/>
        </p:nvSpPr>
        <p:spPr>
          <a:xfrm>
            <a:off x="179512" y="3068960"/>
            <a:ext cx="723275" cy="369332"/>
          </a:xfrm>
          <a:prstGeom prst="rect">
            <a:avLst/>
          </a:prstGeom>
          <a:noFill/>
        </p:spPr>
        <p:txBody>
          <a:bodyPr wrap="none" rtlCol="0">
            <a:spAutoFit/>
          </a:bodyPr>
          <a:lstStyle/>
          <a:p>
            <a:r>
              <a:rPr lang="es-CO" b="1" dirty="0" smtClean="0">
                <a:solidFill>
                  <a:srgbClr val="0000FF"/>
                </a:solidFill>
              </a:rPr>
              <a:t>(0, 0)</a:t>
            </a:r>
            <a:endParaRPr lang="es-ES" b="1" dirty="0">
              <a:solidFill>
                <a:srgbClr val="0000FF"/>
              </a:solidFill>
            </a:endParaRPr>
          </a:p>
        </p:txBody>
      </p:sp>
      <p:cxnSp>
        <p:nvCxnSpPr>
          <p:cNvPr id="8" name="7 Conector recto"/>
          <p:cNvCxnSpPr>
            <a:stCxn id="6" idx="3"/>
          </p:cNvCxnSpPr>
          <p:nvPr/>
        </p:nvCxnSpPr>
        <p:spPr>
          <a:xfrm flipV="1">
            <a:off x="902787" y="2780928"/>
            <a:ext cx="716885" cy="472698"/>
          </a:xfrm>
          <a:prstGeom prst="line">
            <a:avLst/>
          </a:prstGeom>
          <a:ln w="1905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1904509" y="3526701"/>
            <a:ext cx="723275" cy="369332"/>
          </a:xfrm>
          <a:prstGeom prst="rect">
            <a:avLst/>
          </a:prstGeom>
          <a:noFill/>
        </p:spPr>
        <p:txBody>
          <a:bodyPr wrap="none" rtlCol="0">
            <a:spAutoFit/>
          </a:bodyPr>
          <a:lstStyle/>
          <a:p>
            <a:r>
              <a:rPr lang="es-CO" b="1" dirty="0" smtClean="0">
                <a:solidFill>
                  <a:srgbClr val="0000FF"/>
                </a:solidFill>
              </a:rPr>
              <a:t>(4, 1)</a:t>
            </a:r>
            <a:endParaRPr lang="es-ES" b="1" dirty="0">
              <a:solidFill>
                <a:srgbClr val="0000FF"/>
              </a:solidFill>
            </a:endParaRPr>
          </a:p>
        </p:txBody>
      </p:sp>
      <p:cxnSp>
        <p:nvCxnSpPr>
          <p:cNvPr id="12" name="11 Conector recto"/>
          <p:cNvCxnSpPr>
            <a:stCxn id="11" idx="3"/>
          </p:cNvCxnSpPr>
          <p:nvPr/>
        </p:nvCxnSpPr>
        <p:spPr>
          <a:xfrm flipV="1">
            <a:off x="2627784" y="3238669"/>
            <a:ext cx="716885" cy="472698"/>
          </a:xfrm>
          <a:prstGeom prst="line">
            <a:avLst/>
          </a:prstGeom>
          <a:ln w="1905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707539" y="6093296"/>
            <a:ext cx="723275" cy="369332"/>
          </a:xfrm>
          <a:prstGeom prst="rect">
            <a:avLst/>
          </a:prstGeom>
          <a:noFill/>
        </p:spPr>
        <p:txBody>
          <a:bodyPr wrap="none" rtlCol="0">
            <a:spAutoFit/>
          </a:bodyPr>
          <a:lstStyle/>
          <a:p>
            <a:r>
              <a:rPr lang="es-CO" b="1" dirty="0" smtClean="0">
                <a:solidFill>
                  <a:srgbClr val="0000FF"/>
                </a:solidFill>
              </a:rPr>
              <a:t>(1, 8)</a:t>
            </a:r>
            <a:endParaRPr lang="es-ES" b="1" dirty="0">
              <a:solidFill>
                <a:srgbClr val="0000FF"/>
              </a:solidFill>
            </a:endParaRPr>
          </a:p>
        </p:txBody>
      </p:sp>
      <p:cxnSp>
        <p:nvCxnSpPr>
          <p:cNvPr id="15" name="14 Conector recto"/>
          <p:cNvCxnSpPr>
            <a:stCxn id="14" idx="3"/>
          </p:cNvCxnSpPr>
          <p:nvPr/>
        </p:nvCxnSpPr>
        <p:spPr>
          <a:xfrm flipV="1">
            <a:off x="1430814" y="5805264"/>
            <a:ext cx="716885" cy="472698"/>
          </a:xfrm>
          <a:prstGeom prst="line">
            <a:avLst/>
          </a:prstGeom>
          <a:ln w="1905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4716016" y="5301208"/>
            <a:ext cx="838756" cy="369332"/>
          </a:xfrm>
          <a:prstGeom prst="rect">
            <a:avLst/>
          </a:prstGeom>
          <a:noFill/>
        </p:spPr>
        <p:txBody>
          <a:bodyPr wrap="none" rtlCol="0">
            <a:spAutoFit/>
          </a:bodyPr>
          <a:lstStyle/>
          <a:p>
            <a:r>
              <a:rPr lang="es-CO" b="1" dirty="0" smtClean="0">
                <a:solidFill>
                  <a:srgbClr val="0000FF"/>
                </a:solidFill>
              </a:rPr>
              <a:t>(11, 6)</a:t>
            </a:r>
            <a:endParaRPr lang="es-ES" b="1" dirty="0">
              <a:solidFill>
                <a:srgbClr val="0000FF"/>
              </a:solidFill>
            </a:endParaRPr>
          </a:p>
        </p:txBody>
      </p:sp>
      <p:cxnSp>
        <p:nvCxnSpPr>
          <p:cNvPr id="17" name="16 Conector recto"/>
          <p:cNvCxnSpPr>
            <a:stCxn id="16" idx="3"/>
          </p:cNvCxnSpPr>
          <p:nvPr/>
        </p:nvCxnSpPr>
        <p:spPr>
          <a:xfrm flipV="1">
            <a:off x="5554772" y="5013176"/>
            <a:ext cx="601404" cy="472698"/>
          </a:xfrm>
          <a:prstGeom prst="line">
            <a:avLst/>
          </a:prstGeom>
          <a:ln w="1905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8" name="17 Recortar rectángulo de esquina sencilla"/>
          <p:cNvSpPr/>
          <p:nvPr/>
        </p:nvSpPr>
        <p:spPr>
          <a:xfrm>
            <a:off x="4942155" y="2671897"/>
            <a:ext cx="3744416" cy="1224136"/>
          </a:xfrm>
          <a:prstGeom prst="snip1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Origen de la ventana (</a:t>
            </a:r>
            <a:r>
              <a:rPr lang="es-ES" dirty="0" err="1">
                <a:solidFill>
                  <a:schemeClr val="tx1"/>
                </a:solidFill>
              </a:rPr>
              <a:t>frame</a:t>
            </a:r>
            <a:r>
              <a:rPr lang="es-ES" dirty="0">
                <a:solidFill>
                  <a:schemeClr val="tx1"/>
                </a:solidFill>
              </a:rPr>
              <a:t> o panel)</a:t>
            </a:r>
          </a:p>
          <a:p>
            <a:pPr algn="ctr"/>
            <a:r>
              <a:rPr lang="es-ES" dirty="0">
                <a:solidFill>
                  <a:schemeClr val="tx1"/>
                </a:solidFill>
              </a:rPr>
              <a:t>(0,0)</a:t>
            </a:r>
          </a:p>
          <a:p>
            <a:pPr algn="ctr"/>
            <a:endParaRPr lang="es-ES" dirty="0">
              <a:solidFill>
                <a:schemeClr val="tx1"/>
              </a:solidFill>
            </a:endParaRPr>
          </a:p>
        </p:txBody>
      </p:sp>
      <p:sp>
        <p:nvSpPr>
          <p:cNvPr id="20" name="19 Recortar rectángulo de esquina sencilla"/>
          <p:cNvSpPr/>
          <p:nvPr/>
        </p:nvSpPr>
        <p:spPr>
          <a:xfrm>
            <a:off x="2771800" y="4077072"/>
            <a:ext cx="3744416" cy="1224136"/>
          </a:xfrm>
          <a:prstGeom prst="snip1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Las coordenadas se manejan en </a:t>
            </a:r>
            <a:r>
              <a:rPr lang="es-ES" dirty="0" smtClean="0">
                <a:solidFill>
                  <a:schemeClr val="tx1"/>
                </a:solidFill>
              </a:rPr>
              <a:t>píxeles</a:t>
            </a:r>
            <a:endParaRPr lang="es-ES" dirty="0">
              <a:solidFill>
                <a:schemeClr val="tx1"/>
              </a:solidFill>
            </a:endParaRPr>
          </a:p>
        </p:txBody>
      </p:sp>
    </p:spTree>
    <p:extLst>
      <p:ext uri="{BB962C8B-B14F-4D97-AF65-F5344CB8AC3E}">
        <p14:creationId xmlns:p14="http://schemas.microsoft.com/office/powerpoint/2010/main" val="29768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16" grpId="0"/>
      <p:bldP spid="18"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Caso de Estudio: Editor de dibujos</a:t>
            </a:r>
            <a:endParaRPr lang="es-CO" sz="1400" b="1" dirty="0">
              <a:latin typeface="Candara" pitchFamily="34"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334" y="2167112"/>
            <a:ext cx="3615574" cy="435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950334" y="2373844"/>
            <a:ext cx="44722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1309324" y="2301836"/>
            <a:ext cx="617477" cy="307777"/>
          </a:xfrm>
          <a:prstGeom prst="rect">
            <a:avLst/>
          </a:prstGeom>
          <a:noFill/>
        </p:spPr>
        <p:txBody>
          <a:bodyPr wrap="none" rtlCol="0">
            <a:spAutoFit/>
          </a:bodyPr>
          <a:lstStyle/>
          <a:p>
            <a:r>
              <a:rPr lang="es-CO" sz="1400" dirty="0" smtClean="0">
                <a:solidFill>
                  <a:srgbClr val="FF0000"/>
                </a:solidFill>
                <a:latin typeface="+mj-lt"/>
              </a:rPr>
              <a:t>Menú</a:t>
            </a:r>
            <a:endParaRPr lang="es-ES" sz="1400" dirty="0">
              <a:solidFill>
                <a:srgbClr val="FF0000"/>
              </a:solidFill>
              <a:latin typeface="+mj-lt"/>
            </a:endParaRPr>
          </a:p>
        </p:txBody>
      </p:sp>
      <p:cxnSp>
        <p:nvCxnSpPr>
          <p:cNvPr id="9" name="8 Conector recto de flecha"/>
          <p:cNvCxnSpPr>
            <a:stCxn id="3" idx="3"/>
            <a:endCxn id="2" idx="1"/>
          </p:cNvCxnSpPr>
          <p:nvPr/>
        </p:nvCxnSpPr>
        <p:spPr>
          <a:xfrm>
            <a:off x="1926801" y="2455725"/>
            <a:ext cx="1023533" cy="26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950333" y="2526244"/>
            <a:ext cx="699249" cy="3592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recto de flecha"/>
          <p:cNvCxnSpPr>
            <a:stCxn id="13" idx="3"/>
            <a:endCxn id="6" idx="1"/>
          </p:cNvCxnSpPr>
          <p:nvPr/>
        </p:nvCxnSpPr>
        <p:spPr>
          <a:xfrm>
            <a:off x="2461452" y="4327933"/>
            <a:ext cx="488882" cy="182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1234000" y="4174044"/>
            <a:ext cx="1227452" cy="307777"/>
          </a:xfrm>
          <a:prstGeom prst="rect">
            <a:avLst/>
          </a:prstGeom>
          <a:noFill/>
        </p:spPr>
        <p:txBody>
          <a:bodyPr wrap="none" rtlCol="0">
            <a:spAutoFit/>
          </a:bodyPr>
          <a:lstStyle/>
          <a:p>
            <a:r>
              <a:rPr lang="es-CO" sz="1400" dirty="0" smtClean="0">
                <a:solidFill>
                  <a:srgbClr val="FF0000"/>
                </a:solidFill>
                <a:latin typeface="+mj-lt"/>
              </a:rPr>
              <a:t>Panel Botones</a:t>
            </a:r>
            <a:endParaRPr lang="es-ES" sz="1400" dirty="0">
              <a:solidFill>
                <a:srgbClr val="FF0000"/>
              </a:solidFill>
              <a:latin typeface="+mj-lt"/>
            </a:endParaRPr>
          </a:p>
        </p:txBody>
      </p:sp>
      <p:sp>
        <p:nvSpPr>
          <p:cNvPr id="15" name="14 Rectángulo"/>
          <p:cNvSpPr/>
          <p:nvPr/>
        </p:nvSpPr>
        <p:spPr>
          <a:xfrm>
            <a:off x="3649583" y="2550220"/>
            <a:ext cx="2916325" cy="3592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15 Conector recto de flecha"/>
          <p:cNvCxnSpPr>
            <a:stCxn id="17" idx="1"/>
            <a:endCxn id="15" idx="3"/>
          </p:cNvCxnSpPr>
          <p:nvPr/>
        </p:nvCxnSpPr>
        <p:spPr>
          <a:xfrm flipH="1">
            <a:off x="6565908" y="4327933"/>
            <a:ext cx="788772" cy="182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7354680" y="4174044"/>
            <a:ext cx="1105752" cy="307777"/>
          </a:xfrm>
          <a:prstGeom prst="rect">
            <a:avLst/>
          </a:prstGeom>
          <a:noFill/>
        </p:spPr>
        <p:txBody>
          <a:bodyPr wrap="none" rtlCol="0">
            <a:spAutoFit/>
          </a:bodyPr>
          <a:lstStyle/>
          <a:p>
            <a:r>
              <a:rPr lang="es-CO" sz="1400" dirty="0" smtClean="0">
                <a:solidFill>
                  <a:srgbClr val="FF0000"/>
                </a:solidFill>
                <a:latin typeface="+mj-lt"/>
              </a:rPr>
              <a:t>Panel Dibujo</a:t>
            </a:r>
            <a:endParaRPr lang="es-ES" sz="1400" dirty="0">
              <a:solidFill>
                <a:srgbClr val="FF0000"/>
              </a:solidFill>
              <a:latin typeface="+mj-lt"/>
            </a:endParaRPr>
          </a:p>
        </p:txBody>
      </p:sp>
    </p:spTree>
    <p:extLst>
      <p:ext uri="{BB962C8B-B14F-4D97-AF65-F5344CB8AC3E}">
        <p14:creationId xmlns:p14="http://schemas.microsoft.com/office/powerpoint/2010/main" val="204797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10" grpId="0" animBg="1"/>
      <p:bldP spid="10" grpId="1" animBg="1"/>
      <p:bldP spid="13" grpId="0"/>
      <p:bldP spid="13" grpId="1"/>
      <p:bldP spid="15" grpId="0" animBg="1"/>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23" name="22 Rectángulo"/>
          <p:cNvSpPr/>
          <p:nvPr/>
        </p:nvSpPr>
        <p:spPr>
          <a:xfrm>
            <a:off x="971600" y="273525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24" name="23 Rectángulo"/>
          <p:cNvSpPr/>
          <p:nvPr/>
        </p:nvSpPr>
        <p:spPr>
          <a:xfrm>
            <a:off x="971600" y="377892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25" name="24 Rectángulo"/>
          <p:cNvSpPr/>
          <p:nvPr/>
        </p:nvSpPr>
        <p:spPr>
          <a:xfrm>
            <a:off x="971600" y="482259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5" name="4 Flecha izquierda"/>
          <p:cNvSpPr/>
          <p:nvPr/>
        </p:nvSpPr>
        <p:spPr>
          <a:xfrm>
            <a:off x="4572000" y="3306987"/>
            <a:ext cx="3528392" cy="1922213"/>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solidFill>
                  <a:schemeClr val="tx1"/>
                </a:solidFill>
              </a:rPr>
              <a:t>Los 3 </a:t>
            </a:r>
            <a:r>
              <a:rPr lang="es-CO" sz="2400" b="1" dirty="0" smtClean="0">
                <a:solidFill>
                  <a:schemeClr val="tx1"/>
                </a:solidFill>
              </a:rPr>
              <a:t>p</a:t>
            </a:r>
            <a:r>
              <a:rPr lang="es-CO" sz="2400" dirty="0" smtClean="0">
                <a:solidFill>
                  <a:schemeClr val="tx1"/>
                </a:solidFill>
              </a:rPr>
              <a:t>asos </a:t>
            </a:r>
            <a:r>
              <a:rPr lang="es-CO" sz="2400" b="1" dirty="0" smtClean="0">
                <a:solidFill>
                  <a:schemeClr val="tx1"/>
                </a:solidFill>
              </a:rPr>
              <a:t>p</a:t>
            </a:r>
            <a:r>
              <a:rPr lang="es-CO" sz="2400" dirty="0" smtClean="0">
                <a:solidFill>
                  <a:schemeClr val="tx1"/>
                </a:solidFill>
              </a:rPr>
              <a:t>ara </a:t>
            </a:r>
            <a:r>
              <a:rPr lang="es-CO" sz="2400" b="1" dirty="0" smtClean="0">
                <a:solidFill>
                  <a:schemeClr val="tx1"/>
                </a:solidFill>
              </a:rPr>
              <a:t>p</a:t>
            </a:r>
            <a:r>
              <a:rPr lang="es-CO" sz="2400" dirty="0" smtClean="0">
                <a:solidFill>
                  <a:schemeClr val="tx1"/>
                </a:solidFill>
              </a:rPr>
              <a:t>intar</a:t>
            </a:r>
            <a:endParaRPr lang="es-ES" sz="2400" dirty="0">
              <a:solidFill>
                <a:schemeClr val="tx1"/>
              </a:solidFill>
            </a:endParaRPr>
          </a:p>
        </p:txBody>
      </p:sp>
    </p:spTree>
    <p:extLst>
      <p:ext uri="{BB962C8B-B14F-4D97-AF65-F5344CB8AC3E}">
        <p14:creationId xmlns:p14="http://schemas.microsoft.com/office/powerpoint/2010/main" val="28607508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23" name="22 Rectángulo"/>
          <p:cNvSpPr/>
          <p:nvPr/>
        </p:nvSpPr>
        <p:spPr>
          <a:xfrm>
            <a:off x="971600" y="2735256"/>
            <a:ext cx="3077395" cy="913213"/>
          </a:xfrm>
          <a:prstGeom prst="rect">
            <a:avLst/>
          </a:prstGeom>
          <a:solidFill>
            <a:srgbClr val="FFFF00"/>
          </a:solid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Obtener la superficie (contexto gráfico) de la ventana (o panel) donde vamos a pintar</a:t>
            </a:r>
            <a:endParaRPr lang="es-CO" sz="1600" dirty="0">
              <a:solidFill>
                <a:schemeClr val="tx1"/>
              </a:solidFill>
            </a:endParaRPr>
          </a:p>
        </p:txBody>
      </p:sp>
      <p:sp>
        <p:nvSpPr>
          <p:cNvPr id="24" name="23 Rectángulo"/>
          <p:cNvSpPr/>
          <p:nvPr/>
        </p:nvSpPr>
        <p:spPr>
          <a:xfrm>
            <a:off x="971600" y="377892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25" name="24 Rectángulo"/>
          <p:cNvSpPr/>
          <p:nvPr/>
        </p:nvSpPr>
        <p:spPr>
          <a:xfrm>
            <a:off x="971600" y="482259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2" name="1 Rectángulo"/>
          <p:cNvSpPr/>
          <p:nvPr/>
        </p:nvSpPr>
        <p:spPr>
          <a:xfrm>
            <a:off x="4230216" y="2804373"/>
            <a:ext cx="4572000" cy="2862322"/>
          </a:xfrm>
          <a:prstGeom prst="rect">
            <a:avLst/>
          </a:prstGeom>
        </p:spPr>
        <p:txBody>
          <a:bodyPr>
            <a:spAutoFit/>
          </a:bodyPr>
          <a:lstStyle/>
          <a:p>
            <a:pPr>
              <a:buFont typeface="Wingdings" pitchFamily="2" charset="2"/>
              <a:buChar char="Ø"/>
            </a:pPr>
            <a:r>
              <a:rPr lang="es-CO" dirty="0">
                <a:latin typeface="+mj-lt"/>
              </a:rPr>
              <a:t>Las ventanas (o </a:t>
            </a:r>
            <a:r>
              <a:rPr lang="es-CO" dirty="0" err="1">
                <a:latin typeface="+mj-lt"/>
              </a:rPr>
              <a:t>páneles</a:t>
            </a:r>
            <a:r>
              <a:rPr lang="es-CO" dirty="0">
                <a:latin typeface="+mj-lt"/>
              </a:rPr>
              <a:t>) tienen una “superficie” sobre la cual se puede dibujar. Esta superficie se llama formalmente el “</a:t>
            </a:r>
            <a:r>
              <a:rPr lang="es-CO" dirty="0">
                <a:solidFill>
                  <a:srgbClr val="FA300E"/>
                </a:solidFill>
                <a:latin typeface="+mj-lt"/>
              </a:rPr>
              <a:t>contexto gráfico</a:t>
            </a:r>
            <a:r>
              <a:rPr lang="es-CO" dirty="0" smtClean="0">
                <a:latin typeface="+mj-lt"/>
              </a:rPr>
              <a:t>”.</a:t>
            </a:r>
          </a:p>
          <a:p>
            <a:pPr>
              <a:buFont typeface="Wingdings" pitchFamily="2" charset="2"/>
              <a:buChar char="Ø"/>
            </a:pPr>
            <a:endParaRPr lang="es-CO" dirty="0">
              <a:latin typeface="+mj-lt"/>
            </a:endParaRPr>
          </a:p>
          <a:p>
            <a:pPr>
              <a:buFont typeface="Wingdings" pitchFamily="2" charset="2"/>
              <a:buChar char="Ø"/>
            </a:pPr>
            <a:r>
              <a:rPr lang="es-CO" dirty="0">
                <a:latin typeface="+mj-lt"/>
              </a:rPr>
              <a:t>Esta superficie:</a:t>
            </a:r>
          </a:p>
          <a:p>
            <a:pPr lvl="1">
              <a:buFontTx/>
              <a:buChar char="•"/>
            </a:pPr>
            <a:r>
              <a:rPr lang="es-CO" dirty="0">
                <a:latin typeface="+mj-lt"/>
              </a:rPr>
              <a:t>Se obtiene llamando al método </a:t>
            </a:r>
            <a:r>
              <a:rPr lang="es-CO" dirty="0" err="1">
                <a:solidFill>
                  <a:srgbClr val="0033CC"/>
                </a:solidFill>
                <a:latin typeface="+mj-lt"/>
              </a:rPr>
              <a:t>getGraphics</a:t>
            </a:r>
            <a:r>
              <a:rPr lang="es-CO" dirty="0">
                <a:solidFill>
                  <a:srgbClr val="0033CC"/>
                </a:solidFill>
                <a:latin typeface="+mj-lt"/>
              </a:rPr>
              <a:t>( )</a:t>
            </a:r>
            <a:r>
              <a:rPr lang="es-CO" dirty="0">
                <a:latin typeface="+mj-lt"/>
              </a:rPr>
              <a:t> de la ventana (o panel). </a:t>
            </a:r>
          </a:p>
          <a:p>
            <a:pPr lvl="1">
              <a:buFontTx/>
              <a:buChar char="•"/>
            </a:pPr>
            <a:r>
              <a:rPr lang="es-CO" dirty="0">
                <a:latin typeface="+mj-lt"/>
              </a:rPr>
              <a:t>Es un objeto de tipo </a:t>
            </a:r>
            <a:r>
              <a:rPr lang="es-CO" dirty="0" err="1">
                <a:solidFill>
                  <a:srgbClr val="0033CC"/>
                </a:solidFill>
                <a:latin typeface="+mj-lt"/>
              </a:rPr>
              <a:t>Graphics</a:t>
            </a:r>
            <a:r>
              <a:rPr lang="es-CO" dirty="0">
                <a:latin typeface="+mj-lt"/>
              </a:rPr>
              <a:t> (clase de Java).</a:t>
            </a:r>
          </a:p>
        </p:txBody>
      </p:sp>
    </p:spTree>
    <p:extLst>
      <p:ext uri="{BB962C8B-B14F-4D97-AF65-F5344CB8AC3E}">
        <p14:creationId xmlns:p14="http://schemas.microsoft.com/office/powerpoint/2010/main" val="20553143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23" name="22 Rectángulo"/>
          <p:cNvSpPr/>
          <p:nvPr/>
        </p:nvSpPr>
        <p:spPr>
          <a:xfrm>
            <a:off x="971600" y="273525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24" name="23 Rectángulo"/>
          <p:cNvSpPr/>
          <p:nvPr/>
        </p:nvSpPr>
        <p:spPr>
          <a:xfrm>
            <a:off x="971600" y="3778928"/>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Configurar el color del lápiz y el tipo de letra de la superficie</a:t>
            </a:r>
            <a:endParaRPr lang="es-CO" sz="1600" dirty="0">
              <a:solidFill>
                <a:schemeClr val="tx1"/>
              </a:solidFill>
            </a:endParaRPr>
          </a:p>
        </p:txBody>
      </p:sp>
      <p:sp>
        <p:nvSpPr>
          <p:cNvPr id="25" name="24 Rectángulo"/>
          <p:cNvSpPr/>
          <p:nvPr/>
        </p:nvSpPr>
        <p:spPr>
          <a:xfrm>
            <a:off x="971600" y="482259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7" name="6 Rectángulo"/>
          <p:cNvSpPr/>
          <p:nvPr/>
        </p:nvSpPr>
        <p:spPr>
          <a:xfrm>
            <a:off x="4230216" y="2804373"/>
            <a:ext cx="4572000" cy="1200329"/>
          </a:xfrm>
          <a:prstGeom prst="rect">
            <a:avLst/>
          </a:prstGeom>
        </p:spPr>
        <p:txBody>
          <a:bodyPr>
            <a:spAutoFit/>
          </a:bodyPr>
          <a:lstStyle/>
          <a:p>
            <a:pPr>
              <a:buFont typeface="Wingdings" pitchFamily="2" charset="2"/>
              <a:buChar char="Ø"/>
            </a:pPr>
            <a:r>
              <a:rPr lang="es-CO" dirty="0">
                <a:latin typeface="+mj-lt"/>
              </a:rPr>
              <a:t>El color del lápiz con el que se va a pintar y el tipo de letra, se configuran directamente sobre la superficie, mediante los métodos </a:t>
            </a:r>
            <a:r>
              <a:rPr lang="es-CO" dirty="0" err="1" smtClean="0">
                <a:solidFill>
                  <a:srgbClr val="FA300E"/>
                </a:solidFill>
                <a:latin typeface="+mj-lt"/>
              </a:rPr>
              <a:t>setColor</a:t>
            </a:r>
            <a:r>
              <a:rPr lang="es-CO" dirty="0" smtClean="0">
                <a:latin typeface="+mj-lt"/>
              </a:rPr>
              <a:t>(</a:t>
            </a:r>
            <a:r>
              <a:rPr lang="es-CO" dirty="0" smtClean="0">
                <a:solidFill>
                  <a:srgbClr val="0033CC"/>
                </a:solidFill>
                <a:latin typeface="+mj-lt"/>
              </a:rPr>
              <a:t>color</a:t>
            </a:r>
            <a:r>
              <a:rPr lang="es-CO" dirty="0" smtClean="0">
                <a:latin typeface="+mj-lt"/>
              </a:rPr>
              <a:t> </a:t>
            </a:r>
            <a:r>
              <a:rPr lang="es-CO" dirty="0">
                <a:latin typeface="+mj-lt"/>
              </a:rPr>
              <a:t>) y </a:t>
            </a:r>
            <a:r>
              <a:rPr lang="es-CO" dirty="0" err="1">
                <a:solidFill>
                  <a:srgbClr val="FA300E"/>
                </a:solidFill>
                <a:latin typeface="+mj-lt"/>
              </a:rPr>
              <a:t>setFont</a:t>
            </a:r>
            <a:r>
              <a:rPr lang="es-CO" dirty="0">
                <a:latin typeface="+mj-lt"/>
              </a:rPr>
              <a:t>( </a:t>
            </a:r>
            <a:r>
              <a:rPr lang="es-CO" dirty="0">
                <a:solidFill>
                  <a:srgbClr val="0033CC"/>
                </a:solidFill>
                <a:latin typeface="+mj-lt"/>
              </a:rPr>
              <a:t>letra</a:t>
            </a:r>
            <a:r>
              <a:rPr lang="es-CO" dirty="0">
                <a:latin typeface="+mj-lt"/>
              </a:rPr>
              <a:t> ).</a:t>
            </a:r>
          </a:p>
        </p:txBody>
      </p:sp>
      <p:sp>
        <p:nvSpPr>
          <p:cNvPr id="9" name="Text Box 8"/>
          <p:cNvSpPr txBox="1">
            <a:spLocks noChangeArrowheads="1"/>
          </p:cNvSpPr>
          <p:nvPr/>
        </p:nvSpPr>
        <p:spPr bwMode="auto">
          <a:xfrm>
            <a:off x="4572000" y="4785017"/>
            <a:ext cx="2952328" cy="1892826"/>
          </a:xfrm>
          <a:prstGeom prst="rect">
            <a:avLst/>
          </a:prstGeom>
          <a:noFill/>
          <a:ln w="9525">
            <a:solidFill>
              <a:srgbClr val="FA30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b="1" dirty="0" smtClean="0">
                <a:latin typeface="+mj-lt"/>
              </a:rPr>
              <a:t>Constantes:</a:t>
            </a:r>
          </a:p>
          <a:p>
            <a:r>
              <a:rPr lang="es-CO" sz="1600" dirty="0" err="1" smtClean="0">
                <a:latin typeface="+mj-lt"/>
              </a:rPr>
              <a:t>Color.BLACK</a:t>
            </a:r>
            <a:r>
              <a:rPr lang="es-CO" sz="1600" dirty="0" smtClean="0">
                <a:latin typeface="+mj-lt"/>
              </a:rPr>
              <a:t>, </a:t>
            </a:r>
            <a:r>
              <a:rPr lang="es-CO" sz="1600" dirty="0" err="1" smtClean="0">
                <a:latin typeface="+mj-lt"/>
              </a:rPr>
              <a:t>Color.RED</a:t>
            </a:r>
            <a:r>
              <a:rPr lang="es-CO" sz="1600" dirty="0" smtClean="0">
                <a:latin typeface="+mj-lt"/>
              </a:rPr>
              <a:t>, …</a:t>
            </a:r>
            <a:endParaRPr lang="es-ES" sz="1600" dirty="0" smtClean="0">
              <a:latin typeface="+mj-lt"/>
            </a:endParaRPr>
          </a:p>
          <a:p>
            <a:endParaRPr lang="es-ES" sz="1050" b="1" dirty="0" smtClean="0">
              <a:latin typeface="+mj-lt"/>
            </a:endParaRPr>
          </a:p>
          <a:p>
            <a:r>
              <a:rPr lang="es-CO" sz="1600" b="1" dirty="0" smtClean="0">
                <a:latin typeface="+mj-lt"/>
              </a:rPr>
              <a:t>Constructor:</a:t>
            </a:r>
            <a:endParaRPr lang="es-ES" sz="1600" b="1" dirty="0" smtClean="0">
              <a:latin typeface="+mj-lt"/>
            </a:endParaRPr>
          </a:p>
          <a:p>
            <a:r>
              <a:rPr lang="es-ES" sz="1600" dirty="0" smtClean="0">
                <a:latin typeface="+mj-lt"/>
              </a:rPr>
              <a:t>Color (</a:t>
            </a:r>
            <a:r>
              <a:rPr lang="es-ES" sz="1600" dirty="0" err="1" smtClean="0">
                <a:latin typeface="+mj-lt"/>
              </a:rPr>
              <a:t>int</a:t>
            </a:r>
            <a:r>
              <a:rPr lang="es-ES" sz="1600" dirty="0" smtClean="0">
                <a:latin typeface="+mj-lt"/>
              </a:rPr>
              <a:t> r, </a:t>
            </a:r>
            <a:r>
              <a:rPr lang="es-ES" sz="1600" dirty="0" err="1" smtClean="0">
                <a:latin typeface="+mj-lt"/>
              </a:rPr>
              <a:t>int</a:t>
            </a:r>
            <a:r>
              <a:rPr lang="es-ES" sz="1600" dirty="0" smtClean="0">
                <a:latin typeface="+mj-lt"/>
              </a:rPr>
              <a:t> g, </a:t>
            </a:r>
            <a:r>
              <a:rPr lang="es-ES" sz="1600" dirty="0" err="1" smtClean="0">
                <a:latin typeface="+mj-lt"/>
              </a:rPr>
              <a:t>int</a:t>
            </a:r>
            <a:r>
              <a:rPr lang="es-ES" sz="1600" dirty="0" smtClean="0">
                <a:latin typeface="+mj-lt"/>
              </a:rPr>
              <a:t> b) </a:t>
            </a:r>
          </a:p>
          <a:p>
            <a:endParaRPr lang="es-CO" sz="1050" dirty="0" smtClean="0">
              <a:latin typeface="+mj-lt"/>
            </a:endParaRPr>
          </a:p>
          <a:p>
            <a:r>
              <a:rPr lang="es-CO" sz="1600" b="1" dirty="0" smtClean="0">
                <a:latin typeface="+mj-lt"/>
              </a:rPr>
              <a:t>Ejemplo</a:t>
            </a:r>
            <a:r>
              <a:rPr lang="es-CO" sz="1600" dirty="0" smtClean="0">
                <a:latin typeface="+mj-lt"/>
              </a:rPr>
              <a:t>:</a:t>
            </a:r>
          </a:p>
          <a:p>
            <a:r>
              <a:rPr lang="es-CO" sz="1600" dirty="0" smtClean="0">
                <a:latin typeface="+mj-lt"/>
              </a:rPr>
              <a:t>Color c = new Color (255, 0, 0);</a:t>
            </a:r>
            <a:endParaRPr lang="es-ES" sz="1600" dirty="0">
              <a:latin typeface="+mj-lt"/>
            </a:endParaRPr>
          </a:p>
        </p:txBody>
      </p:sp>
      <p:sp>
        <p:nvSpPr>
          <p:cNvPr id="3" name="2 Rectángulo"/>
          <p:cNvSpPr/>
          <p:nvPr/>
        </p:nvSpPr>
        <p:spPr>
          <a:xfrm>
            <a:off x="5904842" y="4225582"/>
            <a:ext cx="2778453" cy="338554"/>
          </a:xfrm>
          <a:prstGeom prst="rect">
            <a:avLst/>
          </a:prstGeom>
        </p:spPr>
        <p:txBody>
          <a:bodyPr wrap="none">
            <a:spAutoFit/>
          </a:bodyPr>
          <a:lstStyle/>
          <a:p>
            <a:r>
              <a:rPr lang="es-CO" sz="1600" dirty="0">
                <a:latin typeface="+mj-lt"/>
              </a:rPr>
              <a:t>objeto de la clase </a:t>
            </a:r>
            <a:r>
              <a:rPr lang="es-CO" sz="1600" dirty="0">
                <a:solidFill>
                  <a:srgbClr val="FA300E"/>
                </a:solidFill>
                <a:latin typeface="+mj-lt"/>
              </a:rPr>
              <a:t>Color</a:t>
            </a:r>
            <a:r>
              <a:rPr lang="es-CO" sz="1600" dirty="0">
                <a:latin typeface="+mj-lt"/>
              </a:rPr>
              <a:t> de Java</a:t>
            </a:r>
            <a:endParaRPr lang="es-ES" sz="1600" dirty="0">
              <a:latin typeface="+mj-lt"/>
            </a:endParaRPr>
          </a:p>
        </p:txBody>
      </p:sp>
      <p:cxnSp>
        <p:nvCxnSpPr>
          <p:cNvPr id="6" name="5 Conector recto de flecha"/>
          <p:cNvCxnSpPr>
            <a:endCxn id="9" idx="0"/>
          </p:cNvCxnSpPr>
          <p:nvPr/>
        </p:nvCxnSpPr>
        <p:spPr>
          <a:xfrm>
            <a:off x="5436096" y="4004702"/>
            <a:ext cx="612068" cy="7803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1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23" name="22 Rectángulo"/>
          <p:cNvSpPr/>
          <p:nvPr/>
        </p:nvSpPr>
        <p:spPr>
          <a:xfrm>
            <a:off x="971600" y="273525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24" name="23 Rectángulo"/>
          <p:cNvSpPr/>
          <p:nvPr/>
        </p:nvSpPr>
        <p:spPr>
          <a:xfrm>
            <a:off x="971600" y="3778928"/>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Configurar el color del lápiz y el tipo de letra de la superficie</a:t>
            </a:r>
            <a:endParaRPr lang="es-CO" sz="1600" dirty="0">
              <a:solidFill>
                <a:schemeClr val="tx1"/>
              </a:solidFill>
            </a:endParaRPr>
          </a:p>
        </p:txBody>
      </p:sp>
      <p:sp>
        <p:nvSpPr>
          <p:cNvPr id="25" name="24 Rectángulo"/>
          <p:cNvSpPr/>
          <p:nvPr/>
        </p:nvSpPr>
        <p:spPr>
          <a:xfrm>
            <a:off x="971600" y="482259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7" name="6 Rectángulo"/>
          <p:cNvSpPr/>
          <p:nvPr/>
        </p:nvSpPr>
        <p:spPr>
          <a:xfrm>
            <a:off x="4230216" y="2804373"/>
            <a:ext cx="4572000" cy="1200329"/>
          </a:xfrm>
          <a:prstGeom prst="rect">
            <a:avLst/>
          </a:prstGeom>
        </p:spPr>
        <p:txBody>
          <a:bodyPr>
            <a:spAutoFit/>
          </a:bodyPr>
          <a:lstStyle/>
          <a:p>
            <a:pPr>
              <a:buFont typeface="Wingdings" pitchFamily="2" charset="2"/>
              <a:buChar char="Ø"/>
            </a:pPr>
            <a:r>
              <a:rPr lang="es-CO" dirty="0">
                <a:latin typeface="+mj-lt"/>
              </a:rPr>
              <a:t>El color del lápiz con el que se va a pintar y el tipo de letra, se configuran directamente sobre la superficie, mediante los métodos </a:t>
            </a:r>
            <a:r>
              <a:rPr lang="es-CO" dirty="0" err="1" smtClean="0">
                <a:solidFill>
                  <a:srgbClr val="FA300E"/>
                </a:solidFill>
                <a:latin typeface="+mj-lt"/>
              </a:rPr>
              <a:t>setColor</a:t>
            </a:r>
            <a:r>
              <a:rPr lang="es-CO" dirty="0" smtClean="0">
                <a:latin typeface="+mj-lt"/>
              </a:rPr>
              <a:t>(</a:t>
            </a:r>
            <a:r>
              <a:rPr lang="es-CO" dirty="0" smtClean="0">
                <a:solidFill>
                  <a:srgbClr val="0033CC"/>
                </a:solidFill>
                <a:latin typeface="+mj-lt"/>
              </a:rPr>
              <a:t>color</a:t>
            </a:r>
            <a:r>
              <a:rPr lang="es-CO" dirty="0" smtClean="0">
                <a:latin typeface="+mj-lt"/>
              </a:rPr>
              <a:t> </a:t>
            </a:r>
            <a:r>
              <a:rPr lang="es-CO" dirty="0">
                <a:latin typeface="+mj-lt"/>
              </a:rPr>
              <a:t>) y </a:t>
            </a:r>
            <a:r>
              <a:rPr lang="es-CO" dirty="0" err="1">
                <a:solidFill>
                  <a:srgbClr val="FA300E"/>
                </a:solidFill>
                <a:latin typeface="+mj-lt"/>
              </a:rPr>
              <a:t>setFont</a:t>
            </a:r>
            <a:r>
              <a:rPr lang="es-CO" dirty="0">
                <a:latin typeface="+mj-lt"/>
              </a:rPr>
              <a:t>( </a:t>
            </a:r>
            <a:r>
              <a:rPr lang="es-CO" dirty="0">
                <a:solidFill>
                  <a:srgbClr val="0033CC"/>
                </a:solidFill>
                <a:latin typeface="+mj-lt"/>
              </a:rPr>
              <a:t>letra</a:t>
            </a:r>
            <a:r>
              <a:rPr lang="es-CO" dirty="0">
                <a:latin typeface="+mj-lt"/>
              </a:rPr>
              <a:t> ).</a:t>
            </a:r>
          </a:p>
        </p:txBody>
      </p:sp>
      <p:sp>
        <p:nvSpPr>
          <p:cNvPr id="9" name="Text Box 8"/>
          <p:cNvSpPr txBox="1">
            <a:spLocks noChangeArrowheads="1"/>
          </p:cNvSpPr>
          <p:nvPr/>
        </p:nvSpPr>
        <p:spPr bwMode="auto">
          <a:xfrm>
            <a:off x="4535996" y="4822599"/>
            <a:ext cx="3960440" cy="1900520"/>
          </a:xfrm>
          <a:prstGeom prst="rect">
            <a:avLst/>
          </a:prstGeom>
          <a:noFill/>
          <a:ln w="9525">
            <a:solidFill>
              <a:srgbClr val="FA30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600" b="1" dirty="0">
                <a:latin typeface="+mj-lt"/>
              </a:rPr>
              <a:t>Constantes:</a:t>
            </a:r>
          </a:p>
          <a:p>
            <a:r>
              <a:rPr lang="es-CO" sz="1600" dirty="0" err="1">
                <a:latin typeface="+mj-lt"/>
              </a:rPr>
              <a:t>Font.PLAIN</a:t>
            </a:r>
            <a:r>
              <a:rPr lang="es-CO" sz="1600" dirty="0">
                <a:latin typeface="+mj-lt"/>
              </a:rPr>
              <a:t>, </a:t>
            </a:r>
            <a:r>
              <a:rPr lang="es-CO" sz="1600" dirty="0" err="1">
                <a:latin typeface="+mj-lt"/>
              </a:rPr>
              <a:t>Font.BOLD</a:t>
            </a:r>
            <a:r>
              <a:rPr lang="es-CO" sz="1600" dirty="0">
                <a:latin typeface="+mj-lt"/>
              </a:rPr>
              <a:t>, </a:t>
            </a:r>
            <a:r>
              <a:rPr lang="es-CO" sz="1600" dirty="0" err="1">
                <a:latin typeface="+mj-lt"/>
              </a:rPr>
              <a:t>Font.ITALIC</a:t>
            </a:r>
            <a:r>
              <a:rPr lang="es-CO" sz="1600" dirty="0">
                <a:latin typeface="+mj-lt"/>
              </a:rPr>
              <a:t>, …</a:t>
            </a:r>
            <a:endParaRPr lang="es-ES" sz="1600" dirty="0">
              <a:latin typeface="+mj-lt"/>
            </a:endParaRPr>
          </a:p>
          <a:p>
            <a:endParaRPr lang="es-ES" sz="1050" b="1" dirty="0">
              <a:latin typeface="+mj-lt"/>
            </a:endParaRPr>
          </a:p>
          <a:p>
            <a:r>
              <a:rPr lang="es-CO" sz="1600" b="1" dirty="0">
                <a:latin typeface="+mj-lt"/>
              </a:rPr>
              <a:t>Constructor:</a:t>
            </a:r>
            <a:endParaRPr lang="es-ES" sz="1600" b="1" dirty="0">
              <a:latin typeface="+mj-lt"/>
            </a:endParaRPr>
          </a:p>
          <a:p>
            <a:r>
              <a:rPr lang="es-ES" sz="1600" dirty="0">
                <a:latin typeface="+mj-lt"/>
              </a:rPr>
              <a:t>Font (</a:t>
            </a:r>
            <a:r>
              <a:rPr lang="es-ES" sz="1600" dirty="0" err="1">
                <a:latin typeface="+mj-lt"/>
              </a:rPr>
              <a:t>String</a:t>
            </a:r>
            <a:r>
              <a:rPr lang="es-ES" sz="1600" dirty="0">
                <a:latin typeface="+mj-lt"/>
              </a:rPr>
              <a:t> fuente, </a:t>
            </a:r>
            <a:r>
              <a:rPr lang="es-ES" sz="1600" dirty="0" err="1">
                <a:latin typeface="+mj-lt"/>
              </a:rPr>
              <a:t>int</a:t>
            </a:r>
            <a:r>
              <a:rPr lang="es-ES" sz="1600" dirty="0">
                <a:latin typeface="+mj-lt"/>
              </a:rPr>
              <a:t> estilo, </a:t>
            </a:r>
            <a:r>
              <a:rPr lang="es-ES" sz="1600" dirty="0" err="1">
                <a:latin typeface="+mj-lt"/>
              </a:rPr>
              <a:t>int</a:t>
            </a:r>
            <a:r>
              <a:rPr lang="es-ES" sz="1600" dirty="0">
                <a:latin typeface="+mj-lt"/>
              </a:rPr>
              <a:t> tamaño) </a:t>
            </a:r>
          </a:p>
          <a:p>
            <a:endParaRPr lang="es-CO" sz="1050" dirty="0">
              <a:latin typeface="+mj-lt"/>
            </a:endParaRPr>
          </a:p>
          <a:p>
            <a:r>
              <a:rPr lang="es-CO" sz="1600" b="1" dirty="0">
                <a:latin typeface="+mj-lt"/>
              </a:rPr>
              <a:t>Ejemplo</a:t>
            </a:r>
            <a:r>
              <a:rPr lang="es-CO" sz="1600" dirty="0">
                <a:latin typeface="+mj-lt"/>
              </a:rPr>
              <a:t>:</a:t>
            </a:r>
          </a:p>
          <a:p>
            <a:r>
              <a:rPr lang="es-CO" sz="1600" dirty="0">
                <a:latin typeface="+mj-lt"/>
              </a:rPr>
              <a:t>Font f = new Font (“Arial”, </a:t>
            </a:r>
            <a:r>
              <a:rPr lang="es-CO" sz="1600" dirty="0" err="1">
                <a:latin typeface="+mj-lt"/>
              </a:rPr>
              <a:t>Font.BOLD</a:t>
            </a:r>
            <a:r>
              <a:rPr lang="es-CO" sz="1600" dirty="0">
                <a:latin typeface="+mj-lt"/>
              </a:rPr>
              <a:t>, 12);</a:t>
            </a:r>
            <a:endParaRPr lang="es-ES" sz="1600" dirty="0">
              <a:latin typeface="+mj-lt"/>
            </a:endParaRPr>
          </a:p>
        </p:txBody>
      </p:sp>
      <p:sp>
        <p:nvSpPr>
          <p:cNvPr id="3" name="2 Rectángulo"/>
          <p:cNvSpPr/>
          <p:nvPr/>
        </p:nvSpPr>
        <p:spPr>
          <a:xfrm>
            <a:off x="6912260" y="4140053"/>
            <a:ext cx="1943289" cy="584775"/>
          </a:xfrm>
          <a:prstGeom prst="rect">
            <a:avLst/>
          </a:prstGeom>
        </p:spPr>
        <p:txBody>
          <a:bodyPr wrap="none">
            <a:spAutoFit/>
          </a:bodyPr>
          <a:lstStyle/>
          <a:p>
            <a:r>
              <a:rPr lang="es-CO" sz="1600" dirty="0">
                <a:latin typeface="+mj-lt"/>
              </a:rPr>
              <a:t>un objeto de la </a:t>
            </a:r>
            <a:r>
              <a:rPr lang="es-CO" sz="1600" dirty="0" smtClean="0">
                <a:latin typeface="+mj-lt"/>
              </a:rPr>
              <a:t>clase </a:t>
            </a:r>
          </a:p>
          <a:p>
            <a:r>
              <a:rPr lang="es-CO" sz="1600" dirty="0" smtClean="0">
                <a:solidFill>
                  <a:srgbClr val="FA300E"/>
                </a:solidFill>
                <a:latin typeface="+mj-lt"/>
              </a:rPr>
              <a:t>Font</a:t>
            </a:r>
            <a:r>
              <a:rPr lang="es-CO" sz="1600" dirty="0" smtClean="0">
                <a:latin typeface="+mj-lt"/>
              </a:rPr>
              <a:t> </a:t>
            </a:r>
            <a:r>
              <a:rPr lang="es-CO" sz="1600" dirty="0">
                <a:latin typeface="+mj-lt"/>
              </a:rPr>
              <a:t>de Java</a:t>
            </a:r>
            <a:endParaRPr lang="es-ES" sz="1600" dirty="0">
              <a:latin typeface="+mj-lt"/>
            </a:endParaRPr>
          </a:p>
        </p:txBody>
      </p:sp>
      <p:cxnSp>
        <p:nvCxnSpPr>
          <p:cNvPr id="6" name="5 Conector recto de flecha"/>
          <p:cNvCxnSpPr>
            <a:endCxn id="9" idx="0"/>
          </p:cNvCxnSpPr>
          <p:nvPr/>
        </p:nvCxnSpPr>
        <p:spPr>
          <a:xfrm flipH="1">
            <a:off x="6516216" y="4042284"/>
            <a:ext cx="396044" cy="7803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87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23" name="22 Rectángulo"/>
          <p:cNvSpPr/>
          <p:nvPr/>
        </p:nvSpPr>
        <p:spPr>
          <a:xfrm>
            <a:off x="971600" y="273525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24" name="23 Rectángulo"/>
          <p:cNvSpPr/>
          <p:nvPr/>
        </p:nvSpPr>
        <p:spPr>
          <a:xfrm>
            <a:off x="971600" y="377892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25" name="24 Rectángulo"/>
          <p:cNvSpPr/>
          <p:nvPr/>
        </p:nvSpPr>
        <p:spPr>
          <a:xfrm>
            <a:off x="971600" y="4822599"/>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rPr>
              <a:t>Dibujar sobre la superficie</a:t>
            </a:r>
          </a:p>
        </p:txBody>
      </p:sp>
      <p:sp>
        <p:nvSpPr>
          <p:cNvPr id="7" name="6 Rectángulo"/>
          <p:cNvSpPr/>
          <p:nvPr/>
        </p:nvSpPr>
        <p:spPr>
          <a:xfrm>
            <a:off x="4230216" y="2804373"/>
            <a:ext cx="4572000" cy="3440942"/>
          </a:xfrm>
          <a:prstGeom prst="rect">
            <a:avLst/>
          </a:prstGeom>
        </p:spPr>
        <p:txBody>
          <a:bodyPr>
            <a:spAutoFit/>
          </a:bodyPr>
          <a:lstStyle/>
          <a:p>
            <a:pPr>
              <a:lnSpc>
                <a:spcPct val="80000"/>
              </a:lnSpc>
              <a:buFont typeface="Wingdings" pitchFamily="2" charset="2"/>
              <a:buChar char="Ø"/>
            </a:pPr>
            <a:r>
              <a:rPr lang="es-CO" sz="1600" dirty="0">
                <a:latin typeface="+mj-lt"/>
              </a:rPr>
              <a:t>La clase </a:t>
            </a:r>
            <a:r>
              <a:rPr lang="es-CO" sz="1600" dirty="0" err="1">
                <a:solidFill>
                  <a:srgbClr val="FA300E"/>
                </a:solidFill>
                <a:latin typeface="+mj-lt"/>
              </a:rPr>
              <a:t>Graphics</a:t>
            </a:r>
            <a:r>
              <a:rPr lang="es-CO" sz="1600" dirty="0">
                <a:latin typeface="+mj-lt"/>
              </a:rPr>
              <a:t> (superficie donde vamos a pintar) ofrece una cantidad de métodos para dibujar:</a:t>
            </a:r>
          </a:p>
          <a:p>
            <a:pPr>
              <a:lnSpc>
                <a:spcPct val="80000"/>
              </a:lnSpc>
              <a:buFont typeface="Wingdings" pitchFamily="2" charset="2"/>
              <a:buChar char="Ø"/>
            </a:pPr>
            <a:endParaRPr lang="es-CO" sz="1600" dirty="0">
              <a:latin typeface="+mj-lt"/>
            </a:endParaRPr>
          </a:p>
          <a:p>
            <a:pPr marL="742950" lvl="1" indent="-285750">
              <a:lnSpc>
                <a:spcPct val="80000"/>
              </a:lnSpc>
              <a:buFont typeface="Wingdings" pitchFamily="2" charset="2"/>
              <a:buChar char="§"/>
            </a:pPr>
            <a:r>
              <a:rPr lang="es-CO" sz="1600" dirty="0" err="1">
                <a:latin typeface="+mj-lt"/>
              </a:rPr>
              <a:t>void</a:t>
            </a:r>
            <a:r>
              <a:rPr lang="es-CO" sz="1600" dirty="0">
                <a:latin typeface="+mj-lt"/>
              </a:rPr>
              <a:t> </a:t>
            </a:r>
            <a:r>
              <a:rPr lang="es-CO" sz="1600" dirty="0" err="1">
                <a:latin typeface="+mj-lt"/>
              </a:rPr>
              <a:t>drawLine</a:t>
            </a:r>
            <a:r>
              <a:rPr lang="es-CO" sz="1600" dirty="0">
                <a:latin typeface="+mj-lt"/>
              </a:rPr>
              <a:t> (</a:t>
            </a:r>
            <a:r>
              <a:rPr lang="es-CO" sz="1600" dirty="0" err="1">
                <a:latin typeface="+mj-lt"/>
              </a:rPr>
              <a:t>int</a:t>
            </a:r>
            <a:r>
              <a:rPr lang="es-CO" sz="1600" dirty="0">
                <a:latin typeface="+mj-lt"/>
              </a:rPr>
              <a:t> x1, </a:t>
            </a:r>
            <a:r>
              <a:rPr lang="es-CO" sz="1600" dirty="0" err="1">
                <a:latin typeface="+mj-lt"/>
              </a:rPr>
              <a:t>int</a:t>
            </a:r>
            <a:r>
              <a:rPr lang="es-CO" sz="1600" dirty="0">
                <a:latin typeface="+mj-lt"/>
              </a:rPr>
              <a:t> y1, </a:t>
            </a:r>
            <a:r>
              <a:rPr lang="es-CO" sz="1600" dirty="0" err="1">
                <a:latin typeface="+mj-lt"/>
              </a:rPr>
              <a:t>int</a:t>
            </a:r>
            <a:r>
              <a:rPr lang="es-CO" sz="1600" dirty="0">
                <a:latin typeface="+mj-lt"/>
              </a:rPr>
              <a:t> x2, </a:t>
            </a:r>
            <a:r>
              <a:rPr lang="es-CO" sz="1600" dirty="0" err="1">
                <a:latin typeface="+mj-lt"/>
              </a:rPr>
              <a:t>int</a:t>
            </a:r>
            <a:r>
              <a:rPr lang="es-CO" sz="1600" dirty="0">
                <a:latin typeface="+mj-lt"/>
              </a:rPr>
              <a:t> </a:t>
            </a:r>
            <a:r>
              <a:rPr lang="es-CO" sz="1600" dirty="0" smtClean="0">
                <a:latin typeface="+mj-lt"/>
              </a:rPr>
              <a:t>y2)</a:t>
            </a:r>
          </a:p>
          <a:p>
            <a:pPr lvl="1">
              <a:lnSpc>
                <a:spcPct val="80000"/>
              </a:lnSpc>
            </a:pPr>
            <a:r>
              <a:rPr lang="es-CO" sz="1600" dirty="0" smtClean="0">
                <a:latin typeface="+mj-lt"/>
              </a:rPr>
              <a:t>Dibuja </a:t>
            </a:r>
            <a:r>
              <a:rPr lang="es-CO" sz="1600" dirty="0">
                <a:latin typeface="+mj-lt"/>
              </a:rPr>
              <a:t>una línea (usando el color actual del lápiz) entre los puntos (x1,y1) y (x2,y2) de la superficie</a:t>
            </a:r>
          </a:p>
          <a:p>
            <a:pPr marL="742950" lvl="1" indent="-285750">
              <a:lnSpc>
                <a:spcPct val="80000"/>
              </a:lnSpc>
              <a:buFont typeface="Courier New" pitchFamily="49" charset="0"/>
              <a:buChar char="o"/>
            </a:pPr>
            <a:endParaRPr lang="es-CO" sz="1600" dirty="0">
              <a:latin typeface="+mj-lt"/>
            </a:endParaRPr>
          </a:p>
          <a:p>
            <a:pPr marL="800100" lvl="1" indent="-342900">
              <a:lnSpc>
                <a:spcPct val="80000"/>
              </a:lnSpc>
              <a:buFont typeface="Wingdings" pitchFamily="2" charset="2"/>
              <a:buChar char="§"/>
            </a:pPr>
            <a:r>
              <a:rPr lang="es-CO" sz="1600" dirty="0" err="1">
                <a:latin typeface="+mj-lt"/>
              </a:rPr>
              <a:t>void</a:t>
            </a:r>
            <a:r>
              <a:rPr lang="es-CO" sz="1600" dirty="0">
                <a:latin typeface="+mj-lt"/>
              </a:rPr>
              <a:t> </a:t>
            </a:r>
            <a:r>
              <a:rPr lang="es-CO" sz="1600" dirty="0" err="1">
                <a:latin typeface="+mj-lt"/>
              </a:rPr>
              <a:t>drawRect</a:t>
            </a:r>
            <a:r>
              <a:rPr lang="es-CO" sz="1600" dirty="0">
                <a:latin typeface="+mj-lt"/>
              </a:rPr>
              <a:t> (</a:t>
            </a:r>
            <a:r>
              <a:rPr lang="es-CO" sz="1600" dirty="0" err="1">
                <a:latin typeface="+mj-lt"/>
              </a:rPr>
              <a:t>int</a:t>
            </a:r>
            <a:r>
              <a:rPr lang="es-CO" sz="1600" dirty="0">
                <a:latin typeface="+mj-lt"/>
              </a:rPr>
              <a:t> x, </a:t>
            </a:r>
            <a:r>
              <a:rPr lang="es-CO" sz="1600" dirty="0" err="1">
                <a:latin typeface="+mj-lt"/>
              </a:rPr>
              <a:t>int</a:t>
            </a:r>
            <a:r>
              <a:rPr lang="es-CO" sz="1600" dirty="0">
                <a:latin typeface="+mj-lt"/>
              </a:rPr>
              <a:t> y, </a:t>
            </a:r>
            <a:r>
              <a:rPr lang="es-CO" sz="1600" dirty="0" err="1">
                <a:latin typeface="+mj-lt"/>
              </a:rPr>
              <a:t>int</a:t>
            </a:r>
            <a:r>
              <a:rPr lang="es-CO" sz="1600" dirty="0">
                <a:latin typeface="+mj-lt"/>
              </a:rPr>
              <a:t> ancho, </a:t>
            </a:r>
            <a:r>
              <a:rPr lang="es-CO" sz="1600" dirty="0" err="1">
                <a:latin typeface="+mj-lt"/>
              </a:rPr>
              <a:t>int</a:t>
            </a:r>
            <a:r>
              <a:rPr lang="es-CO" sz="1600" dirty="0">
                <a:latin typeface="+mj-lt"/>
              </a:rPr>
              <a:t> </a:t>
            </a:r>
            <a:r>
              <a:rPr lang="es-CO" sz="1600" dirty="0" smtClean="0">
                <a:latin typeface="+mj-lt"/>
              </a:rPr>
              <a:t>alto)</a:t>
            </a:r>
          </a:p>
          <a:p>
            <a:pPr lvl="1">
              <a:lnSpc>
                <a:spcPct val="80000"/>
              </a:lnSpc>
            </a:pPr>
            <a:r>
              <a:rPr lang="es-CO" sz="1600" dirty="0" smtClean="0">
                <a:latin typeface="+mj-lt"/>
              </a:rPr>
              <a:t>Dibuja </a:t>
            </a:r>
            <a:r>
              <a:rPr lang="es-CO" sz="1600" dirty="0">
                <a:latin typeface="+mj-lt"/>
              </a:rPr>
              <a:t>un rectángulo vacío (solo el borde) centrado en el puntos (</a:t>
            </a:r>
            <a:r>
              <a:rPr lang="es-CO" sz="1600" dirty="0" err="1">
                <a:latin typeface="+mj-lt"/>
              </a:rPr>
              <a:t>x,y</a:t>
            </a:r>
            <a:r>
              <a:rPr lang="es-CO" sz="1600" dirty="0">
                <a:latin typeface="+mj-lt"/>
              </a:rPr>
              <a:t>) con el ancho y alto especificados.</a:t>
            </a:r>
          </a:p>
          <a:p>
            <a:pPr marL="742950" lvl="1" indent="-285750">
              <a:lnSpc>
                <a:spcPct val="80000"/>
              </a:lnSpc>
              <a:buFont typeface="Courier New" pitchFamily="49" charset="0"/>
              <a:buChar char="o"/>
            </a:pPr>
            <a:endParaRPr lang="es-CO" sz="1600" dirty="0">
              <a:latin typeface="+mj-lt"/>
            </a:endParaRPr>
          </a:p>
          <a:p>
            <a:pPr marL="742950" lvl="1" indent="-285750">
              <a:lnSpc>
                <a:spcPct val="80000"/>
              </a:lnSpc>
              <a:buFont typeface="Wingdings" pitchFamily="2" charset="2"/>
              <a:buChar char="§"/>
            </a:pPr>
            <a:r>
              <a:rPr lang="es-CO" sz="1600" dirty="0" err="1">
                <a:latin typeface="+mj-lt"/>
              </a:rPr>
              <a:t>void</a:t>
            </a:r>
            <a:r>
              <a:rPr lang="es-CO" sz="1600" dirty="0">
                <a:latin typeface="+mj-lt"/>
              </a:rPr>
              <a:t> </a:t>
            </a:r>
            <a:r>
              <a:rPr lang="es-CO" sz="1600" dirty="0" err="1">
                <a:latin typeface="+mj-lt"/>
              </a:rPr>
              <a:t>fillRect</a:t>
            </a:r>
            <a:r>
              <a:rPr lang="es-CO" sz="1600" dirty="0">
                <a:latin typeface="+mj-lt"/>
              </a:rPr>
              <a:t> (</a:t>
            </a:r>
            <a:r>
              <a:rPr lang="es-CO" sz="1600" dirty="0" err="1">
                <a:latin typeface="+mj-lt"/>
              </a:rPr>
              <a:t>int</a:t>
            </a:r>
            <a:r>
              <a:rPr lang="es-CO" sz="1600" dirty="0">
                <a:latin typeface="+mj-lt"/>
              </a:rPr>
              <a:t> x, </a:t>
            </a:r>
            <a:r>
              <a:rPr lang="es-CO" sz="1600" dirty="0" err="1">
                <a:latin typeface="+mj-lt"/>
              </a:rPr>
              <a:t>int</a:t>
            </a:r>
            <a:r>
              <a:rPr lang="es-CO" sz="1600" dirty="0">
                <a:latin typeface="+mj-lt"/>
              </a:rPr>
              <a:t> y, </a:t>
            </a:r>
            <a:r>
              <a:rPr lang="es-CO" sz="1600" dirty="0" err="1">
                <a:latin typeface="+mj-lt"/>
              </a:rPr>
              <a:t>int</a:t>
            </a:r>
            <a:r>
              <a:rPr lang="es-CO" sz="1600" dirty="0">
                <a:latin typeface="+mj-lt"/>
              </a:rPr>
              <a:t> ancho, </a:t>
            </a:r>
            <a:r>
              <a:rPr lang="es-CO" sz="1600" dirty="0" err="1">
                <a:latin typeface="+mj-lt"/>
              </a:rPr>
              <a:t>int</a:t>
            </a:r>
            <a:r>
              <a:rPr lang="es-CO" sz="1600" dirty="0">
                <a:latin typeface="+mj-lt"/>
              </a:rPr>
              <a:t> </a:t>
            </a:r>
            <a:r>
              <a:rPr lang="es-CO" sz="1600" dirty="0" smtClean="0">
                <a:latin typeface="+mj-lt"/>
              </a:rPr>
              <a:t>alto)</a:t>
            </a:r>
          </a:p>
          <a:p>
            <a:pPr lvl="1">
              <a:lnSpc>
                <a:spcPct val="80000"/>
              </a:lnSpc>
            </a:pPr>
            <a:r>
              <a:rPr lang="es-CO" sz="1600" dirty="0" smtClean="0">
                <a:latin typeface="+mj-lt"/>
              </a:rPr>
              <a:t>Dibuja </a:t>
            </a:r>
            <a:r>
              <a:rPr lang="es-CO" sz="1600" dirty="0">
                <a:latin typeface="+mj-lt"/>
              </a:rPr>
              <a:t>un rectángulo relleno centrado en el puntos (</a:t>
            </a:r>
            <a:r>
              <a:rPr lang="es-CO" sz="1600" dirty="0" err="1">
                <a:latin typeface="+mj-lt"/>
              </a:rPr>
              <a:t>x,y</a:t>
            </a:r>
            <a:r>
              <a:rPr lang="es-CO" sz="1600" dirty="0">
                <a:latin typeface="+mj-lt"/>
              </a:rPr>
              <a:t>) con el ancho y alto especificados.</a:t>
            </a:r>
          </a:p>
        </p:txBody>
      </p:sp>
    </p:spTree>
    <p:extLst>
      <p:ext uri="{BB962C8B-B14F-4D97-AF65-F5344CB8AC3E}">
        <p14:creationId xmlns:p14="http://schemas.microsoft.com/office/powerpoint/2010/main" val="37446168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23" name="22 Rectángulo"/>
          <p:cNvSpPr/>
          <p:nvPr/>
        </p:nvSpPr>
        <p:spPr>
          <a:xfrm>
            <a:off x="971600" y="273525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24" name="23 Rectángulo"/>
          <p:cNvSpPr/>
          <p:nvPr/>
        </p:nvSpPr>
        <p:spPr>
          <a:xfrm>
            <a:off x="971600" y="377892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25" name="24 Rectángulo"/>
          <p:cNvSpPr/>
          <p:nvPr/>
        </p:nvSpPr>
        <p:spPr>
          <a:xfrm>
            <a:off x="971600" y="4822599"/>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rPr>
              <a:t>Dibujar sobre la superficie</a:t>
            </a:r>
          </a:p>
        </p:txBody>
      </p:sp>
      <p:sp>
        <p:nvSpPr>
          <p:cNvPr id="7" name="6 Rectángulo"/>
          <p:cNvSpPr/>
          <p:nvPr/>
        </p:nvSpPr>
        <p:spPr>
          <a:xfrm>
            <a:off x="4230216" y="2804373"/>
            <a:ext cx="4572000" cy="2062103"/>
          </a:xfrm>
          <a:prstGeom prst="rect">
            <a:avLst/>
          </a:prstGeom>
        </p:spPr>
        <p:txBody>
          <a:bodyPr>
            <a:spAutoFit/>
          </a:bodyPr>
          <a:lstStyle/>
          <a:p>
            <a:pPr>
              <a:lnSpc>
                <a:spcPct val="80000"/>
              </a:lnSpc>
              <a:buFont typeface="Wingdings" pitchFamily="2" charset="2"/>
              <a:buChar char="Ø"/>
            </a:pPr>
            <a:r>
              <a:rPr lang="es-CO" sz="1600" dirty="0">
                <a:latin typeface="+mj-lt"/>
              </a:rPr>
              <a:t>La clase </a:t>
            </a:r>
            <a:r>
              <a:rPr lang="es-CO" sz="1600" dirty="0" err="1">
                <a:solidFill>
                  <a:srgbClr val="FA300E"/>
                </a:solidFill>
                <a:latin typeface="+mj-lt"/>
              </a:rPr>
              <a:t>Graphics</a:t>
            </a:r>
            <a:r>
              <a:rPr lang="es-CO" sz="1600" dirty="0">
                <a:latin typeface="+mj-lt"/>
              </a:rPr>
              <a:t> (superficie donde vamos a pintar) ofrece una cantidad de métodos para dibujar:</a:t>
            </a:r>
          </a:p>
          <a:p>
            <a:pPr>
              <a:lnSpc>
                <a:spcPct val="80000"/>
              </a:lnSpc>
              <a:buFont typeface="Wingdings" pitchFamily="2" charset="2"/>
              <a:buChar char="Ø"/>
            </a:pPr>
            <a:endParaRPr lang="es-CO" sz="1600" dirty="0">
              <a:latin typeface="+mj-lt"/>
            </a:endParaRPr>
          </a:p>
          <a:p>
            <a:pPr marL="742950" lvl="1" indent="-285750">
              <a:lnSpc>
                <a:spcPct val="80000"/>
              </a:lnSpc>
              <a:buFont typeface="Wingdings" pitchFamily="2" charset="2"/>
              <a:buChar char="§"/>
            </a:pPr>
            <a:r>
              <a:rPr lang="es-CO" sz="1600" dirty="0" err="1">
                <a:latin typeface="+mj-lt"/>
              </a:rPr>
              <a:t>drawOval</a:t>
            </a:r>
            <a:endParaRPr lang="es-CO" sz="1600" dirty="0">
              <a:latin typeface="+mj-lt"/>
            </a:endParaRPr>
          </a:p>
          <a:p>
            <a:pPr marL="742950" lvl="1" indent="-285750">
              <a:lnSpc>
                <a:spcPct val="80000"/>
              </a:lnSpc>
              <a:buFont typeface="Wingdings" pitchFamily="2" charset="2"/>
              <a:buChar char="§"/>
            </a:pPr>
            <a:r>
              <a:rPr lang="es-CO" sz="1600" dirty="0" err="1">
                <a:latin typeface="+mj-lt"/>
              </a:rPr>
              <a:t>fillOval</a:t>
            </a:r>
            <a:endParaRPr lang="es-CO" sz="1600" dirty="0">
              <a:latin typeface="+mj-lt"/>
            </a:endParaRPr>
          </a:p>
          <a:p>
            <a:pPr marL="742950" lvl="1" indent="-285750">
              <a:lnSpc>
                <a:spcPct val="80000"/>
              </a:lnSpc>
              <a:buFont typeface="Wingdings" pitchFamily="2" charset="2"/>
              <a:buChar char="§"/>
            </a:pPr>
            <a:r>
              <a:rPr lang="es-CO" sz="1600" dirty="0" err="1">
                <a:latin typeface="+mj-lt"/>
              </a:rPr>
              <a:t>drawArc</a:t>
            </a:r>
            <a:endParaRPr lang="es-CO" sz="1600" dirty="0">
              <a:latin typeface="+mj-lt"/>
            </a:endParaRPr>
          </a:p>
          <a:p>
            <a:pPr marL="742950" lvl="1" indent="-285750">
              <a:lnSpc>
                <a:spcPct val="80000"/>
              </a:lnSpc>
              <a:buFont typeface="Wingdings" pitchFamily="2" charset="2"/>
              <a:buChar char="§"/>
            </a:pPr>
            <a:r>
              <a:rPr lang="es-CO" sz="1600" dirty="0" err="1">
                <a:latin typeface="+mj-lt"/>
              </a:rPr>
              <a:t>fillArc</a:t>
            </a:r>
            <a:endParaRPr lang="es-CO" sz="1600" dirty="0">
              <a:latin typeface="+mj-lt"/>
            </a:endParaRPr>
          </a:p>
          <a:p>
            <a:pPr marL="742950" lvl="1" indent="-285750">
              <a:lnSpc>
                <a:spcPct val="80000"/>
              </a:lnSpc>
              <a:buFont typeface="Wingdings" pitchFamily="2" charset="2"/>
              <a:buChar char="§"/>
            </a:pPr>
            <a:r>
              <a:rPr lang="es-CO" sz="1600" dirty="0" err="1">
                <a:latin typeface="+mj-lt"/>
              </a:rPr>
              <a:t>drawPolygon</a:t>
            </a:r>
            <a:endParaRPr lang="es-CO" sz="1600" dirty="0">
              <a:latin typeface="+mj-lt"/>
            </a:endParaRPr>
          </a:p>
          <a:p>
            <a:pPr marL="742950" lvl="1" indent="-285750">
              <a:lnSpc>
                <a:spcPct val="80000"/>
              </a:lnSpc>
              <a:buFont typeface="Wingdings" pitchFamily="2" charset="2"/>
              <a:buChar char="§"/>
            </a:pPr>
            <a:r>
              <a:rPr lang="es-CO" sz="1600" dirty="0" err="1">
                <a:latin typeface="+mj-lt"/>
              </a:rPr>
              <a:t>fillPolygon</a:t>
            </a:r>
            <a:endParaRPr lang="es-CO" sz="1600" dirty="0">
              <a:latin typeface="+mj-lt"/>
            </a:endParaRPr>
          </a:p>
          <a:p>
            <a:pPr marL="742950" lvl="1" indent="-285750">
              <a:lnSpc>
                <a:spcPct val="80000"/>
              </a:lnSpc>
              <a:buFont typeface="Wingdings" pitchFamily="2" charset="2"/>
              <a:buChar char="§"/>
            </a:pPr>
            <a:r>
              <a:rPr lang="es-CO" sz="1600" dirty="0" err="1">
                <a:latin typeface="+mj-lt"/>
              </a:rPr>
              <a:t>drawString</a:t>
            </a:r>
            <a:endParaRPr lang="es-CO" sz="1600" dirty="0">
              <a:latin typeface="+mj-lt"/>
            </a:endParaRPr>
          </a:p>
        </p:txBody>
      </p:sp>
      <p:sp>
        <p:nvSpPr>
          <p:cNvPr id="8" name="Text Box 5"/>
          <p:cNvSpPr txBox="1">
            <a:spLocks noChangeArrowheads="1"/>
          </p:cNvSpPr>
          <p:nvPr/>
        </p:nvSpPr>
        <p:spPr bwMode="auto">
          <a:xfrm>
            <a:off x="5004048" y="5089481"/>
            <a:ext cx="37981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CO" dirty="0">
                <a:solidFill>
                  <a:srgbClr val="0033CC"/>
                </a:solidFill>
                <a:latin typeface="+mj-lt"/>
              </a:rPr>
              <a:t>Consultar el API de la clase </a:t>
            </a:r>
            <a:r>
              <a:rPr lang="es-CO" dirty="0" err="1">
                <a:solidFill>
                  <a:srgbClr val="0033CC"/>
                </a:solidFill>
                <a:latin typeface="+mj-lt"/>
              </a:rPr>
              <a:t>Graphics</a:t>
            </a:r>
            <a:r>
              <a:rPr lang="es-CO" dirty="0">
                <a:solidFill>
                  <a:srgbClr val="0033CC"/>
                </a:solidFill>
                <a:latin typeface="+mj-lt"/>
              </a:rPr>
              <a:t> para conocer los detalles de parámetros </a:t>
            </a:r>
            <a:endParaRPr lang="es-ES" dirty="0">
              <a:solidFill>
                <a:srgbClr val="0033CC"/>
              </a:solidFill>
              <a:latin typeface="+mj-lt"/>
            </a:endParaRPr>
          </a:p>
        </p:txBody>
      </p:sp>
    </p:spTree>
    <p:extLst>
      <p:ext uri="{BB962C8B-B14F-4D97-AF65-F5344CB8AC3E}">
        <p14:creationId xmlns:p14="http://schemas.microsoft.com/office/powerpoint/2010/main" val="401999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461665"/>
          </a:xfrm>
          <a:prstGeom prst="rect">
            <a:avLst/>
          </a:prstGeom>
          <a:noFill/>
        </p:spPr>
        <p:txBody>
          <a:bodyPr wrap="square" rtlCol="0">
            <a:spAutoFit/>
          </a:bodyPr>
          <a:lstStyle/>
          <a:p>
            <a:r>
              <a:rPr lang="es-CO" sz="2400" b="1" dirty="0" smtClean="0">
                <a:latin typeface="Candara" pitchFamily="34" charset="0"/>
              </a:rPr>
              <a:t>Ejemplo</a:t>
            </a:r>
            <a:endParaRPr lang="es-CO" sz="2400" b="1" dirty="0">
              <a:latin typeface="Candara"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691" y="2564904"/>
            <a:ext cx="38195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741" y="2561803"/>
            <a:ext cx="380047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5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461665"/>
          </a:xfrm>
          <a:prstGeom prst="rect">
            <a:avLst/>
          </a:prstGeom>
          <a:noFill/>
        </p:spPr>
        <p:txBody>
          <a:bodyPr wrap="square" rtlCol="0">
            <a:spAutoFit/>
          </a:bodyPr>
          <a:lstStyle/>
          <a:p>
            <a:r>
              <a:rPr lang="es-CO" sz="2400" b="1" dirty="0" smtClean="0">
                <a:latin typeface="Candara" pitchFamily="34" charset="0"/>
              </a:rPr>
              <a:t>Ejemplo</a:t>
            </a:r>
            <a:endParaRPr lang="es-CO" sz="2400" b="1" dirty="0">
              <a:latin typeface="Candara" pitchFamily="34" charset="0"/>
            </a:endParaRPr>
          </a:p>
        </p:txBody>
      </p:sp>
      <p:sp>
        <p:nvSpPr>
          <p:cNvPr id="2" name="1 Rectángulo"/>
          <p:cNvSpPr/>
          <p:nvPr/>
        </p:nvSpPr>
        <p:spPr>
          <a:xfrm>
            <a:off x="1691680" y="2492896"/>
            <a:ext cx="5868144" cy="3416320"/>
          </a:xfrm>
          <a:prstGeom prst="rect">
            <a:avLst/>
          </a:prstGeom>
        </p:spPr>
        <p:txBody>
          <a:bodyPr wrap="square">
            <a:spAutoFit/>
          </a:bodyPr>
          <a:lstStyle/>
          <a:p>
            <a:pPr marL="533400" indent="-533400">
              <a:buFontTx/>
              <a:buNone/>
            </a:pPr>
            <a:r>
              <a:rPr lang="es-CO" dirty="0" err="1" smtClean="0">
                <a:latin typeface="+mj-lt"/>
              </a:rPr>
              <a:t>public</a:t>
            </a:r>
            <a:r>
              <a:rPr lang="es-CO" dirty="0" smtClean="0">
                <a:latin typeface="+mj-lt"/>
              </a:rPr>
              <a:t> </a:t>
            </a:r>
            <a:r>
              <a:rPr lang="es-CO" dirty="0" err="1">
                <a:latin typeface="+mj-lt"/>
              </a:rPr>
              <a:t>void</a:t>
            </a:r>
            <a:r>
              <a:rPr lang="es-CO" dirty="0">
                <a:latin typeface="+mj-lt"/>
              </a:rPr>
              <a:t> pintar()</a:t>
            </a:r>
          </a:p>
          <a:p>
            <a:pPr marL="533400" indent="-533400">
              <a:buFontTx/>
              <a:buNone/>
            </a:pPr>
            <a:r>
              <a:rPr lang="es-CO" dirty="0" smtClean="0">
                <a:latin typeface="+mj-lt"/>
              </a:rPr>
              <a:t>{</a:t>
            </a:r>
            <a:endParaRPr lang="es-CO" dirty="0">
              <a:latin typeface="+mj-lt"/>
            </a:endParaRPr>
          </a:p>
          <a:p>
            <a:pPr marL="533400" indent="-533400">
              <a:buFontTx/>
              <a:buNone/>
            </a:pPr>
            <a:r>
              <a:rPr lang="es-CO" dirty="0">
                <a:latin typeface="+mj-lt"/>
              </a:rPr>
              <a:t>          </a:t>
            </a:r>
            <a:r>
              <a:rPr lang="es-CO" dirty="0" err="1" smtClean="0">
                <a:latin typeface="+mj-lt"/>
              </a:rPr>
              <a:t>Graphics</a:t>
            </a:r>
            <a:r>
              <a:rPr lang="es-CO" dirty="0" smtClean="0">
                <a:latin typeface="+mj-lt"/>
              </a:rPr>
              <a:t> </a:t>
            </a:r>
            <a:r>
              <a:rPr lang="es-CO" dirty="0">
                <a:latin typeface="+mj-lt"/>
              </a:rPr>
              <a:t>g = </a:t>
            </a:r>
            <a:r>
              <a:rPr lang="es-CO" dirty="0" err="1">
                <a:latin typeface="+mj-lt"/>
              </a:rPr>
              <a:t>getGraphics</a:t>
            </a:r>
            <a:r>
              <a:rPr lang="es-CO" dirty="0">
                <a:latin typeface="+mj-lt"/>
              </a:rPr>
              <a:t>( );</a:t>
            </a:r>
          </a:p>
          <a:p>
            <a:pPr marL="533400" indent="-533400">
              <a:buFontTx/>
              <a:buNone/>
            </a:pPr>
            <a:endParaRPr lang="es-CO" dirty="0">
              <a:latin typeface="+mj-lt"/>
            </a:endParaRPr>
          </a:p>
          <a:p>
            <a:pPr marL="533400" indent="-533400">
              <a:buFontTx/>
              <a:buNone/>
            </a:pPr>
            <a:r>
              <a:rPr lang="es-CO" dirty="0" smtClean="0">
                <a:latin typeface="+mj-lt"/>
              </a:rPr>
              <a:t>          </a:t>
            </a:r>
            <a:r>
              <a:rPr lang="es-CO" dirty="0" err="1" smtClean="0">
                <a:latin typeface="+mj-lt"/>
              </a:rPr>
              <a:t>g.setColor</a:t>
            </a:r>
            <a:r>
              <a:rPr lang="es-CO" dirty="0" smtClean="0">
                <a:latin typeface="+mj-lt"/>
              </a:rPr>
              <a:t>(new </a:t>
            </a:r>
            <a:r>
              <a:rPr lang="es-CO" dirty="0">
                <a:latin typeface="+mj-lt"/>
              </a:rPr>
              <a:t>Color(255,100,100));</a:t>
            </a:r>
          </a:p>
          <a:p>
            <a:pPr marL="533400" indent="-533400">
              <a:buFontTx/>
              <a:buNone/>
            </a:pPr>
            <a:endParaRPr lang="es-CO" dirty="0">
              <a:latin typeface="+mj-lt"/>
            </a:endParaRPr>
          </a:p>
          <a:p>
            <a:pPr marL="533400" indent="-533400">
              <a:buFontTx/>
              <a:buNone/>
            </a:pPr>
            <a:r>
              <a:rPr lang="es-CO" dirty="0">
                <a:latin typeface="+mj-lt"/>
              </a:rPr>
              <a:t>          </a:t>
            </a:r>
            <a:r>
              <a:rPr lang="es-CO" dirty="0" smtClean="0">
                <a:latin typeface="+mj-lt"/>
              </a:rPr>
              <a:t>Font </a:t>
            </a:r>
            <a:r>
              <a:rPr lang="es-CO" dirty="0">
                <a:latin typeface="+mj-lt"/>
              </a:rPr>
              <a:t>f = new Font("Arial", </a:t>
            </a:r>
            <a:r>
              <a:rPr lang="es-CO" dirty="0" err="1">
                <a:latin typeface="+mj-lt"/>
              </a:rPr>
              <a:t>Font.PLAIN</a:t>
            </a:r>
            <a:r>
              <a:rPr lang="es-CO" dirty="0">
                <a:latin typeface="+mj-lt"/>
              </a:rPr>
              <a:t>, 12);</a:t>
            </a:r>
          </a:p>
          <a:p>
            <a:pPr marL="533400" indent="-533400">
              <a:buFontTx/>
              <a:buNone/>
            </a:pPr>
            <a:r>
              <a:rPr lang="es-CO" dirty="0">
                <a:latin typeface="+mj-lt"/>
              </a:rPr>
              <a:t>          </a:t>
            </a:r>
            <a:r>
              <a:rPr lang="es-CO" dirty="0" err="1">
                <a:latin typeface="+mj-lt"/>
              </a:rPr>
              <a:t>g.setFont</a:t>
            </a:r>
            <a:r>
              <a:rPr lang="es-CO" dirty="0">
                <a:latin typeface="+mj-lt"/>
              </a:rPr>
              <a:t>( f );</a:t>
            </a:r>
          </a:p>
          <a:p>
            <a:pPr marL="533400" indent="-533400">
              <a:buFontTx/>
              <a:buNone/>
            </a:pPr>
            <a:endParaRPr lang="es-CO" dirty="0">
              <a:latin typeface="+mj-lt"/>
            </a:endParaRPr>
          </a:p>
          <a:p>
            <a:pPr marL="533400" indent="-533400">
              <a:buFontTx/>
              <a:buNone/>
            </a:pPr>
            <a:r>
              <a:rPr lang="es-CO" dirty="0">
                <a:latin typeface="+mj-lt"/>
              </a:rPr>
              <a:t>          </a:t>
            </a:r>
            <a:r>
              <a:rPr lang="es-CO" dirty="0" err="1">
                <a:latin typeface="+mj-lt"/>
              </a:rPr>
              <a:t>g.drawString</a:t>
            </a:r>
            <a:r>
              <a:rPr lang="es-CO" dirty="0">
                <a:latin typeface="+mj-lt"/>
              </a:rPr>
              <a:t>("Bienvenido a mi programa",100,100);</a:t>
            </a:r>
          </a:p>
          <a:p>
            <a:pPr marL="533400" indent="-533400">
              <a:buFontTx/>
              <a:buNone/>
            </a:pPr>
            <a:r>
              <a:rPr lang="es-CO" dirty="0">
                <a:latin typeface="+mj-lt"/>
              </a:rPr>
              <a:t>          </a:t>
            </a:r>
            <a:r>
              <a:rPr lang="es-CO" dirty="0" err="1">
                <a:latin typeface="+mj-lt"/>
              </a:rPr>
              <a:t>g.drawRect</a:t>
            </a:r>
            <a:r>
              <a:rPr lang="es-CO" dirty="0">
                <a:latin typeface="+mj-lt"/>
              </a:rPr>
              <a:t>(100,120,150,200);</a:t>
            </a:r>
          </a:p>
          <a:p>
            <a:pPr marL="533400" indent="-533400">
              <a:buFontTx/>
              <a:buNone/>
            </a:pPr>
            <a:r>
              <a:rPr lang="es-CO" dirty="0" smtClean="0">
                <a:latin typeface="+mj-lt"/>
              </a:rPr>
              <a:t>}</a:t>
            </a:r>
            <a:endParaRPr lang="es-CO" dirty="0">
              <a:latin typeface="+mj-lt"/>
            </a:endParaRPr>
          </a:p>
        </p:txBody>
      </p:sp>
    </p:spTree>
    <p:extLst>
      <p:ext uri="{BB962C8B-B14F-4D97-AF65-F5344CB8AC3E}">
        <p14:creationId xmlns:p14="http://schemas.microsoft.com/office/powerpoint/2010/main" val="42798574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2" name="1 Rectángulo"/>
          <p:cNvSpPr/>
          <p:nvPr/>
        </p:nvSpPr>
        <p:spPr>
          <a:xfrm>
            <a:off x="1043608" y="2636912"/>
            <a:ext cx="7128792" cy="923330"/>
          </a:xfrm>
          <a:prstGeom prst="rect">
            <a:avLst/>
          </a:prstGeom>
        </p:spPr>
        <p:txBody>
          <a:bodyPr wrap="square">
            <a:spAutoFit/>
          </a:bodyPr>
          <a:lstStyle/>
          <a:p>
            <a:pPr marL="285750" indent="-285750">
              <a:buFont typeface="Arial" pitchFamily="34" charset="0"/>
              <a:buChar char="•"/>
            </a:pPr>
            <a:r>
              <a:rPr lang="es-CO" dirty="0" smtClean="0">
                <a:latin typeface="+mj-lt"/>
              </a:rPr>
              <a:t>Cuando la </a:t>
            </a:r>
            <a:r>
              <a:rPr lang="es-CO" dirty="0">
                <a:latin typeface="+mj-lt"/>
              </a:rPr>
              <a:t>máquina virtual se da cuenta que se superpuso algo sobre la ventana (o que se minimizó) </a:t>
            </a:r>
            <a:r>
              <a:rPr lang="es-CO" dirty="0" smtClean="0">
                <a:latin typeface="+mj-lt"/>
              </a:rPr>
              <a:t>, sabe que  </a:t>
            </a:r>
            <a:r>
              <a:rPr lang="es-CO" dirty="0">
                <a:latin typeface="+mj-lt"/>
              </a:rPr>
              <a:t>tiene que “</a:t>
            </a:r>
            <a:r>
              <a:rPr lang="es-CO" dirty="0" smtClean="0">
                <a:latin typeface="+mj-lt"/>
              </a:rPr>
              <a:t>refrescara” </a:t>
            </a:r>
            <a:r>
              <a:rPr lang="es-CO" dirty="0">
                <a:latin typeface="+mj-lt"/>
              </a:rPr>
              <a:t>(pintarla de nuevo).</a:t>
            </a:r>
          </a:p>
        </p:txBody>
      </p:sp>
      <p:sp>
        <p:nvSpPr>
          <p:cNvPr id="3" name="2 Rectángulo"/>
          <p:cNvSpPr/>
          <p:nvPr/>
        </p:nvSpPr>
        <p:spPr>
          <a:xfrm>
            <a:off x="1043608" y="3513782"/>
            <a:ext cx="7344816" cy="923330"/>
          </a:xfrm>
          <a:prstGeom prst="rect">
            <a:avLst/>
          </a:prstGeom>
        </p:spPr>
        <p:txBody>
          <a:bodyPr wrap="square">
            <a:spAutoFit/>
          </a:bodyPr>
          <a:lstStyle/>
          <a:p>
            <a:pPr marL="285750" indent="-285750">
              <a:buFont typeface="Arial" pitchFamily="34" charset="0"/>
              <a:buChar char="•"/>
            </a:pPr>
            <a:r>
              <a:rPr lang="es-CO" dirty="0" smtClean="0">
                <a:latin typeface="+mj-lt"/>
              </a:rPr>
              <a:t>La máquina virtual llama automáticamente </a:t>
            </a:r>
            <a:r>
              <a:rPr lang="es-CO" dirty="0">
                <a:latin typeface="+mj-lt"/>
              </a:rPr>
              <a:t>al método </a:t>
            </a:r>
            <a:r>
              <a:rPr lang="es-CO" dirty="0" err="1">
                <a:latin typeface="+mj-lt"/>
              </a:rPr>
              <a:t>paintComponent</a:t>
            </a:r>
            <a:r>
              <a:rPr lang="es-CO" dirty="0" smtClean="0">
                <a:latin typeface="+mj-lt"/>
              </a:rPr>
              <a:t>() </a:t>
            </a:r>
            <a:r>
              <a:rPr lang="es-CO" dirty="0">
                <a:latin typeface="+mj-lt"/>
              </a:rPr>
              <a:t>de todas las ventanas y </a:t>
            </a:r>
            <a:r>
              <a:rPr lang="es-CO" dirty="0" err="1">
                <a:latin typeface="+mj-lt"/>
              </a:rPr>
              <a:t>páneles</a:t>
            </a:r>
            <a:r>
              <a:rPr lang="es-CO" dirty="0">
                <a:latin typeface="+mj-lt"/>
              </a:rPr>
              <a:t> de la aplicación para que se vuelvan a pintar </a:t>
            </a:r>
          </a:p>
        </p:txBody>
      </p:sp>
      <p:sp>
        <p:nvSpPr>
          <p:cNvPr id="4" name="3 Rectángulo"/>
          <p:cNvSpPr/>
          <p:nvPr/>
        </p:nvSpPr>
        <p:spPr>
          <a:xfrm>
            <a:off x="1043608" y="4449886"/>
            <a:ext cx="7344816" cy="923330"/>
          </a:xfrm>
          <a:prstGeom prst="rect">
            <a:avLst/>
          </a:prstGeom>
        </p:spPr>
        <p:txBody>
          <a:bodyPr wrap="square">
            <a:spAutoFit/>
          </a:bodyPr>
          <a:lstStyle/>
          <a:p>
            <a:pPr marL="285750" indent="-285750">
              <a:buFont typeface="Arial" pitchFamily="34" charset="0"/>
              <a:buChar char="•"/>
            </a:pPr>
            <a:r>
              <a:rPr lang="es-CO" dirty="0">
                <a:latin typeface="+mj-lt"/>
              </a:rPr>
              <a:t>El método </a:t>
            </a:r>
            <a:r>
              <a:rPr lang="es-CO" dirty="0" err="1">
                <a:latin typeface="+mj-lt"/>
              </a:rPr>
              <a:t>paintComponent</a:t>
            </a:r>
            <a:r>
              <a:rPr lang="es-CO" dirty="0">
                <a:latin typeface="+mj-lt"/>
              </a:rPr>
              <a:t>( ) lo tienen todos los componentes de interfaz, incluyendo las ventanas y los </a:t>
            </a:r>
            <a:r>
              <a:rPr lang="es-CO" dirty="0" err="1">
                <a:latin typeface="+mj-lt"/>
              </a:rPr>
              <a:t>páneles</a:t>
            </a:r>
            <a:r>
              <a:rPr lang="es-CO" dirty="0">
                <a:latin typeface="+mj-lt"/>
              </a:rPr>
              <a:t>. Ese método hace lo que NOSOTROS le digamos que tiene que hacer </a:t>
            </a:r>
            <a:endParaRPr lang="es-ES" dirty="0">
              <a:latin typeface="+mj-lt"/>
            </a:endParaRPr>
          </a:p>
        </p:txBody>
      </p:sp>
    </p:spTree>
    <p:extLst>
      <p:ext uri="{BB962C8B-B14F-4D97-AF65-F5344CB8AC3E}">
        <p14:creationId xmlns:p14="http://schemas.microsoft.com/office/powerpoint/2010/main" val="24337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9" name="8 Llamada de nube"/>
          <p:cNvSpPr/>
          <p:nvPr/>
        </p:nvSpPr>
        <p:spPr>
          <a:xfrm>
            <a:off x="2971130" y="2224028"/>
            <a:ext cx="5345286" cy="315425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a:t>
            </a:r>
            <a:r>
              <a:rPr lang="es-ES" sz="2400" dirty="0"/>
              <a:t>Qué pasa cuando se minimiza la ventana de nuestra aplicación o se superpone otra ventana </a:t>
            </a:r>
            <a:r>
              <a:rPr lang="es-ES" sz="2400" dirty="0" smtClean="0"/>
              <a:t>encima </a:t>
            </a:r>
            <a:r>
              <a:rPr lang="es-ES" sz="2400" dirty="0"/>
              <a:t>de la </a:t>
            </a:r>
            <a:r>
              <a:rPr lang="es-ES" sz="2400" dirty="0" smtClean="0"/>
              <a:t>nuestra? </a:t>
            </a:r>
            <a:endParaRPr lang="es-CO" sz="2400" dirty="0"/>
          </a:p>
        </p:txBody>
      </p:sp>
      <p:grpSp>
        <p:nvGrpSpPr>
          <p:cNvPr id="10" name="9 Grupo"/>
          <p:cNvGrpSpPr/>
          <p:nvPr/>
        </p:nvGrpSpPr>
        <p:grpSpPr>
          <a:xfrm>
            <a:off x="2155955" y="5261650"/>
            <a:ext cx="1982409" cy="1772818"/>
            <a:chOff x="1812609" y="5085184"/>
            <a:chExt cx="1982409" cy="1772818"/>
          </a:xfrm>
        </p:grpSpPr>
        <p:grpSp>
          <p:nvGrpSpPr>
            <p:cNvPr id="11" name="10 Grupo"/>
            <p:cNvGrpSpPr/>
            <p:nvPr/>
          </p:nvGrpSpPr>
          <p:grpSpPr>
            <a:xfrm>
              <a:off x="1877064" y="5085184"/>
              <a:ext cx="1917954" cy="1772818"/>
              <a:chOff x="1877064" y="5085184"/>
              <a:chExt cx="1917954" cy="1772818"/>
            </a:xfrm>
          </p:grpSpPr>
          <p:pic>
            <p:nvPicPr>
              <p:cNvPr id="14" name="Picture 2" descr="C:\Users\VaNeSsA\AppData\Local\Microsoft\Windows\Temporary Internet Files\Content.IE5\TNLX9DMM\MC900441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5085184"/>
                <a:ext cx="1599282" cy="1542807"/>
              </a:xfrm>
              <a:prstGeom prst="rect">
                <a:avLst/>
              </a:prstGeom>
              <a:noFill/>
              <a:extLst>
                <a:ext uri="{909E8E84-426E-40DD-AFC4-6F175D3DCCD1}">
                  <a14:hiddenFill xmlns:a14="http://schemas.microsoft.com/office/drawing/2010/main">
                    <a:solidFill>
                      <a:srgbClr val="FFFFFF"/>
                    </a:solidFill>
                  </a14:hiddenFill>
                </a:ext>
              </a:extLst>
            </p:spPr>
          </p:pic>
          <p:sp>
            <p:nvSpPr>
              <p:cNvPr id="15" name="14 Rectángulo"/>
              <p:cNvSpPr/>
              <p:nvPr/>
            </p:nvSpPr>
            <p:spPr>
              <a:xfrm>
                <a:off x="1907704" y="544522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Rectángulo"/>
              <p:cNvSpPr/>
              <p:nvPr/>
            </p:nvSpPr>
            <p:spPr>
              <a:xfrm rot="5400000">
                <a:off x="2698163" y="5992277"/>
                <a:ext cx="548682"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16 Rectángulo"/>
              <p:cNvSpPr/>
              <p:nvPr/>
            </p:nvSpPr>
            <p:spPr>
              <a:xfrm rot="5400000">
                <a:off x="2108408" y="5789944"/>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 name="11 Rectángulo"/>
            <p:cNvSpPr/>
            <p:nvPr/>
          </p:nvSpPr>
          <p:spPr>
            <a:xfrm rot="5400000">
              <a:off x="2043953" y="5738723"/>
              <a:ext cx="720080" cy="1182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1065061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Caso de Estudio: Editor de dibujos</a:t>
            </a:r>
            <a:endParaRPr lang="es-CO" sz="1400" b="1" dirty="0">
              <a:latin typeface="Candara" pitchFamily="34" charset="0"/>
            </a:endParaRPr>
          </a:p>
        </p:txBody>
      </p:sp>
      <p:sp>
        <p:nvSpPr>
          <p:cNvPr id="14" name="Line 4"/>
          <p:cNvSpPr>
            <a:spLocks noChangeShapeType="1"/>
          </p:cNvSpPr>
          <p:nvPr/>
        </p:nvSpPr>
        <p:spPr bwMode="auto">
          <a:xfrm>
            <a:off x="1460550" y="3404667"/>
            <a:ext cx="1874838" cy="960437"/>
          </a:xfrm>
          <a:prstGeom prst="line">
            <a:avLst/>
          </a:prstGeom>
          <a:noFill/>
          <a:ln w="38100">
            <a:solidFill>
              <a:srgbClr val="99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8" name="Line 5"/>
          <p:cNvSpPr>
            <a:spLocks noChangeShapeType="1"/>
          </p:cNvSpPr>
          <p:nvPr/>
        </p:nvSpPr>
        <p:spPr bwMode="auto">
          <a:xfrm flipH="1">
            <a:off x="3346500" y="3928497"/>
            <a:ext cx="520700" cy="393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19" name="Text Box 6"/>
          <p:cNvSpPr txBox="1">
            <a:spLocks noChangeArrowheads="1"/>
          </p:cNvSpPr>
          <p:nvPr/>
        </p:nvSpPr>
        <p:spPr bwMode="auto">
          <a:xfrm>
            <a:off x="1993950" y="2815660"/>
            <a:ext cx="16859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FF3300"/>
                </a:solidFill>
                <a:latin typeface="+mj-lt"/>
              </a:rPr>
              <a:t>punto1 = ( x1, y1 )</a:t>
            </a:r>
            <a:endParaRPr lang="es-ES" sz="1600">
              <a:solidFill>
                <a:srgbClr val="FF3300"/>
              </a:solidFill>
              <a:latin typeface="+mj-lt"/>
            </a:endParaRPr>
          </a:p>
        </p:txBody>
      </p:sp>
      <p:sp>
        <p:nvSpPr>
          <p:cNvPr id="20" name="Text Box 7"/>
          <p:cNvSpPr txBox="1">
            <a:spLocks noChangeArrowheads="1"/>
          </p:cNvSpPr>
          <p:nvPr/>
        </p:nvSpPr>
        <p:spPr bwMode="auto">
          <a:xfrm>
            <a:off x="3668763" y="3585597"/>
            <a:ext cx="17324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3300"/>
                </a:solidFill>
                <a:latin typeface="+mj-lt"/>
              </a:rPr>
              <a:t>punto 2 = ( x2, y2 )</a:t>
            </a:r>
            <a:endParaRPr lang="es-ES" sz="1600" dirty="0">
              <a:solidFill>
                <a:srgbClr val="FF3300"/>
              </a:solidFill>
              <a:latin typeface="+mj-lt"/>
            </a:endParaRPr>
          </a:p>
        </p:txBody>
      </p:sp>
      <p:sp>
        <p:nvSpPr>
          <p:cNvPr id="21" name="Line 8"/>
          <p:cNvSpPr>
            <a:spLocks noChangeShapeType="1"/>
          </p:cNvSpPr>
          <p:nvPr/>
        </p:nvSpPr>
        <p:spPr bwMode="auto">
          <a:xfrm flipH="1">
            <a:off x="1455788" y="2987110"/>
            <a:ext cx="520700" cy="393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22" name="Text Box 9"/>
          <p:cNvSpPr txBox="1">
            <a:spLocks noChangeArrowheads="1"/>
          </p:cNvSpPr>
          <p:nvPr/>
        </p:nvSpPr>
        <p:spPr bwMode="auto">
          <a:xfrm rot="153264">
            <a:off x="2040416" y="3659730"/>
            <a:ext cx="6681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800" dirty="0">
                <a:latin typeface="+mj-lt"/>
              </a:rPr>
              <a:t>línea</a:t>
            </a:r>
            <a:endParaRPr lang="es-ES" sz="1800" dirty="0">
              <a:latin typeface="+mj-lt"/>
            </a:endParaRPr>
          </a:p>
        </p:txBody>
      </p:sp>
      <p:sp>
        <p:nvSpPr>
          <p:cNvPr id="23" name="Text Box 10"/>
          <p:cNvSpPr txBox="1">
            <a:spLocks noChangeArrowheads="1"/>
          </p:cNvSpPr>
          <p:nvPr/>
        </p:nvSpPr>
        <p:spPr bwMode="auto">
          <a:xfrm>
            <a:off x="971600" y="4674622"/>
            <a:ext cx="21271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3300"/>
                </a:solidFill>
                <a:latin typeface="+mj-lt"/>
              </a:rPr>
              <a:t>Texto y tipo de </a:t>
            </a:r>
            <a:r>
              <a:rPr lang="es-CO" sz="1600" dirty="0" err="1">
                <a:solidFill>
                  <a:srgbClr val="FF3300"/>
                </a:solidFill>
                <a:latin typeface="+mj-lt"/>
              </a:rPr>
              <a:t>caracter</a:t>
            </a:r>
            <a:endParaRPr lang="es-ES" sz="1600" dirty="0">
              <a:solidFill>
                <a:srgbClr val="FF3300"/>
              </a:solidFill>
              <a:latin typeface="+mj-lt"/>
            </a:endParaRPr>
          </a:p>
        </p:txBody>
      </p:sp>
      <p:sp>
        <p:nvSpPr>
          <p:cNvPr id="24" name="Line 11"/>
          <p:cNvSpPr>
            <a:spLocks noChangeShapeType="1"/>
          </p:cNvSpPr>
          <p:nvPr/>
        </p:nvSpPr>
        <p:spPr bwMode="auto">
          <a:xfrm flipV="1">
            <a:off x="1971725" y="3931672"/>
            <a:ext cx="312738" cy="8223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pic>
        <p:nvPicPr>
          <p:cNvPr id="2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116" y="4941168"/>
            <a:ext cx="50323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107" y="3489986"/>
            <a:ext cx="3170237"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 Box 14"/>
          <p:cNvSpPr txBox="1">
            <a:spLocks noChangeArrowheads="1"/>
          </p:cNvSpPr>
          <p:nvPr/>
        </p:nvSpPr>
        <p:spPr bwMode="auto">
          <a:xfrm>
            <a:off x="2678314" y="5372680"/>
            <a:ext cx="13271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600" dirty="0">
                <a:solidFill>
                  <a:srgbClr val="FF3300"/>
                </a:solidFill>
                <a:latin typeface="+mj-lt"/>
              </a:rPr>
              <a:t>Tipo y ancho de línea</a:t>
            </a:r>
            <a:endParaRPr lang="es-ES" sz="1600" dirty="0">
              <a:solidFill>
                <a:srgbClr val="FF3300"/>
              </a:solidFill>
              <a:latin typeface="+mj-lt"/>
            </a:endParaRPr>
          </a:p>
        </p:txBody>
      </p:sp>
      <p:sp>
        <p:nvSpPr>
          <p:cNvPr id="28" name="Text Box 15"/>
          <p:cNvSpPr txBox="1">
            <a:spLocks noChangeArrowheads="1"/>
          </p:cNvSpPr>
          <p:nvPr/>
        </p:nvSpPr>
        <p:spPr bwMode="auto">
          <a:xfrm>
            <a:off x="6512215" y="3089062"/>
            <a:ext cx="13340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3300"/>
                </a:solidFill>
                <a:latin typeface="+mj-lt"/>
              </a:rPr>
              <a:t>Color de línea</a:t>
            </a:r>
            <a:endParaRPr lang="es-ES" sz="1600" dirty="0">
              <a:solidFill>
                <a:srgbClr val="FF3300"/>
              </a:solidFill>
              <a:latin typeface="+mj-lt"/>
            </a:endParaRPr>
          </a:p>
        </p:txBody>
      </p:sp>
      <p:sp>
        <p:nvSpPr>
          <p:cNvPr id="8" name="7 Redondear rectángulo de esquina diagonal"/>
          <p:cNvSpPr/>
          <p:nvPr/>
        </p:nvSpPr>
        <p:spPr>
          <a:xfrm>
            <a:off x="3817049" y="2239596"/>
            <a:ext cx="1979087" cy="576064"/>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latin typeface="Candara" pitchFamily="34" charset="0"/>
              </a:rPr>
              <a:t>Figura Línea</a:t>
            </a:r>
            <a:endParaRPr lang="es-ES" b="1" dirty="0">
              <a:solidFill>
                <a:schemeClr val="tx1"/>
              </a:solidFill>
              <a:latin typeface="Candara" pitchFamily="34" charset="0"/>
            </a:endParaRPr>
          </a:p>
        </p:txBody>
      </p:sp>
    </p:spTree>
    <p:extLst>
      <p:ext uri="{BB962C8B-B14F-4D97-AF65-F5344CB8AC3E}">
        <p14:creationId xmlns:p14="http://schemas.microsoft.com/office/powerpoint/2010/main" val="110352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xit" presetSubtype="0" fill="hold" grpId="2"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2"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2"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2"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grpId="2"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grpId="2"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2" animBg="1"/>
      <p:bldP spid="19" grpId="0"/>
      <p:bldP spid="19" grpId="2"/>
      <p:bldP spid="20" grpId="0"/>
      <p:bldP spid="20" grpId="2"/>
      <p:bldP spid="21" grpId="0" animBg="1"/>
      <p:bldP spid="21" grpId="2" animBg="1"/>
      <p:bldP spid="23" grpId="0"/>
      <p:bldP spid="23" grpId="2"/>
      <p:bldP spid="24" grpId="0" animBg="1"/>
      <p:bldP spid="24" grpId="2" animBg="1"/>
      <p:bldP spid="27" grpId="0"/>
      <p:bldP spid="27" grpId="2"/>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6" name="Rectangle 3"/>
          <p:cNvSpPr txBox="1">
            <a:spLocks noChangeArrowheads="1"/>
          </p:cNvSpPr>
          <p:nvPr/>
        </p:nvSpPr>
        <p:spPr bwMode="auto">
          <a:xfrm>
            <a:off x="1619672" y="2438400"/>
            <a:ext cx="6624736" cy="387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Tx/>
              <a:buNone/>
            </a:pPr>
            <a:r>
              <a:rPr lang="es-CO" dirty="0" err="1" smtClean="0">
                <a:latin typeface="+mj-lt"/>
              </a:rPr>
              <a:t>public</a:t>
            </a:r>
            <a:r>
              <a:rPr lang="es-CO" dirty="0" smtClean="0">
                <a:latin typeface="+mj-lt"/>
              </a:rPr>
              <a:t> </a:t>
            </a:r>
            <a:r>
              <a:rPr lang="es-CO" dirty="0" err="1" smtClean="0">
                <a:latin typeface="+mj-lt"/>
              </a:rPr>
              <a:t>void</a:t>
            </a:r>
            <a:r>
              <a:rPr lang="es-CO" dirty="0" smtClean="0">
                <a:latin typeface="+mj-lt"/>
              </a:rPr>
              <a:t> </a:t>
            </a:r>
            <a:r>
              <a:rPr lang="es-CO" dirty="0" err="1" smtClean="0">
                <a:latin typeface="+mj-lt"/>
              </a:rPr>
              <a:t>paintComponent</a:t>
            </a:r>
            <a:r>
              <a:rPr lang="es-CO" dirty="0" smtClean="0">
                <a:latin typeface="+mj-lt"/>
              </a:rPr>
              <a:t>( </a:t>
            </a:r>
            <a:r>
              <a:rPr lang="es-CO" dirty="0" err="1" smtClean="0">
                <a:solidFill>
                  <a:srgbClr val="FF0000"/>
                </a:solidFill>
                <a:latin typeface="+mj-lt"/>
              </a:rPr>
              <a:t>Graphics</a:t>
            </a:r>
            <a:r>
              <a:rPr lang="es-CO" dirty="0" smtClean="0">
                <a:solidFill>
                  <a:srgbClr val="FF0000"/>
                </a:solidFill>
                <a:latin typeface="+mj-lt"/>
              </a:rPr>
              <a:t> g</a:t>
            </a:r>
            <a:r>
              <a:rPr lang="es-CO" dirty="0" smtClean="0">
                <a:latin typeface="+mj-lt"/>
              </a:rPr>
              <a:t> )</a:t>
            </a:r>
          </a:p>
          <a:p>
            <a:pPr marL="533400" indent="-533400">
              <a:lnSpc>
                <a:spcPct val="90000"/>
              </a:lnSpc>
              <a:buFontTx/>
              <a:buNone/>
            </a:pPr>
            <a:r>
              <a:rPr lang="es-CO" dirty="0" smtClean="0">
                <a:latin typeface="+mj-lt"/>
              </a:rPr>
              <a:t>{</a:t>
            </a:r>
          </a:p>
          <a:p>
            <a:pPr marL="533400" indent="-533400">
              <a:lnSpc>
                <a:spcPct val="90000"/>
              </a:lnSpc>
              <a:buFontTx/>
              <a:buNone/>
            </a:pPr>
            <a:r>
              <a:rPr lang="es-CO" dirty="0" smtClean="0">
                <a:latin typeface="+mj-lt"/>
              </a:rPr>
              <a:t>          </a:t>
            </a:r>
            <a:r>
              <a:rPr lang="es-CO" dirty="0" err="1" smtClean="0">
                <a:latin typeface="+mj-lt"/>
              </a:rPr>
              <a:t>g.setColor</a:t>
            </a:r>
            <a:r>
              <a:rPr lang="es-CO" dirty="0" smtClean="0">
                <a:latin typeface="+mj-lt"/>
              </a:rPr>
              <a:t>(new Color(255,100,100));</a:t>
            </a:r>
          </a:p>
          <a:p>
            <a:pPr marL="533400" indent="-533400">
              <a:lnSpc>
                <a:spcPct val="90000"/>
              </a:lnSpc>
              <a:buFontTx/>
              <a:buNone/>
            </a:pPr>
            <a:r>
              <a:rPr lang="es-CO" dirty="0" smtClean="0">
                <a:latin typeface="+mj-lt"/>
              </a:rPr>
              <a:t>          </a:t>
            </a:r>
          </a:p>
          <a:p>
            <a:pPr marL="533400" indent="-533400">
              <a:lnSpc>
                <a:spcPct val="90000"/>
              </a:lnSpc>
              <a:buFontTx/>
              <a:buNone/>
            </a:pPr>
            <a:r>
              <a:rPr lang="es-CO" dirty="0" smtClean="0">
                <a:latin typeface="+mj-lt"/>
              </a:rPr>
              <a:t>          Font f = new Font("Arial", </a:t>
            </a:r>
            <a:r>
              <a:rPr lang="es-CO" dirty="0" err="1" smtClean="0">
                <a:latin typeface="+mj-lt"/>
              </a:rPr>
              <a:t>Font.PLAIN</a:t>
            </a:r>
            <a:r>
              <a:rPr lang="es-CO" dirty="0" smtClean="0">
                <a:latin typeface="+mj-lt"/>
              </a:rPr>
              <a:t>, 12);</a:t>
            </a:r>
          </a:p>
          <a:p>
            <a:pPr marL="533400" indent="-533400">
              <a:lnSpc>
                <a:spcPct val="90000"/>
              </a:lnSpc>
              <a:buFontTx/>
              <a:buNone/>
            </a:pPr>
            <a:r>
              <a:rPr lang="es-CO" dirty="0" smtClean="0">
                <a:latin typeface="+mj-lt"/>
              </a:rPr>
              <a:t>          </a:t>
            </a:r>
            <a:r>
              <a:rPr lang="es-CO" dirty="0" err="1" smtClean="0">
                <a:latin typeface="+mj-lt"/>
              </a:rPr>
              <a:t>g.setFont</a:t>
            </a:r>
            <a:r>
              <a:rPr lang="es-CO" dirty="0" smtClean="0">
                <a:latin typeface="+mj-lt"/>
              </a:rPr>
              <a:t>( f );</a:t>
            </a:r>
          </a:p>
          <a:p>
            <a:pPr marL="533400" indent="-533400">
              <a:lnSpc>
                <a:spcPct val="90000"/>
              </a:lnSpc>
              <a:buFontTx/>
              <a:buNone/>
            </a:pPr>
            <a:r>
              <a:rPr lang="es-CO" dirty="0" smtClean="0">
                <a:latin typeface="+mj-lt"/>
              </a:rPr>
              <a:t>          </a:t>
            </a:r>
          </a:p>
          <a:p>
            <a:pPr marL="533400" indent="-533400">
              <a:lnSpc>
                <a:spcPct val="90000"/>
              </a:lnSpc>
              <a:buFontTx/>
              <a:buNone/>
            </a:pPr>
            <a:r>
              <a:rPr lang="es-CO" dirty="0" smtClean="0">
                <a:latin typeface="+mj-lt"/>
              </a:rPr>
              <a:t>          </a:t>
            </a:r>
            <a:r>
              <a:rPr lang="es-CO" dirty="0" err="1" smtClean="0">
                <a:latin typeface="+mj-lt"/>
              </a:rPr>
              <a:t>g.drawString</a:t>
            </a:r>
            <a:r>
              <a:rPr lang="es-CO" dirty="0" smtClean="0">
                <a:latin typeface="+mj-lt"/>
              </a:rPr>
              <a:t>("Bienvenido a mi programa",100,100);</a:t>
            </a:r>
          </a:p>
          <a:p>
            <a:pPr marL="533400" indent="-533400">
              <a:lnSpc>
                <a:spcPct val="90000"/>
              </a:lnSpc>
              <a:buFontTx/>
              <a:buNone/>
            </a:pPr>
            <a:r>
              <a:rPr lang="es-CO" dirty="0" smtClean="0">
                <a:latin typeface="+mj-lt"/>
              </a:rPr>
              <a:t>          </a:t>
            </a:r>
            <a:r>
              <a:rPr lang="es-CO" dirty="0" err="1" smtClean="0">
                <a:latin typeface="+mj-lt"/>
              </a:rPr>
              <a:t>g.drawRect</a:t>
            </a:r>
            <a:r>
              <a:rPr lang="es-CO" dirty="0" smtClean="0">
                <a:latin typeface="+mj-lt"/>
              </a:rPr>
              <a:t>(100,120,150,200);</a:t>
            </a:r>
          </a:p>
          <a:p>
            <a:pPr marL="533400" indent="-533400">
              <a:lnSpc>
                <a:spcPct val="90000"/>
              </a:lnSpc>
              <a:buFontTx/>
              <a:buNone/>
            </a:pPr>
            <a:r>
              <a:rPr lang="es-CO" dirty="0" smtClean="0">
                <a:latin typeface="+mj-lt"/>
              </a:rPr>
              <a:t>}</a:t>
            </a:r>
            <a:endParaRPr lang="es-CO" dirty="0">
              <a:latin typeface="+mj-lt"/>
            </a:endParaRPr>
          </a:p>
        </p:txBody>
      </p:sp>
    </p:spTree>
    <p:extLst>
      <p:ext uri="{BB962C8B-B14F-4D97-AF65-F5344CB8AC3E}">
        <p14:creationId xmlns:p14="http://schemas.microsoft.com/office/powerpoint/2010/main" val="14790292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6" name="Rectangle 3"/>
          <p:cNvSpPr txBox="1">
            <a:spLocks noChangeArrowheads="1"/>
          </p:cNvSpPr>
          <p:nvPr/>
        </p:nvSpPr>
        <p:spPr bwMode="auto">
          <a:xfrm>
            <a:off x="1547664" y="2933700"/>
            <a:ext cx="6624736" cy="193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Tx/>
              <a:buNone/>
            </a:pPr>
            <a:r>
              <a:rPr lang="es-CO" dirty="0" err="1" smtClean="0">
                <a:latin typeface="+mj-lt"/>
              </a:rPr>
              <a:t>public</a:t>
            </a:r>
            <a:r>
              <a:rPr lang="es-CO" dirty="0" smtClean="0">
                <a:latin typeface="+mj-lt"/>
              </a:rPr>
              <a:t> </a:t>
            </a:r>
            <a:r>
              <a:rPr lang="es-CO" dirty="0" err="1">
                <a:latin typeface="+mj-lt"/>
              </a:rPr>
              <a:t>void</a:t>
            </a:r>
            <a:r>
              <a:rPr lang="es-CO" dirty="0">
                <a:latin typeface="+mj-lt"/>
              </a:rPr>
              <a:t> </a:t>
            </a:r>
            <a:r>
              <a:rPr lang="es-CO" dirty="0" err="1">
                <a:latin typeface="+mj-lt"/>
              </a:rPr>
              <a:t>paintComponent</a:t>
            </a:r>
            <a:r>
              <a:rPr lang="es-CO" dirty="0">
                <a:latin typeface="+mj-lt"/>
              </a:rPr>
              <a:t>( </a:t>
            </a:r>
            <a:r>
              <a:rPr lang="es-CO" dirty="0" err="1">
                <a:latin typeface="+mj-lt"/>
              </a:rPr>
              <a:t>Graphics</a:t>
            </a:r>
            <a:r>
              <a:rPr lang="es-CO" dirty="0">
                <a:latin typeface="+mj-lt"/>
              </a:rPr>
              <a:t> g )</a:t>
            </a:r>
          </a:p>
          <a:p>
            <a:pPr marL="533400" indent="-533400">
              <a:lnSpc>
                <a:spcPct val="90000"/>
              </a:lnSpc>
              <a:buFontTx/>
              <a:buNone/>
            </a:pPr>
            <a:r>
              <a:rPr lang="es-CO" dirty="0" smtClean="0">
                <a:latin typeface="+mj-lt"/>
              </a:rPr>
              <a:t>{</a:t>
            </a:r>
            <a:endParaRPr lang="es-CO" dirty="0">
              <a:latin typeface="+mj-lt"/>
            </a:endParaRPr>
          </a:p>
          <a:p>
            <a:pPr marL="533400" indent="-533400">
              <a:lnSpc>
                <a:spcPct val="90000"/>
              </a:lnSpc>
              <a:buFontTx/>
              <a:buNone/>
            </a:pPr>
            <a:r>
              <a:rPr lang="es-CO" dirty="0">
                <a:latin typeface="+mj-lt"/>
              </a:rPr>
              <a:t>          </a:t>
            </a:r>
            <a:r>
              <a:rPr lang="es-CO" dirty="0" err="1">
                <a:latin typeface="+mj-lt"/>
              </a:rPr>
              <a:t>super.paintComponent</a:t>
            </a:r>
            <a:r>
              <a:rPr lang="es-CO" dirty="0">
                <a:latin typeface="+mj-lt"/>
              </a:rPr>
              <a:t>( g );</a:t>
            </a:r>
          </a:p>
          <a:p>
            <a:pPr marL="533400" indent="-533400">
              <a:lnSpc>
                <a:spcPct val="90000"/>
              </a:lnSpc>
              <a:buFontTx/>
              <a:buNone/>
            </a:pPr>
            <a:r>
              <a:rPr lang="es-CO" dirty="0">
                <a:latin typeface="+mj-lt"/>
              </a:rPr>
              <a:t>          pintar ( g );</a:t>
            </a:r>
          </a:p>
          <a:p>
            <a:pPr marL="533400" indent="-533400">
              <a:lnSpc>
                <a:spcPct val="90000"/>
              </a:lnSpc>
              <a:buFontTx/>
              <a:buNone/>
            </a:pPr>
            <a:r>
              <a:rPr lang="es-CO" dirty="0" smtClean="0">
                <a:latin typeface="+mj-lt"/>
              </a:rPr>
              <a:t>}</a:t>
            </a:r>
            <a:endParaRPr lang="es-CO" dirty="0">
              <a:latin typeface="+mj-lt"/>
            </a:endParaRPr>
          </a:p>
        </p:txBody>
      </p:sp>
    </p:spTree>
    <p:extLst>
      <p:ext uri="{BB962C8B-B14F-4D97-AF65-F5344CB8AC3E}">
        <p14:creationId xmlns:p14="http://schemas.microsoft.com/office/powerpoint/2010/main" val="38530789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6" name="Rectangle 3"/>
          <p:cNvSpPr txBox="1">
            <a:spLocks noChangeArrowheads="1"/>
          </p:cNvSpPr>
          <p:nvPr/>
        </p:nvSpPr>
        <p:spPr bwMode="auto">
          <a:xfrm>
            <a:off x="788715" y="2636912"/>
            <a:ext cx="8074723" cy="3231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200"/>
              </a:spcAft>
              <a:buFontTx/>
              <a:buNone/>
            </a:pPr>
            <a:r>
              <a:rPr lang="es-ES" dirty="0" smtClean="0">
                <a:latin typeface="+mj-lt"/>
              </a:rPr>
              <a:t>Para “</a:t>
            </a:r>
            <a:r>
              <a:rPr lang="es-ES" dirty="0">
                <a:latin typeface="+mj-lt"/>
              </a:rPr>
              <a:t>forzar” la ventana o el panel a que se </a:t>
            </a:r>
            <a:r>
              <a:rPr lang="es-ES" dirty="0" smtClean="0">
                <a:latin typeface="+mj-lt"/>
              </a:rPr>
              <a:t>refresque, llamamos </a:t>
            </a:r>
            <a:r>
              <a:rPr lang="es-ES" dirty="0">
                <a:latin typeface="+mj-lt"/>
              </a:rPr>
              <a:t>al método </a:t>
            </a:r>
            <a:r>
              <a:rPr lang="es-ES" dirty="0" err="1">
                <a:latin typeface="+mj-lt"/>
              </a:rPr>
              <a:t>repaint</a:t>
            </a:r>
            <a:r>
              <a:rPr lang="es-ES" dirty="0">
                <a:latin typeface="+mj-lt"/>
              </a:rPr>
              <a:t>( ) del panel (o ventana) y </a:t>
            </a:r>
            <a:r>
              <a:rPr lang="es-ES" dirty="0" smtClean="0">
                <a:latin typeface="+mj-lt"/>
              </a:rPr>
              <a:t>este llama </a:t>
            </a:r>
            <a:r>
              <a:rPr lang="es-ES" dirty="0">
                <a:latin typeface="+mj-lt"/>
              </a:rPr>
              <a:t>a su vez al método </a:t>
            </a:r>
            <a:r>
              <a:rPr lang="es-ES" dirty="0" err="1">
                <a:latin typeface="+mj-lt"/>
              </a:rPr>
              <a:t>paintComponent</a:t>
            </a:r>
            <a:r>
              <a:rPr lang="es-ES" dirty="0" smtClean="0">
                <a:latin typeface="+mj-lt"/>
              </a:rPr>
              <a:t>().</a:t>
            </a:r>
          </a:p>
        </p:txBody>
      </p:sp>
      <p:sp>
        <p:nvSpPr>
          <p:cNvPr id="2" name="1 Rectángulo"/>
          <p:cNvSpPr/>
          <p:nvPr/>
        </p:nvSpPr>
        <p:spPr>
          <a:xfrm>
            <a:off x="788715" y="3717032"/>
            <a:ext cx="7887741" cy="1200329"/>
          </a:xfrm>
          <a:prstGeom prst="rect">
            <a:avLst/>
          </a:prstGeom>
        </p:spPr>
        <p:txBody>
          <a:bodyPr wrap="square">
            <a:spAutoFit/>
          </a:bodyPr>
          <a:lstStyle/>
          <a:p>
            <a:pPr marL="0" indent="0">
              <a:spcBef>
                <a:spcPts val="0"/>
              </a:spcBef>
              <a:spcAft>
                <a:spcPts val="1200"/>
              </a:spcAft>
              <a:buFontTx/>
              <a:buNone/>
            </a:pPr>
            <a:r>
              <a:rPr lang="es-ES" dirty="0">
                <a:latin typeface="+mj-lt"/>
              </a:rPr>
              <a:t>El método </a:t>
            </a:r>
            <a:r>
              <a:rPr lang="es-ES" dirty="0" err="1">
                <a:latin typeface="+mj-lt"/>
              </a:rPr>
              <a:t>repaint</a:t>
            </a:r>
            <a:r>
              <a:rPr lang="es-ES" dirty="0">
                <a:latin typeface="+mj-lt"/>
              </a:rPr>
              <a:t>() ya existe, NUNCA se implementa, solo se llama.</a:t>
            </a:r>
            <a:br>
              <a:rPr lang="es-ES" dirty="0">
                <a:latin typeface="+mj-lt"/>
              </a:rPr>
            </a:br>
            <a:r>
              <a:rPr lang="es-ES" dirty="0">
                <a:latin typeface="+mj-lt"/>
              </a:rPr>
              <a:t> Nosotros NUNCA llamamos directamente al método </a:t>
            </a:r>
            <a:r>
              <a:rPr lang="es-ES" dirty="0" err="1">
                <a:latin typeface="+mj-lt"/>
              </a:rPr>
              <a:t>paintComponent</a:t>
            </a:r>
            <a:r>
              <a:rPr lang="es-ES" dirty="0">
                <a:latin typeface="+mj-lt"/>
              </a:rPr>
              <a:t>( ), lo hacemos a través de </a:t>
            </a:r>
            <a:r>
              <a:rPr lang="es-ES" dirty="0" err="1">
                <a:latin typeface="+mj-lt"/>
              </a:rPr>
              <a:t>repaint</a:t>
            </a:r>
            <a:r>
              <a:rPr lang="es-ES" dirty="0">
                <a:latin typeface="+mj-lt"/>
              </a:rPr>
              <a:t>( ) o lo llama automáticamente la máquina virtual de java</a:t>
            </a:r>
            <a:r>
              <a:rPr lang="es-ES" dirty="0" smtClean="0">
                <a:latin typeface="+mj-lt"/>
              </a:rPr>
              <a:t>.</a:t>
            </a:r>
            <a:endParaRPr lang="es-ES" dirty="0">
              <a:latin typeface="+mj-lt"/>
            </a:endParaRPr>
          </a:p>
        </p:txBody>
      </p:sp>
      <p:sp>
        <p:nvSpPr>
          <p:cNvPr id="3" name="2 Rectángulo"/>
          <p:cNvSpPr/>
          <p:nvPr/>
        </p:nvSpPr>
        <p:spPr>
          <a:xfrm>
            <a:off x="788715" y="4964975"/>
            <a:ext cx="7671717" cy="1200329"/>
          </a:xfrm>
          <a:prstGeom prst="rect">
            <a:avLst/>
          </a:prstGeom>
        </p:spPr>
        <p:txBody>
          <a:bodyPr wrap="square">
            <a:spAutoFit/>
          </a:bodyPr>
          <a:lstStyle/>
          <a:p>
            <a:pPr marL="0" indent="0">
              <a:spcBef>
                <a:spcPts val="0"/>
              </a:spcBef>
              <a:spcAft>
                <a:spcPts val="1200"/>
              </a:spcAft>
              <a:buFontTx/>
              <a:buNone/>
            </a:pPr>
            <a:r>
              <a:rPr lang="es-ES" dirty="0">
                <a:latin typeface="+mj-lt"/>
              </a:rPr>
              <a:t>Esto lo hacemos cuando algo cambia en el mundo y queremos que el cambio se vea reflejado inmediatamente en la interfaz, sin tener que esperar a que el usuario minimice la ventana o superponga algo encima para que se refresque (mediante el llamado al método </a:t>
            </a:r>
            <a:r>
              <a:rPr lang="es-ES" dirty="0" err="1">
                <a:latin typeface="+mj-lt"/>
              </a:rPr>
              <a:t>paintComponent</a:t>
            </a:r>
            <a:r>
              <a:rPr lang="es-ES" dirty="0" smtClean="0">
                <a:latin typeface="+mj-lt"/>
              </a:rPr>
              <a:t>()).</a:t>
            </a:r>
            <a:endParaRPr lang="es-ES" dirty="0">
              <a:latin typeface="+mj-lt"/>
            </a:endParaRPr>
          </a:p>
        </p:txBody>
      </p:sp>
    </p:spTree>
    <p:extLst>
      <p:ext uri="{BB962C8B-B14F-4D97-AF65-F5344CB8AC3E}">
        <p14:creationId xmlns:p14="http://schemas.microsoft.com/office/powerpoint/2010/main" val="31512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ES" sz="2800" b="1" dirty="0">
                <a:latin typeface="Candara" pitchFamily="34" charset="0"/>
              </a:rPr>
              <a:t>Dibujo básico en interfaces gráficas</a:t>
            </a:r>
            <a:endParaRPr lang="es-CO" sz="2800" b="1" dirty="0">
              <a:latin typeface="Candara" pitchFamily="34" charset="0"/>
            </a:endParaRPr>
          </a:p>
        </p:txBody>
      </p:sp>
      <p:sp>
        <p:nvSpPr>
          <p:cNvPr id="7" name="Rectangle 3"/>
          <p:cNvSpPr>
            <a:spLocks noChangeArrowheads="1"/>
          </p:cNvSpPr>
          <p:nvPr/>
        </p:nvSpPr>
        <p:spPr bwMode="auto">
          <a:xfrm>
            <a:off x="899592" y="2669409"/>
            <a:ext cx="8877300"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s-CO" sz="2000" dirty="0">
                <a:solidFill>
                  <a:srgbClr val="0000FF"/>
                </a:solidFill>
                <a:latin typeface="+mj-lt"/>
              </a:rPr>
              <a:t> </a:t>
            </a:r>
            <a:r>
              <a:rPr lang="es-ES" sz="2000" dirty="0">
                <a:solidFill>
                  <a:schemeClr val="tx2"/>
                </a:solidFill>
                <a:latin typeface="+mj-lt"/>
              </a:rPr>
              <a:t> /**</a:t>
            </a:r>
            <a:br>
              <a:rPr lang="es-ES" sz="2000" dirty="0">
                <a:solidFill>
                  <a:schemeClr val="tx2"/>
                </a:solidFill>
                <a:latin typeface="+mj-lt"/>
              </a:rPr>
            </a:br>
            <a:r>
              <a:rPr lang="es-ES" sz="2000" dirty="0">
                <a:solidFill>
                  <a:schemeClr val="tx2"/>
                </a:solidFill>
                <a:latin typeface="+mj-lt"/>
              </a:rPr>
              <a:t>     * Este método se encarga de actualizar la visualización del dibujo</a:t>
            </a:r>
            <a:br>
              <a:rPr lang="es-ES" sz="2000" dirty="0">
                <a:solidFill>
                  <a:schemeClr val="tx2"/>
                </a:solidFill>
                <a:latin typeface="+mj-lt"/>
              </a:rPr>
            </a:br>
            <a:r>
              <a:rPr lang="es-ES" sz="2000" dirty="0">
                <a:solidFill>
                  <a:schemeClr val="tx2"/>
                </a:solidFill>
                <a:latin typeface="+mj-lt"/>
              </a:rPr>
              <a:t>     */</a:t>
            </a:r>
            <a:br>
              <a:rPr lang="es-ES" sz="2000" dirty="0">
                <a:solidFill>
                  <a:schemeClr val="tx2"/>
                </a:solidFill>
                <a:latin typeface="+mj-lt"/>
              </a:rPr>
            </a:br>
            <a:r>
              <a:rPr lang="es-ES" sz="2000" dirty="0">
                <a:latin typeface="+mj-lt"/>
              </a:rPr>
              <a:t>    </a:t>
            </a:r>
            <a:r>
              <a:rPr lang="es-ES" sz="2000" dirty="0" err="1">
                <a:latin typeface="+mj-lt"/>
              </a:rPr>
              <a:t>public</a:t>
            </a:r>
            <a:r>
              <a:rPr lang="es-ES" sz="2000" dirty="0">
                <a:latin typeface="+mj-lt"/>
              </a:rPr>
              <a:t> </a:t>
            </a:r>
            <a:r>
              <a:rPr lang="es-ES" sz="2000" dirty="0" err="1">
                <a:latin typeface="+mj-lt"/>
              </a:rPr>
              <a:t>void</a:t>
            </a:r>
            <a:r>
              <a:rPr lang="es-ES" sz="2000" dirty="0">
                <a:latin typeface="+mj-lt"/>
              </a:rPr>
              <a:t> actualizar( )</a:t>
            </a:r>
            <a:br>
              <a:rPr lang="es-ES" sz="2000" dirty="0">
                <a:latin typeface="+mj-lt"/>
              </a:rPr>
            </a:br>
            <a:r>
              <a:rPr lang="es-ES" sz="2000" dirty="0">
                <a:latin typeface="+mj-lt"/>
              </a:rPr>
              <a:t>    {</a:t>
            </a:r>
            <a:br>
              <a:rPr lang="es-ES" sz="2000" dirty="0">
                <a:latin typeface="+mj-lt"/>
              </a:rPr>
            </a:br>
            <a:r>
              <a:rPr lang="es-ES" sz="2000" dirty="0">
                <a:latin typeface="+mj-lt"/>
              </a:rPr>
              <a:t>        </a:t>
            </a:r>
            <a:r>
              <a:rPr lang="es-ES" sz="2000" dirty="0" err="1">
                <a:latin typeface="+mj-lt"/>
              </a:rPr>
              <a:t>repaint</a:t>
            </a:r>
            <a:r>
              <a:rPr lang="es-ES" sz="2000" dirty="0">
                <a:latin typeface="+mj-lt"/>
              </a:rPr>
              <a:t>( );</a:t>
            </a:r>
            <a:br>
              <a:rPr lang="es-ES" sz="2000" dirty="0">
                <a:latin typeface="+mj-lt"/>
              </a:rPr>
            </a:br>
            <a:r>
              <a:rPr lang="es-ES" sz="2000" dirty="0">
                <a:latin typeface="+mj-lt"/>
              </a:rPr>
              <a:t>    }</a:t>
            </a:r>
            <a:r>
              <a:rPr lang="es-ES" sz="2000" dirty="0">
                <a:solidFill>
                  <a:schemeClr val="tx2"/>
                </a:solidFill>
                <a:latin typeface="+mj-lt"/>
              </a:rPr>
              <a:t/>
            </a:r>
            <a:br>
              <a:rPr lang="es-ES" sz="2000" dirty="0">
                <a:solidFill>
                  <a:schemeClr val="tx2"/>
                </a:solidFill>
                <a:latin typeface="+mj-lt"/>
              </a:rPr>
            </a:br>
            <a:endParaRPr lang="es-ES" sz="2000" dirty="0">
              <a:solidFill>
                <a:srgbClr val="0000FF"/>
              </a:solidFill>
              <a:latin typeface="+mj-lt"/>
            </a:endParaRPr>
          </a:p>
        </p:txBody>
      </p:sp>
      <p:sp>
        <p:nvSpPr>
          <p:cNvPr id="8" name="Text Box 4"/>
          <p:cNvSpPr txBox="1">
            <a:spLocks noChangeArrowheads="1"/>
          </p:cNvSpPr>
          <p:nvPr/>
        </p:nvSpPr>
        <p:spPr bwMode="auto">
          <a:xfrm>
            <a:off x="4211960" y="4615877"/>
            <a:ext cx="43066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CO" sz="1800" dirty="0">
                <a:solidFill>
                  <a:srgbClr val="FA300E"/>
                </a:solidFill>
                <a:latin typeface="+mj-lt"/>
              </a:rPr>
              <a:t>Cada vez que se cambia algo en el mundo, por ejemplo se crea una nueva figura, se llama al método actualizar del panel para que pinte de nuevo todo el dibujo</a:t>
            </a:r>
            <a:endParaRPr lang="es-ES" sz="1800" dirty="0">
              <a:solidFill>
                <a:srgbClr val="FA300E"/>
              </a:solidFill>
              <a:latin typeface="+mj-lt"/>
            </a:endParaRPr>
          </a:p>
        </p:txBody>
      </p:sp>
    </p:spTree>
    <p:extLst>
      <p:ext uri="{BB962C8B-B14F-4D97-AF65-F5344CB8AC3E}">
        <p14:creationId xmlns:p14="http://schemas.microsoft.com/office/powerpoint/2010/main" val="16284289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err="1" smtClean="0">
                <a:latin typeface="Candara" pitchFamily="34" charset="0"/>
              </a:rPr>
              <a:t>Graphics</a:t>
            </a:r>
            <a:r>
              <a:rPr lang="es-CO" sz="2800" b="1" dirty="0" smtClean="0">
                <a:latin typeface="Candara" pitchFamily="34" charset="0"/>
              </a:rPr>
              <a:t> y Graphics2D</a:t>
            </a:r>
            <a:endParaRPr lang="es-CO" sz="2800" b="1" dirty="0">
              <a:latin typeface="Candara" pitchFamily="34" charset="0"/>
            </a:endParaRPr>
          </a:p>
        </p:txBody>
      </p:sp>
      <p:sp>
        <p:nvSpPr>
          <p:cNvPr id="2" name="1 Rectángulo"/>
          <p:cNvSpPr/>
          <p:nvPr/>
        </p:nvSpPr>
        <p:spPr>
          <a:xfrm>
            <a:off x="1403648" y="2708920"/>
            <a:ext cx="2088232"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err="1" smtClean="0">
                <a:solidFill>
                  <a:schemeClr val="tx1"/>
                </a:solidFill>
              </a:rPr>
              <a:t>Graphics</a:t>
            </a:r>
            <a:endParaRPr lang="es-ES" sz="2400" dirty="0">
              <a:solidFill>
                <a:schemeClr val="tx1"/>
              </a:solidFill>
            </a:endParaRPr>
          </a:p>
        </p:txBody>
      </p:sp>
      <p:sp>
        <p:nvSpPr>
          <p:cNvPr id="6" name="5 Rectángulo"/>
          <p:cNvSpPr/>
          <p:nvPr/>
        </p:nvSpPr>
        <p:spPr>
          <a:xfrm>
            <a:off x="1403648" y="4797152"/>
            <a:ext cx="2088232"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solidFill>
                  <a:schemeClr val="tx1"/>
                </a:solidFill>
              </a:rPr>
              <a:t>Graphics2D</a:t>
            </a:r>
            <a:endParaRPr lang="es-ES" sz="2400" dirty="0">
              <a:solidFill>
                <a:schemeClr val="tx1"/>
              </a:solidFill>
            </a:endParaRPr>
          </a:p>
        </p:txBody>
      </p:sp>
      <p:cxnSp>
        <p:nvCxnSpPr>
          <p:cNvPr id="4" name="3 Conector recto de flecha"/>
          <p:cNvCxnSpPr>
            <a:stCxn id="6" idx="0"/>
            <a:endCxn id="2" idx="2"/>
          </p:cNvCxnSpPr>
          <p:nvPr/>
        </p:nvCxnSpPr>
        <p:spPr>
          <a:xfrm flipV="1">
            <a:off x="2447764" y="3861048"/>
            <a:ext cx="0" cy="936104"/>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4 Extracto"/>
          <p:cNvSpPr/>
          <p:nvPr/>
        </p:nvSpPr>
        <p:spPr>
          <a:xfrm>
            <a:off x="2267744" y="3861048"/>
            <a:ext cx="360040" cy="288032"/>
          </a:xfrm>
          <a:prstGeom prst="flowChartExtra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3707904" y="2852936"/>
            <a:ext cx="4788024" cy="2862322"/>
          </a:xfrm>
          <a:prstGeom prst="rect">
            <a:avLst/>
          </a:prstGeom>
        </p:spPr>
        <p:txBody>
          <a:bodyPr wrap="square">
            <a:spAutoFit/>
          </a:bodyPr>
          <a:lstStyle/>
          <a:p>
            <a:pPr lvl="1">
              <a:buFontTx/>
              <a:buChar char="-"/>
            </a:pPr>
            <a:r>
              <a:rPr lang="es-CO" sz="2000" dirty="0">
                <a:solidFill>
                  <a:srgbClr val="0000FF"/>
                </a:solidFill>
                <a:latin typeface="+mj-lt"/>
              </a:rPr>
              <a:t>Permite configurar además del color del lápiz para pintar, efectos especiales como el grueso de la línea, que la línea sea punteada, etc.</a:t>
            </a:r>
          </a:p>
          <a:p>
            <a:pPr lvl="1"/>
            <a:r>
              <a:rPr lang="es-CO" dirty="0">
                <a:solidFill>
                  <a:srgbClr val="0000FF"/>
                </a:solidFill>
                <a:latin typeface="+mj-lt"/>
              </a:rPr>
              <a:t>- </a:t>
            </a:r>
            <a:r>
              <a:rPr lang="es-CO" sz="2000" dirty="0">
                <a:solidFill>
                  <a:srgbClr val="0000FF"/>
                </a:solidFill>
                <a:latin typeface="+mj-lt"/>
              </a:rPr>
              <a:t>Permite saber si un punto está dentro de una figura</a:t>
            </a:r>
          </a:p>
          <a:p>
            <a:pPr lvl="1">
              <a:buFontTx/>
              <a:buChar char="-"/>
            </a:pPr>
            <a:r>
              <a:rPr lang="es-CO" sz="2000" dirty="0">
                <a:solidFill>
                  <a:srgbClr val="0000FF"/>
                </a:solidFill>
                <a:latin typeface="+mj-lt"/>
              </a:rPr>
              <a:t>Permite conocer la distancia de un punto a la figura por ejemplo</a:t>
            </a:r>
          </a:p>
          <a:p>
            <a:pPr lvl="1">
              <a:buFontTx/>
              <a:buChar char="-"/>
            </a:pPr>
            <a:r>
              <a:rPr lang="es-CO" sz="2000" dirty="0">
                <a:solidFill>
                  <a:srgbClr val="0000FF"/>
                </a:solidFill>
                <a:latin typeface="+mj-lt"/>
              </a:rPr>
              <a:t> …</a:t>
            </a:r>
            <a:endParaRPr lang="es-ES" sz="2000" dirty="0">
              <a:solidFill>
                <a:srgbClr val="0000FF"/>
              </a:solidFill>
              <a:latin typeface="+mj-lt"/>
            </a:endParaRPr>
          </a:p>
        </p:txBody>
      </p:sp>
    </p:spTree>
    <p:extLst>
      <p:ext uri="{BB962C8B-B14F-4D97-AF65-F5344CB8AC3E}">
        <p14:creationId xmlns:p14="http://schemas.microsoft.com/office/powerpoint/2010/main" val="18491028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8" name="7 Rectángulo"/>
          <p:cNvSpPr/>
          <p:nvPr/>
        </p:nvSpPr>
        <p:spPr>
          <a:xfrm>
            <a:off x="971600" y="2564904"/>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10" name="9 Rectángulo"/>
          <p:cNvSpPr/>
          <p:nvPr/>
        </p:nvSpPr>
        <p:spPr>
          <a:xfrm>
            <a:off x="971600" y="360857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11" name="10 Rectángulo"/>
          <p:cNvSpPr/>
          <p:nvPr/>
        </p:nvSpPr>
        <p:spPr>
          <a:xfrm>
            <a:off x="971600" y="4652247"/>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t>Crear los objetos que se van a dibujar</a:t>
            </a:r>
            <a:endParaRPr lang="es-CO" sz="1600" dirty="0"/>
          </a:p>
        </p:txBody>
      </p:sp>
      <p:sp>
        <p:nvSpPr>
          <p:cNvPr id="12" name="11 Flecha izquierda"/>
          <p:cNvSpPr/>
          <p:nvPr/>
        </p:nvSpPr>
        <p:spPr>
          <a:xfrm>
            <a:off x="4572000" y="3136635"/>
            <a:ext cx="3528392" cy="1922213"/>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solidFill>
                  <a:schemeClr val="tx1"/>
                </a:solidFill>
              </a:rPr>
              <a:t>Ahora son 4 </a:t>
            </a:r>
            <a:r>
              <a:rPr lang="es-CO" sz="2400" b="1" dirty="0" smtClean="0">
                <a:solidFill>
                  <a:schemeClr val="tx1"/>
                </a:solidFill>
              </a:rPr>
              <a:t>p</a:t>
            </a:r>
            <a:r>
              <a:rPr lang="es-CO" sz="2400" dirty="0" smtClean="0">
                <a:solidFill>
                  <a:schemeClr val="tx1"/>
                </a:solidFill>
              </a:rPr>
              <a:t>asos </a:t>
            </a:r>
            <a:r>
              <a:rPr lang="es-CO" sz="2400" b="1" dirty="0" smtClean="0">
                <a:solidFill>
                  <a:schemeClr val="tx1"/>
                </a:solidFill>
              </a:rPr>
              <a:t>p</a:t>
            </a:r>
            <a:r>
              <a:rPr lang="es-CO" sz="2400" dirty="0" smtClean="0">
                <a:solidFill>
                  <a:schemeClr val="tx1"/>
                </a:solidFill>
              </a:rPr>
              <a:t>ara </a:t>
            </a:r>
            <a:r>
              <a:rPr lang="es-CO" sz="2400" b="1" dirty="0" smtClean="0">
                <a:solidFill>
                  <a:schemeClr val="tx1"/>
                </a:solidFill>
              </a:rPr>
              <a:t>p</a:t>
            </a:r>
            <a:r>
              <a:rPr lang="es-CO" sz="2400" dirty="0" smtClean="0">
                <a:solidFill>
                  <a:schemeClr val="tx1"/>
                </a:solidFill>
              </a:rPr>
              <a:t>intar</a:t>
            </a:r>
            <a:endParaRPr lang="es-ES" sz="2400" dirty="0">
              <a:solidFill>
                <a:schemeClr val="tx1"/>
              </a:solidFill>
            </a:endParaRPr>
          </a:p>
        </p:txBody>
      </p:sp>
      <p:sp>
        <p:nvSpPr>
          <p:cNvPr id="14" name="13 Rectángulo"/>
          <p:cNvSpPr/>
          <p:nvPr/>
        </p:nvSpPr>
        <p:spPr>
          <a:xfrm>
            <a:off x="971600" y="568413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Tree>
    <p:extLst>
      <p:ext uri="{BB962C8B-B14F-4D97-AF65-F5344CB8AC3E}">
        <p14:creationId xmlns:p14="http://schemas.microsoft.com/office/powerpoint/2010/main" val="32669622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8" name="7 Rectángulo"/>
          <p:cNvSpPr/>
          <p:nvPr/>
        </p:nvSpPr>
        <p:spPr>
          <a:xfrm>
            <a:off x="971600" y="2564904"/>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Obtener la superficie (contexto gráfico) de la ventana (o panel) donde vamos a pintar</a:t>
            </a:r>
            <a:endParaRPr lang="es-CO" sz="1600" dirty="0">
              <a:solidFill>
                <a:schemeClr val="tx1"/>
              </a:solidFill>
            </a:endParaRPr>
          </a:p>
        </p:txBody>
      </p:sp>
      <p:sp>
        <p:nvSpPr>
          <p:cNvPr id="10" name="9 Rectángulo"/>
          <p:cNvSpPr/>
          <p:nvPr/>
        </p:nvSpPr>
        <p:spPr>
          <a:xfrm>
            <a:off x="971600" y="360857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11" name="10 Rectángulo"/>
          <p:cNvSpPr/>
          <p:nvPr/>
        </p:nvSpPr>
        <p:spPr>
          <a:xfrm>
            <a:off x="971600" y="4652247"/>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t>Crear los objetos que se van a dibujar</a:t>
            </a:r>
            <a:endParaRPr lang="es-CO" sz="1600" dirty="0"/>
          </a:p>
        </p:txBody>
      </p:sp>
      <p:sp>
        <p:nvSpPr>
          <p:cNvPr id="14" name="13 Rectángulo"/>
          <p:cNvSpPr/>
          <p:nvPr/>
        </p:nvSpPr>
        <p:spPr>
          <a:xfrm>
            <a:off x="971600" y="568413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2" name="1 Rectángulo"/>
          <p:cNvSpPr/>
          <p:nvPr/>
        </p:nvSpPr>
        <p:spPr>
          <a:xfrm>
            <a:off x="4230216" y="3235308"/>
            <a:ext cx="4572000" cy="2308324"/>
          </a:xfrm>
          <a:prstGeom prst="rect">
            <a:avLst/>
          </a:prstGeom>
        </p:spPr>
        <p:txBody>
          <a:bodyPr>
            <a:spAutoFit/>
          </a:bodyPr>
          <a:lstStyle/>
          <a:p>
            <a:pPr>
              <a:buFont typeface="Wingdings" pitchFamily="2" charset="2"/>
              <a:buChar char="Ø"/>
            </a:pPr>
            <a:r>
              <a:rPr lang="es-CO" dirty="0" smtClean="0">
                <a:latin typeface="+mj-lt"/>
              </a:rPr>
              <a:t> Esta </a:t>
            </a:r>
            <a:r>
              <a:rPr lang="es-CO" dirty="0">
                <a:latin typeface="+mj-lt"/>
              </a:rPr>
              <a:t>superficie:</a:t>
            </a:r>
          </a:p>
          <a:p>
            <a:pPr lvl="1">
              <a:buFontTx/>
              <a:buChar char="•"/>
            </a:pPr>
            <a:r>
              <a:rPr lang="es-CO" dirty="0">
                <a:latin typeface="+mj-lt"/>
              </a:rPr>
              <a:t>Se obtiene TAMBIEN llamando al método </a:t>
            </a:r>
            <a:r>
              <a:rPr lang="es-CO" dirty="0" err="1">
                <a:solidFill>
                  <a:srgbClr val="0033CC"/>
                </a:solidFill>
                <a:latin typeface="+mj-lt"/>
              </a:rPr>
              <a:t>getGraphics</a:t>
            </a:r>
            <a:r>
              <a:rPr lang="es-CO" dirty="0">
                <a:solidFill>
                  <a:srgbClr val="0033CC"/>
                </a:solidFill>
                <a:latin typeface="+mj-lt"/>
              </a:rPr>
              <a:t>( )</a:t>
            </a:r>
            <a:r>
              <a:rPr lang="es-CO" dirty="0">
                <a:latin typeface="+mj-lt"/>
              </a:rPr>
              <a:t> de la ventana (o panel). </a:t>
            </a:r>
          </a:p>
          <a:p>
            <a:pPr lvl="1">
              <a:buFontTx/>
              <a:buChar char="•"/>
            </a:pPr>
            <a:endParaRPr lang="es-CO" dirty="0">
              <a:latin typeface="+mj-lt"/>
            </a:endParaRPr>
          </a:p>
          <a:p>
            <a:pPr lvl="1">
              <a:buFontTx/>
              <a:buChar char="•"/>
            </a:pPr>
            <a:r>
              <a:rPr lang="es-CO" dirty="0">
                <a:latin typeface="+mj-lt"/>
              </a:rPr>
              <a:t>Pero </a:t>
            </a:r>
            <a:r>
              <a:rPr lang="es-CO" b="1" dirty="0">
                <a:solidFill>
                  <a:srgbClr val="FF0000"/>
                </a:solidFill>
                <a:latin typeface="+mj-lt"/>
              </a:rPr>
              <a:t>CUIDADO</a:t>
            </a:r>
            <a:r>
              <a:rPr lang="es-CO" dirty="0">
                <a:latin typeface="+mj-lt"/>
              </a:rPr>
              <a:t>: siempre hay que hacer el </a:t>
            </a:r>
            <a:r>
              <a:rPr lang="es-CO" b="1" dirty="0">
                <a:solidFill>
                  <a:srgbClr val="FF0000"/>
                </a:solidFill>
                <a:latin typeface="+mj-lt"/>
              </a:rPr>
              <a:t>casting</a:t>
            </a:r>
            <a:r>
              <a:rPr lang="es-CO" dirty="0">
                <a:latin typeface="+mj-lt"/>
              </a:rPr>
              <a:t> de </a:t>
            </a:r>
            <a:r>
              <a:rPr lang="es-CO" dirty="0" err="1">
                <a:solidFill>
                  <a:srgbClr val="0000FF"/>
                </a:solidFill>
                <a:latin typeface="+mj-lt"/>
              </a:rPr>
              <a:t>Graphics</a:t>
            </a:r>
            <a:r>
              <a:rPr lang="es-CO" dirty="0">
                <a:latin typeface="+mj-lt"/>
              </a:rPr>
              <a:t> a </a:t>
            </a:r>
            <a:r>
              <a:rPr lang="es-CO" dirty="0">
                <a:solidFill>
                  <a:srgbClr val="0000FF"/>
                </a:solidFill>
                <a:latin typeface="+mj-lt"/>
              </a:rPr>
              <a:t>Graphics2D</a:t>
            </a:r>
            <a:r>
              <a:rPr lang="es-CO" dirty="0">
                <a:latin typeface="+mj-lt"/>
              </a:rPr>
              <a:t> antes de usar la superficie para pintar !!!</a:t>
            </a:r>
          </a:p>
        </p:txBody>
      </p:sp>
    </p:spTree>
    <p:extLst>
      <p:ext uri="{BB962C8B-B14F-4D97-AF65-F5344CB8AC3E}">
        <p14:creationId xmlns:p14="http://schemas.microsoft.com/office/powerpoint/2010/main" val="29477996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8" name="7 Rectángulo"/>
          <p:cNvSpPr/>
          <p:nvPr/>
        </p:nvSpPr>
        <p:spPr>
          <a:xfrm>
            <a:off x="971600" y="2564904"/>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10" name="9 Rectángulo"/>
          <p:cNvSpPr/>
          <p:nvPr/>
        </p:nvSpPr>
        <p:spPr>
          <a:xfrm>
            <a:off x="971600" y="3608576"/>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Configurar el color del lápiz y el tipo de letra de la superficie</a:t>
            </a:r>
            <a:endParaRPr lang="es-CO" sz="1600" dirty="0">
              <a:solidFill>
                <a:schemeClr val="tx1"/>
              </a:solidFill>
            </a:endParaRPr>
          </a:p>
        </p:txBody>
      </p:sp>
      <p:sp>
        <p:nvSpPr>
          <p:cNvPr id="11" name="10 Rectángulo"/>
          <p:cNvSpPr/>
          <p:nvPr/>
        </p:nvSpPr>
        <p:spPr>
          <a:xfrm>
            <a:off x="971600" y="4652247"/>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t>Crear los objetos que se van a dibujar</a:t>
            </a:r>
            <a:endParaRPr lang="es-CO" sz="1600" dirty="0"/>
          </a:p>
        </p:txBody>
      </p:sp>
      <p:sp>
        <p:nvSpPr>
          <p:cNvPr id="14" name="13 Rectángulo"/>
          <p:cNvSpPr/>
          <p:nvPr/>
        </p:nvSpPr>
        <p:spPr>
          <a:xfrm>
            <a:off x="971600" y="568413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15" name="14 Rectángulo"/>
          <p:cNvSpPr/>
          <p:nvPr/>
        </p:nvSpPr>
        <p:spPr>
          <a:xfrm>
            <a:off x="4230216" y="3356992"/>
            <a:ext cx="4572000" cy="1477328"/>
          </a:xfrm>
          <a:prstGeom prst="rect">
            <a:avLst/>
          </a:prstGeom>
        </p:spPr>
        <p:txBody>
          <a:bodyPr>
            <a:spAutoFit/>
          </a:bodyPr>
          <a:lstStyle/>
          <a:p>
            <a:pPr marL="268288" indent="-268288">
              <a:buFont typeface="Wingdings" pitchFamily="2" charset="2"/>
              <a:buChar char="Ø"/>
            </a:pPr>
            <a:r>
              <a:rPr lang="es-CO" dirty="0">
                <a:latin typeface="+mj-lt"/>
              </a:rPr>
              <a:t>Color y letra igual que antes (</a:t>
            </a:r>
            <a:r>
              <a:rPr lang="es-CO" dirty="0" err="1">
                <a:latin typeface="+mj-lt"/>
              </a:rPr>
              <a:t>Graphics</a:t>
            </a:r>
            <a:r>
              <a:rPr lang="es-CO" dirty="0">
                <a:latin typeface="+mj-lt"/>
              </a:rPr>
              <a:t>)</a:t>
            </a:r>
          </a:p>
          <a:p>
            <a:pPr marL="268288" indent="-268288">
              <a:buFont typeface="Wingdings" pitchFamily="2" charset="2"/>
              <a:buChar char="Ø"/>
            </a:pPr>
            <a:r>
              <a:rPr lang="es-CO" dirty="0">
                <a:latin typeface="+mj-lt"/>
              </a:rPr>
              <a:t>La forma como se va a dibujar los bordes de las figuras, se define mediante </a:t>
            </a:r>
            <a:r>
              <a:rPr lang="es-CO" dirty="0" err="1">
                <a:solidFill>
                  <a:srgbClr val="0000FF"/>
                </a:solidFill>
                <a:latin typeface="+mj-lt"/>
              </a:rPr>
              <a:t>Stroke</a:t>
            </a:r>
            <a:r>
              <a:rPr lang="es-CO" dirty="0">
                <a:solidFill>
                  <a:srgbClr val="0000FF"/>
                </a:solidFill>
                <a:latin typeface="+mj-lt"/>
              </a:rPr>
              <a:t> </a:t>
            </a:r>
            <a:r>
              <a:rPr lang="es-CO" dirty="0">
                <a:latin typeface="+mj-lt"/>
              </a:rPr>
              <a:t>(interfaz) y</a:t>
            </a:r>
            <a:r>
              <a:rPr lang="es-CO" dirty="0">
                <a:solidFill>
                  <a:srgbClr val="0000FF"/>
                </a:solidFill>
                <a:latin typeface="+mj-lt"/>
              </a:rPr>
              <a:t> </a:t>
            </a:r>
            <a:r>
              <a:rPr lang="es-CO" dirty="0" err="1">
                <a:solidFill>
                  <a:srgbClr val="0000FF"/>
                </a:solidFill>
                <a:latin typeface="+mj-lt"/>
              </a:rPr>
              <a:t>BasicStroke</a:t>
            </a:r>
            <a:r>
              <a:rPr lang="es-CO" dirty="0">
                <a:solidFill>
                  <a:srgbClr val="0000FF"/>
                </a:solidFill>
                <a:latin typeface="+mj-lt"/>
              </a:rPr>
              <a:t> </a:t>
            </a:r>
            <a:r>
              <a:rPr lang="es-CO" dirty="0">
                <a:latin typeface="+mj-lt"/>
              </a:rPr>
              <a:t>(clase que implementa </a:t>
            </a:r>
            <a:r>
              <a:rPr lang="es-CO" dirty="0" err="1">
                <a:latin typeface="+mj-lt"/>
              </a:rPr>
              <a:t>Stroke</a:t>
            </a:r>
            <a:r>
              <a:rPr lang="es-CO" dirty="0">
                <a:latin typeface="+mj-lt"/>
              </a:rPr>
              <a:t>)</a:t>
            </a:r>
          </a:p>
        </p:txBody>
      </p:sp>
    </p:spTree>
    <p:extLst>
      <p:ext uri="{BB962C8B-B14F-4D97-AF65-F5344CB8AC3E}">
        <p14:creationId xmlns:p14="http://schemas.microsoft.com/office/powerpoint/2010/main" val="36039417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8" name="7 Rectángulo"/>
          <p:cNvSpPr/>
          <p:nvPr/>
        </p:nvSpPr>
        <p:spPr>
          <a:xfrm>
            <a:off x="971600" y="2564904"/>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10" name="9 Rectángulo"/>
          <p:cNvSpPr/>
          <p:nvPr/>
        </p:nvSpPr>
        <p:spPr>
          <a:xfrm>
            <a:off x="971600" y="3608576"/>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Configurar el color del lápiz y el tipo de letra de la superficie</a:t>
            </a:r>
            <a:endParaRPr lang="es-CO" sz="1600" dirty="0">
              <a:solidFill>
                <a:schemeClr val="tx1"/>
              </a:solidFill>
            </a:endParaRPr>
          </a:p>
        </p:txBody>
      </p:sp>
      <p:sp>
        <p:nvSpPr>
          <p:cNvPr id="11" name="10 Rectángulo"/>
          <p:cNvSpPr/>
          <p:nvPr/>
        </p:nvSpPr>
        <p:spPr>
          <a:xfrm>
            <a:off x="971600" y="4652247"/>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t>Crear los objetos que se van a dibujar</a:t>
            </a:r>
            <a:endParaRPr lang="es-CO" sz="1600" dirty="0"/>
          </a:p>
        </p:txBody>
      </p:sp>
      <p:sp>
        <p:nvSpPr>
          <p:cNvPr id="14" name="13 Rectángulo"/>
          <p:cNvSpPr/>
          <p:nvPr/>
        </p:nvSpPr>
        <p:spPr>
          <a:xfrm>
            <a:off x="971600" y="568413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590" y="2962978"/>
            <a:ext cx="4837410" cy="304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8036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8" name="7 Rectángulo"/>
          <p:cNvSpPr/>
          <p:nvPr/>
        </p:nvSpPr>
        <p:spPr>
          <a:xfrm>
            <a:off x="971600" y="2564904"/>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10" name="9 Rectángulo"/>
          <p:cNvSpPr/>
          <p:nvPr/>
        </p:nvSpPr>
        <p:spPr>
          <a:xfrm>
            <a:off x="971600" y="360857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11" name="10 Rectángulo"/>
          <p:cNvSpPr/>
          <p:nvPr/>
        </p:nvSpPr>
        <p:spPr>
          <a:xfrm>
            <a:off x="971600" y="4652247"/>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solidFill>
                  <a:schemeClr val="tx1"/>
                </a:solidFill>
              </a:rPr>
              <a:t>Crear los objetos que se van a dibujar</a:t>
            </a:r>
            <a:endParaRPr lang="es-CO" sz="1600" dirty="0">
              <a:solidFill>
                <a:schemeClr val="tx1"/>
              </a:solidFill>
            </a:endParaRPr>
          </a:p>
        </p:txBody>
      </p:sp>
      <p:sp>
        <p:nvSpPr>
          <p:cNvPr id="14" name="13 Rectángulo"/>
          <p:cNvSpPr/>
          <p:nvPr/>
        </p:nvSpPr>
        <p:spPr>
          <a:xfrm>
            <a:off x="971600" y="568413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2" name="1 Rectángulo"/>
          <p:cNvSpPr/>
          <p:nvPr/>
        </p:nvSpPr>
        <p:spPr>
          <a:xfrm>
            <a:off x="4230216" y="3619466"/>
            <a:ext cx="4572000" cy="923330"/>
          </a:xfrm>
          <a:prstGeom prst="rect">
            <a:avLst/>
          </a:prstGeom>
        </p:spPr>
        <p:txBody>
          <a:bodyPr>
            <a:spAutoFit/>
          </a:bodyPr>
          <a:lstStyle/>
          <a:p>
            <a:pPr algn="just"/>
            <a:r>
              <a:rPr lang="es-CO" dirty="0">
                <a:latin typeface="+mj-lt"/>
              </a:rPr>
              <a:t>Los objetos que se dibujan en superficies Graphics2D son clases que implementan la interfaz </a:t>
            </a:r>
            <a:r>
              <a:rPr lang="es-CO" dirty="0" err="1">
                <a:latin typeface="+mj-lt"/>
              </a:rPr>
              <a:t>Shape</a:t>
            </a:r>
            <a:r>
              <a:rPr lang="es-CO" dirty="0">
                <a:latin typeface="+mj-lt"/>
              </a:rPr>
              <a:t> de java</a:t>
            </a:r>
            <a:r>
              <a:rPr lang="es-CO" dirty="0" smtClean="0">
                <a:latin typeface="+mj-lt"/>
              </a:rPr>
              <a:t>.</a:t>
            </a:r>
            <a:endParaRPr lang="es-CO" dirty="0">
              <a:latin typeface="+mj-lt"/>
            </a:endParaRPr>
          </a:p>
        </p:txBody>
      </p:sp>
    </p:spTree>
    <p:extLst>
      <p:ext uri="{BB962C8B-B14F-4D97-AF65-F5344CB8AC3E}">
        <p14:creationId xmlns:p14="http://schemas.microsoft.com/office/powerpoint/2010/main" val="3587966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Caso de Estudio: Editor de dibujos</a:t>
            </a:r>
            <a:endParaRPr lang="es-CO" sz="1400" b="1" dirty="0">
              <a:latin typeface="Candara" pitchFamily="34" charset="0"/>
            </a:endParaRPr>
          </a:p>
        </p:txBody>
      </p:sp>
      <p:sp>
        <p:nvSpPr>
          <p:cNvPr id="15" name="14 Redondear rectángulo de esquina diagonal"/>
          <p:cNvSpPr/>
          <p:nvPr/>
        </p:nvSpPr>
        <p:spPr>
          <a:xfrm>
            <a:off x="3707904" y="2239596"/>
            <a:ext cx="2160239" cy="576064"/>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latin typeface="Candara" pitchFamily="34" charset="0"/>
              </a:rPr>
              <a:t>Figura Rectángulo</a:t>
            </a:r>
            <a:endParaRPr lang="es-ES" b="1" dirty="0">
              <a:solidFill>
                <a:schemeClr val="tx1"/>
              </a:solidFill>
              <a:latin typeface="Candara" pitchFamily="34" charset="0"/>
            </a:endParaRPr>
          </a:p>
        </p:txBody>
      </p:sp>
      <p:sp>
        <p:nvSpPr>
          <p:cNvPr id="16" name="Rectangle 15"/>
          <p:cNvSpPr>
            <a:spLocks noChangeArrowheads="1"/>
          </p:cNvSpPr>
          <p:nvPr/>
        </p:nvSpPr>
        <p:spPr bwMode="auto">
          <a:xfrm>
            <a:off x="1340347" y="3047757"/>
            <a:ext cx="1851025" cy="8778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latin typeface="+mj-lt"/>
            </a:endParaRPr>
          </a:p>
        </p:txBody>
      </p:sp>
      <p:sp>
        <p:nvSpPr>
          <p:cNvPr id="17" name="Line 4"/>
          <p:cNvSpPr>
            <a:spLocks noChangeShapeType="1"/>
          </p:cNvSpPr>
          <p:nvPr/>
        </p:nvSpPr>
        <p:spPr bwMode="auto">
          <a:xfrm flipH="1">
            <a:off x="3202484" y="3568457"/>
            <a:ext cx="520700" cy="393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29" name="Text Box 5"/>
          <p:cNvSpPr txBox="1">
            <a:spLocks noChangeArrowheads="1"/>
          </p:cNvSpPr>
          <p:nvPr/>
        </p:nvSpPr>
        <p:spPr bwMode="auto">
          <a:xfrm>
            <a:off x="1403648" y="2226350"/>
            <a:ext cx="16859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3300"/>
                </a:solidFill>
                <a:latin typeface="+mj-lt"/>
              </a:rPr>
              <a:t>punto1 = ( x1, y1 )</a:t>
            </a:r>
            <a:endParaRPr lang="es-ES" sz="1600" dirty="0">
              <a:solidFill>
                <a:srgbClr val="FF3300"/>
              </a:solidFill>
              <a:latin typeface="+mj-lt"/>
            </a:endParaRPr>
          </a:p>
        </p:txBody>
      </p:sp>
      <p:sp>
        <p:nvSpPr>
          <p:cNvPr id="30" name="Text Box 6"/>
          <p:cNvSpPr txBox="1">
            <a:spLocks noChangeArrowheads="1"/>
          </p:cNvSpPr>
          <p:nvPr/>
        </p:nvSpPr>
        <p:spPr bwMode="auto">
          <a:xfrm>
            <a:off x="3524747" y="3225557"/>
            <a:ext cx="17324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FF3300"/>
                </a:solidFill>
                <a:latin typeface="+mj-lt"/>
              </a:rPr>
              <a:t>punto 2 = ( x2, y2 )</a:t>
            </a:r>
            <a:endParaRPr lang="es-ES" sz="1600">
              <a:solidFill>
                <a:srgbClr val="FF3300"/>
              </a:solidFill>
              <a:latin typeface="+mj-lt"/>
            </a:endParaRPr>
          </a:p>
        </p:txBody>
      </p:sp>
      <p:sp>
        <p:nvSpPr>
          <p:cNvPr id="31" name="Line 7"/>
          <p:cNvSpPr>
            <a:spLocks noChangeShapeType="1"/>
          </p:cNvSpPr>
          <p:nvPr/>
        </p:nvSpPr>
        <p:spPr bwMode="auto">
          <a:xfrm flipH="1">
            <a:off x="1311772" y="2627070"/>
            <a:ext cx="520700" cy="393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sp>
        <p:nvSpPr>
          <p:cNvPr id="32" name="Text Box 8"/>
          <p:cNvSpPr txBox="1">
            <a:spLocks noChangeArrowheads="1"/>
          </p:cNvSpPr>
          <p:nvPr/>
        </p:nvSpPr>
        <p:spPr bwMode="auto">
          <a:xfrm>
            <a:off x="1938834" y="3276357"/>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latin typeface="+mj-lt"/>
              </a:rPr>
              <a:t>texto</a:t>
            </a:r>
            <a:endParaRPr lang="es-ES" sz="1800">
              <a:latin typeface="+mj-lt"/>
            </a:endParaRPr>
          </a:p>
        </p:txBody>
      </p:sp>
      <p:sp>
        <p:nvSpPr>
          <p:cNvPr id="33" name="Text Box 9"/>
          <p:cNvSpPr txBox="1">
            <a:spLocks noChangeArrowheads="1"/>
          </p:cNvSpPr>
          <p:nvPr/>
        </p:nvSpPr>
        <p:spPr bwMode="auto">
          <a:xfrm>
            <a:off x="827584" y="4314582"/>
            <a:ext cx="21271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FF3300"/>
                </a:solidFill>
                <a:latin typeface="+mj-lt"/>
              </a:rPr>
              <a:t>Texto y tipo de caracter</a:t>
            </a:r>
            <a:endParaRPr lang="es-ES" sz="1600">
              <a:solidFill>
                <a:srgbClr val="FF3300"/>
              </a:solidFill>
              <a:latin typeface="+mj-lt"/>
            </a:endParaRPr>
          </a:p>
        </p:txBody>
      </p:sp>
      <p:sp>
        <p:nvSpPr>
          <p:cNvPr id="34" name="Line 10"/>
          <p:cNvSpPr>
            <a:spLocks noChangeShapeType="1"/>
          </p:cNvSpPr>
          <p:nvPr/>
        </p:nvSpPr>
        <p:spPr bwMode="auto">
          <a:xfrm flipV="1">
            <a:off x="1827709" y="3571632"/>
            <a:ext cx="312738" cy="82232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latin typeface="+mj-lt"/>
            </a:endParaRPr>
          </a:p>
        </p:txBody>
      </p:sp>
      <p:pic>
        <p:nvPicPr>
          <p:cNvPr id="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715" y="5077544"/>
            <a:ext cx="50323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227" y="3491185"/>
            <a:ext cx="3170237"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13"/>
          <p:cNvSpPr txBox="1">
            <a:spLocks noChangeArrowheads="1"/>
          </p:cNvSpPr>
          <p:nvPr/>
        </p:nvSpPr>
        <p:spPr bwMode="auto">
          <a:xfrm>
            <a:off x="2168277" y="5302969"/>
            <a:ext cx="13271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600">
                <a:solidFill>
                  <a:srgbClr val="FF3300"/>
                </a:solidFill>
                <a:latin typeface="+mj-lt"/>
              </a:rPr>
              <a:t>Tipo y ancho de línea</a:t>
            </a:r>
            <a:endParaRPr lang="es-ES" sz="1600">
              <a:solidFill>
                <a:srgbClr val="FF3300"/>
              </a:solidFill>
              <a:latin typeface="+mj-lt"/>
            </a:endParaRPr>
          </a:p>
        </p:txBody>
      </p:sp>
      <p:sp>
        <p:nvSpPr>
          <p:cNvPr id="38" name="Text Box 14"/>
          <p:cNvSpPr txBox="1">
            <a:spLocks noChangeArrowheads="1"/>
          </p:cNvSpPr>
          <p:nvPr/>
        </p:nvSpPr>
        <p:spPr bwMode="auto">
          <a:xfrm>
            <a:off x="5897314" y="3113360"/>
            <a:ext cx="2267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3300"/>
                </a:solidFill>
                <a:latin typeface="+mj-lt"/>
              </a:rPr>
              <a:t>Color de fondo y de línea</a:t>
            </a:r>
            <a:endParaRPr lang="es-ES" sz="1600" dirty="0">
              <a:solidFill>
                <a:srgbClr val="FF3300"/>
              </a:solidFill>
              <a:latin typeface="+mj-lt"/>
            </a:endParaRPr>
          </a:p>
        </p:txBody>
      </p:sp>
    </p:spTree>
    <p:extLst>
      <p:ext uri="{BB962C8B-B14F-4D97-AF65-F5344CB8AC3E}">
        <p14:creationId xmlns:p14="http://schemas.microsoft.com/office/powerpoint/2010/main" val="345782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9" grpId="0"/>
      <p:bldP spid="29" grpId="1"/>
      <p:bldP spid="30" grpId="0"/>
      <p:bldP spid="30" grpId="1"/>
      <p:bldP spid="31" grpId="0" animBg="1"/>
      <p:bldP spid="31" grpId="1" animBg="1"/>
      <p:bldP spid="33" grpId="0"/>
      <p:bldP spid="33" grpId="1"/>
      <p:bldP spid="34" grpId="0" animBg="1"/>
      <p:bldP spid="34" grpId="1" animBg="1"/>
      <p:bldP spid="37" grpId="0"/>
      <p:bldP spid="37" grpId="1"/>
      <p:bldP spid="3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grpSp>
        <p:nvGrpSpPr>
          <p:cNvPr id="3" name="Organization Chart 2"/>
          <p:cNvGrpSpPr>
            <a:grpSpLocks/>
          </p:cNvGrpSpPr>
          <p:nvPr/>
        </p:nvGrpSpPr>
        <p:grpSpPr bwMode="auto">
          <a:xfrm>
            <a:off x="107505" y="2060849"/>
            <a:ext cx="8784975" cy="3485626"/>
            <a:chOff x="288" y="1008"/>
            <a:chExt cx="7917" cy="1152"/>
          </a:xfrm>
        </p:grpSpPr>
        <p:cxnSp>
          <p:nvCxnSpPr>
            <p:cNvPr id="3076" name="_s3076"/>
            <p:cNvCxnSpPr>
              <a:cxnSpLocks noChangeShapeType="1"/>
              <a:stCxn id="24" idx="0"/>
              <a:endCxn id="16" idx="2"/>
            </p:cNvCxnSpPr>
            <p:nvPr/>
          </p:nvCxnSpPr>
          <p:spPr bwMode="auto">
            <a:xfrm rot="5400000" flipH="1">
              <a:off x="7449" y="1548"/>
              <a:ext cx="144" cy="504"/>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7" name="_s3077"/>
            <p:cNvCxnSpPr>
              <a:cxnSpLocks noChangeShapeType="1"/>
              <a:stCxn id="23" idx="0"/>
              <a:endCxn id="16" idx="2"/>
            </p:cNvCxnSpPr>
            <p:nvPr/>
          </p:nvCxnSpPr>
          <p:spPr bwMode="auto">
            <a:xfrm rot="16200000">
              <a:off x="6945" y="1548"/>
              <a:ext cx="144" cy="504"/>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8" name="_s3078"/>
            <p:cNvCxnSpPr>
              <a:cxnSpLocks noChangeShapeType="1"/>
              <a:stCxn id="22" idx="0"/>
              <a:endCxn id="7" idx="2"/>
            </p:cNvCxnSpPr>
            <p:nvPr/>
          </p:nvCxnSpPr>
          <p:spPr bwMode="auto">
            <a:xfrm rot="5400000" flipH="1">
              <a:off x="5433" y="1548"/>
              <a:ext cx="144" cy="504"/>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9" name="_s3079"/>
            <p:cNvCxnSpPr>
              <a:cxnSpLocks noChangeShapeType="1"/>
              <a:stCxn id="21" idx="0"/>
              <a:endCxn id="7" idx="2"/>
            </p:cNvCxnSpPr>
            <p:nvPr/>
          </p:nvCxnSpPr>
          <p:spPr bwMode="auto">
            <a:xfrm rot="16200000">
              <a:off x="4930" y="1548"/>
              <a:ext cx="144" cy="503"/>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0" name="_s3080"/>
            <p:cNvCxnSpPr>
              <a:cxnSpLocks noChangeShapeType="1"/>
              <a:stCxn id="20" idx="0"/>
              <a:endCxn id="6" idx="2"/>
            </p:cNvCxnSpPr>
            <p:nvPr/>
          </p:nvCxnSpPr>
          <p:spPr bwMode="auto">
            <a:xfrm rot="5400000" flipH="1">
              <a:off x="3419" y="1548"/>
              <a:ext cx="144" cy="504"/>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1" name="_s3081"/>
            <p:cNvCxnSpPr>
              <a:cxnSpLocks noChangeShapeType="1"/>
              <a:stCxn id="19" idx="0"/>
              <a:endCxn id="6" idx="2"/>
            </p:cNvCxnSpPr>
            <p:nvPr/>
          </p:nvCxnSpPr>
          <p:spPr bwMode="auto">
            <a:xfrm rot="16200000">
              <a:off x="2915" y="1548"/>
              <a:ext cx="144" cy="504"/>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2" name="_s3082"/>
            <p:cNvCxnSpPr>
              <a:cxnSpLocks noChangeShapeType="1"/>
              <a:stCxn id="18" idx="0"/>
              <a:endCxn id="5" idx="2"/>
            </p:cNvCxnSpPr>
            <p:nvPr/>
          </p:nvCxnSpPr>
          <p:spPr bwMode="auto">
            <a:xfrm rot="16200000" flipV="1">
              <a:off x="1411" y="1540"/>
              <a:ext cx="144" cy="519"/>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3" name="_s3083"/>
            <p:cNvCxnSpPr>
              <a:cxnSpLocks noChangeShapeType="1"/>
              <a:stCxn id="17" idx="0"/>
              <a:endCxn id="5" idx="2"/>
            </p:cNvCxnSpPr>
            <p:nvPr/>
          </p:nvCxnSpPr>
          <p:spPr bwMode="auto">
            <a:xfrm rot="16200000">
              <a:off x="900" y="1548"/>
              <a:ext cx="144" cy="503"/>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4" name="_s3084"/>
            <p:cNvCxnSpPr>
              <a:cxnSpLocks noChangeShapeType="1"/>
              <a:stCxn id="16" idx="0"/>
              <a:endCxn id="4" idx="2"/>
            </p:cNvCxnSpPr>
            <p:nvPr/>
          </p:nvCxnSpPr>
          <p:spPr bwMode="auto">
            <a:xfrm rot="5400000" flipH="1">
              <a:off x="5686" y="-143"/>
              <a:ext cx="144" cy="3022"/>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5" name="_s3085"/>
            <p:cNvCxnSpPr>
              <a:cxnSpLocks noChangeShapeType="1"/>
              <a:stCxn id="7" idx="0"/>
              <a:endCxn id="4" idx="2"/>
            </p:cNvCxnSpPr>
            <p:nvPr/>
          </p:nvCxnSpPr>
          <p:spPr bwMode="auto">
            <a:xfrm rot="5400000" flipH="1">
              <a:off x="4678" y="865"/>
              <a:ext cx="144" cy="1006"/>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6" name="_s3086"/>
            <p:cNvCxnSpPr>
              <a:cxnSpLocks noChangeShapeType="1"/>
              <a:stCxn id="6" idx="0"/>
              <a:endCxn id="4" idx="2"/>
            </p:cNvCxnSpPr>
            <p:nvPr/>
          </p:nvCxnSpPr>
          <p:spPr bwMode="auto">
            <a:xfrm rot="16200000">
              <a:off x="3671" y="864"/>
              <a:ext cx="144" cy="1008"/>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7" name="_s3087"/>
            <p:cNvCxnSpPr>
              <a:cxnSpLocks noChangeShapeType="1"/>
              <a:stCxn id="5" idx="0"/>
              <a:endCxn id="4" idx="2"/>
            </p:cNvCxnSpPr>
            <p:nvPr/>
          </p:nvCxnSpPr>
          <p:spPr bwMode="auto">
            <a:xfrm rot="16200000">
              <a:off x="2663" y="-144"/>
              <a:ext cx="144" cy="3024"/>
            </a:xfrm>
            <a:prstGeom prst="bentConnector3">
              <a:avLst>
                <a:gd name="adj1" fmla="val 3512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 name="_s3088"/>
            <p:cNvSpPr>
              <a:spLocks noChangeArrowheads="1"/>
            </p:cNvSpPr>
            <p:nvPr/>
          </p:nvSpPr>
          <p:spPr bwMode="auto">
            <a:xfrm>
              <a:off x="3814" y="100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Shape</a:t>
              </a:r>
              <a:endParaRPr kumimoji="0" lang="es-ES" sz="1200" b="0" i="0" u="none" strike="noStrike" cap="none" normalizeH="0" baseline="0" smtClean="0">
                <a:ln>
                  <a:noFill/>
                </a:ln>
                <a:solidFill>
                  <a:schemeClr val="tx1"/>
                </a:solidFill>
                <a:effectLst/>
                <a:latin typeface="Arial" charset="0"/>
              </a:endParaRPr>
            </a:p>
          </p:txBody>
        </p:sp>
        <p:sp>
          <p:nvSpPr>
            <p:cNvPr id="5" name="_s3089"/>
            <p:cNvSpPr>
              <a:spLocks noChangeArrowheads="1"/>
            </p:cNvSpPr>
            <p:nvPr/>
          </p:nvSpPr>
          <p:spPr bwMode="auto">
            <a:xfrm>
              <a:off x="791" y="144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Arc2D</a:t>
              </a:r>
              <a:endParaRPr kumimoji="0" lang="es-ES" sz="1200" b="0" i="0" u="none" strike="noStrike" cap="none" normalizeH="0" baseline="0" smtClean="0">
                <a:ln>
                  <a:noFill/>
                </a:ln>
                <a:solidFill>
                  <a:schemeClr val="tx1"/>
                </a:solidFill>
                <a:effectLst/>
                <a:latin typeface="Arial" charset="0"/>
              </a:endParaRPr>
            </a:p>
          </p:txBody>
        </p:sp>
        <p:sp>
          <p:nvSpPr>
            <p:cNvPr id="6" name="_s3090"/>
            <p:cNvSpPr>
              <a:spLocks noChangeArrowheads="1"/>
            </p:cNvSpPr>
            <p:nvPr/>
          </p:nvSpPr>
          <p:spPr bwMode="auto">
            <a:xfrm>
              <a:off x="2806" y="144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Ellipse2D</a:t>
              </a:r>
              <a:endParaRPr kumimoji="0" lang="es-ES" sz="1200" b="0" i="0" u="none" strike="noStrike" cap="none" normalizeH="0" baseline="0" smtClean="0">
                <a:ln>
                  <a:noFill/>
                </a:ln>
                <a:solidFill>
                  <a:schemeClr val="tx1"/>
                </a:solidFill>
                <a:effectLst/>
                <a:latin typeface="Arial" charset="0"/>
              </a:endParaRPr>
            </a:p>
          </p:txBody>
        </p:sp>
        <p:sp>
          <p:nvSpPr>
            <p:cNvPr id="7" name="_s3091"/>
            <p:cNvSpPr>
              <a:spLocks noChangeArrowheads="1"/>
            </p:cNvSpPr>
            <p:nvPr/>
          </p:nvSpPr>
          <p:spPr bwMode="auto">
            <a:xfrm>
              <a:off x="4821" y="144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Rectangle2D</a:t>
              </a:r>
              <a:endParaRPr kumimoji="0" lang="es-ES" sz="1200" b="0" i="0" u="none" strike="noStrike" cap="none" normalizeH="0" baseline="0" smtClean="0">
                <a:ln>
                  <a:noFill/>
                </a:ln>
                <a:solidFill>
                  <a:schemeClr val="tx1"/>
                </a:solidFill>
                <a:effectLst/>
                <a:latin typeface="Arial" charset="0"/>
              </a:endParaRPr>
            </a:p>
          </p:txBody>
        </p:sp>
        <p:sp>
          <p:nvSpPr>
            <p:cNvPr id="16" name="_s3092"/>
            <p:cNvSpPr>
              <a:spLocks noChangeArrowheads="1"/>
            </p:cNvSpPr>
            <p:nvPr/>
          </p:nvSpPr>
          <p:spPr bwMode="auto">
            <a:xfrm>
              <a:off x="6837" y="144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Line2D</a:t>
              </a:r>
              <a:endParaRPr kumimoji="0" lang="es-ES" sz="1200" b="0" i="0" u="none" strike="noStrike" cap="none" normalizeH="0" baseline="0" smtClean="0">
                <a:ln>
                  <a:noFill/>
                </a:ln>
                <a:solidFill>
                  <a:schemeClr val="tx1"/>
                </a:solidFill>
                <a:effectLst/>
                <a:latin typeface="Arial" charset="0"/>
              </a:endParaRPr>
            </a:p>
          </p:txBody>
        </p:sp>
        <p:sp>
          <p:nvSpPr>
            <p:cNvPr id="17" name="_s3093"/>
            <p:cNvSpPr>
              <a:spLocks noChangeArrowheads="1"/>
            </p:cNvSpPr>
            <p:nvPr/>
          </p:nvSpPr>
          <p:spPr bwMode="auto">
            <a:xfrm>
              <a:off x="288" y="1872"/>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Arc2D.Float</a:t>
              </a:r>
              <a:endParaRPr kumimoji="0" lang="es-ES" sz="1200" b="0" i="0" u="none" strike="noStrike" cap="none" normalizeH="0" baseline="0" smtClean="0">
                <a:ln>
                  <a:noFill/>
                </a:ln>
                <a:solidFill>
                  <a:schemeClr val="tx1"/>
                </a:solidFill>
                <a:effectLst/>
                <a:latin typeface="Arial" charset="0"/>
              </a:endParaRPr>
            </a:p>
          </p:txBody>
        </p:sp>
        <p:sp>
          <p:nvSpPr>
            <p:cNvPr id="18" name="_s3094"/>
            <p:cNvSpPr>
              <a:spLocks noChangeArrowheads="1"/>
            </p:cNvSpPr>
            <p:nvPr/>
          </p:nvSpPr>
          <p:spPr bwMode="auto">
            <a:xfrm>
              <a:off x="1311" y="1872"/>
              <a:ext cx="863"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dirty="0" smtClean="0">
                  <a:ln>
                    <a:noFill/>
                  </a:ln>
                  <a:solidFill>
                    <a:schemeClr val="tx1"/>
                  </a:solidFill>
                  <a:effectLst/>
                  <a:latin typeface="Arial" charset="0"/>
                </a:rPr>
                <a:t>Arc2D.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dirty="0" err="1" smtClean="0">
                  <a:ln>
                    <a:noFill/>
                  </a:ln>
                  <a:solidFill>
                    <a:schemeClr val="tx1"/>
                  </a:solidFill>
                  <a:effectLst/>
                  <a:latin typeface="Arial" charset="0"/>
                </a:rPr>
                <a:t>Double</a:t>
              </a:r>
              <a:endParaRPr kumimoji="0" lang="es-ES" sz="1200" b="0" i="0" u="none" strike="noStrike" cap="none" normalizeH="0" baseline="0" dirty="0" smtClean="0">
                <a:ln>
                  <a:noFill/>
                </a:ln>
                <a:solidFill>
                  <a:schemeClr val="tx1"/>
                </a:solidFill>
                <a:effectLst/>
                <a:latin typeface="Arial" charset="0"/>
              </a:endParaRPr>
            </a:p>
          </p:txBody>
        </p:sp>
        <p:sp>
          <p:nvSpPr>
            <p:cNvPr id="19" name="_s3095"/>
            <p:cNvSpPr>
              <a:spLocks noChangeArrowheads="1"/>
            </p:cNvSpPr>
            <p:nvPr/>
          </p:nvSpPr>
          <p:spPr bwMode="auto">
            <a:xfrm>
              <a:off x="2302" y="1872"/>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Ellipse2D.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Float</a:t>
              </a:r>
              <a:endParaRPr kumimoji="0" lang="es-ES" sz="1200" b="0" i="0" u="none" strike="noStrike" cap="none" normalizeH="0" baseline="0" smtClean="0">
                <a:ln>
                  <a:noFill/>
                </a:ln>
                <a:solidFill>
                  <a:schemeClr val="tx1"/>
                </a:solidFill>
                <a:effectLst/>
                <a:latin typeface="Arial" charset="0"/>
              </a:endParaRPr>
            </a:p>
          </p:txBody>
        </p:sp>
        <p:sp>
          <p:nvSpPr>
            <p:cNvPr id="20" name="_s3096"/>
            <p:cNvSpPr>
              <a:spLocks noChangeArrowheads="1"/>
            </p:cNvSpPr>
            <p:nvPr/>
          </p:nvSpPr>
          <p:spPr bwMode="auto">
            <a:xfrm>
              <a:off x="3310" y="1872"/>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Ellipse2D.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Double</a:t>
              </a:r>
              <a:endParaRPr kumimoji="0" lang="es-ES" sz="1200" b="0" i="0" u="none" strike="noStrike" cap="none" normalizeH="0" baseline="0" smtClean="0">
                <a:ln>
                  <a:noFill/>
                </a:ln>
                <a:solidFill>
                  <a:schemeClr val="tx1"/>
                </a:solidFill>
                <a:effectLst/>
                <a:latin typeface="Arial" charset="0"/>
              </a:endParaRPr>
            </a:p>
          </p:txBody>
        </p:sp>
        <p:sp>
          <p:nvSpPr>
            <p:cNvPr id="21" name="_s3097"/>
            <p:cNvSpPr>
              <a:spLocks noChangeArrowheads="1"/>
            </p:cNvSpPr>
            <p:nvPr/>
          </p:nvSpPr>
          <p:spPr bwMode="auto">
            <a:xfrm>
              <a:off x="4318" y="1872"/>
              <a:ext cx="863"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Rectangle2D.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Float</a:t>
              </a:r>
              <a:endParaRPr kumimoji="0" lang="es-ES" sz="1200" b="0" i="0" u="none" strike="noStrike" cap="none" normalizeH="0" baseline="0" smtClean="0">
                <a:ln>
                  <a:noFill/>
                </a:ln>
                <a:solidFill>
                  <a:schemeClr val="tx1"/>
                </a:solidFill>
                <a:effectLst/>
                <a:latin typeface="Arial" charset="0"/>
              </a:endParaRPr>
            </a:p>
          </p:txBody>
        </p:sp>
        <p:sp>
          <p:nvSpPr>
            <p:cNvPr id="22" name="_s3098"/>
            <p:cNvSpPr>
              <a:spLocks noChangeArrowheads="1"/>
            </p:cNvSpPr>
            <p:nvPr/>
          </p:nvSpPr>
          <p:spPr bwMode="auto">
            <a:xfrm>
              <a:off x="5325" y="1872"/>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Rectangle2D.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Double</a:t>
              </a:r>
              <a:endParaRPr kumimoji="0" lang="es-ES" sz="1200" b="0" i="0" u="none" strike="noStrike" cap="none" normalizeH="0" baseline="0" smtClean="0">
                <a:ln>
                  <a:noFill/>
                </a:ln>
                <a:solidFill>
                  <a:schemeClr val="tx1"/>
                </a:solidFill>
                <a:effectLst/>
                <a:latin typeface="Arial" charset="0"/>
              </a:endParaRPr>
            </a:p>
          </p:txBody>
        </p:sp>
        <p:sp>
          <p:nvSpPr>
            <p:cNvPr id="23" name="_s3099"/>
            <p:cNvSpPr>
              <a:spLocks noChangeArrowheads="1"/>
            </p:cNvSpPr>
            <p:nvPr/>
          </p:nvSpPr>
          <p:spPr bwMode="auto">
            <a:xfrm>
              <a:off x="6333" y="1872"/>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Line2D.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Float</a:t>
              </a:r>
              <a:endParaRPr kumimoji="0" lang="es-ES" sz="1200" b="0" i="0" u="none" strike="noStrike" cap="none" normalizeH="0" baseline="0" smtClean="0">
                <a:ln>
                  <a:noFill/>
                </a:ln>
                <a:solidFill>
                  <a:schemeClr val="tx1"/>
                </a:solidFill>
                <a:effectLst/>
                <a:latin typeface="Arial" charset="0"/>
              </a:endParaRPr>
            </a:p>
          </p:txBody>
        </p:sp>
        <p:sp>
          <p:nvSpPr>
            <p:cNvPr id="24" name="_s3100"/>
            <p:cNvSpPr>
              <a:spLocks noChangeArrowheads="1"/>
            </p:cNvSpPr>
            <p:nvPr/>
          </p:nvSpPr>
          <p:spPr bwMode="auto">
            <a:xfrm>
              <a:off x="7341" y="1872"/>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Line2D.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CO" sz="1200" b="0" i="0" u="none" strike="noStrike" cap="none" normalizeH="0" baseline="0" smtClean="0">
                  <a:ln>
                    <a:noFill/>
                  </a:ln>
                  <a:solidFill>
                    <a:schemeClr val="tx1"/>
                  </a:solidFill>
                  <a:effectLst/>
                  <a:latin typeface="Arial" charset="0"/>
                </a:rPr>
                <a:t>Double</a:t>
              </a:r>
              <a:endParaRPr kumimoji="0" lang="es-ES" sz="1200" b="0" i="0" u="none" strike="noStrike" cap="none" normalizeH="0" baseline="0" smtClean="0">
                <a:ln>
                  <a:noFill/>
                </a:ln>
                <a:solidFill>
                  <a:schemeClr val="tx1"/>
                </a:solidFill>
                <a:effectLst/>
                <a:latin typeface="Arial" charset="0"/>
              </a:endParaRPr>
            </a:p>
          </p:txBody>
        </p:sp>
      </p:grpSp>
      <p:sp>
        <p:nvSpPr>
          <p:cNvPr id="37" name="Text Box 31"/>
          <p:cNvSpPr txBox="1">
            <a:spLocks noChangeArrowheads="1"/>
          </p:cNvSpPr>
          <p:nvPr/>
        </p:nvSpPr>
        <p:spPr bwMode="auto">
          <a:xfrm>
            <a:off x="5588273" y="2296498"/>
            <a:ext cx="9808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2000" dirty="0">
                <a:solidFill>
                  <a:srgbClr val="FF0000"/>
                </a:solidFill>
                <a:latin typeface="+mj-lt"/>
              </a:rPr>
              <a:t>Interfaz</a:t>
            </a:r>
            <a:endParaRPr lang="es-ES" sz="2000" dirty="0">
              <a:solidFill>
                <a:srgbClr val="FF0000"/>
              </a:solidFill>
              <a:latin typeface="+mj-lt"/>
            </a:endParaRPr>
          </a:p>
        </p:txBody>
      </p:sp>
      <p:cxnSp>
        <p:nvCxnSpPr>
          <p:cNvPr id="26" name="25 Conector recto de flecha"/>
          <p:cNvCxnSpPr>
            <a:stCxn id="37" idx="1"/>
            <a:endCxn id="4" idx="3"/>
          </p:cNvCxnSpPr>
          <p:nvPr/>
        </p:nvCxnSpPr>
        <p:spPr>
          <a:xfrm flipH="1">
            <a:off x="4978800" y="2496553"/>
            <a:ext cx="60947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 Box 31"/>
          <p:cNvSpPr txBox="1">
            <a:spLocks noChangeArrowheads="1"/>
          </p:cNvSpPr>
          <p:nvPr/>
        </p:nvSpPr>
        <p:spPr bwMode="auto">
          <a:xfrm>
            <a:off x="2078742" y="2511942"/>
            <a:ext cx="17731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smtClean="0">
                <a:solidFill>
                  <a:srgbClr val="FF0000"/>
                </a:solidFill>
                <a:latin typeface="+mj-lt"/>
              </a:rPr>
              <a:t>Clases abstractas</a:t>
            </a:r>
            <a:endParaRPr lang="es-ES" dirty="0">
              <a:solidFill>
                <a:srgbClr val="FF0000"/>
              </a:solidFill>
              <a:latin typeface="+mj-lt"/>
            </a:endParaRPr>
          </a:p>
        </p:txBody>
      </p:sp>
      <p:cxnSp>
        <p:nvCxnSpPr>
          <p:cNvPr id="30" name="29 Conector recto de flecha"/>
          <p:cNvCxnSpPr>
            <a:stCxn id="42" idx="2"/>
            <a:endCxn id="5" idx="0"/>
          </p:cNvCxnSpPr>
          <p:nvPr/>
        </p:nvCxnSpPr>
        <p:spPr>
          <a:xfrm flipH="1">
            <a:off x="1145013" y="2881274"/>
            <a:ext cx="1820318" cy="4866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42" idx="2"/>
            <a:endCxn id="6" idx="0"/>
          </p:cNvCxnSpPr>
          <p:nvPr/>
        </p:nvCxnSpPr>
        <p:spPr>
          <a:xfrm>
            <a:off x="2965331" y="2881274"/>
            <a:ext cx="415595" cy="4866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stCxn id="42" idx="2"/>
            <a:endCxn id="7" idx="0"/>
          </p:cNvCxnSpPr>
          <p:nvPr/>
        </p:nvCxnSpPr>
        <p:spPr>
          <a:xfrm>
            <a:off x="2965331" y="2881274"/>
            <a:ext cx="2651508" cy="4866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p:cNvCxnSpPr>
            <a:stCxn id="42" idx="2"/>
            <a:endCxn id="16" idx="0"/>
          </p:cNvCxnSpPr>
          <p:nvPr/>
        </p:nvCxnSpPr>
        <p:spPr>
          <a:xfrm>
            <a:off x="2965331" y="2881274"/>
            <a:ext cx="4888531" cy="4866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Text Box 31"/>
          <p:cNvSpPr txBox="1">
            <a:spLocks noChangeArrowheads="1"/>
          </p:cNvSpPr>
          <p:nvPr/>
        </p:nvSpPr>
        <p:spPr bwMode="auto">
          <a:xfrm>
            <a:off x="3109636" y="6237312"/>
            <a:ext cx="30465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dirty="0" smtClean="0">
                <a:solidFill>
                  <a:srgbClr val="FF0000"/>
                </a:solidFill>
                <a:latin typeface="+mj-lt"/>
              </a:rPr>
              <a:t>Clases concretas que se pintan</a:t>
            </a:r>
            <a:endParaRPr lang="es-ES" dirty="0">
              <a:solidFill>
                <a:srgbClr val="FF0000"/>
              </a:solidFill>
              <a:latin typeface="+mj-lt"/>
            </a:endParaRPr>
          </a:p>
        </p:txBody>
      </p:sp>
      <p:cxnSp>
        <p:nvCxnSpPr>
          <p:cNvPr id="39" name="38 Conector recto de flecha"/>
          <p:cNvCxnSpPr>
            <a:stCxn id="51" idx="0"/>
            <a:endCxn id="17" idx="2"/>
          </p:cNvCxnSpPr>
          <p:nvPr/>
        </p:nvCxnSpPr>
        <p:spPr>
          <a:xfrm flipH="1" flipV="1">
            <a:off x="586312" y="5546476"/>
            <a:ext cx="4046594" cy="69083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a:stCxn id="51" idx="0"/>
            <a:endCxn id="18" idx="2"/>
          </p:cNvCxnSpPr>
          <p:nvPr/>
        </p:nvCxnSpPr>
        <p:spPr>
          <a:xfrm flipH="1" flipV="1">
            <a:off x="1721468" y="5543450"/>
            <a:ext cx="2911438" cy="6938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51" idx="0"/>
            <a:endCxn id="19" idx="2"/>
          </p:cNvCxnSpPr>
          <p:nvPr/>
        </p:nvCxnSpPr>
        <p:spPr>
          <a:xfrm flipH="1" flipV="1">
            <a:off x="2821671" y="5543450"/>
            <a:ext cx="1811235" cy="6938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a:stCxn id="51" idx="0"/>
            <a:endCxn id="20" idx="2"/>
          </p:cNvCxnSpPr>
          <p:nvPr/>
        </p:nvCxnSpPr>
        <p:spPr>
          <a:xfrm flipH="1" flipV="1">
            <a:off x="3940182" y="5543450"/>
            <a:ext cx="692724" cy="6938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a:stCxn id="51" idx="0"/>
            <a:endCxn id="21" idx="2"/>
          </p:cNvCxnSpPr>
          <p:nvPr/>
        </p:nvCxnSpPr>
        <p:spPr>
          <a:xfrm flipV="1">
            <a:off x="4632906" y="5543450"/>
            <a:ext cx="425232" cy="6938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a:stCxn id="51" idx="0"/>
            <a:endCxn id="22" idx="2"/>
          </p:cNvCxnSpPr>
          <p:nvPr/>
        </p:nvCxnSpPr>
        <p:spPr>
          <a:xfrm flipV="1">
            <a:off x="4632906" y="5543450"/>
            <a:ext cx="1543189" cy="6938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a:stCxn id="51" idx="0"/>
            <a:endCxn id="23" idx="2"/>
          </p:cNvCxnSpPr>
          <p:nvPr/>
        </p:nvCxnSpPr>
        <p:spPr>
          <a:xfrm flipV="1">
            <a:off x="4632906" y="5543450"/>
            <a:ext cx="2661701" cy="6938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54 Conector recto de flecha"/>
          <p:cNvCxnSpPr>
            <a:stCxn id="51" idx="0"/>
            <a:endCxn id="24" idx="2"/>
          </p:cNvCxnSpPr>
          <p:nvPr/>
        </p:nvCxnSpPr>
        <p:spPr>
          <a:xfrm flipV="1">
            <a:off x="4632906" y="5543450"/>
            <a:ext cx="3780212" cy="6938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20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8" name="7 Rectángulo"/>
          <p:cNvSpPr/>
          <p:nvPr/>
        </p:nvSpPr>
        <p:spPr>
          <a:xfrm>
            <a:off x="971600" y="2564904"/>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10" name="9 Rectángulo"/>
          <p:cNvSpPr/>
          <p:nvPr/>
        </p:nvSpPr>
        <p:spPr>
          <a:xfrm>
            <a:off x="971600" y="360857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11" name="10 Rectángulo"/>
          <p:cNvSpPr/>
          <p:nvPr/>
        </p:nvSpPr>
        <p:spPr>
          <a:xfrm>
            <a:off x="971600" y="4652247"/>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solidFill>
                  <a:schemeClr val="tx1"/>
                </a:solidFill>
              </a:rPr>
              <a:t>Crear los objetos que se van a dibujar</a:t>
            </a:r>
            <a:endParaRPr lang="es-CO" sz="1600" dirty="0">
              <a:solidFill>
                <a:schemeClr val="tx1"/>
              </a:solidFill>
            </a:endParaRPr>
          </a:p>
        </p:txBody>
      </p:sp>
      <p:sp>
        <p:nvSpPr>
          <p:cNvPr id="14" name="13 Rectángulo"/>
          <p:cNvSpPr/>
          <p:nvPr/>
        </p:nvSpPr>
        <p:spPr>
          <a:xfrm>
            <a:off x="971600" y="5684139"/>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t>Dibujar sobre la superficie</a:t>
            </a:r>
          </a:p>
        </p:txBody>
      </p:sp>
      <p:sp>
        <p:nvSpPr>
          <p:cNvPr id="2" name="1 Rectángulo"/>
          <p:cNvSpPr/>
          <p:nvPr/>
        </p:nvSpPr>
        <p:spPr>
          <a:xfrm>
            <a:off x="4230216" y="3284984"/>
            <a:ext cx="4572000" cy="2308324"/>
          </a:xfrm>
          <a:prstGeom prst="rect">
            <a:avLst/>
          </a:prstGeom>
        </p:spPr>
        <p:txBody>
          <a:bodyPr>
            <a:spAutoFit/>
          </a:bodyPr>
          <a:lstStyle/>
          <a:p>
            <a:r>
              <a:rPr lang="es-CO" dirty="0">
                <a:latin typeface="+mj-lt"/>
              </a:rPr>
              <a:t>Para crear un objetos que se va a dibujar, simplemente se hace new de la clase que se desea.</a:t>
            </a:r>
          </a:p>
          <a:p>
            <a:endParaRPr lang="es-CO" dirty="0">
              <a:latin typeface="+mj-lt"/>
            </a:endParaRPr>
          </a:p>
          <a:p>
            <a:r>
              <a:rPr lang="es-CO" dirty="0">
                <a:latin typeface="+mj-lt"/>
              </a:rPr>
              <a:t>Ejemplo:</a:t>
            </a:r>
          </a:p>
          <a:p>
            <a:endParaRPr lang="es-CO" sz="2000" dirty="0">
              <a:latin typeface="+mj-lt"/>
            </a:endParaRPr>
          </a:p>
          <a:p>
            <a:pPr>
              <a:buFontTx/>
              <a:buNone/>
            </a:pPr>
            <a:r>
              <a:rPr lang="es-CO" sz="1600" dirty="0">
                <a:latin typeface="+mj-lt"/>
              </a:rPr>
              <a:t>Rectangle2D.Double </a:t>
            </a:r>
            <a:r>
              <a:rPr lang="es-CO" sz="1600" dirty="0" err="1">
                <a:latin typeface="+mj-lt"/>
              </a:rPr>
              <a:t>rectangulo</a:t>
            </a:r>
            <a:r>
              <a:rPr lang="es-CO" sz="1600" dirty="0">
                <a:latin typeface="+mj-lt"/>
              </a:rPr>
              <a:t> = new Rectangle2D.Double(0, 0, 80, 40)</a:t>
            </a:r>
          </a:p>
        </p:txBody>
      </p:sp>
    </p:spTree>
    <p:extLst>
      <p:ext uri="{BB962C8B-B14F-4D97-AF65-F5344CB8AC3E}">
        <p14:creationId xmlns:p14="http://schemas.microsoft.com/office/powerpoint/2010/main" val="24384930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8" name="7 Rectángulo"/>
          <p:cNvSpPr/>
          <p:nvPr/>
        </p:nvSpPr>
        <p:spPr>
          <a:xfrm>
            <a:off x="971600" y="2564904"/>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Obtener la superficie (contexto gráfico) de la ventana (o panel) donde vamos a pintar</a:t>
            </a:r>
            <a:endParaRPr lang="es-CO" sz="1600" dirty="0"/>
          </a:p>
        </p:txBody>
      </p:sp>
      <p:sp>
        <p:nvSpPr>
          <p:cNvPr id="10" name="9 Rectángulo"/>
          <p:cNvSpPr/>
          <p:nvPr/>
        </p:nvSpPr>
        <p:spPr>
          <a:xfrm>
            <a:off x="971600" y="3608576"/>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Configurar el color del lápiz y el tipo de letra de la superficie</a:t>
            </a:r>
            <a:endParaRPr lang="es-CO" sz="1600" dirty="0"/>
          </a:p>
        </p:txBody>
      </p:sp>
      <p:sp>
        <p:nvSpPr>
          <p:cNvPr id="11" name="10 Rectángulo"/>
          <p:cNvSpPr/>
          <p:nvPr/>
        </p:nvSpPr>
        <p:spPr>
          <a:xfrm>
            <a:off x="971600" y="4652247"/>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smtClean="0"/>
              <a:t>Crear los objetos que se van a dibujar</a:t>
            </a:r>
            <a:endParaRPr lang="es-CO" sz="1600" dirty="0"/>
          </a:p>
        </p:txBody>
      </p:sp>
      <p:sp>
        <p:nvSpPr>
          <p:cNvPr id="14" name="13 Rectángulo"/>
          <p:cNvSpPr/>
          <p:nvPr/>
        </p:nvSpPr>
        <p:spPr>
          <a:xfrm>
            <a:off x="971600" y="5684139"/>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rPr>
              <a:t>Dibujar sobre la superficie</a:t>
            </a:r>
          </a:p>
        </p:txBody>
      </p:sp>
      <p:sp>
        <p:nvSpPr>
          <p:cNvPr id="2" name="1 Rectángulo"/>
          <p:cNvSpPr/>
          <p:nvPr/>
        </p:nvSpPr>
        <p:spPr>
          <a:xfrm>
            <a:off x="4365104" y="3267411"/>
            <a:ext cx="4302224" cy="2308324"/>
          </a:xfrm>
          <a:prstGeom prst="rect">
            <a:avLst/>
          </a:prstGeom>
        </p:spPr>
        <p:txBody>
          <a:bodyPr wrap="square">
            <a:spAutoFit/>
          </a:bodyPr>
          <a:lstStyle/>
          <a:p>
            <a:r>
              <a:rPr lang="es-CO" dirty="0">
                <a:latin typeface="+mj-lt"/>
              </a:rPr>
              <a:t>Para dibujar un objeto en Graphics2D, hay dos métodos:</a:t>
            </a:r>
          </a:p>
          <a:p>
            <a:pPr lvl="1">
              <a:buFontTx/>
              <a:buChar char="•"/>
            </a:pPr>
            <a:r>
              <a:rPr lang="es-CO" dirty="0" err="1">
                <a:solidFill>
                  <a:srgbClr val="FF0000"/>
                </a:solidFill>
                <a:latin typeface="+mj-lt"/>
              </a:rPr>
              <a:t>draw</a:t>
            </a:r>
            <a:r>
              <a:rPr lang="es-CO" dirty="0">
                <a:latin typeface="+mj-lt"/>
              </a:rPr>
              <a:t>: pinta los objetos vacíos (solo el borde)</a:t>
            </a:r>
          </a:p>
          <a:p>
            <a:pPr lvl="1">
              <a:buFontTx/>
              <a:buChar char="•"/>
            </a:pPr>
            <a:r>
              <a:rPr lang="es-CO" dirty="0" err="1">
                <a:solidFill>
                  <a:srgbClr val="FF0000"/>
                </a:solidFill>
                <a:latin typeface="+mj-lt"/>
              </a:rPr>
              <a:t>fill</a:t>
            </a:r>
            <a:r>
              <a:rPr lang="es-CO" dirty="0">
                <a:latin typeface="+mj-lt"/>
              </a:rPr>
              <a:t>: pinta los objetos llenos</a:t>
            </a:r>
          </a:p>
          <a:p>
            <a:pPr lvl="1">
              <a:buFontTx/>
              <a:buChar char="•"/>
            </a:pPr>
            <a:endParaRPr lang="es-CO" dirty="0">
              <a:latin typeface="+mj-lt"/>
            </a:endParaRPr>
          </a:p>
          <a:p>
            <a:r>
              <a:rPr lang="es-CO" dirty="0">
                <a:latin typeface="+mj-lt"/>
              </a:rPr>
              <a:t>Para dibujar cadenas de texto: </a:t>
            </a:r>
          </a:p>
          <a:p>
            <a:pPr lvl="1">
              <a:buFontTx/>
              <a:buChar char="•"/>
            </a:pPr>
            <a:r>
              <a:rPr lang="es-CO" dirty="0" err="1">
                <a:solidFill>
                  <a:srgbClr val="FF0000"/>
                </a:solidFill>
                <a:latin typeface="+mj-lt"/>
              </a:rPr>
              <a:t>drawString</a:t>
            </a:r>
            <a:endParaRPr lang="es-CO" dirty="0">
              <a:solidFill>
                <a:srgbClr val="FF0000"/>
              </a:solidFill>
              <a:latin typeface="+mj-lt"/>
            </a:endParaRPr>
          </a:p>
        </p:txBody>
      </p:sp>
    </p:spTree>
    <p:extLst>
      <p:ext uri="{BB962C8B-B14F-4D97-AF65-F5344CB8AC3E}">
        <p14:creationId xmlns:p14="http://schemas.microsoft.com/office/powerpoint/2010/main" val="3406516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Graphics2D</a:t>
            </a:r>
            <a:endParaRPr lang="es-CO" sz="2800" b="1" dirty="0">
              <a:latin typeface="Candara" pitchFamily="34" charset="0"/>
            </a:endParaRPr>
          </a:p>
        </p:txBody>
      </p:sp>
      <p:sp>
        <p:nvSpPr>
          <p:cNvPr id="3" name="2 Rectángulo"/>
          <p:cNvSpPr/>
          <p:nvPr/>
        </p:nvSpPr>
        <p:spPr>
          <a:xfrm>
            <a:off x="1547664" y="2542137"/>
            <a:ext cx="6696745" cy="3693319"/>
          </a:xfrm>
          <a:prstGeom prst="rect">
            <a:avLst/>
          </a:prstGeom>
        </p:spPr>
        <p:txBody>
          <a:bodyPr wrap="square">
            <a:spAutoFit/>
          </a:bodyPr>
          <a:lstStyle/>
          <a:p>
            <a:pPr>
              <a:buFontTx/>
              <a:buNone/>
            </a:pPr>
            <a:r>
              <a:rPr lang="es-CO" dirty="0" err="1">
                <a:latin typeface="+mj-lt"/>
              </a:rPr>
              <a:t>public</a:t>
            </a:r>
            <a:r>
              <a:rPr lang="es-CO" dirty="0">
                <a:latin typeface="+mj-lt"/>
              </a:rPr>
              <a:t> </a:t>
            </a:r>
            <a:r>
              <a:rPr lang="es-CO" dirty="0" err="1">
                <a:latin typeface="+mj-lt"/>
              </a:rPr>
              <a:t>void</a:t>
            </a:r>
            <a:r>
              <a:rPr lang="es-CO" dirty="0">
                <a:latin typeface="+mj-lt"/>
              </a:rPr>
              <a:t> </a:t>
            </a:r>
            <a:r>
              <a:rPr lang="es-CO" dirty="0" err="1">
                <a:latin typeface="+mj-lt"/>
              </a:rPr>
              <a:t>paintComponent</a:t>
            </a:r>
            <a:r>
              <a:rPr lang="es-CO" dirty="0">
                <a:latin typeface="+mj-lt"/>
              </a:rPr>
              <a:t>(</a:t>
            </a:r>
            <a:r>
              <a:rPr lang="es-CO" dirty="0" err="1">
                <a:latin typeface="+mj-lt"/>
              </a:rPr>
              <a:t>Graphics</a:t>
            </a:r>
            <a:r>
              <a:rPr lang="es-CO" dirty="0">
                <a:latin typeface="+mj-lt"/>
              </a:rPr>
              <a:t> g)</a:t>
            </a:r>
          </a:p>
          <a:p>
            <a:pPr>
              <a:buFontTx/>
              <a:buNone/>
            </a:pPr>
            <a:r>
              <a:rPr lang="es-CO" dirty="0">
                <a:latin typeface="+mj-lt"/>
              </a:rPr>
              <a:t>{</a:t>
            </a:r>
          </a:p>
          <a:p>
            <a:pPr marL="361950" indent="-361950">
              <a:buFontTx/>
              <a:buNone/>
            </a:pPr>
            <a:r>
              <a:rPr lang="es-CO" dirty="0">
                <a:latin typeface="+mj-lt"/>
              </a:rPr>
              <a:t>   </a:t>
            </a:r>
            <a:r>
              <a:rPr lang="es-CO" dirty="0" smtClean="0">
                <a:latin typeface="+mj-lt"/>
              </a:rPr>
              <a:t>	Graphics2D </a:t>
            </a:r>
            <a:r>
              <a:rPr lang="es-CO" dirty="0">
                <a:latin typeface="+mj-lt"/>
              </a:rPr>
              <a:t>g2d = (Graphics2D) g ;</a:t>
            </a:r>
          </a:p>
          <a:p>
            <a:pPr marL="361950" indent="-361950">
              <a:buFontTx/>
              <a:buNone/>
            </a:pPr>
            <a:r>
              <a:rPr lang="es-CO" dirty="0">
                <a:latin typeface="+mj-lt"/>
              </a:rPr>
              <a:t>    </a:t>
            </a:r>
          </a:p>
          <a:p>
            <a:pPr marL="361950" indent="-361950">
              <a:buFontTx/>
              <a:buNone/>
            </a:pPr>
            <a:r>
              <a:rPr lang="es-CO" dirty="0">
                <a:latin typeface="+mj-lt"/>
              </a:rPr>
              <a:t>  </a:t>
            </a:r>
            <a:r>
              <a:rPr lang="es-CO" dirty="0" smtClean="0">
                <a:latin typeface="+mj-lt"/>
              </a:rPr>
              <a:t>	Rectangle2D </a:t>
            </a:r>
            <a:r>
              <a:rPr lang="es-CO" dirty="0" err="1">
                <a:latin typeface="+mj-lt"/>
              </a:rPr>
              <a:t>rectangulo</a:t>
            </a:r>
            <a:r>
              <a:rPr lang="es-CO" dirty="0">
                <a:latin typeface="+mj-lt"/>
              </a:rPr>
              <a:t> =</a:t>
            </a:r>
          </a:p>
          <a:p>
            <a:pPr marL="361950" indent="-361950">
              <a:buFontTx/>
              <a:buNone/>
            </a:pPr>
            <a:r>
              <a:rPr lang="es-CO" dirty="0">
                <a:latin typeface="+mj-lt"/>
              </a:rPr>
              <a:t>   </a:t>
            </a:r>
            <a:r>
              <a:rPr lang="es-CO" dirty="0" smtClean="0">
                <a:latin typeface="+mj-lt"/>
              </a:rPr>
              <a:t>	new </a:t>
            </a:r>
            <a:r>
              <a:rPr lang="es-CO" dirty="0">
                <a:latin typeface="+mj-lt"/>
              </a:rPr>
              <a:t>Rectangle2D.Double( 0, 0, </a:t>
            </a:r>
            <a:r>
              <a:rPr lang="es-CO" dirty="0" err="1">
                <a:latin typeface="+mj-lt"/>
              </a:rPr>
              <a:t>getWidth</a:t>
            </a:r>
            <a:r>
              <a:rPr lang="es-CO" dirty="0">
                <a:latin typeface="+mj-lt"/>
              </a:rPr>
              <a:t>(), </a:t>
            </a:r>
            <a:r>
              <a:rPr lang="es-CO" dirty="0" err="1">
                <a:latin typeface="+mj-lt"/>
              </a:rPr>
              <a:t>getHeight</a:t>
            </a:r>
            <a:r>
              <a:rPr lang="es-CO" dirty="0">
                <a:latin typeface="+mj-lt"/>
              </a:rPr>
              <a:t>() );</a:t>
            </a:r>
          </a:p>
          <a:p>
            <a:pPr marL="361950" indent="-361950">
              <a:buFontTx/>
              <a:buNone/>
            </a:pPr>
            <a:endParaRPr lang="es-CO" dirty="0">
              <a:latin typeface="+mj-lt"/>
            </a:endParaRPr>
          </a:p>
          <a:p>
            <a:pPr marL="361950" indent="-361950">
              <a:buFontTx/>
              <a:buNone/>
            </a:pPr>
            <a:r>
              <a:rPr lang="es-CO" dirty="0">
                <a:latin typeface="+mj-lt"/>
              </a:rPr>
              <a:t>   </a:t>
            </a:r>
            <a:r>
              <a:rPr lang="es-CO" dirty="0" smtClean="0">
                <a:latin typeface="+mj-lt"/>
              </a:rPr>
              <a:t>	</a:t>
            </a:r>
            <a:r>
              <a:rPr lang="es-CO" dirty="0" err="1" smtClean="0">
                <a:latin typeface="+mj-lt"/>
              </a:rPr>
              <a:t>g.setColor</a:t>
            </a:r>
            <a:r>
              <a:rPr lang="es-CO" dirty="0">
                <a:latin typeface="+mj-lt"/>
              </a:rPr>
              <a:t>( </a:t>
            </a:r>
            <a:r>
              <a:rPr lang="es-CO" dirty="0" err="1">
                <a:latin typeface="+mj-lt"/>
              </a:rPr>
              <a:t>Color.BLUE</a:t>
            </a:r>
            <a:r>
              <a:rPr lang="es-CO" dirty="0">
                <a:latin typeface="+mj-lt"/>
              </a:rPr>
              <a:t> );  </a:t>
            </a:r>
          </a:p>
          <a:p>
            <a:pPr marL="361950" indent="-361950">
              <a:buFontTx/>
              <a:buNone/>
            </a:pPr>
            <a:r>
              <a:rPr lang="es-CO" dirty="0">
                <a:latin typeface="+mj-lt"/>
              </a:rPr>
              <a:t>   </a:t>
            </a:r>
            <a:r>
              <a:rPr lang="es-CO" dirty="0" smtClean="0">
                <a:latin typeface="+mj-lt"/>
              </a:rPr>
              <a:t>	</a:t>
            </a:r>
            <a:r>
              <a:rPr lang="es-CO" dirty="0" err="1" smtClean="0">
                <a:latin typeface="+mj-lt"/>
              </a:rPr>
              <a:t>g.fill</a:t>
            </a:r>
            <a:r>
              <a:rPr lang="es-CO" dirty="0">
                <a:latin typeface="+mj-lt"/>
              </a:rPr>
              <a:t>( </a:t>
            </a:r>
            <a:r>
              <a:rPr lang="es-CO" dirty="0" err="1">
                <a:latin typeface="+mj-lt"/>
              </a:rPr>
              <a:t>rectangulo</a:t>
            </a:r>
            <a:r>
              <a:rPr lang="es-CO" dirty="0">
                <a:latin typeface="+mj-lt"/>
              </a:rPr>
              <a:t> );</a:t>
            </a:r>
          </a:p>
          <a:p>
            <a:pPr marL="361950" indent="-361950">
              <a:buFontTx/>
              <a:buNone/>
            </a:pPr>
            <a:endParaRPr lang="es-CO" dirty="0">
              <a:latin typeface="+mj-lt"/>
            </a:endParaRPr>
          </a:p>
          <a:p>
            <a:pPr marL="361950" indent="-361950">
              <a:buFontTx/>
              <a:buNone/>
            </a:pPr>
            <a:r>
              <a:rPr lang="es-CO" dirty="0">
                <a:latin typeface="+mj-lt"/>
              </a:rPr>
              <a:t>   </a:t>
            </a:r>
            <a:r>
              <a:rPr lang="es-CO" dirty="0" smtClean="0">
                <a:latin typeface="+mj-lt"/>
              </a:rPr>
              <a:t>	</a:t>
            </a:r>
            <a:r>
              <a:rPr lang="es-CO" dirty="0" err="1" smtClean="0">
                <a:latin typeface="+mj-lt"/>
              </a:rPr>
              <a:t>g.setColor</a:t>
            </a:r>
            <a:r>
              <a:rPr lang="es-CO" dirty="0">
                <a:latin typeface="+mj-lt"/>
              </a:rPr>
              <a:t>( </a:t>
            </a:r>
            <a:r>
              <a:rPr lang="es-CO" dirty="0" err="1">
                <a:latin typeface="+mj-lt"/>
              </a:rPr>
              <a:t>Color.RED</a:t>
            </a:r>
            <a:r>
              <a:rPr lang="es-CO" dirty="0">
                <a:latin typeface="+mj-lt"/>
              </a:rPr>
              <a:t> );</a:t>
            </a:r>
          </a:p>
          <a:p>
            <a:pPr marL="361950" indent="-361950">
              <a:buFontTx/>
              <a:buNone/>
            </a:pPr>
            <a:r>
              <a:rPr lang="es-CO" dirty="0">
                <a:latin typeface="+mj-lt"/>
              </a:rPr>
              <a:t>   </a:t>
            </a:r>
            <a:r>
              <a:rPr lang="es-CO" dirty="0" smtClean="0">
                <a:latin typeface="+mj-lt"/>
              </a:rPr>
              <a:t>	</a:t>
            </a:r>
            <a:r>
              <a:rPr lang="es-CO" dirty="0" err="1" smtClean="0">
                <a:latin typeface="+mj-lt"/>
              </a:rPr>
              <a:t>g.draw</a:t>
            </a:r>
            <a:r>
              <a:rPr lang="es-CO" dirty="0">
                <a:latin typeface="+mj-lt"/>
              </a:rPr>
              <a:t>( </a:t>
            </a:r>
            <a:r>
              <a:rPr lang="es-CO" dirty="0" err="1">
                <a:latin typeface="+mj-lt"/>
              </a:rPr>
              <a:t>rectangulo</a:t>
            </a:r>
            <a:r>
              <a:rPr lang="es-CO" dirty="0">
                <a:latin typeface="+mj-lt"/>
              </a:rPr>
              <a:t> );</a:t>
            </a:r>
          </a:p>
          <a:p>
            <a:pPr>
              <a:buFontTx/>
              <a:buNone/>
            </a:pPr>
            <a:r>
              <a:rPr lang="es-CO" dirty="0">
                <a:latin typeface="+mj-lt"/>
              </a:rPr>
              <a:t>}</a:t>
            </a:r>
          </a:p>
        </p:txBody>
      </p:sp>
    </p:spTree>
    <p:extLst>
      <p:ext uri="{BB962C8B-B14F-4D97-AF65-F5344CB8AC3E}">
        <p14:creationId xmlns:p14="http://schemas.microsoft.com/office/powerpoint/2010/main" val="31175076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Mouse y Menú</a:t>
            </a:r>
            <a:endParaRPr lang="es-CO" sz="2800" b="1" dirty="0">
              <a:latin typeface="Candara" pitchFamily="34" charset="0"/>
            </a:endParaRPr>
          </a:p>
        </p:txBody>
      </p:sp>
      <p:sp>
        <p:nvSpPr>
          <p:cNvPr id="2" name="1 Rectángulo"/>
          <p:cNvSpPr/>
          <p:nvPr/>
        </p:nvSpPr>
        <p:spPr>
          <a:xfrm>
            <a:off x="1187624" y="3032113"/>
            <a:ext cx="7416824" cy="2336024"/>
          </a:xfrm>
          <a:prstGeom prst="rect">
            <a:avLst/>
          </a:prstGeom>
        </p:spPr>
        <p:txBody>
          <a:bodyPr wrap="square">
            <a:spAutoFit/>
          </a:bodyPr>
          <a:lstStyle/>
          <a:p>
            <a:pPr>
              <a:lnSpc>
                <a:spcPct val="90000"/>
              </a:lnSpc>
            </a:pPr>
            <a:r>
              <a:rPr lang="es-CO" dirty="0">
                <a:latin typeface="+mj-lt"/>
              </a:rPr>
              <a:t>Para “</a:t>
            </a:r>
            <a:r>
              <a:rPr lang="es-CO" dirty="0" err="1">
                <a:latin typeface="+mj-lt"/>
              </a:rPr>
              <a:t>oir</a:t>
            </a:r>
            <a:r>
              <a:rPr lang="es-CO" dirty="0">
                <a:latin typeface="+mj-lt"/>
              </a:rPr>
              <a:t>” el clic sobre un botón:</a:t>
            </a:r>
          </a:p>
          <a:p>
            <a:pPr>
              <a:lnSpc>
                <a:spcPct val="90000"/>
              </a:lnSpc>
            </a:pPr>
            <a:endParaRPr lang="es-CO" dirty="0">
              <a:latin typeface="+mj-lt"/>
            </a:endParaRPr>
          </a:p>
          <a:p>
            <a:pPr marL="342900" indent="-342900">
              <a:lnSpc>
                <a:spcPct val="90000"/>
              </a:lnSpc>
              <a:buFont typeface="+mj-lt"/>
              <a:buAutoNum type="arabicPeriod"/>
            </a:pPr>
            <a:r>
              <a:rPr lang="es-CO" dirty="0" err="1">
                <a:latin typeface="+mj-lt"/>
              </a:rPr>
              <a:t>public</a:t>
            </a:r>
            <a:r>
              <a:rPr lang="es-CO" dirty="0">
                <a:latin typeface="+mj-lt"/>
              </a:rPr>
              <a:t> </a:t>
            </a:r>
            <a:r>
              <a:rPr lang="es-CO" dirty="0" err="1">
                <a:latin typeface="+mj-lt"/>
              </a:rPr>
              <a:t>class</a:t>
            </a:r>
            <a:r>
              <a:rPr lang="es-CO" dirty="0">
                <a:latin typeface="+mj-lt"/>
              </a:rPr>
              <a:t> </a:t>
            </a:r>
            <a:r>
              <a:rPr lang="es-CO" dirty="0" err="1">
                <a:latin typeface="+mj-lt"/>
              </a:rPr>
              <a:t>PanelOidor</a:t>
            </a:r>
            <a:r>
              <a:rPr lang="es-CO" dirty="0">
                <a:latin typeface="+mj-lt"/>
              </a:rPr>
              <a:t> </a:t>
            </a:r>
            <a:r>
              <a:rPr lang="es-CO" dirty="0" err="1">
                <a:latin typeface="+mj-lt"/>
              </a:rPr>
              <a:t>extends</a:t>
            </a:r>
            <a:r>
              <a:rPr lang="es-CO" dirty="0">
                <a:latin typeface="+mj-lt"/>
              </a:rPr>
              <a:t> </a:t>
            </a:r>
            <a:r>
              <a:rPr lang="es-CO" dirty="0" err="1">
                <a:latin typeface="+mj-lt"/>
              </a:rPr>
              <a:t>JPanel</a:t>
            </a:r>
            <a:r>
              <a:rPr lang="es-CO" dirty="0">
                <a:latin typeface="+mj-lt"/>
              </a:rPr>
              <a:t> </a:t>
            </a:r>
            <a:r>
              <a:rPr lang="es-CO" dirty="0" err="1">
                <a:solidFill>
                  <a:srgbClr val="FF0000"/>
                </a:solidFill>
                <a:latin typeface="+mj-lt"/>
              </a:rPr>
              <a:t>implements</a:t>
            </a:r>
            <a:r>
              <a:rPr lang="es-CO" dirty="0">
                <a:latin typeface="+mj-lt"/>
              </a:rPr>
              <a:t> </a:t>
            </a:r>
            <a:r>
              <a:rPr lang="es-CO" dirty="0" err="1">
                <a:solidFill>
                  <a:srgbClr val="FF0000"/>
                </a:solidFill>
                <a:latin typeface="+mj-lt"/>
              </a:rPr>
              <a:t>ActionListener</a:t>
            </a:r>
            <a:endParaRPr lang="es-CO" dirty="0">
              <a:solidFill>
                <a:srgbClr val="FF0000"/>
              </a:solidFill>
              <a:latin typeface="+mj-lt"/>
            </a:endParaRPr>
          </a:p>
          <a:p>
            <a:pPr marL="342900" indent="-342900">
              <a:lnSpc>
                <a:spcPct val="90000"/>
              </a:lnSpc>
              <a:buFont typeface="+mj-lt"/>
              <a:buAutoNum type="arabicPeriod"/>
            </a:pPr>
            <a:endParaRPr lang="es-CO" dirty="0">
              <a:latin typeface="+mj-lt"/>
            </a:endParaRPr>
          </a:p>
          <a:p>
            <a:pPr marL="342900" indent="-342900">
              <a:lnSpc>
                <a:spcPct val="90000"/>
              </a:lnSpc>
              <a:buFont typeface="+mj-lt"/>
              <a:buAutoNum type="arabicPeriod"/>
            </a:pPr>
            <a:endParaRPr lang="es-CO" dirty="0">
              <a:latin typeface="+mj-lt"/>
            </a:endParaRPr>
          </a:p>
          <a:p>
            <a:pPr marL="342900" indent="-342900">
              <a:lnSpc>
                <a:spcPct val="90000"/>
              </a:lnSpc>
              <a:buFont typeface="+mj-lt"/>
              <a:buAutoNum type="arabicPeriod"/>
            </a:pPr>
            <a:r>
              <a:rPr lang="es-CO" dirty="0" err="1">
                <a:latin typeface="+mj-lt"/>
              </a:rPr>
              <a:t>public</a:t>
            </a:r>
            <a:r>
              <a:rPr lang="es-CO" dirty="0">
                <a:latin typeface="+mj-lt"/>
              </a:rPr>
              <a:t> </a:t>
            </a:r>
            <a:r>
              <a:rPr lang="es-CO" dirty="0" err="1">
                <a:latin typeface="+mj-lt"/>
              </a:rPr>
              <a:t>void</a:t>
            </a:r>
            <a:r>
              <a:rPr lang="es-CO" dirty="0">
                <a:latin typeface="+mj-lt"/>
              </a:rPr>
              <a:t> </a:t>
            </a:r>
            <a:r>
              <a:rPr lang="es-CO" dirty="0" err="1">
                <a:solidFill>
                  <a:srgbClr val="0000FF"/>
                </a:solidFill>
                <a:latin typeface="+mj-lt"/>
              </a:rPr>
              <a:t>actionPerformed</a:t>
            </a:r>
            <a:r>
              <a:rPr lang="es-CO" dirty="0">
                <a:latin typeface="+mj-lt"/>
              </a:rPr>
              <a:t> (</a:t>
            </a:r>
            <a:r>
              <a:rPr lang="es-CO" dirty="0" err="1">
                <a:latin typeface="+mj-lt"/>
              </a:rPr>
              <a:t>ActionEvent</a:t>
            </a:r>
            <a:r>
              <a:rPr lang="es-CO" dirty="0">
                <a:latin typeface="+mj-lt"/>
              </a:rPr>
              <a:t> evento )</a:t>
            </a:r>
          </a:p>
          <a:p>
            <a:pPr marL="342900" indent="-342900">
              <a:lnSpc>
                <a:spcPct val="90000"/>
              </a:lnSpc>
              <a:buFont typeface="+mj-lt"/>
              <a:buAutoNum type="arabicPeriod"/>
            </a:pPr>
            <a:endParaRPr lang="es-CO" dirty="0">
              <a:latin typeface="+mj-lt"/>
            </a:endParaRPr>
          </a:p>
          <a:p>
            <a:pPr marL="342900" indent="-342900">
              <a:lnSpc>
                <a:spcPct val="90000"/>
              </a:lnSpc>
              <a:buFont typeface="+mj-lt"/>
              <a:buAutoNum type="arabicPeriod"/>
            </a:pPr>
            <a:endParaRPr lang="es-CO" dirty="0">
              <a:latin typeface="+mj-lt"/>
            </a:endParaRPr>
          </a:p>
          <a:p>
            <a:pPr marL="342900" indent="-342900">
              <a:lnSpc>
                <a:spcPct val="90000"/>
              </a:lnSpc>
              <a:buFont typeface="+mj-lt"/>
              <a:buAutoNum type="arabicPeriod"/>
            </a:pPr>
            <a:r>
              <a:rPr lang="es-CO" dirty="0" err="1">
                <a:solidFill>
                  <a:srgbClr val="FF0000"/>
                </a:solidFill>
                <a:latin typeface="+mj-lt"/>
              </a:rPr>
              <a:t>boton.addActionListener</a:t>
            </a:r>
            <a:r>
              <a:rPr lang="es-CO" dirty="0">
                <a:solidFill>
                  <a:srgbClr val="FF0000"/>
                </a:solidFill>
                <a:latin typeface="+mj-lt"/>
              </a:rPr>
              <a:t> (</a:t>
            </a:r>
            <a:r>
              <a:rPr lang="es-CO" dirty="0" err="1">
                <a:solidFill>
                  <a:srgbClr val="0000FF"/>
                </a:solidFill>
                <a:latin typeface="+mj-lt"/>
              </a:rPr>
              <a:t>this</a:t>
            </a:r>
            <a:r>
              <a:rPr lang="es-CO" dirty="0">
                <a:solidFill>
                  <a:srgbClr val="FF0000"/>
                </a:solidFill>
                <a:latin typeface="+mj-lt"/>
              </a:rPr>
              <a:t>);</a:t>
            </a:r>
            <a:endParaRPr lang="es-CO" dirty="0">
              <a:latin typeface="+mj-lt"/>
            </a:endParaRPr>
          </a:p>
        </p:txBody>
      </p:sp>
    </p:spTree>
    <p:extLst>
      <p:ext uri="{BB962C8B-B14F-4D97-AF65-F5344CB8AC3E}">
        <p14:creationId xmlns:p14="http://schemas.microsoft.com/office/powerpoint/2010/main" val="30649507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Mouse y Menú</a:t>
            </a:r>
            <a:endParaRPr lang="es-CO" sz="2800" b="1" dirty="0">
              <a:latin typeface="Candara" pitchFamily="34" charset="0"/>
            </a:endParaRPr>
          </a:p>
        </p:txBody>
      </p:sp>
      <p:sp>
        <p:nvSpPr>
          <p:cNvPr id="3" name="2 Llamada ovalada"/>
          <p:cNvSpPr/>
          <p:nvPr/>
        </p:nvSpPr>
        <p:spPr>
          <a:xfrm>
            <a:off x="1898682" y="2564904"/>
            <a:ext cx="5724128" cy="34563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dirty="0" smtClean="0"/>
              <a:t>No todo lo que oye es </a:t>
            </a:r>
            <a:r>
              <a:rPr lang="es-CO" sz="3600" dirty="0" err="1" smtClean="0"/>
              <a:t>ActionListener</a:t>
            </a:r>
            <a:endParaRPr lang="es-ES" sz="3600" dirty="0"/>
          </a:p>
        </p:txBody>
      </p:sp>
    </p:spTree>
    <p:extLst>
      <p:ext uri="{BB962C8B-B14F-4D97-AF65-F5344CB8AC3E}">
        <p14:creationId xmlns:p14="http://schemas.microsoft.com/office/powerpoint/2010/main" val="9328203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Mouse y Menú</a:t>
            </a:r>
            <a:endParaRPr lang="es-CO" sz="2800" b="1" dirty="0">
              <a:latin typeface="Candara" pitchFamily="34" charset="0"/>
            </a:endParaRPr>
          </a:p>
        </p:txBody>
      </p:sp>
      <p:graphicFrame>
        <p:nvGraphicFramePr>
          <p:cNvPr id="4" name="Group 4"/>
          <p:cNvGraphicFramePr>
            <a:graphicFrameLocks noGrp="1"/>
          </p:cNvGraphicFramePr>
          <p:nvPr>
            <p:ph sz="half" idx="4294967295"/>
            <p:extLst>
              <p:ext uri="{D42A27DB-BD31-4B8C-83A1-F6EECF244321}">
                <p14:modId xmlns:p14="http://schemas.microsoft.com/office/powerpoint/2010/main" val="1081805818"/>
              </p:ext>
            </p:extLst>
          </p:nvPr>
        </p:nvGraphicFramePr>
        <p:xfrm>
          <a:off x="1187624" y="2636912"/>
          <a:ext cx="7600900" cy="3749040"/>
        </p:xfrm>
        <a:graphic>
          <a:graphicData uri="http://schemas.openxmlformats.org/drawingml/2006/table">
            <a:tbl>
              <a:tblPr/>
              <a:tblGrid>
                <a:gridCol w="2344316"/>
                <a:gridCol w="5256584"/>
              </a:tblGrid>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dirty="0" err="1" smtClean="0">
                          <a:ln>
                            <a:noFill/>
                          </a:ln>
                          <a:solidFill>
                            <a:schemeClr val="tx1"/>
                          </a:solidFill>
                          <a:effectLst/>
                          <a:latin typeface="+mj-lt"/>
                        </a:rPr>
                        <a:t>ComponentListener</a:t>
                      </a:r>
                      <a:endParaRPr kumimoji="0" lang="es-E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smtClean="0">
                          <a:ln>
                            <a:noFill/>
                          </a:ln>
                          <a:solidFill>
                            <a:schemeClr val="tx1"/>
                          </a:solidFill>
                          <a:effectLst/>
                          <a:latin typeface="+mj-lt"/>
                        </a:rPr>
                        <a:t>Define </a:t>
                      </a:r>
                      <a:r>
                        <a:rPr kumimoji="0" lang="es-CO" sz="1800" b="0" i="0" u="none" strike="noStrike" cap="none" normalizeH="0" baseline="0" smtClean="0">
                          <a:ln>
                            <a:noFill/>
                          </a:ln>
                          <a:solidFill>
                            <a:srgbClr val="FF6600"/>
                          </a:solidFill>
                          <a:effectLst/>
                          <a:latin typeface="+mj-lt"/>
                        </a:rPr>
                        <a:t>cuatro</a:t>
                      </a:r>
                      <a:r>
                        <a:rPr kumimoji="0" lang="es-CO" sz="1800" b="0" i="0" u="none" strike="noStrike" cap="none" normalizeH="0" baseline="0" smtClean="0">
                          <a:ln>
                            <a:noFill/>
                          </a:ln>
                          <a:solidFill>
                            <a:schemeClr val="tx1"/>
                          </a:solidFill>
                          <a:effectLst/>
                          <a:latin typeface="+mj-lt"/>
                        </a:rPr>
                        <a:t> métodos para reconocer cuándo se oculta, mueve, se cambia de tamaño o se muestra un componente de interfaz.</a:t>
                      </a:r>
                      <a:endParaRPr kumimoji="0" lang="es-ES" sz="1800" b="0" i="0" u="none" strike="noStrike" cap="none" normalizeH="0" baseline="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smtClean="0">
                          <a:ln>
                            <a:noFill/>
                          </a:ln>
                          <a:solidFill>
                            <a:schemeClr val="tx1"/>
                          </a:solidFill>
                          <a:effectLst/>
                          <a:latin typeface="+mj-lt"/>
                        </a:rPr>
                        <a:t>KeyListener</a:t>
                      </a:r>
                      <a:endParaRPr kumimoji="0" lang="es-ES" sz="1800" b="0" i="0" u="none" strike="noStrike" cap="none" normalizeH="0" baseline="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smtClean="0">
                          <a:ln>
                            <a:noFill/>
                          </a:ln>
                          <a:solidFill>
                            <a:schemeClr val="tx1"/>
                          </a:solidFill>
                          <a:effectLst/>
                          <a:latin typeface="+mj-lt"/>
                        </a:rPr>
                        <a:t>Define </a:t>
                      </a:r>
                      <a:r>
                        <a:rPr kumimoji="0" lang="es-CO" sz="1800" b="0" i="0" u="none" strike="noStrike" cap="none" normalizeH="0" baseline="0" smtClean="0">
                          <a:ln>
                            <a:noFill/>
                          </a:ln>
                          <a:solidFill>
                            <a:srgbClr val="FF6600"/>
                          </a:solidFill>
                          <a:effectLst/>
                          <a:latin typeface="+mj-lt"/>
                        </a:rPr>
                        <a:t>tres</a:t>
                      </a:r>
                      <a:r>
                        <a:rPr kumimoji="0" lang="es-CO" sz="1800" b="0" i="0" u="none" strike="noStrike" cap="none" normalizeH="0" baseline="0" smtClean="0">
                          <a:ln>
                            <a:noFill/>
                          </a:ln>
                          <a:solidFill>
                            <a:schemeClr val="tx1"/>
                          </a:solidFill>
                          <a:effectLst/>
                          <a:latin typeface="+mj-lt"/>
                        </a:rPr>
                        <a:t> métodos para reconocer cuándo se presiona, se libera o se golpea una tecla.</a:t>
                      </a:r>
                      <a:endParaRPr kumimoji="0" lang="es-ES" sz="1800" b="0" i="0" u="none" strike="noStrike" cap="none" normalizeH="0" baseline="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smtClean="0">
                          <a:ln>
                            <a:noFill/>
                          </a:ln>
                          <a:solidFill>
                            <a:srgbClr val="FF0000"/>
                          </a:solidFill>
                          <a:effectLst/>
                          <a:latin typeface="+mj-lt"/>
                        </a:rPr>
                        <a:t>MouseListener</a:t>
                      </a:r>
                      <a:endParaRPr kumimoji="0" lang="es-ES" sz="1800" b="0" i="0" u="none" strike="noStrike" cap="none" normalizeH="0" baseline="0" smtClean="0">
                        <a:ln>
                          <a:noFill/>
                        </a:ln>
                        <a:solidFill>
                          <a:srgbClr val="FF0000"/>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dirty="0" smtClean="0">
                          <a:ln>
                            <a:noFill/>
                          </a:ln>
                          <a:solidFill>
                            <a:schemeClr val="tx1"/>
                          </a:solidFill>
                          <a:effectLst/>
                          <a:latin typeface="+mj-lt"/>
                        </a:rPr>
                        <a:t>Define </a:t>
                      </a:r>
                      <a:r>
                        <a:rPr kumimoji="0" lang="es-CO" sz="1800" b="0" i="0" u="none" strike="noStrike" cap="none" normalizeH="0" baseline="0" dirty="0" smtClean="0">
                          <a:ln>
                            <a:noFill/>
                          </a:ln>
                          <a:solidFill>
                            <a:srgbClr val="FF0000"/>
                          </a:solidFill>
                          <a:effectLst/>
                          <a:latin typeface="+mj-lt"/>
                        </a:rPr>
                        <a:t>cinco</a:t>
                      </a:r>
                      <a:r>
                        <a:rPr kumimoji="0" lang="es-CO" sz="1800" b="0" i="0" u="none" strike="noStrike" cap="none" normalizeH="0" baseline="0" dirty="0" smtClean="0">
                          <a:ln>
                            <a:noFill/>
                          </a:ln>
                          <a:solidFill>
                            <a:schemeClr val="tx1"/>
                          </a:solidFill>
                          <a:effectLst/>
                          <a:latin typeface="+mj-lt"/>
                        </a:rPr>
                        <a:t> métodos para reconocer cuándo se presiona o se libera el mouse, se hace </a:t>
                      </a:r>
                      <a:r>
                        <a:rPr kumimoji="0" lang="es-CO" sz="1800" b="0" i="0" u="none" strike="noStrike" cap="none" normalizeH="0" baseline="0" dirty="0" err="1" smtClean="0">
                          <a:ln>
                            <a:noFill/>
                          </a:ln>
                          <a:solidFill>
                            <a:schemeClr val="tx1"/>
                          </a:solidFill>
                          <a:effectLst/>
                          <a:latin typeface="+mj-lt"/>
                        </a:rPr>
                        <a:t>click</a:t>
                      </a:r>
                      <a:r>
                        <a:rPr kumimoji="0" lang="es-CO" sz="1800" b="0" i="0" u="none" strike="noStrike" cap="none" normalizeH="0" baseline="0" dirty="0" smtClean="0">
                          <a:ln>
                            <a:noFill/>
                          </a:ln>
                          <a:solidFill>
                            <a:schemeClr val="tx1"/>
                          </a:solidFill>
                          <a:effectLst/>
                          <a:latin typeface="+mj-lt"/>
                        </a:rPr>
                        <a:t> con él, se “entra” a un componente o sale de él</a:t>
                      </a:r>
                      <a:endParaRPr kumimoji="0" lang="es-E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smtClean="0">
                          <a:ln>
                            <a:noFill/>
                          </a:ln>
                          <a:solidFill>
                            <a:srgbClr val="FF0000"/>
                          </a:solidFill>
                          <a:effectLst/>
                          <a:latin typeface="+mj-lt"/>
                        </a:rPr>
                        <a:t>MouseMotionListener</a:t>
                      </a:r>
                      <a:endParaRPr kumimoji="0" lang="es-ES" sz="1800" b="0" i="0" u="none" strike="noStrike" cap="none" normalizeH="0" baseline="0" smtClean="0">
                        <a:ln>
                          <a:noFill/>
                        </a:ln>
                        <a:solidFill>
                          <a:srgbClr val="FF0000"/>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smtClean="0">
                          <a:ln>
                            <a:noFill/>
                          </a:ln>
                          <a:solidFill>
                            <a:schemeClr val="tx1"/>
                          </a:solidFill>
                          <a:effectLst/>
                          <a:latin typeface="+mj-lt"/>
                        </a:rPr>
                        <a:t>Define </a:t>
                      </a:r>
                      <a:r>
                        <a:rPr kumimoji="0" lang="es-CO" sz="1800" b="0" i="0" u="none" strike="noStrike" cap="none" normalizeH="0" baseline="0" smtClean="0">
                          <a:ln>
                            <a:noFill/>
                          </a:ln>
                          <a:solidFill>
                            <a:srgbClr val="FF0000"/>
                          </a:solidFill>
                          <a:effectLst/>
                          <a:latin typeface="+mj-lt"/>
                        </a:rPr>
                        <a:t>dos </a:t>
                      </a:r>
                      <a:r>
                        <a:rPr kumimoji="0" lang="es-CO" sz="1800" b="0" i="0" u="none" strike="noStrike" cap="none" normalizeH="0" baseline="0" smtClean="0">
                          <a:ln>
                            <a:noFill/>
                          </a:ln>
                          <a:solidFill>
                            <a:schemeClr val="tx1"/>
                          </a:solidFill>
                          <a:effectLst/>
                          <a:latin typeface="+mj-lt"/>
                        </a:rPr>
                        <a:t>métodos para reconocer cuándo se arrastra o se mueve el mouse.</a:t>
                      </a:r>
                      <a:endParaRPr kumimoji="0" lang="es-ES" sz="1800" b="0" i="0" u="none" strike="noStrike" cap="none" normalizeH="0" baseline="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smtClean="0">
                          <a:ln>
                            <a:noFill/>
                          </a:ln>
                          <a:solidFill>
                            <a:schemeClr val="tx1"/>
                          </a:solidFill>
                          <a:effectLst/>
                          <a:latin typeface="+mj-lt"/>
                        </a:rPr>
                        <a:t>TextListener</a:t>
                      </a:r>
                      <a:endParaRPr kumimoji="0" lang="es-ES" sz="1800" b="0" i="0" u="none" strike="noStrike" cap="none" normalizeH="0" baseline="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800" b="0" i="0" u="none" strike="noStrike" cap="none" normalizeH="0" baseline="0" dirty="0" smtClean="0">
                          <a:ln>
                            <a:noFill/>
                          </a:ln>
                          <a:solidFill>
                            <a:schemeClr val="tx1"/>
                          </a:solidFill>
                          <a:effectLst/>
                          <a:latin typeface="+mj-lt"/>
                        </a:rPr>
                        <a:t>Define </a:t>
                      </a:r>
                      <a:r>
                        <a:rPr kumimoji="0" lang="es-CO" sz="1800" b="0" i="0" u="none" strike="noStrike" cap="none" normalizeH="0" baseline="0" dirty="0" smtClean="0">
                          <a:ln>
                            <a:noFill/>
                          </a:ln>
                          <a:solidFill>
                            <a:srgbClr val="FF6600"/>
                          </a:solidFill>
                          <a:effectLst/>
                          <a:latin typeface="+mj-lt"/>
                        </a:rPr>
                        <a:t>un</a:t>
                      </a:r>
                      <a:r>
                        <a:rPr kumimoji="0" lang="es-CO" sz="1800" b="0" i="0" u="none" strike="noStrike" cap="none" normalizeH="0" baseline="0" dirty="0" smtClean="0">
                          <a:ln>
                            <a:noFill/>
                          </a:ln>
                          <a:solidFill>
                            <a:schemeClr val="tx1"/>
                          </a:solidFill>
                          <a:effectLst/>
                          <a:latin typeface="+mj-lt"/>
                        </a:rPr>
                        <a:t> método para reconocer cuándo cambia un valor de texto.</a:t>
                      </a:r>
                      <a:endParaRPr kumimoji="0" lang="es-E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424028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Interfaz </a:t>
            </a:r>
            <a:r>
              <a:rPr lang="es-CO" sz="2800" b="1" dirty="0" err="1" smtClean="0">
                <a:latin typeface="Candara" pitchFamily="34" charset="0"/>
              </a:rPr>
              <a:t>MouseListener</a:t>
            </a:r>
            <a:endParaRPr lang="es-CO" sz="2800" b="1" dirty="0">
              <a:latin typeface="Candara" pitchFamily="34" charset="0"/>
            </a:endParaRPr>
          </a:p>
        </p:txBody>
      </p:sp>
      <p:sp>
        <p:nvSpPr>
          <p:cNvPr id="5" name="Rectangle 3"/>
          <p:cNvSpPr txBox="1">
            <a:spLocks noChangeArrowheads="1"/>
          </p:cNvSpPr>
          <p:nvPr/>
        </p:nvSpPr>
        <p:spPr bwMode="auto">
          <a:xfrm>
            <a:off x="755575" y="2996952"/>
            <a:ext cx="822960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s-CO" sz="1800" dirty="0" smtClean="0">
                <a:latin typeface="+mj-lt"/>
              </a:rPr>
              <a:t>Define </a:t>
            </a:r>
            <a:r>
              <a:rPr lang="es-CO" sz="1800" dirty="0" smtClean="0">
                <a:solidFill>
                  <a:srgbClr val="FF3300"/>
                </a:solidFill>
                <a:latin typeface="+mj-lt"/>
              </a:rPr>
              <a:t>cinco</a:t>
            </a:r>
            <a:r>
              <a:rPr lang="es-CO" sz="1800" dirty="0" smtClean="0">
                <a:latin typeface="+mj-lt"/>
              </a:rPr>
              <a:t> métodos:</a:t>
            </a:r>
          </a:p>
          <a:p>
            <a:pPr>
              <a:lnSpc>
                <a:spcPct val="90000"/>
              </a:lnSpc>
            </a:pPr>
            <a:endParaRPr lang="es-CO" sz="1800" dirty="0" smtClean="0">
              <a:latin typeface="+mj-lt"/>
            </a:endParaRPr>
          </a:p>
          <a:p>
            <a:pPr marL="536575" lvl="1" indent="-363538">
              <a:lnSpc>
                <a:spcPct val="90000"/>
              </a:lnSpc>
              <a:spcBef>
                <a:spcPts val="0"/>
              </a:spcBef>
              <a:spcAft>
                <a:spcPts val="600"/>
              </a:spcAft>
              <a:buFont typeface="Arial" pitchFamily="34" charset="0"/>
              <a:buChar char="•"/>
            </a:pPr>
            <a:r>
              <a:rPr lang="es-CO" dirty="0" smtClean="0">
                <a:latin typeface="+mj-lt"/>
              </a:rPr>
              <a:t>Si se presiona o se libera el mouse en el mismo sitio, se invoca </a:t>
            </a:r>
            <a:r>
              <a:rPr lang="es-CO" dirty="0" err="1" smtClean="0">
                <a:solidFill>
                  <a:srgbClr val="FF3300"/>
                </a:solidFill>
                <a:latin typeface="+mj-lt"/>
              </a:rPr>
              <a:t>mouseClicked</a:t>
            </a:r>
            <a:r>
              <a:rPr lang="es-CO" dirty="0" smtClean="0">
                <a:solidFill>
                  <a:srgbClr val="FF3300"/>
                </a:solidFill>
                <a:latin typeface="+mj-lt"/>
              </a:rPr>
              <a:t>( )</a:t>
            </a:r>
            <a:r>
              <a:rPr lang="es-CO" dirty="0" smtClean="0">
                <a:latin typeface="+mj-lt"/>
              </a:rPr>
              <a:t>.</a:t>
            </a:r>
          </a:p>
          <a:p>
            <a:pPr marL="536575" lvl="1" indent="-363538">
              <a:lnSpc>
                <a:spcPct val="90000"/>
              </a:lnSpc>
              <a:spcBef>
                <a:spcPts val="0"/>
              </a:spcBef>
              <a:spcAft>
                <a:spcPts val="600"/>
              </a:spcAft>
              <a:buFont typeface="Arial" pitchFamily="34" charset="0"/>
              <a:buChar char="•"/>
            </a:pPr>
            <a:r>
              <a:rPr lang="es-CO" dirty="0" smtClean="0">
                <a:latin typeface="+mj-lt"/>
              </a:rPr>
              <a:t>Cuando el mouse entra a un componente gráfico, se llama al método </a:t>
            </a:r>
            <a:r>
              <a:rPr lang="es-CO" dirty="0" err="1" smtClean="0">
                <a:solidFill>
                  <a:srgbClr val="FF3300"/>
                </a:solidFill>
                <a:latin typeface="+mj-lt"/>
              </a:rPr>
              <a:t>mouseEntered</a:t>
            </a:r>
            <a:r>
              <a:rPr lang="es-CO" dirty="0" smtClean="0">
                <a:solidFill>
                  <a:srgbClr val="FF3300"/>
                </a:solidFill>
                <a:latin typeface="+mj-lt"/>
              </a:rPr>
              <a:t>( )</a:t>
            </a:r>
            <a:r>
              <a:rPr lang="es-CO" dirty="0" smtClean="0">
                <a:latin typeface="+mj-lt"/>
              </a:rPr>
              <a:t>.</a:t>
            </a:r>
          </a:p>
          <a:p>
            <a:pPr marL="536575" lvl="1" indent="-363538">
              <a:lnSpc>
                <a:spcPct val="90000"/>
              </a:lnSpc>
              <a:spcBef>
                <a:spcPts val="0"/>
              </a:spcBef>
              <a:spcAft>
                <a:spcPts val="600"/>
              </a:spcAft>
              <a:buFont typeface="Arial" pitchFamily="34" charset="0"/>
              <a:buChar char="•"/>
            </a:pPr>
            <a:r>
              <a:rPr lang="es-CO" dirty="0" smtClean="0">
                <a:latin typeface="+mj-lt"/>
              </a:rPr>
              <a:t>Cuando el mouse sale del componente se llama a </a:t>
            </a:r>
            <a:r>
              <a:rPr lang="es-CO" dirty="0" err="1" smtClean="0">
                <a:solidFill>
                  <a:srgbClr val="FF3300"/>
                </a:solidFill>
                <a:latin typeface="+mj-lt"/>
              </a:rPr>
              <a:t>mouseExited</a:t>
            </a:r>
            <a:r>
              <a:rPr lang="es-CO" dirty="0" smtClean="0">
                <a:solidFill>
                  <a:srgbClr val="FF3300"/>
                </a:solidFill>
                <a:latin typeface="+mj-lt"/>
              </a:rPr>
              <a:t>( )</a:t>
            </a:r>
            <a:r>
              <a:rPr lang="es-CO" dirty="0" smtClean="0">
                <a:latin typeface="+mj-lt"/>
              </a:rPr>
              <a:t>.</a:t>
            </a:r>
          </a:p>
          <a:p>
            <a:pPr marL="536575" lvl="1" indent="-363538">
              <a:lnSpc>
                <a:spcPct val="90000"/>
              </a:lnSpc>
              <a:spcBef>
                <a:spcPts val="0"/>
              </a:spcBef>
              <a:spcAft>
                <a:spcPts val="600"/>
              </a:spcAft>
              <a:buFont typeface="Arial" pitchFamily="34" charset="0"/>
              <a:buChar char="•"/>
            </a:pPr>
            <a:r>
              <a:rPr lang="es-CO" dirty="0" smtClean="0">
                <a:latin typeface="+mj-lt"/>
              </a:rPr>
              <a:t>Los métodos </a:t>
            </a:r>
            <a:r>
              <a:rPr lang="es-CO" dirty="0" err="1" smtClean="0">
                <a:solidFill>
                  <a:srgbClr val="FF3300"/>
                </a:solidFill>
                <a:latin typeface="+mj-lt"/>
              </a:rPr>
              <a:t>mousePressed</a:t>
            </a:r>
            <a:r>
              <a:rPr lang="es-CO" dirty="0" smtClean="0">
                <a:solidFill>
                  <a:srgbClr val="FF3300"/>
                </a:solidFill>
                <a:latin typeface="+mj-lt"/>
              </a:rPr>
              <a:t>( )</a:t>
            </a:r>
            <a:r>
              <a:rPr lang="es-CO" dirty="0" smtClean="0">
                <a:latin typeface="+mj-lt"/>
              </a:rPr>
              <a:t> y </a:t>
            </a:r>
            <a:r>
              <a:rPr lang="es-CO" dirty="0" err="1" smtClean="0">
                <a:solidFill>
                  <a:srgbClr val="FF3300"/>
                </a:solidFill>
                <a:latin typeface="+mj-lt"/>
              </a:rPr>
              <a:t>mouseReleased</a:t>
            </a:r>
            <a:r>
              <a:rPr lang="es-CO" dirty="0" smtClean="0">
                <a:solidFill>
                  <a:srgbClr val="FF3300"/>
                </a:solidFill>
                <a:latin typeface="+mj-lt"/>
              </a:rPr>
              <a:t>( )</a:t>
            </a:r>
            <a:r>
              <a:rPr lang="es-CO" dirty="0" smtClean="0">
                <a:latin typeface="+mj-lt"/>
              </a:rPr>
              <a:t> se invocan cuando se presiona y libera el mouse respectivamente.</a:t>
            </a:r>
            <a:endParaRPr lang="es-ES" dirty="0">
              <a:latin typeface="+mj-lt"/>
            </a:endParaRPr>
          </a:p>
        </p:txBody>
      </p:sp>
    </p:spTree>
    <p:extLst>
      <p:ext uri="{BB962C8B-B14F-4D97-AF65-F5344CB8AC3E}">
        <p14:creationId xmlns:p14="http://schemas.microsoft.com/office/powerpoint/2010/main" val="14339135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Interfaz </a:t>
            </a:r>
            <a:r>
              <a:rPr lang="es-CO" sz="2800" b="1" dirty="0" err="1" smtClean="0">
                <a:latin typeface="Candara" pitchFamily="34" charset="0"/>
              </a:rPr>
              <a:t>MouseListener</a:t>
            </a:r>
            <a:endParaRPr lang="es-CO" sz="2800" b="1" dirty="0">
              <a:latin typeface="Candara" pitchFamily="34" charset="0"/>
            </a:endParaRPr>
          </a:p>
        </p:txBody>
      </p:sp>
      <p:sp>
        <p:nvSpPr>
          <p:cNvPr id="4" name="Rectangle 3"/>
          <p:cNvSpPr txBox="1">
            <a:spLocks noChangeArrowheads="1"/>
          </p:cNvSpPr>
          <p:nvPr/>
        </p:nvSpPr>
        <p:spPr bwMode="auto">
          <a:xfrm>
            <a:off x="1979712" y="2996952"/>
            <a:ext cx="504056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dirty="0" err="1" smtClean="0">
                <a:solidFill>
                  <a:srgbClr val="FF3300"/>
                </a:solidFill>
                <a:latin typeface="+mj-lt"/>
              </a:rPr>
              <a:t>void</a:t>
            </a:r>
            <a:r>
              <a:rPr lang="es-CO" dirty="0" smtClean="0">
                <a:solidFill>
                  <a:srgbClr val="FF3300"/>
                </a:solidFill>
                <a:latin typeface="+mj-lt"/>
              </a:rPr>
              <a:t> </a:t>
            </a:r>
            <a:r>
              <a:rPr lang="es-CO" dirty="0" err="1" smtClean="0">
                <a:solidFill>
                  <a:srgbClr val="FF3300"/>
                </a:solidFill>
                <a:latin typeface="+mj-lt"/>
              </a:rPr>
              <a:t>mouseClicked</a:t>
            </a:r>
            <a:r>
              <a:rPr lang="es-CO" dirty="0" smtClean="0">
                <a:solidFill>
                  <a:srgbClr val="FF3300"/>
                </a:solidFill>
                <a:latin typeface="+mj-lt"/>
              </a:rPr>
              <a:t>( </a:t>
            </a:r>
            <a:r>
              <a:rPr lang="es-CO" dirty="0" err="1" smtClean="0">
                <a:solidFill>
                  <a:srgbClr val="FF3300"/>
                </a:solidFill>
                <a:latin typeface="+mj-lt"/>
              </a:rPr>
              <a:t>MouseEvent</a:t>
            </a:r>
            <a:r>
              <a:rPr lang="es-CO" dirty="0" smtClean="0">
                <a:solidFill>
                  <a:srgbClr val="FF3300"/>
                </a:solidFill>
                <a:latin typeface="+mj-lt"/>
              </a:rPr>
              <a:t> e )</a:t>
            </a:r>
            <a:endParaRPr lang="es-CO" dirty="0" smtClean="0">
              <a:latin typeface="+mj-lt"/>
            </a:endParaRPr>
          </a:p>
          <a:p>
            <a:r>
              <a:rPr lang="es-CO" dirty="0" err="1" smtClean="0">
                <a:solidFill>
                  <a:srgbClr val="FF3300"/>
                </a:solidFill>
                <a:latin typeface="+mj-lt"/>
              </a:rPr>
              <a:t>void</a:t>
            </a:r>
            <a:r>
              <a:rPr lang="es-CO" dirty="0" smtClean="0">
                <a:solidFill>
                  <a:srgbClr val="FF3300"/>
                </a:solidFill>
                <a:latin typeface="+mj-lt"/>
              </a:rPr>
              <a:t> </a:t>
            </a:r>
            <a:r>
              <a:rPr lang="es-CO" dirty="0" err="1" smtClean="0">
                <a:solidFill>
                  <a:srgbClr val="FF3300"/>
                </a:solidFill>
                <a:latin typeface="+mj-lt"/>
              </a:rPr>
              <a:t>mouseEntered</a:t>
            </a:r>
            <a:r>
              <a:rPr lang="es-CO" dirty="0" smtClean="0">
                <a:solidFill>
                  <a:srgbClr val="FF3300"/>
                </a:solidFill>
                <a:latin typeface="+mj-lt"/>
              </a:rPr>
              <a:t>( </a:t>
            </a:r>
            <a:r>
              <a:rPr lang="es-CO" dirty="0" err="1" smtClean="0">
                <a:solidFill>
                  <a:srgbClr val="FF3300"/>
                </a:solidFill>
                <a:latin typeface="+mj-lt"/>
              </a:rPr>
              <a:t>MouseEvent</a:t>
            </a:r>
            <a:r>
              <a:rPr lang="es-CO" dirty="0" smtClean="0">
                <a:solidFill>
                  <a:srgbClr val="FF3300"/>
                </a:solidFill>
                <a:latin typeface="+mj-lt"/>
              </a:rPr>
              <a:t> e )</a:t>
            </a:r>
            <a:endParaRPr lang="es-CO" dirty="0" smtClean="0">
              <a:latin typeface="+mj-lt"/>
            </a:endParaRPr>
          </a:p>
          <a:p>
            <a:r>
              <a:rPr lang="es-CO" dirty="0" err="1" smtClean="0">
                <a:solidFill>
                  <a:srgbClr val="FF3300"/>
                </a:solidFill>
                <a:latin typeface="+mj-lt"/>
              </a:rPr>
              <a:t>void</a:t>
            </a:r>
            <a:r>
              <a:rPr lang="es-CO" dirty="0" smtClean="0">
                <a:solidFill>
                  <a:srgbClr val="FF3300"/>
                </a:solidFill>
                <a:latin typeface="+mj-lt"/>
              </a:rPr>
              <a:t> </a:t>
            </a:r>
            <a:r>
              <a:rPr lang="es-CO" dirty="0" err="1" smtClean="0">
                <a:solidFill>
                  <a:srgbClr val="FF3300"/>
                </a:solidFill>
                <a:latin typeface="+mj-lt"/>
              </a:rPr>
              <a:t>mouseExited</a:t>
            </a:r>
            <a:r>
              <a:rPr lang="es-CO" dirty="0" smtClean="0">
                <a:solidFill>
                  <a:srgbClr val="FF3300"/>
                </a:solidFill>
                <a:latin typeface="+mj-lt"/>
              </a:rPr>
              <a:t>( </a:t>
            </a:r>
            <a:r>
              <a:rPr lang="es-CO" dirty="0" err="1" smtClean="0">
                <a:solidFill>
                  <a:srgbClr val="FF3300"/>
                </a:solidFill>
                <a:latin typeface="+mj-lt"/>
              </a:rPr>
              <a:t>MouseEvent</a:t>
            </a:r>
            <a:r>
              <a:rPr lang="es-CO" dirty="0" smtClean="0">
                <a:solidFill>
                  <a:srgbClr val="FF3300"/>
                </a:solidFill>
                <a:latin typeface="+mj-lt"/>
              </a:rPr>
              <a:t> e )</a:t>
            </a:r>
            <a:endParaRPr lang="es-CO" dirty="0" smtClean="0">
              <a:latin typeface="+mj-lt"/>
            </a:endParaRPr>
          </a:p>
          <a:p>
            <a:r>
              <a:rPr lang="es-CO" dirty="0" err="1" smtClean="0">
                <a:solidFill>
                  <a:srgbClr val="FF3300"/>
                </a:solidFill>
                <a:latin typeface="+mj-lt"/>
              </a:rPr>
              <a:t>void</a:t>
            </a:r>
            <a:r>
              <a:rPr lang="es-CO" dirty="0" smtClean="0">
                <a:solidFill>
                  <a:srgbClr val="FF3300"/>
                </a:solidFill>
                <a:latin typeface="+mj-lt"/>
              </a:rPr>
              <a:t> </a:t>
            </a:r>
            <a:r>
              <a:rPr lang="es-CO" dirty="0" err="1" smtClean="0">
                <a:solidFill>
                  <a:srgbClr val="FF3300"/>
                </a:solidFill>
                <a:latin typeface="+mj-lt"/>
              </a:rPr>
              <a:t>mousePressed</a:t>
            </a:r>
            <a:r>
              <a:rPr lang="es-CO" dirty="0" smtClean="0">
                <a:solidFill>
                  <a:srgbClr val="FF3300"/>
                </a:solidFill>
                <a:latin typeface="+mj-lt"/>
              </a:rPr>
              <a:t>( </a:t>
            </a:r>
            <a:r>
              <a:rPr lang="es-CO" dirty="0" err="1" smtClean="0">
                <a:solidFill>
                  <a:srgbClr val="FF3300"/>
                </a:solidFill>
                <a:latin typeface="+mj-lt"/>
              </a:rPr>
              <a:t>MouseEvent</a:t>
            </a:r>
            <a:r>
              <a:rPr lang="es-CO" dirty="0" smtClean="0">
                <a:solidFill>
                  <a:srgbClr val="FF3300"/>
                </a:solidFill>
                <a:latin typeface="+mj-lt"/>
              </a:rPr>
              <a:t> e )</a:t>
            </a:r>
            <a:r>
              <a:rPr lang="es-CO" dirty="0" smtClean="0">
                <a:latin typeface="+mj-lt"/>
              </a:rPr>
              <a:t> </a:t>
            </a:r>
          </a:p>
          <a:p>
            <a:r>
              <a:rPr lang="es-CO" dirty="0" err="1" smtClean="0">
                <a:solidFill>
                  <a:srgbClr val="FF3300"/>
                </a:solidFill>
                <a:latin typeface="+mj-lt"/>
              </a:rPr>
              <a:t>void</a:t>
            </a:r>
            <a:r>
              <a:rPr lang="es-CO" dirty="0" smtClean="0">
                <a:solidFill>
                  <a:srgbClr val="FF3300"/>
                </a:solidFill>
                <a:latin typeface="+mj-lt"/>
              </a:rPr>
              <a:t> </a:t>
            </a:r>
            <a:r>
              <a:rPr lang="es-CO" dirty="0" err="1" smtClean="0">
                <a:solidFill>
                  <a:srgbClr val="FF3300"/>
                </a:solidFill>
                <a:latin typeface="+mj-lt"/>
              </a:rPr>
              <a:t>mouseReleased</a:t>
            </a:r>
            <a:r>
              <a:rPr lang="es-CO" dirty="0" smtClean="0">
                <a:solidFill>
                  <a:srgbClr val="FF3300"/>
                </a:solidFill>
                <a:latin typeface="+mj-lt"/>
              </a:rPr>
              <a:t>( </a:t>
            </a:r>
            <a:r>
              <a:rPr lang="es-CO" dirty="0" err="1" smtClean="0">
                <a:solidFill>
                  <a:srgbClr val="FF3300"/>
                </a:solidFill>
                <a:latin typeface="+mj-lt"/>
              </a:rPr>
              <a:t>MouseEvent</a:t>
            </a:r>
            <a:r>
              <a:rPr lang="es-CO" dirty="0" smtClean="0">
                <a:solidFill>
                  <a:srgbClr val="FF3300"/>
                </a:solidFill>
                <a:latin typeface="+mj-lt"/>
              </a:rPr>
              <a:t> e )</a:t>
            </a:r>
            <a:endParaRPr lang="es-ES" dirty="0">
              <a:latin typeface="+mj-lt"/>
            </a:endParaRPr>
          </a:p>
        </p:txBody>
      </p:sp>
    </p:spTree>
    <p:extLst>
      <p:ext uri="{BB962C8B-B14F-4D97-AF65-F5344CB8AC3E}">
        <p14:creationId xmlns:p14="http://schemas.microsoft.com/office/powerpoint/2010/main" val="6717077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Interfaz </a:t>
            </a:r>
            <a:r>
              <a:rPr lang="es-CO" sz="2800" b="1" dirty="0" err="1" smtClean="0">
                <a:latin typeface="Candara" pitchFamily="34" charset="0"/>
              </a:rPr>
              <a:t>MouseMotionListener</a:t>
            </a:r>
            <a:endParaRPr lang="es-CO" sz="2800" b="1" dirty="0">
              <a:latin typeface="Candara" pitchFamily="34" charset="0"/>
            </a:endParaRPr>
          </a:p>
        </p:txBody>
      </p:sp>
      <p:sp>
        <p:nvSpPr>
          <p:cNvPr id="5" name="Rectangle 3"/>
          <p:cNvSpPr txBox="1">
            <a:spLocks noChangeArrowheads="1"/>
          </p:cNvSpPr>
          <p:nvPr/>
        </p:nvSpPr>
        <p:spPr bwMode="auto">
          <a:xfrm>
            <a:off x="755575" y="2996952"/>
            <a:ext cx="7704857"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s-CO" sz="1800" dirty="0" smtClean="0">
                <a:latin typeface="+mj-lt"/>
              </a:rPr>
              <a:t>Define </a:t>
            </a:r>
            <a:r>
              <a:rPr lang="es-CO" sz="1800" dirty="0" smtClean="0">
                <a:solidFill>
                  <a:srgbClr val="FF3300"/>
                </a:solidFill>
                <a:latin typeface="+mj-lt"/>
              </a:rPr>
              <a:t>dos </a:t>
            </a:r>
            <a:r>
              <a:rPr lang="es-CO" sz="1800" dirty="0" smtClean="0">
                <a:latin typeface="+mj-lt"/>
              </a:rPr>
              <a:t>métodos:</a:t>
            </a:r>
          </a:p>
          <a:p>
            <a:pPr marL="0" indent="0">
              <a:lnSpc>
                <a:spcPct val="90000"/>
              </a:lnSpc>
              <a:buNone/>
            </a:pPr>
            <a:endParaRPr lang="es-CO" sz="1800" dirty="0" smtClean="0">
              <a:latin typeface="+mj-lt"/>
            </a:endParaRPr>
          </a:p>
          <a:p>
            <a:pPr marL="361950" lvl="1" indent="-188913">
              <a:buFont typeface="Arial" pitchFamily="34" charset="0"/>
              <a:buChar char="•"/>
            </a:pPr>
            <a:r>
              <a:rPr lang="es-CO" dirty="0" smtClean="0">
                <a:latin typeface="+mj-lt"/>
              </a:rPr>
              <a:t>Al </a:t>
            </a:r>
            <a:r>
              <a:rPr lang="es-CO" dirty="0">
                <a:latin typeface="+mj-lt"/>
              </a:rPr>
              <a:t>método </a:t>
            </a:r>
            <a:r>
              <a:rPr lang="es-CO" dirty="0" err="1">
                <a:solidFill>
                  <a:srgbClr val="FF3300"/>
                </a:solidFill>
                <a:latin typeface="+mj-lt"/>
              </a:rPr>
              <a:t>mouseDragged</a:t>
            </a:r>
            <a:r>
              <a:rPr lang="es-CO" dirty="0">
                <a:solidFill>
                  <a:srgbClr val="FF3300"/>
                </a:solidFill>
                <a:latin typeface="+mj-lt"/>
              </a:rPr>
              <a:t>( )</a:t>
            </a:r>
            <a:r>
              <a:rPr lang="es-CO" dirty="0">
                <a:latin typeface="+mj-lt"/>
              </a:rPr>
              <a:t> se le llama tantas veces como se arrastre el mouse</a:t>
            </a:r>
            <a:r>
              <a:rPr lang="es-CO" dirty="0" smtClean="0">
                <a:latin typeface="+mj-lt"/>
              </a:rPr>
              <a:t>.</a:t>
            </a:r>
          </a:p>
          <a:p>
            <a:pPr marL="361950" lvl="1" indent="-188913">
              <a:buFont typeface="Arial" pitchFamily="34" charset="0"/>
              <a:buChar char="•"/>
            </a:pPr>
            <a:endParaRPr lang="es-CO" dirty="0">
              <a:latin typeface="+mj-lt"/>
            </a:endParaRPr>
          </a:p>
          <a:p>
            <a:pPr marL="361950" lvl="1" indent="-188913">
              <a:buFont typeface="Arial" pitchFamily="34" charset="0"/>
              <a:buChar char="•"/>
            </a:pPr>
            <a:r>
              <a:rPr lang="es-CO" dirty="0">
                <a:latin typeface="+mj-lt"/>
              </a:rPr>
              <a:t>Al método </a:t>
            </a:r>
            <a:r>
              <a:rPr lang="es-CO" dirty="0" err="1">
                <a:solidFill>
                  <a:srgbClr val="FF3300"/>
                </a:solidFill>
                <a:latin typeface="+mj-lt"/>
              </a:rPr>
              <a:t>mouseMoved</a:t>
            </a:r>
            <a:r>
              <a:rPr lang="es-CO" dirty="0">
                <a:solidFill>
                  <a:srgbClr val="FF3300"/>
                </a:solidFill>
                <a:latin typeface="+mj-lt"/>
              </a:rPr>
              <a:t>( ) </a:t>
            </a:r>
            <a:r>
              <a:rPr lang="es-CO" dirty="0">
                <a:latin typeface="+mj-lt"/>
              </a:rPr>
              <a:t>se le llama tantas veces como se mueva el mouse.</a:t>
            </a:r>
          </a:p>
          <a:p>
            <a:pPr marL="536575" lvl="1" indent="-363538">
              <a:lnSpc>
                <a:spcPct val="90000"/>
              </a:lnSpc>
              <a:spcBef>
                <a:spcPts val="0"/>
              </a:spcBef>
              <a:spcAft>
                <a:spcPts val="600"/>
              </a:spcAft>
              <a:buFont typeface="Arial" pitchFamily="34" charset="0"/>
              <a:buChar char="•"/>
            </a:pPr>
            <a:endParaRPr lang="es-ES" dirty="0">
              <a:latin typeface="+mj-lt"/>
            </a:endParaRPr>
          </a:p>
        </p:txBody>
      </p:sp>
    </p:spTree>
    <p:extLst>
      <p:ext uri="{BB962C8B-B14F-4D97-AF65-F5344CB8AC3E}">
        <p14:creationId xmlns:p14="http://schemas.microsoft.com/office/powerpoint/2010/main" val="1709882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CuadroTexto"/>
          <p:cNvSpPr txBox="1"/>
          <p:nvPr/>
        </p:nvSpPr>
        <p:spPr>
          <a:xfrm>
            <a:off x="827583" y="1700808"/>
            <a:ext cx="4968553" cy="369332"/>
          </a:xfrm>
          <a:prstGeom prst="rect">
            <a:avLst/>
          </a:prstGeom>
          <a:noFill/>
        </p:spPr>
        <p:txBody>
          <a:bodyPr wrap="square" rtlCol="0">
            <a:spAutoFit/>
          </a:bodyPr>
          <a:lstStyle/>
          <a:p>
            <a:r>
              <a:rPr lang="es-CO" b="1" dirty="0" smtClean="0">
                <a:latin typeface="Candara" pitchFamily="34" charset="0"/>
              </a:rPr>
              <a:t>Caso de Estudio: Editor de dibujos</a:t>
            </a:r>
            <a:endParaRPr lang="es-CO" sz="1400" b="1" dirty="0">
              <a:latin typeface="Candara" pitchFamily="34" charset="0"/>
            </a:endParaRPr>
          </a:p>
        </p:txBody>
      </p:sp>
      <p:sp>
        <p:nvSpPr>
          <p:cNvPr id="15" name="14 Redondear rectángulo de esquina diagonal"/>
          <p:cNvSpPr/>
          <p:nvPr/>
        </p:nvSpPr>
        <p:spPr>
          <a:xfrm>
            <a:off x="3707904" y="2239596"/>
            <a:ext cx="2160239" cy="576064"/>
          </a:xfrm>
          <a:prstGeom prst="round2Diag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smtClean="0">
                <a:solidFill>
                  <a:schemeClr val="tx1"/>
                </a:solidFill>
                <a:latin typeface="Candara" pitchFamily="34" charset="0"/>
              </a:rPr>
              <a:t>Figura Óvalo</a:t>
            </a:r>
            <a:endParaRPr lang="es-ES" b="1" dirty="0">
              <a:solidFill>
                <a:schemeClr val="tx1"/>
              </a:solidFill>
              <a:latin typeface="Candara" pitchFamily="34" charset="0"/>
            </a:endParaRPr>
          </a:p>
        </p:txBody>
      </p:sp>
      <p:sp>
        <p:nvSpPr>
          <p:cNvPr id="18" name="Oval 2"/>
          <p:cNvSpPr>
            <a:spLocks noChangeArrowheads="1"/>
          </p:cNvSpPr>
          <p:nvPr/>
        </p:nvSpPr>
        <p:spPr bwMode="auto">
          <a:xfrm>
            <a:off x="1196331" y="3481809"/>
            <a:ext cx="1851025" cy="8778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9" name="Line 4"/>
          <p:cNvSpPr>
            <a:spLocks noChangeShapeType="1"/>
          </p:cNvSpPr>
          <p:nvPr/>
        </p:nvSpPr>
        <p:spPr bwMode="auto">
          <a:xfrm flipH="1">
            <a:off x="3058468" y="4002509"/>
            <a:ext cx="520700" cy="393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0" name="Text Box 5"/>
          <p:cNvSpPr txBox="1">
            <a:spLocks noChangeArrowheads="1"/>
          </p:cNvSpPr>
          <p:nvPr/>
        </p:nvSpPr>
        <p:spPr bwMode="auto">
          <a:xfrm>
            <a:off x="1705918" y="2889672"/>
            <a:ext cx="16859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3300"/>
                </a:solidFill>
                <a:latin typeface="+mj-lt"/>
              </a:rPr>
              <a:t>punto1 = ( x1, y1 )</a:t>
            </a:r>
            <a:endParaRPr lang="es-ES" sz="1600" dirty="0">
              <a:solidFill>
                <a:srgbClr val="FF3300"/>
              </a:solidFill>
              <a:latin typeface="+mj-lt"/>
            </a:endParaRPr>
          </a:p>
        </p:txBody>
      </p:sp>
      <p:sp>
        <p:nvSpPr>
          <p:cNvPr id="21" name="Text Box 6"/>
          <p:cNvSpPr txBox="1">
            <a:spLocks noChangeArrowheads="1"/>
          </p:cNvSpPr>
          <p:nvPr/>
        </p:nvSpPr>
        <p:spPr bwMode="auto">
          <a:xfrm>
            <a:off x="3380731" y="3659609"/>
            <a:ext cx="17324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FF3300"/>
                </a:solidFill>
                <a:latin typeface="+mj-lt"/>
              </a:rPr>
              <a:t>punto 2 = ( x2, y2 )</a:t>
            </a:r>
            <a:endParaRPr lang="es-ES" sz="1600">
              <a:solidFill>
                <a:srgbClr val="FF3300"/>
              </a:solidFill>
              <a:latin typeface="+mj-lt"/>
            </a:endParaRPr>
          </a:p>
        </p:txBody>
      </p:sp>
      <p:sp>
        <p:nvSpPr>
          <p:cNvPr id="22" name="Line 7"/>
          <p:cNvSpPr>
            <a:spLocks noChangeShapeType="1"/>
          </p:cNvSpPr>
          <p:nvPr/>
        </p:nvSpPr>
        <p:spPr bwMode="auto">
          <a:xfrm flipH="1">
            <a:off x="1167756" y="3061122"/>
            <a:ext cx="520700" cy="393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23" name="Text Box 8"/>
          <p:cNvSpPr txBox="1">
            <a:spLocks noChangeArrowheads="1"/>
          </p:cNvSpPr>
          <p:nvPr/>
        </p:nvSpPr>
        <p:spPr bwMode="auto">
          <a:xfrm>
            <a:off x="1794818" y="3710409"/>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a:t>texto</a:t>
            </a:r>
            <a:endParaRPr lang="es-ES" sz="1800"/>
          </a:p>
        </p:txBody>
      </p:sp>
      <p:sp>
        <p:nvSpPr>
          <p:cNvPr id="24" name="Text Box 9"/>
          <p:cNvSpPr txBox="1">
            <a:spLocks noChangeArrowheads="1"/>
          </p:cNvSpPr>
          <p:nvPr/>
        </p:nvSpPr>
        <p:spPr bwMode="auto">
          <a:xfrm>
            <a:off x="822027" y="4653136"/>
            <a:ext cx="21271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dirty="0">
                <a:solidFill>
                  <a:srgbClr val="FF3300"/>
                </a:solidFill>
                <a:latin typeface="+mj-lt"/>
              </a:rPr>
              <a:t>Texto y tipo de </a:t>
            </a:r>
            <a:r>
              <a:rPr lang="es-CO" sz="1600" dirty="0" err="1">
                <a:solidFill>
                  <a:srgbClr val="FF3300"/>
                </a:solidFill>
                <a:latin typeface="+mj-lt"/>
              </a:rPr>
              <a:t>caracter</a:t>
            </a:r>
            <a:endParaRPr lang="es-ES" sz="1600" dirty="0">
              <a:solidFill>
                <a:srgbClr val="FF3300"/>
              </a:solidFill>
              <a:latin typeface="+mj-lt"/>
            </a:endParaRPr>
          </a:p>
        </p:txBody>
      </p:sp>
      <p:sp>
        <p:nvSpPr>
          <p:cNvPr id="25" name="Line 10"/>
          <p:cNvSpPr>
            <a:spLocks noChangeShapeType="1"/>
          </p:cNvSpPr>
          <p:nvPr/>
        </p:nvSpPr>
        <p:spPr bwMode="auto">
          <a:xfrm flipV="1">
            <a:off x="1996430" y="4005684"/>
            <a:ext cx="0" cy="64745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pic>
        <p:nvPicPr>
          <p:cNvPr id="2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731" y="5149552"/>
            <a:ext cx="50323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195" y="3563193"/>
            <a:ext cx="3170237"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13"/>
          <p:cNvSpPr txBox="1">
            <a:spLocks noChangeArrowheads="1"/>
          </p:cNvSpPr>
          <p:nvPr/>
        </p:nvSpPr>
        <p:spPr bwMode="auto">
          <a:xfrm>
            <a:off x="2312293" y="5374977"/>
            <a:ext cx="13271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600" dirty="0">
                <a:solidFill>
                  <a:srgbClr val="FF3300"/>
                </a:solidFill>
                <a:latin typeface="+mj-lt"/>
              </a:rPr>
              <a:t>Tipo y ancho de línea</a:t>
            </a:r>
            <a:endParaRPr lang="es-ES" sz="1600" dirty="0">
              <a:solidFill>
                <a:srgbClr val="FF3300"/>
              </a:solidFill>
              <a:latin typeface="+mj-lt"/>
            </a:endParaRPr>
          </a:p>
        </p:txBody>
      </p:sp>
      <p:sp>
        <p:nvSpPr>
          <p:cNvPr id="39" name="Text Box 14"/>
          <p:cNvSpPr txBox="1">
            <a:spLocks noChangeArrowheads="1"/>
          </p:cNvSpPr>
          <p:nvPr/>
        </p:nvSpPr>
        <p:spPr bwMode="auto">
          <a:xfrm>
            <a:off x="5609282" y="3185368"/>
            <a:ext cx="2267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600">
                <a:solidFill>
                  <a:srgbClr val="FF3300"/>
                </a:solidFill>
                <a:latin typeface="+mj-lt"/>
              </a:rPr>
              <a:t>Color de fondo y de línea</a:t>
            </a:r>
            <a:endParaRPr lang="es-ES" sz="1600">
              <a:solidFill>
                <a:srgbClr val="FF3300"/>
              </a:solidFill>
              <a:latin typeface="+mj-lt"/>
            </a:endParaRPr>
          </a:p>
        </p:txBody>
      </p:sp>
      <p:sp>
        <p:nvSpPr>
          <p:cNvPr id="40" name="Rectangle 15"/>
          <p:cNvSpPr>
            <a:spLocks noChangeArrowheads="1"/>
          </p:cNvSpPr>
          <p:nvPr/>
        </p:nvSpPr>
        <p:spPr bwMode="auto">
          <a:xfrm>
            <a:off x="1207443" y="3469109"/>
            <a:ext cx="1863725" cy="9017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Tree>
    <p:extLst>
      <p:ext uri="{BB962C8B-B14F-4D97-AF65-F5344CB8AC3E}">
        <p14:creationId xmlns:p14="http://schemas.microsoft.com/office/powerpoint/2010/main" val="101605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5"/>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P spid="20" grpId="1"/>
      <p:bldP spid="21" grpId="0"/>
      <p:bldP spid="21" grpId="1"/>
      <p:bldP spid="22" grpId="0" animBg="1"/>
      <p:bldP spid="22" grpId="1" animBg="1"/>
      <p:bldP spid="24" grpId="0"/>
      <p:bldP spid="24" grpId="1"/>
      <p:bldP spid="25" grpId="0" animBg="1"/>
      <p:bldP spid="25" grpId="1" animBg="1"/>
      <p:bldP spid="28" grpId="0"/>
      <p:bldP spid="28" grpId="1"/>
      <p:bldP spid="39" grpId="0"/>
      <p:bldP spid="40" grpId="0" animBg="1"/>
      <p:bldP spid="40"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Interfaz </a:t>
            </a:r>
            <a:r>
              <a:rPr lang="es-CO" sz="2800" b="1" dirty="0" err="1" smtClean="0">
                <a:latin typeface="Candara" pitchFamily="34" charset="0"/>
              </a:rPr>
              <a:t>MouseListener</a:t>
            </a:r>
            <a:endParaRPr lang="es-CO" sz="2800" b="1" dirty="0">
              <a:latin typeface="Candara" pitchFamily="34" charset="0"/>
            </a:endParaRPr>
          </a:p>
        </p:txBody>
      </p:sp>
      <p:sp>
        <p:nvSpPr>
          <p:cNvPr id="4" name="Rectangle 3"/>
          <p:cNvSpPr txBox="1">
            <a:spLocks noChangeArrowheads="1"/>
          </p:cNvSpPr>
          <p:nvPr/>
        </p:nvSpPr>
        <p:spPr bwMode="auto">
          <a:xfrm>
            <a:off x="1979712" y="2996952"/>
            <a:ext cx="5040560"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3300"/>
                </a:solidFill>
                <a:latin typeface="+mj-lt"/>
              </a:rPr>
              <a:t>void </a:t>
            </a:r>
            <a:r>
              <a:rPr lang="en-US" dirty="0" err="1">
                <a:solidFill>
                  <a:srgbClr val="FF3300"/>
                </a:solidFill>
                <a:latin typeface="+mj-lt"/>
              </a:rPr>
              <a:t>mouseDragged</a:t>
            </a:r>
            <a:r>
              <a:rPr lang="en-US" dirty="0">
                <a:solidFill>
                  <a:srgbClr val="FF3300"/>
                </a:solidFill>
                <a:latin typeface="+mj-lt"/>
              </a:rPr>
              <a:t>( </a:t>
            </a:r>
            <a:r>
              <a:rPr lang="en-US" dirty="0" err="1">
                <a:solidFill>
                  <a:srgbClr val="FF3300"/>
                </a:solidFill>
                <a:latin typeface="+mj-lt"/>
              </a:rPr>
              <a:t>MouseEvent</a:t>
            </a:r>
            <a:r>
              <a:rPr lang="en-US" dirty="0">
                <a:solidFill>
                  <a:srgbClr val="FF3300"/>
                </a:solidFill>
                <a:latin typeface="+mj-lt"/>
              </a:rPr>
              <a:t> e )</a:t>
            </a:r>
          </a:p>
          <a:p>
            <a:r>
              <a:rPr lang="en-US" dirty="0">
                <a:solidFill>
                  <a:srgbClr val="FF3300"/>
                </a:solidFill>
                <a:latin typeface="+mj-lt"/>
              </a:rPr>
              <a:t>void </a:t>
            </a:r>
            <a:r>
              <a:rPr lang="en-US" dirty="0" err="1">
                <a:solidFill>
                  <a:srgbClr val="FF3300"/>
                </a:solidFill>
                <a:latin typeface="+mj-lt"/>
              </a:rPr>
              <a:t>mouseMoved</a:t>
            </a:r>
            <a:r>
              <a:rPr lang="en-US" dirty="0">
                <a:solidFill>
                  <a:srgbClr val="FF3300"/>
                </a:solidFill>
                <a:latin typeface="+mj-lt"/>
              </a:rPr>
              <a:t>( </a:t>
            </a:r>
            <a:r>
              <a:rPr lang="en-US" dirty="0" err="1">
                <a:solidFill>
                  <a:srgbClr val="FF3300"/>
                </a:solidFill>
                <a:latin typeface="+mj-lt"/>
              </a:rPr>
              <a:t>MouseEvent</a:t>
            </a:r>
            <a:r>
              <a:rPr lang="en-US" dirty="0">
                <a:solidFill>
                  <a:srgbClr val="FF3300"/>
                </a:solidFill>
                <a:latin typeface="+mj-lt"/>
              </a:rPr>
              <a:t> e )</a:t>
            </a:r>
          </a:p>
          <a:p>
            <a:pPr marL="0" indent="0">
              <a:buNone/>
            </a:pPr>
            <a:endParaRPr lang="es-ES" dirty="0">
              <a:latin typeface="+mj-lt"/>
            </a:endParaRPr>
          </a:p>
        </p:txBody>
      </p:sp>
    </p:spTree>
    <p:extLst>
      <p:ext uri="{BB962C8B-B14F-4D97-AF65-F5344CB8AC3E}">
        <p14:creationId xmlns:p14="http://schemas.microsoft.com/office/powerpoint/2010/main" val="16121245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Evento </a:t>
            </a:r>
            <a:r>
              <a:rPr lang="es-CO" sz="2800" b="1" dirty="0" err="1" smtClean="0">
                <a:latin typeface="Candara" pitchFamily="34" charset="0"/>
              </a:rPr>
              <a:t>MouseEvent</a:t>
            </a:r>
            <a:endParaRPr lang="es-CO" sz="2800" b="1" dirty="0">
              <a:latin typeface="Candara" pitchFamily="34" charset="0"/>
            </a:endParaRPr>
          </a:p>
        </p:txBody>
      </p:sp>
      <p:sp>
        <p:nvSpPr>
          <p:cNvPr id="5" name="Rectangle 3"/>
          <p:cNvSpPr txBox="1">
            <a:spLocks noChangeArrowheads="1"/>
          </p:cNvSpPr>
          <p:nvPr/>
        </p:nvSpPr>
        <p:spPr bwMode="auto">
          <a:xfrm>
            <a:off x="755575" y="2996952"/>
            <a:ext cx="7704857"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Aft>
                <a:spcPts val="600"/>
              </a:spcAft>
              <a:buNone/>
            </a:pPr>
            <a:r>
              <a:rPr lang="es-CO" dirty="0">
                <a:latin typeface="+mj-lt"/>
              </a:rPr>
              <a:t>Este objeto tiene 3 métodos que nos dan información sobre cuál fue el botón que oprimió el usuario y en qué posición está el mouse</a:t>
            </a:r>
            <a:r>
              <a:rPr lang="es-CO" dirty="0" smtClean="0">
                <a:latin typeface="+mj-lt"/>
              </a:rPr>
              <a:t>:</a:t>
            </a:r>
          </a:p>
          <a:p>
            <a:pPr marL="0" indent="0">
              <a:lnSpc>
                <a:spcPct val="90000"/>
              </a:lnSpc>
              <a:spcAft>
                <a:spcPts val="600"/>
              </a:spcAft>
              <a:buNone/>
            </a:pPr>
            <a:endParaRPr lang="es-CO" dirty="0">
              <a:latin typeface="+mj-lt"/>
            </a:endParaRPr>
          </a:p>
          <a:p>
            <a:pPr lvl="1">
              <a:lnSpc>
                <a:spcPct val="90000"/>
              </a:lnSpc>
              <a:spcAft>
                <a:spcPts val="600"/>
              </a:spcAft>
              <a:buFont typeface="Arial" pitchFamily="34" charset="0"/>
              <a:buChar char="•"/>
            </a:pPr>
            <a:r>
              <a:rPr lang="es-CO" dirty="0" err="1">
                <a:solidFill>
                  <a:srgbClr val="FF3300"/>
                </a:solidFill>
                <a:latin typeface="+mj-lt"/>
              </a:rPr>
              <a:t>getX</a:t>
            </a:r>
            <a:r>
              <a:rPr lang="es-CO" dirty="0">
                <a:solidFill>
                  <a:srgbClr val="FF3300"/>
                </a:solidFill>
                <a:latin typeface="+mj-lt"/>
              </a:rPr>
              <a:t>( )</a:t>
            </a:r>
            <a:r>
              <a:rPr lang="es-CO" dirty="0">
                <a:latin typeface="+mj-lt"/>
              </a:rPr>
              <a:t>: Devuelve la coordenada x del mouse</a:t>
            </a:r>
          </a:p>
          <a:p>
            <a:pPr lvl="1">
              <a:lnSpc>
                <a:spcPct val="90000"/>
              </a:lnSpc>
              <a:spcAft>
                <a:spcPts val="600"/>
              </a:spcAft>
              <a:buFont typeface="Arial" pitchFamily="34" charset="0"/>
              <a:buChar char="•"/>
            </a:pPr>
            <a:r>
              <a:rPr lang="es-CO" dirty="0" err="1">
                <a:solidFill>
                  <a:srgbClr val="FF3300"/>
                </a:solidFill>
                <a:latin typeface="+mj-lt"/>
              </a:rPr>
              <a:t>getY</a:t>
            </a:r>
            <a:r>
              <a:rPr lang="es-CO" dirty="0">
                <a:solidFill>
                  <a:srgbClr val="FF3300"/>
                </a:solidFill>
                <a:latin typeface="+mj-lt"/>
              </a:rPr>
              <a:t>( )</a:t>
            </a:r>
            <a:r>
              <a:rPr lang="es-CO" dirty="0">
                <a:latin typeface="+mj-lt"/>
              </a:rPr>
              <a:t>: Devuelve la coordenada y del mouse</a:t>
            </a:r>
          </a:p>
          <a:p>
            <a:pPr lvl="1">
              <a:lnSpc>
                <a:spcPct val="90000"/>
              </a:lnSpc>
              <a:spcAft>
                <a:spcPts val="600"/>
              </a:spcAft>
              <a:buFont typeface="Arial" pitchFamily="34" charset="0"/>
              <a:buChar char="•"/>
            </a:pPr>
            <a:r>
              <a:rPr lang="es-CO" dirty="0" err="1">
                <a:solidFill>
                  <a:srgbClr val="FF3300"/>
                </a:solidFill>
                <a:latin typeface="+mj-lt"/>
              </a:rPr>
              <a:t>getButton</a:t>
            </a:r>
            <a:r>
              <a:rPr lang="es-CO" dirty="0">
                <a:solidFill>
                  <a:srgbClr val="FF3300"/>
                </a:solidFill>
                <a:latin typeface="+mj-lt"/>
              </a:rPr>
              <a:t>( )</a:t>
            </a:r>
            <a:r>
              <a:rPr lang="es-CO" dirty="0">
                <a:latin typeface="+mj-lt"/>
              </a:rPr>
              <a:t>: Devuelve un valor entero MouseEvent.BUTTON1, MouseEvent.BUTTON2 o MouseEvent.BUTTON3 para indicar el botón presionado.</a:t>
            </a:r>
          </a:p>
          <a:p>
            <a:pPr marL="536575" lvl="1" indent="-363538">
              <a:lnSpc>
                <a:spcPct val="90000"/>
              </a:lnSpc>
              <a:spcBef>
                <a:spcPts val="0"/>
              </a:spcBef>
              <a:spcAft>
                <a:spcPts val="600"/>
              </a:spcAft>
              <a:buFont typeface="Arial" pitchFamily="34" charset="0"/>
              <a:buChar char="•"/>
            </a:pPr>
            <a:endParaRPr lang="es-ES" dirty="0">
              <a:latin typeface="+mj-lt"/>
            </a:endParaRPr>
          </a:p>
        </p:txBody>
      </p:sp>
    </p:spTree>
    <p:extLst>
      <p:ext uri="{BB962C8B-B14F-4D97-AF65-F5344CB8AC3E}">
        <p14:creationId xmlns:p14="http://schemas.microsoft.com/office/powerpoint/2010/main" val="308973910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Manejo de eventos del mouse</a:t>
            </a:r>
            <a:endParaRPr lang="es-CO" sz="2800" b="1" dirty="0">
              <a:latin typeface="Candara" pitchFamily="34" charset="0"/>
            </a:endParaRPr>
          </a:p>
        </p:txBody>
      </p:sp>
      <p:sp>
        <p:nvSpPr>
          <p:cNvPr id="5" name="Rectangle 3"/>
          <p:cNvSpPr txBox="1">
            <a:spLocks noChangeArrowheads="1"/>
          </p:cNvSpPr>
          <p:nvPr/>
        </p:nvSpPr>
        <p:spPr bwMode="auto">
          <a:xfrm>
            <a:off x="755575" y="2996952"/>
            <a:ext cx="79928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950" indent="-361950">
              <a:lnSpc>
                <a:spcPct val="90000"/>
              </a:lnSpc>
              <a:buFontTx/>
              <a:buAutoNum type="arabicPeriod"/>
            </a:pPr>
            <a:r>
              <a:rPr lang="es-CO" sz="1600" dirty="0">
                <a:latin typeface="+mj-lt"/>
              </a:rPr>
              <a:t>Decir que el panel implementa las dos interfaces necesarias:</a:t>
            </a:r>
          </a:p>
          <a:p>
            <a:pPr marL="361950" indent="-361950">
              <a:lnSpc>
                <a:spcPct val="90000"/>
              </a:lnSpc>
              <a:buFontTx/>
              <a:buNone/>
            </a:pPr>
            <a:r>
              <a:rPr lang="es-CO" sz="1600" dirty="0">
                <a:latin typeface="+mj-lt"/>
              </a:rPr>
              <a:t>	</a:t>
            </a:r>
            <a:r>
              <a:rPr lang="es-CO" sz="1600" dirty="0" err="1">
                <a:latin typeface="+mj-lt"/>
              </a:rPr>
              <a:t>public</a:t>
            </a:r>
            <a:r>
              <a:rPr lang="es-CO" sz="1600" dirty="0">
                <a:latin typeface="+mj-lt"/>
              </a:rPr>
              <a:t> </a:t>
            </a:r>
            <a:r>
              <a:rPr lang="es-CO" sz="1600" dirty="0" err="1">
                <a:latin typeface="+mj-lt"/>
              </a:rPr>
              <a:t>class</a:t>
            </a:r>
            <a:r>
              <a:rPr lang="es-CO" sz="1600" dirty="0">
                <a:latin typeface="+mj-lt"/>
              </a:rPr>
              <a:t> </a:t>
            </a:r>
            <a:r>
              <a:rPr lang="es-CO" sz="1600" dirty="0" err="1">
                <a:latin typeface="+mj-lt"/>
              </a:rPr>
              <a:t>PanelOidor</a:t>
            </a:r>
            <a:r>
              <a:rPr lang="es-CO" sz="1600" dirty="0">
                <a:latin typeface="+mj-lt"/>
              </a:rPr>
              <a:t> </a:t>
            </a:r>
            <a:r>
              <a:rPr lang="es-CO" sz="1600" dirty="0" err="1">
                <a:latin typeface="+mj-lt"/>
              </a:rPr>
              <a:t>extends</a:t>
            </a:r>
            <a:r>
              <a:rPr lang="es-CO" sz="1600" dirty="0">
                <a:latin typeface="+mj-lt"/>
              </a:rPr>
              <a:t> </a:t>
            </a:r>
            <a:r>
              <a:rPr lang="es-CO" sz="1600" dirty="0" err="1">
                <a:latin typeface="+mj-lt"/>
              </a:rPr>
              <a:t>JPanel</a:t>
            </a:r>
            <a:r>
              <a:rPr lang="es-CO" sz="1600" dirty="0">
                <a:latin typeface="+mj-lt"/>
              </a:rPr>
              <a:t> </a:t>
            </a:r>
            <a:r>
              <a:rPr lang="es-CO" sz="1600" dirty="0" err="1">
                <a:solidFill>
                  <a:srgbClr val="FF0000"/>
                </a:solidFill>
                <a:latin typeface="+mj-lt"/>
              </a:rPr>
              <a:t>implements</a:t>
            </a:r>
            <a:r>
              <a:rPr lang="es-CO" sz="1600" dirty="0">
                <a:latin typeface="+mj-lt"/>
              </a:rPr>
              <a:t> </a:t>
            </a:r>
            <a:r>
              <a:rPr lang="es-CO" sz="1600" dirty="0" err="1">
                <a:solidFill>
                  <a:srgbClr val="FF0000"/>
                </a:solidFill>
                <a:latin typeface="+mj-lt"/>
              </a:rPr>
              <a:t>MouseListener</a:t>
            </a:r>
            <a:r>
              <a:rPr lang="es-CO" sz="1600" dirty="0">
                <a:solidFill>
                  <a:srgbClr val="FF0000"/>
                </a:solidFill>
                <a:latin typeface="+mj-lt"/>
              </a:rPr>
              <a:t>, </a:t>
            </a:r>
            <a:r>
              <a:rPr lang="es-CO" sz="1600" dirty="0" err="1">
                <a:solidFill>
                  <a:srgbClr val="FF0000"/>
                </a:solidFill>
                <a:latin typeface="+mj-lt"/>
              </a:rPr>
              <a:t>MouseMotionListener</a:t>
            </a:r>
            <a:endParaRPr lang="es-CO" sz="1600" dirty="0">
              <a:solidFill>
                <a:srgbClr val="FF0000"/>
              </a:solidFill>
              <a:latin typeface="+mj-lt"/>
            </a:endParaRPr>
          </a:p>
          <a:p>
            <a:pPr marL="361950" indent="-361950">
              <a:lnSpc>
                <a:spcPct val="90000"/>
              </a:lnSpc>
              <a:buFontTx/>
              <a:buAutoNum type="arabicPeriod"/>
            </a:pPr>
            <a:endParaRPr lang="es-CO" sz="1600" dirty="0">
              <a:solidFill>
                <a:srgbClr val="FF0000"/>
              </a:solidFill>
              <a:latin typeface="+mj-lt"/>
            </a:endParaRPr>
          </a:p>
          <a:p>
            <a:pPr marL="361950" indent="-361950">
              <a:lnSpc>
                <a:spcPct val="90000"/>
              </a:lnSpc>
              <a:buFontTx/>
              <a:buAutoNum type="arabicPeriod" startAt="2"/>
            </a:pPr>
            <a:r>
              <a:rPr lang="es-CO" sz="1600" dirty="0">
                <a:latin typeface="+mj-lt"/>
              </a:rPr>
              <a:t>En el método constructor del panel, decir que el panel va a ser su propio “</a:t>
            </a:r>
            <a:r>
              <a:rPr lang="es-CO" sz="1600" dirty="0" err="1">
                <a:latin typeface="+mj-lt"/>
              </a:rPr>
              <a:t>listener</a:t>
            </a:r>
            <a:r>
              <a:rPr lang="es-CO" sz="1600" dirty="0">
                <a:latin typeface="+mj-lt"/>
              </a:rPr>
              <a:t>” para los eventos del mouse:</a:t>
            </a:r>
          </a:p>
          <a:p>
            <a:pPr marL="361950" lvl="1" indent="-361950">
              <a:lnSpc>
                <a:spcPct val="90000"/>
              </a:lnSpc>
              <a:buFontTx/>
              <a:buNone/>
            </a:pPr>
            <a:r>
              <a:rPr lang="es-CO" sz="1600" dirty="0" smtClean="0">
                <a:latin typeface="+mj-lt"/>
              </a:rPr>
              <a:t>   	</a:t>
            </a:r>
            <a:r>
              <a:rPr lang="es-CO" sz="1600" dirty="0" err="1" smtClean="0">
                <a:latin typeface="+mj-lt"/>
              </a:rPr>
              <a:t>addMouseListener</a:t>
            </a:r>
            <a:r>
              <a:rPr lang="es-CO" sz="1600" dirty="0">
                <a:latin typeface="+mj-lt"/>
              </a:rPr>
              <a:t>( </a:t>
            </a:r>
            <a:r>
              <a:rPr lang="es-CO" sz="1600" dirty="0" err="1">
                <a:solidFill>
                  <a:srgbClr val="FF3300"/>
                </a:solidFill>
                <a:latin typeface="+mj-lt"/>
              </a:rPr>
              <a:t>this</a:t>
            </a:r>
            <a:r>
              <a:rPr lang="es-CO" sz="1600" dirty="0">
                <a:latin typeface="+mj-lt"/>
              </a:rPr>
              <a:t> );</a:t>
            </a:r>
          </a:p>
          <a:p>
            <a:pPr marL="361950" indent="-361950">
              <a:lnSpc>
                <a:spcPct val="90000"/>
              </a:lnSpc>
              <a:buFontTx/>
              <a:buAutoNum type="arabicPeriod" startAt="2"/>
            </a:pPr>
            <a:endParaRPr lang="es-CO" sz="1600" dirty="0">
              <a:latin typeface="+mj-lt"/>
            </a:endParaRPr>
          </a:p>
          <a:p>
            <a:pPr marL="361950" indent="-361950">
              <a:lnSpc>
                <a:spcPct val="90000"/>
              </a:lnSpc>
              <a:buFontTx/>
              <a:buAutoNum type="arabicPeriod" startAt="2"/>
            </a:pPr>
            <a:r>
              <a:rPr lang="es-CO" sz="1600" dirty="0">
                <a:latin typeface="+mj-lt"/>
              </a:rPr>
              <a:t>Redefinir TODOS los métodos de las interfaces (aunque queden vacíos):</a:t>
            </a:r>
          </a:p>
          <a:p>
            <a:pPr marL="361950" indent="-361950">
              <a:lnSpc>
                <a:spcPct val="90000"/>
              </a:lnSpc>
              <a:buFontTx/>
              <a:buNone/>
            </a:pPr>
            <a:r>
              <a:rPr lang="es-CO" sz="1600" dirty="0" smtClean="0">
                <a:latin typeface="+mj-lt"/>
              </a:rPr>
              <a:t> </a:t>
            </a:r>
            <a:r>
              <a:rPr lang="es-CO" sz="1600" dirty="0">
                <a:latin typeface="+mj-lt"/>
              </a:rPr>
              <a:t>	</a:t>
            </a:r>
            <a:r>
              <a:rPr lang="es-CO" sz="1600" dirty="0" err="1">
                <a:latin typeface="+mj-lt"/>
              </a:rPr>
              <a:t>public</a:t>
            </a:r>
            <a:r>
              <a:rPr lang="es-CO" sz="1600" dirty="0">
                <a:latin typeface="+mj-lt"/>
              </a:rPr>
              <a:t> </a:t>
            </a:r>
            <a:r>
              <a:rPr lang="es-CO" sz="1600" dirty="0" err="1">
                <a:latin typeface="+mj-lt"/>
              </a:rPr>
              <a:t>void</a:t>
            </a:r>
            <a:r>
              <a:rPr lang="es-CO" sz="1600" dirty="0">
                <a:latin typeface="+mj-lt"/>
              </a:rPr>
              <a:t> </a:t>
            </a:r>
            <a:r>
              <a:rPr lang="es-CO" sz="1600" dirty="0" err="1">
                <a:solidFill>
                  <a:srgbClr val="0000FF"/>
                </a:solidFill>
                <a:latin typeface="+mj-lt"/>
              </a:rPr>
              <a:t>mouseClicked</a:t>
            </a:r>
            <a:r>
              <a:rPr lang="es-CO" sz="1600" dirty="0">
                <a:latin typeface="+mj-lt"/>
              </a:rPr>
              <a:t> (</a:t>
            </a:r>
            <a:r>
              <a:rPr lang="es-CO" sz="1600" dirty="0" err="1">
                <a:latin typeface="+mj-lt"/>
              </a:rPr>
              <a:t>MouseEvent</a:t>
            </a:r>
            <a:r>
              <a:rPr lang="es-CO" sz="1600" dirty="0">
                <a:latin typeface="+mj-lt"/>
              </a:rPr>
              <a:t> e )</a:t>
            </a:r>
          </a:p>
          <a:p>
            <a:pPr marL="361950" indent="-361950">
              <a:lnSpc>
                <a:spcPct val="90000"/>
              </a:lnSpc>
              <a:buFontTx/>
              <a:buNone/>
            </a:pPr>
            <a:r>
              <a:rPr lang="es-CO" sz="1600" dirty="0">
                <a:latin typeface="+mj-lt"/>
              </a:rPr>
              <a:t> 	</a:t>
            </a:r>
            <a:r>
              <a:rPr lang="es-CO" sz="1600" dirty="0" err="1">
                <a:latin typeface="+mj-lt"/>
              </a:rPr>
              <a:t>public</a:t>
            </a:r>
            <a:r>
              <a:rPr lang="es-CO" sz="1600" dirty="0">
                <a:latin typeface="+mj-lt"/>
              </a:rPr>
              <a:t> </a:t>
            </a:r>
            <a:r>
              <a:rPr lang="es-CO" sz="1600" dirty="0" err="1">
                <a:latin typeface="+mj-lt"/>
              </a:rPr>
              <a:t>void</a:t>
            </a:r>
            <a:r>
              <a:rPr lang="es-CO" sz="1600" dirty="0">
                <a:latin typeface="+mj-lt"/>
              </a:rPr>
              <a:t> </a:t>
            </a:r>
            <a:r>
              <a:rPr lang="es-CO" sz="1600" dirty="0" err="1">
                <a:solidFill>
                  <a:srgbClr val="0000FF"/>
                </a:solidFill>
                <a:latin typeface="+mj-lt"/>
              </a:rPr>
              <a:t>mouseEntered</a:t>
            </a:r>
            <a:r>
              <a:rPr lang="es-CO" sz="1600" dirty="0">
                <a:latin typeface="+mj-lt"/>
              </a:rPr>
              <a:t> (</a:t>
            </a:r>
            <a:r>
              <a:rPr lang="es-CO" sz="1600" dirty="0" err="1">
                <a:latin typeface="+mj-lt"/>
              </a:rPr>
              <a:t>MouseEvent</a:t>
            </a:r>
            <a:r>
              <a:rPr lang="es-CO" sz="1600" dirty="0">
                <a:latin typeface="+mj-lt"/>
              </a:rPr>
              <a:t> e )</a:t>
            </a:r>
          </a:p>
          <a:p>
            <a:pPr marL="361950" lvl="1" indent="-361950">
              <a:lnSpc>
                <a:spcPct val="90000"/>
              </a:lnSpc>
              <a:spcBef>
                <a:spcPts val="0"/>
              </a:spcBef>
              <a:spcAft>
                <a:spcPts val="600"/>
              </a:spcAft>
              <a:buFont typeface="Arial" pitchFamily="34" charset="0"/>
              <a:buChar char="•"/>
            </a:pPr>
            <a:endParaRPr lang="es-ES" sz="1600" dirty="0">
              <a:latin typeface="+mj-lt"/>
            </a:endParaRPr>
          </a:p>
        </p:txBody>
      </p:sp>
    </p:spTree>
    <p:extLst>
      <p:ext uri="{BB962C8B-B14F-4D97-AF65-F5344CB8AC3E}">
        <p14:creationId xmlns:p14="http://schemas.microsoft.com/office/powerpoint/2010/main" val="22686630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5" name="Rectangle 3"/>
          <p:cNvSpPr txBox="1">
            <a:spLocks noChangeArrowheads="1"/>
          </p:cNvSpPr>
          <p:nvPr/>
        </p:nvSpPr>
        <p:spPr bwMode="auto">
          <a:xfrm>
            <a:off x="1187624" y="2996952"/>
            <a:ext cx="7488833"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CO" dirty="0">
                <a:latin typeface="+mj-lt"/>
              </a:rPr>
              <a:t>Una ventana puede tener asociada una </a:t>
            </a:r>
            <a:r>
              <a:rPr lang="es-CO" dirty="0">
                <a:solidFill>
                  <a:srgbClr val="FF0000"/>
                </a:solidFill>
                <a:latin typeface="+mj-lt"/>
              </a:rPr>
              <a:t>barra de menú</a:t>
            </a:r>
            <a:r>
              <a:rPr lang="es-CO" dirty="0">
                <a:latin typeface="+mj-lt"/>
              </a:rPr>
              <a:t>, que muestra una lista de </a:t>
            </a:r>
            <a:r>
              <a:rPr lang="es-CO" dirty="0">
                <a:solidFill>
                  <a:srgbClr val="800080"/>
                </a:solidFill>
                <a:latin typeface="+mj-lt"/>
              </a:rPr>
              <a:t>opciones de menú</a:t>
            </a:r>
            <a:r>
              <a:rPr lang="es-CO" dirty="0">
                <a:latin typeface="+mj-lt"/>
              </a:rPr>
              <a:t>.</a:t>
            </a:r>
          </a:p>
          <a:p>
            <a:r>
              <a:rPr lang="es-CO" dirty="0">
                <a:latin typeface="+mj-lt"/>
              </a:rPr>
              <a:t>Cada opción está asociada a un </a:t>
            </a:r>
            <a:r>
              <a:rPr lang="es-CO" dirty="0">
                <a:solidFill>
                  <a:srgbClr val="3333CC"/>
                </a:solidFill>
                <a:latin typeface="+mj-lt"/>
              </a:rPr>
              <a:t>menú desplegable</a:t>
            </a:r>
            <a:r>
              <a:rPr lang="es-CO" dirty="0">
                <a:latin typeface="+mj-lt"/>
              </a:rPr>
              <a:t>.</a:t>
            </a:r>
          </a:p>
          <a:p>
            <a:r>
              <a:rPr lang="es-CO" dirty="0">
                <a:latin typeface="+mj-lt"/>
              </a:rPr>
              <a:t>Esto se implementa con 3 clases de Java:</a:t>
            </a:r>
          </a:p>
          <a:p>
            <a:pPr lvl="1"/>
            <a:r>
              <a:rPr lang="es-CO" dirty="0" err="1">
                <a:solidFill>
                  <a:srgbClr val="FF0000"/>
                </a:solidFill>
                <a:latin typeface="+mj-lt"/>
              </a:rPr>
              <a:t>JMenuBar</a:t>
            </a:r>
            <a:endParaRPr lang="es-CO" dirty="0">
              <a:solidFill>
                <a:srgbClr val="FF0000"/>
              </a:solidFill>
              <a:latin typeface="+mj-lt"/>
            </a:endParaRPr>
          </a:p>
          <a:p>
            <a:pPr lvl="1"/>
            <a:r>
              <a:rPr lang="es-CO" dirty="0" err="1">
                <a:solidFill>
                  <a:srgbClr val="800080"/>
                </a:solidFill>
                <a:latin typeface="+mj-lt"/>
              </a:rPr>
              <a:t>JMenu</a:t>
            </a:r>
            <a:endParaRPr lang="es-CO" dirty="0">
              <a:solidFill>
                <a:srgbClr val="800080"/>
              </a:solidFill>
              <a:latin typeface="+mj-lt"/>
            </a:endParaRPr>
          </a:p>
          <a:p>
            <a:pPr lvl="1"/>
            <a:r>
              <a:rPr lang="es-CO" dirty="0" err="1">
                <a:solidFill>
                  <a:srgbClr val="3333CC"/>
                </a:solidFill>
                <a:latin typeface="+mj-lt"/>
              </a:rPr>
              <a:t>JMenuItem</a:t>
            </a:r>
            <a:endParaRPr lang="es-CO" dirty="0">
              <a:solidFill>
                <a:srgbClr val="3333CC"/>
              </a:solidFill>
              <a:latin typeface="+mj-lt"/>
            </a:endParaRPr>
          </a:p>
          <a:p>
            <a:pPr marL="361950" lvl="1" indent="-361950">
              <a:lnSpc>
                <a:spcPct val="90000"/>
              </a:lnSpc>
              <a:spcBef>
                <a:spcPts val="0"/>
              </a:spcBef>
              <a:spcAft>
                <a:spcPts val="600"/>
              </a:spcAft>
              <a:buFont typeface="Arial" pitchFamily="34" charset="0"/>
              <a:buChar char="•"/>
            </a:pPr>
            <a:endParaRPr lang="es-ES" sz="1600" dirty="0">
              <a:latin typeface="+mj-lt"/>
            </a:endParaRPr>
          </a:p>
        </p:txBody>
      </p:sp>
    </p:spTree>
    <p:extLst>
      <p:ext uri="{BB962C8B-B14F-4D97-AF65-F5344CB8AC3E}">
        <p14:creationId xmlns:p14="http://schemas.microsoft.com/office/powerpoint/2010/main" val="26227981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5" name="Rectangle 3"/>
          <p:cNvSpPr txBox="1">
            <a:spLocks noChangeArrowheads="1"/>
          </p:cNvSpPr>
          <p:nvPr/>
        </p:nvSpPr>
        <p:spPr bwMode="auto">
          <a:xfrm>
            <a:off x="1187624" y="2996952"/>
            <a:ext cx="7488833"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tabLst>
                <a:tab pos="6997700" algn="l"/>
              </a:tabLst>
            </a:pPr>
            <a:r>
              <a:rPr lang="es-CO" dirty="0">
                <a:latin typeface="+mj-lt"/>
              </a:rPr>
              <a:t>Una barra de </a:t>
            </a:r>
            <a:r>
              <a:rPr lang="es-CO" dirty="0" err="1">
                <a:latin typeface="+mj-lt"/>
              </a:rPr>
              <a:t>menu</a:t>
            </a:r>
            <a:r>
              <a:rPr lang="es-CO" dirty="0">
                <a:latin typeface="+mj-lt"/>
              </a:rPr>
              <a:t> (</a:t>
            </a:r>
            <a:r>
              <a:rPr lang="es-CO" dirty="0" err="1">
                <a:solidFill>
                  <a:srgbClr val="FF0000"/>
                </a:solidFill>
                <a:latin typeface="+mj-lt"/>
              </a:rPr>
              <a:t>JMenuBar</a:t>
            </a:r>
            <a:r>
              <a:rPr lang="es-CO" dirty="0">
                <a:latin typeface="+mj-lt"/>
              </a:rPr>
              <a:t>) tiene uno o más objetos </a:t>
            </a:r>
            <a:r>
              <a:rPr lang="es-CO" dirty="0" err="1">
                <a:solidFill>
                  <a:srgbClr val="800080"/>
                </a:solidFill>
                <a:latin typeface="+mj-lt"/>
              </a:rPr>
              <a:t>JMenu</a:t>
            </a:r>
            <a:r>
              <a:rPr lang="es-CO" dirty="0">
                <a:latin typeface="+mj-lt"/>
              </a:rPr>
              <a:t>.</a:t>
            </a:r>
          </a:p>
          <a:p>
            <a:pPr>
              <a:tabLst>
                <a:tab pos="6997700" algn="l"/>
              </a:tabLst>
            </a:pPr>
            <a:r>
              <a:rPr lang="es-CO" dirty="0">
                <a:latin typeface="+mj-lt"/>
              </a:rPr>
              <a:t>Cada objeto </a:t>
            </a:r>
            <a:r>
              <a:rPr lang="es-CO" dirty="0" err="1">
                <a:solidFill>
                  <a:srgbClr val="800080"/>
                </a:solidFill>
                <a:latin typeface="+mj-lt"/>
              </a:rPr>
              <a:t>JMenu</a:t>
            </a:r>
            <a:r>
              <a:rPr lang="es-CO" dirty="0">
                <a:solidFill>
                  <a:srgbClr val="800080"/>
                </a:solidFill>
                <a:latin typeface="+mj-lt"/>
              </a:rPr>
              <a:t> </a:t>
            </a:r>
            <a:r>
              <a:rPr lang="es-CO" dirty="0">
                <a:latin typeface="+mj-lt"/>
              </a:rPr>
              <a:t>tiene una lista de objetos </a:t>
            </a:r>
            <a:r>
              <a:rPr lang="es-CO" dirty="0" err="1">
                <a:solidFill>
                  <a:srgbClr val="3333CC"/>
                </a:solidFill>
                <a:latin typeface="+mj-lt"/>
              </a:rPr>
              <a:t>JMenuItem</a:t>
            </a:r>
            <a:r>
              <a:rPr lang="es-CO" dirty="0">
                <a:latin typeface="+mj-lt"/>
              </a:rPr>
              <a:t>.</a:t>
            </a:r>
          </a:p>
          <a:p>
            <a:pPr>
              <a:tabLst>
                <a:tab pos="6997700" algn="l"/>
              </a:tabLst>
            </a:pPr>
            <a:r>
              <a:rPr lang="es-CO" dirty="0">
                <a:latin typeface="+mj-lt"/>
              </a:rPr>
              <a:t>Cada objeto </a:t>
            </a:r>
            <a:r>
              <a:rPr lang="es-CO" dirty="0" err="1">
                <a:solidFill>
                  <a:srgbClr val="3333CC"/>
                </a:solidFill>
                <a:latin typeface="+mj-lt"/>
              </a:rPr>
              <a:t>JMenuItem</a:t>
            </a:r>
            <a:r>
              <a:rPr lang="es-CO" dirty="0">
                <a:latin typeface="+mj-lt"/>
              </a:rPr>
              <a:t> representa algo que el usuario puede seleccionar.</a:t>
            </a:r>
          </a:p>
          <a:p>
            <a:pPr>
              <a:tabLst>
                <a:tab pos="6997700" algn="l"/>
              </a:tabLst>
            </a:pPr>
            <a:r>
              <a:rPr lang="es-CO" dirty="0" err="1">
                <a:solidFill>
                  <a:srgbClr val="990099"/>
                </a:solidFill>
                <a:latin typeface="+mj-lt"/>
              </a:rPr>
              <a:t>JMenu</a:t>
            </a:r>
            <a:r>
              <a:rPr lang="es-CO" dirty="0">
                <a:latin typeface="+mj-lt"/>
              </a:rPr>
              <a:t> es una subclase de </a:t>
            </a:r>
            <a:r>
              <a:rPr lang="es-CO" dirty="0" err="1">
                <a:solidFill>
                  <a:srgbClr val="3333CC"/>
                </a:solidFill>
                <a:latin typeface="+mj-lt"/>
              </a:rPr>
              <a:t>JMenuItem</a:t>
            </a:r>
            <a:r>
              <a:rPr lang="es-CO" dirty="0">
                <a:latin typeface="+mj-lt"/>
              </a:rPr>
              <a:t>, entonces se puede crear una jerarquía de menús anidados.</a:t>
            </a:r>
            <a:endParaRPr lang="es-CO" dirty="0">
              <a:solidFill>
                <a:srgbClr val="FF3300"/>
              </a:solidFill>
              <a:latin typeface="+mj-lt"/>
            </a:endParaRPr>
          </a:p>
          <a:p>
            <a:pPr marL="361950" lvl="1" indent="-361950">
              <a:lnSpc>
                <a:spcPct val="90000"/>
              </a:lnSpc>
              <a:spcBef>
                <a:spcPts val="0"/>
              </a:spcBef>
              <a:spcAft>
                <a:spcPts val="600"/>
              </a:spcAft>
              <a:buFont typeface="Arial" pitchFamily="34" charset="0"/>
              <a:buChar char="•"/>
            </a:pPr>
            <a:endParaRPr lang="es-ES" sz="1600" dirty="0">
              <a:latin typeface="+mj-lt"/>
            </a:endParaRPr>
          </a:p>
        </p:txBody>
      </p:sp>
    </p:spTree>
    <p:extLst>
      <p:ext uri="{BB962C8B-B14F-4D97-AF65-F5344CB8AC3E}">
        <p14:creationId xmlns:p14="http://schemas.microsoft.com/office/powerpoint/2010/main" val="3487803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75" y="2608179"/>
            <a:ext cx="4284645" cy="363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4"/>
          <p:cNvSpPr>
            <a:spLocks noChangeShapeType="1"/>
          </p:cNvSpPr>
          <p:nvPr/>
        </p:nvSpPr>
        <p:spPr bwMode="auto">
          <a:xfrm>
            <a:off x="2476045" y="3116248"/>
            <a:ext cx="56845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7" name="Text Box 5"/>
          <p:cNvSpPr txBox="1">
            <a:spLocks noChangeArrowheads="1"/>
          </p:cNvSpPr>
          <p:nvPr/>
        </p:nvSpPr>
        <p:spPr bwMode="auto">
          <a:xfrm>
            <a:off x="1182158" y="2780928"/>
            <a:ext cx="14163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CO" sz="1600" dirty="0">
                <a:solidFill>
                  <a:srgbClr val="FF0000"/>
                </a:solidFill>
                <a:latin typeface="+mj-lt"/>
              </a:rPr>
              <a:t>Barra de menú</a:t>
            </a:r>
          </a:p>
          <a:p>
            <a:pPr algn="ctr"/>
            <a:r>
              <a:rPr lang="es-CO" sz="1600" dirty="0">
                <a:solidFill>
                  <a:srgbClr val="FF0000"/>
                </a:solidFill>
                <a:latin typeface="+mj-lt"/>
              </a:rPr>
              <a:t>(</a:t>
            </a:r>
            <a:r>
              <a:rPr lang="es-CO" sz="1600" dirty="0" err="1">
                <a:solidFill>
                  <a:srgbClr val="FF0000"/>
                </a:solidFill>
                <a:latin typeface="+mj-lt"/>
              </a:rPr>
              <a:t>JMenuBar</a:t>
            </a:r>
            <a:r>
              <a:rPr lang="es-CO" sz="1600" dirty="0">
                <a:solidFill>
                  <a:srgbClr val="FF0000"/>
                </a:solidFill>
                <a:latin typeface="+mj-lt"/>
              </a:rPr>
              <a:t>)</a:t>
            </a:r>
            <a:endParaRPr lang="es-ES" sz="1600" dirty="0">
              <a:solidFill>
                <a:srgbClr val="FF0000"/>
              </a:solidFill>
              <a:latin typeface="+mj-lt"/>
            </a:endParaRPr>
          </a:p>
        </p:txBody>
      </p:sp>
      <p:sp>
        <p:nvSpPr>
          <p:cNvPr id="8" name="Text Box 6"/>
          <p:cNvSpPr txBox="1">
            <a:spLocks noChangeArrowheads="1"/>
          </p:cNvSpPr>
          <p:nvPr/>
        </p:nvSpPr>
        <p:spPr bwMode="auto">
          <a:xfrm>
            <a:off x="1442930" y="4293096"/>
            <a:ext cx="8675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CO" sz="1600">
                <a:solidFill>
                  <a:srgbClr val="990099"/>
                </a:solidFill>
                <a:latin typeface="+mj-lt"/>
              </a:rPr>
              <a:t>Menús</a:t>
            </a:r>
          </a:p>
          <a:p>
            <a:pPr algn="ctr"/>
            <a:r>
              <a:rPr lang="es-CO" sz="1600">
                <a:solidFill>
                  <a:srgbClr val="990099"/>
                </a:solidFill>
                <a:latin typeface="+mj-lt"/>
              </a:rPr>
              <a:t>(JMenu)</a:t>
            </a:r>
            <a:endParaRPr lang="es-ES" sz="1600">
              <a:solidFill>
                <a:srgbClr val="990099"/>
              </a:solidFill>
              <a:latin typeface="+mj-lt"/>
            </a:endParaRPr>
          </a:p>
        </p:txBody>
      </p:sp>
      <p:sp>
        <p:nvSpPr>
          <p:cNvPr id="9" name="Line 7"/>
          <p:cNvSpPr>
            <a:spLocks noChangeShapeType="1"/>
          </p:cNvSpPr>
          <p:nvPr/>
        </p:nvSpPr>
        <p:spPr bwMode="auto">
          <a:xfrm flipV="1">
            <a:off x="2015745" y="3325325"/>
            <a:ext cx="1358900" cy="977900"/>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 name="Line 8"/>
          <p:cNvSpPr>
            <a:spLocks noChangeShapeType="1"/>
          </p:cNvSpPr>
          <p:nvPr/>
        </p:nvSpPr>
        <p:spPr bwMode="auto">
          <a:xfrm flipV="1">
            <a:off x="2003045" y="3325325"/>
            <a:ext cx="2035621" cy="989944"/>
          </a:xfrm>
          <a:prstGeom prst="line">
            <a:avLst/>
          </a:prstGeom>
          <a:noFill/>
          <a:ln w="9525">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155778219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24" y="2384574"/>
            <a:ext cx="4459288" cy="406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4"/>
          <p:cNvSpPr txBox="1">
            <a:spLocks noChangeArrowheads="1"/>
          </p:cNvSpPr>
          <p:nvPr/>
        </p:nvSpPr>
        <p:spPr bwMode="auto">
          <a:xfrm>
            <a:off x="949349" y="4118124"/>
            <a:ext cx="1619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sz="1800" dirty="0" err="1">
                <a:solidFill>
                  <a:srgbClr val="3333CC"/>
                </a:solidFill>
                <a:latin typeface="+mj-lt"/>
              </a:rPr>
              <a:t>Items</a:t>
            </a:r>
            <a:r>
              <a:rPr lang="es-CO" sz="1800" dirty="0">
                <a:solidFill>
                  <a:srgbClr val="3333CC"/>
                </a:solidFill>
                <a:latin typeface="+mj-lt"/>
              </a:rPr>
              <a:t> de los menús desplegables</a:t>
            </a:r>
          </a:p>
          <a:p>
            <a:pPr algn="ctr"/>
            <a:r>
              <a:rPr lang="es-CO" sz="1800" dirty="0">
                <a:solidFill>
                  <a:srgbClr val="3333CC"/>
                </a:solidFill>
                <a:latin typeface="+mj-lt"/>
              </a:rPr>
              <a:t>(</a:t>
            </a:r>
            <a:r>
              <a:rPr lang="es-CO" sz="1800" dirty="0" err="1">
                <a:solidFill>
                  <a:srgbClr val="3333CC"/>
                </a:solidFill>
                <a:latin typeface="+mj-lt"/>
              </a:rPr>
              <a:t>JMenuItem</a:t>
            </a:r>
            <a:r>
              <a:rPr lang="es-CO" sz="1800" dirty="0">
                <a:solidFill>
                  <a:srgbClr val="3333CC"/>
                </a:solidFill>
                <a:latin typeface="+mj-lt"/>
              </a:rPr>
              <a:t>)</a:t>
            </a:r>
            <a:endParaRPr lang="es-ES" sz="1800" dirty="0">
              <a:solidFill>
                <a:srgbClr val="3333CC"/>
              </a:solidFill>
              <a:latin typeface="+mj-lt"/>
            </a:endParaRPr>
          </a:p>
        </p:txBody>
      </p:sp>
      <p:sp>
        <p:nvSpPr>
          <p:cNvPr id="14" name="Line 5"/>
          <p:cNvSpPr>
            <a:spLocks noChangeShapeType="1"/>
          </p:cNvSpPr>
          <p:nvPr/>
        </p:nvSpPr>
        <p:spPr bwMode="auto">
          <a:xfrm flipV="1">
            <a:off x="2460649" y="3414861"/>
            <a:ext cx="658813" cy="131445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5" name="Line 6"/>
          <p:cNvSpPr>
            <a:spLocks noChangeShapeType="1"/>
          </p:cNvSpPr>
          <p:nvPr/>
        </p:nvSpPr>
        <p:spPr bwMode="auto">
          <a:xfrm flipV="1">
            <a:off x="2422549" y="4572149"/>
            <a:ext cx="723900" cy="131762"/>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6" name="Line 7"/>
          <p:cNvSpPr>
            <a:spLocks noChangeShapeType="1"/>
          </p:cNvSpPr>
          <p:nvPr/>
        </p:nvSpPr>
        <p:spPr bwMode="auto">
          <a:xfrm flipV="1">
            <a:off x="2435249" y="4248299"/>
            <a:ext cx="711200" cy="455612"/>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7" name="Line 8"/>
          <p:cNvSpPr>
            <a:spLocks noChangeShapeType="1"/>
          </p:cNvSpPr>
          <p:nvPr/>
        </p:nvSpPr>
        <p:spPr bwMode="auto">
          <a:xfrm flipV="1">
            <a:off x="2460649" y="3954611"/>
            <a:ext cx="685800" cy="77470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8" name="Line 9"/>
          <p:cNvSpPr>
            <a:spLocks noChangeShapeType="1"/>
          </p:cNvSpPr>
          <p:nvPr/>
        </p:nvSpPr>
        <p:spPr bwMode="auto">
          <a:xfrm flipV="1">
            <a:off x="2460649" y="3726011"/>
            <a:ext cx="685800" cy="99060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extLst>
      <p:ext uri="{BB962C8B-B14F-4D97-AF65-F5344CB8AC3E}">
        <p14:creationId xmlns:p14="http://schemas.microsoft.com/office/powerpoint/2010/main" val="10095444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10" name="9 Rectángulo"/>
          <p:cNvSpPr/>
          <p:nvPr/>
        </p:nvSpPr>
        <p:spPr>
          <a:xfrm>
            <a:off x="1259632" y="3164748"/>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la barra de menú (</a:t>
            </a:r>
            <a:r>
              <a:rPr lang="es-ES" sz="1600" dirty="0" err="1"/>
              <a:t>JMenuBar</a:t>
            </a:r>
            <a:r>
              <a:rPr lang="es-ES" sz="1600" dirty="0"/>
              <a:t>) y asociarla a la ventana principal de la aplicación.</a:t>
            </a:r>
          </a:p>
        </p:txBody>
      </p:sp>
      <p:sp>
        <p:nvSpPr>
          <p:cNvPr id="19" name="18 Rectángulo"/>
          <p:cNvSpPr/>
          <p:nvPr/>
        </p:nvSpPr>
        <p:spPr>
          <a:xfrm>
            <a:off x="1259632" y="4208420"/>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menús de la barra (</a:t>
            </a:r>
            <a:r>
              <a:rPr lang="es-ES" sz="1600" dirty="0" err="1"/>
              <a:t>JMenu</a:t>
            </a:r>
            <a:r>
              <a:rPr lang="es-ES" sz="1600" dirty="0"/>
              <a:t>).</a:t>
            </a:r>
          </a:p>
        </p:txBody>
      </p:sp>
      <p:sp>
        <p:nvSpPr>
          <p:cNvPr id="20" name="19 Rectángulo"/>
          <p:cNvSpPr/>
          <p:nvPr/>
        </p:nvSpPr>
        <p:spPr>
          <a:xfrm>
            <a:off x="1259632" y="5252091"/>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ítems de los menús (</a:t>
            </a:r>
            <a:r>
              <a:rPr lang="es-ES" sz="1600" dirty="0" err="1"/>
              <a:t>JMenuItem</a:t>
            </a:r>
            <a:r>
              <a:rPr lang="es-ES" sz="1600" dirty="0"/>
              <a:t>).</a:t>
            </a:r>
          </a:p>
        </p:txBody>
      </p:sp>
      <p:sp>
        <p:nvSpPr>
          <p:cNvPr id="21" name="20 Flecha izquierda"/>
          <p:cNvSpPr/>
          <p:nvPr/>
        </p:nvSpPr>
        <p:spPr>
          <a:xfrm>
            <a:off x="4860032" y="3736479"/>
            <a:ext cx="3528392" cy="1922213"/>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solidFill>
                  <a:schemeClr val="tx1"/>
                </a:solidFill>
              </a:rPr>
              <a:t>Crear un menú en 3 pasos</a:t>
            </a:r>
            <a:endParaRPr lang="es-ES" sz="2400" dirty="0">
              <a:solidFill>
                <a:schemeClr val="tx1"/>
              </a:solidFill>
            </a:endParaRPr>
          </a:p>
        </p:txBody>
      </p:sp>
    </p:spTree>
    <p:extLst>
      <p:ext uri="{BB962C8B-B14F-4D97-AF65-F5344CB8AC3E}">
        <p14:creationId xmlns:p14="http://schemas.microsoft.com/office/powerpoint/2010/main" val="216054412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10" name="9 Rectángulo"/>
          <p:cNvSpPr/>
          <p:nvPr/>
        </p:nvSpPr>
        <p:spPr>
          <a:xfrm>
            <a:off x="1259632" y="3164748"/>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Crear la barra de menú (</a:t>
            </a:r>
            <a:r>
              <a:rPr lang="es-ES" sz="1600" dirty="0" err="1">
                <a:solidFill>
                  <a:schemeClr val="tx1"/>
                </a:solidFill>
              </a:rPr>
              <a:t>JMenuBar</a:t>
            </a:r>
            <a:r>
              <a:rPr lang="es-ES" sz="1600" dirty="0">
                <a:solidFill>
                  <a:schemeClr val="tx1"/>
                </a:solidFill>
              </a:rPr>
              <a:t>) y asociarla a la ventana principal de la aplicación.</a:t>
            </a:r>
          </a:p>
        </p:txBody>
      </p:sp>
      <p:sp>
        <p:nvSpPr>
          <p:cNvPr id="19" name="18 Rectángulo"/>
          <p:cNvSpPr/>
          <p:nvPr/>
        </p:nvSpPr>
        <p:spPr>
          <a:xfrm>
            <a:off x="1259632" y="4208420"/>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menús de la barra (</a:t>
            </a:r>
            <a:r>
              <a:rPr lang="es-ES" sz="1600" dirty="0" err="1"/>
              <a:t>JMenu</a:t>
            </a:r>
            <a:r>
              <a:rPr lang="es-ES" sz="1600" dirty="0"/>
              <a:t>).</a:t>
            </a:r>
          </a:p>
        </p:txBody>
      </p:sp>
      <p:sp>
        <p:nvSpPr>
          <p:cNvPr id="20" name="19 Rectángulo"/>
          <p:cNvSpPr/>
          <p:nvPr/>
        </p:nvSpPr>
        <p:spPr>
          <a:xfrm>
            <a:off x="1259632" y="5252091"/>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ítems de los menús (</a:t>
            </a:r>
            <a:r>
              <a:rPr lang="es-ES" sz="1600" dirty="0" err="1"/>
              <a:t>JMenuItem</a:t>
            </a:r>
            <a:r>
              <a:rPr lang="es-ES" sz="1600" dirty="0"/>
              <a:t>).</a:t>
            </a:r>
          </a:p>
        </p:txBody>
      </p:sp>
      <p:sp>
        <p:nvSpPr>
          <p:cNvPr id="7" name="Text Box 5"/>
          <p:cNvSpPr txBox="1">
            <a:spLocks noChangeArrowheads="1"/>
          </p:cNvSpPr>
          <p:nvPr/>
        </p:nvSpPr>
        <p:spPr bwMode="auto">
          <a:xfrm>
            <a:off x="1917531" y="2273269"/>
            <a:ext cx="7200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b="1" dirty="0" err="1">
                <a:latin typeface="+mj-lt"/>
              </a:rPr>
              <a:t>public</a:t>
            </a:r>
            <a:r>
              <a:rPr lang="es-ES" b="1" dirty="0">
                <a:latin typeface="+mj-lt"/>
              </a:rPr>
              <a:t> </a:t>
            </a:r>
            <a:r>
              <a:rPr lang="es-ES" b="1" dirty="0" err="1">
                <a:latin typeface="+mj-lt"/>
              </a:rPr>
              <a:t>class</a:t>
            </a:r>
            <a:r>
              <a:rPr lang="es-ES" b="1" dirty="0">
                <a:latin typeface="+mj-lt"/>
              </a:rPr>
              <a:t> </a:t>
            </a:r>
            <a:r>
              <a:rPr lang="es-ES" dirty="0" err="1">
                <a:solidFill>
                  <a:srgbClr val="FF0000"/>
                </a:solidFill>
                <a:latin typeface="+mj-lt"/>
              </a:rPr>
              <a:t>BarraMenu</a:t>
            </a:r>
            <a:r>
              <a:rPr lang="es-ES" dirty="0">
                <a:latin typeface="+mj-lt"/>
              </a:rPr>
              <a:t> </a:t>
            </a:r>
            <a:r>
              <a:rPr lang="es-ES" b="1" dirty="0" err="1">
                <a:latin typeface="+mj-lt"/>
              </a:rPr>
              <a:t>extends</a:t>
            </a:r>
            <a:r>
              <a:rPr lang="es-ES" b="1" dirty="0">
                <a:latin typeface="+mj-lt"/>
              </a:rPr>
              <a:t> </a:t>
            </a:r>
            <a:r>
              <a:rPr lang="es-ES" dirty="0" err="1">
                <a:solidFill>
                  <a:srgbClr val="FF0000"/>
                </a:solidFill>
                <a:latin typeface="+mj-lt"/>
              </a:rPr>
              <a:t>JMenuBar</a:t>
            </a:r>
            <a:r>
              <a:rPr lang="es-ES" dirty="0">
                <a:latin typeface="+mj-lt"/>
              </a:rPr>
              <a:t> </a:t>
            </a:r>
            <a:r>
              <a:rPr lang="es-ES" dirty="0" smtClean="0">
                <a:latin typeface="+mj-lt"/>
              </a:rPr>
              <a:t> </a:t>
            </a:r>
            <a:r>
              <a:rPr lang="es-ES" b="1" dirty="0" err="1" smtClean="0">
                <a:latin typeface="+mj-lt"/>
              </a:rPr>
              <a:t>implements</a:t>
            </a:r>
            <a:r>
              <a:rPr lang="es-ES" b="1" dirty="0" smtClean="0">
                <a:latin typeface="+mj-lt"/>
              </a:rPr>
              <a:t> </a:t>
            </a:r>
            <a:r>
              <a:rPr lang="es-ES" dirty="0" err="1">
                <a:solidFill>
                  <a:srgbClr val="FF0000"/>
                </a:solidFill>
                <a:latin typeface="+mj-lt"/>
              </a:rPr>
              <a:t>ActionListener</a:t>
            </a:r>
            <a:endParaRPr lang="es-ES" dirty="0">
              <a:solidFill>
                <a:srgbClr val="FF0000"/>
              </a:solidFill>
              <a:latin typeface="+mj-lt"/>
            </a:endParaRPr>
          </a:p>
          <a:p>
            <a:endParaRPr lang="es-ES" dirty="0">
              <a:latin typeface="+mj-lt"/>
            </a:endParaRPr>
          </a:p>
        </p:txBody>
      </p:sp>
      <p:sp>
        <p:nvSpPr>
          <p:cNvPr id="8" name="Text Box 6"/>
          <p:cNvSpPr txBox="1">
            <a:spLocks noChangeArrowheads="1"/>
          </p:cNvSpPr>
          <p:nvPr/>
        </p:nvSpPr>
        <p:spPr bwMode="auto">
          <a:xfrm>
            <a:off x="4541445" y="3192158"/>
            <a:ext cx="19529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dirty="0">
                <a:solidFill>
                  <a:srgbClr val="FF0000"/>
                </a:solidFill>
                <a:latin typeface="+mj-lt"/>
              </a:rPr>
              <a:t>nombre de la clase</a:t>
            </a:r>
            <a:endParaRPr lang="es-ES" sz="1800" dirty="0">
              <a:solidFill>
                <a:srgbClr val="FF0000"/>
              </a:solidFill>
              <a:latin typeface="+mj-lt"/>
            </a:endParaRPr>
          </a:p>
        </p:txBody>
      </p:sp>
      <p:cxnSp>
        <p:nvCxnSpPr>
          <p:cNvPr id="3" name="2 Conector recto de flecha"/>
          <p:cNvCxnSpPr/>
          <p:nvPr/>
        </p:nvCxnSpPr>
        <p:spPr>
          <a:xfrm>
            <a:off x="3635895" y="2596434"/>
            <a:ext cx="1882035" cy="59572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 Box 6"/>
          <p:cNvSpPr txBox="1">
            <a:spLocks noChangeArrowheads="1"/>
          </p:cNvSpPr>
          <p:nvPr/>
        </p:nvSpPr>
        <p:spPr bwMode="auto">
          <a:xfrm>
            <a:off x="4932040" y="3738649"/>
            <a:ext cx="2158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dirty="0" smtClean="0">
                <a:solidFill>
                  <a:srgbClr val="FF0000"/>
                </a:solidFill>
                <a:latin typeface="+mj-lt"/>
              </a:rPr>
              <a:t>Hereda de </a:t>
            </a:r>
            <a:r>
              <a:rPr lang="es-CO" sz="1800" dirty="0" err="1" smtClean="0">
                <a:solidFill>
                  <a:srgbClr val="FF0000"/>
                </a:solidFill>
                <a:latin typeface="+mj-lt"/>
              </a:rPr>
              <a:t>JMenuBar</a:t>
            </a:r>
            <a:endParaRPr lang="es-ES" sz="1800" dirty="0">
              <a:solidFill>
                <a:srgbClr val="FF0000"/>
              </a:solidFill>
              <a:latin typeface="+mj-lt"/>
            </a:endParaRPr>
          </a:p>
        </p:txBody>
      </p:sp>
      <p:cxnSp>
        <p:nvCxnSpPr>
          <p:cNvPr id="5" name="4 Conector recto de flecha"/>
          <p:cNvCxnSpPr>
            <a:endCxn id="11" idx="0"/>
          </p:cNvCxnSpPr>
          <p:nvPr/>
        </p:nvCxnSpPr>
        <p:spPr>
          <a:xfrm>
            <a:off x="5517931" y="2596434"/>
            <a:ext cx="493187" cy="11422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 Box 6"/>
          <p:cNvSpPr txBox="1">
            <a:spLocks noChangeArrowheads="1"/>
          </p:cNvSpPr>
          <p:nvPr/>
        </p:nvSpPr>
        <p:spPr bwMode="auto">
          <a:xfrm>
            <a:off x="6286986" y="4203869"/>
            <a:ext cx="2815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CO" sz="1800" dirty="0" smtClean="0">
                <a:solidFill>
                  <a:srgbClr val="FF0000"/>
                </a:solidFill>
                <a:latin typeface="+mj-lt"/>
              </a:rPr>
              <a:t>Oye las acciones del usuario</a:t>
            </a:r>
            <a:endParaRPr lang="es-ES" sz="1800" dirty="0">
              <a:solidFill>
                <a:srgbClr val="FF0000"/>
              </a:solidFill>
              <a:latin typeface="+mj-lt"/>
            </a:endParaRPr>
          </a:p>
        </p:txBody>
      </p:sp>
      <p:cxnSp>
        <p:nvCxnSpPr>
          <p:cNvPr id="9" name="8 Conector recto de flecha"/>
          <p:cNvCxnSpPr>
            <a:endCxn id="14" idx="0"/>
          </p:cNvCxnSpPr>
          <p:nvPr/>
        </p:nvCxnSpPr>
        <p:spPr>
          <a:xfrm>
            <a:off x="7694775" y="2596434"/>
            <a:ext cx="1" cy="16074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33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CuadroTexto"/>
          <p:cNvSpPr txBox="1"/>
          <p:nvPr/>
        </p:nvSpPr>
        <p:spPr>
          <a:xfrm>
            <a:off x="755575" y="1700808"/>
            <a:ext cx="5760641" cy="523220"/>
          </a:xfrm>
          <a:prstGeom prst="rect">
            <a:avLst/>
          </a:prstGeom>
          <a:noFill/>
        </p:spPr>
        <p:txBody>
          <a:bodyPr wrap="square" rtlCol="0">
            <a:spAutoFit/>
          </a:bodyPr>
          <a:lstStyle/>
          <a:p>
            <a:r>
              <a:rPr lang="es-CO" sz="2800" b="1" dirty="0" smtClean="0">
                <a:latin typeface="Candara" pitchFamily="34" charset="0"/>
              </a:rPr>
              <a:t>Barras de menús y menús</a:t>
            </a:r>
            <a:endParaRPr lang="es-CO" sz="2800" b="1" dirty="0">
              <a:latin typeface="Candara" pitchFamily="34" charset="0"/>
            </a:endParaRPr>
          </a:p>
        </p:txBody>
      </p:sp>
      <p:sp>
        <p:nvSpPr>
          <p:cNvPr id="2" name="1 Rectángulo"/>
          <p:cNvSpPr/>
          <p:nvPr/>
        </p:nvSpPr>
        <p:spPr>
          <a:xfrm>
            <a:off x="4697948" y="3593963"/>
            <a:ext cx="4411437" cy="2142125"/>
          </a:xfrm>
          <a:prstGeom prst="rect">
            <a:avLst/>
          </a:prstGeom>
        </p:spPr>
        <p:txBody>
          <a:bodyPr wrap="square">
            <a:spAutoFit/>
          </a:bodyPr>
          <a:lstStyle/>
          <a:p>
            <a:pPr marL="441325" lvl="1" indent="-268288">
              <a:spcBef>
                <a:spcPct val="20000"/>
              </a:spcBef>
              <a:buFont typeface="Arial" pitchFamily="34" charset="0"/>
              <a:buChar char="•"/>
              <a:tabLst>
                <a:tab pos="361950" algn="l"/>
                <a:tab pos="6997700" algn="l"/>
              </a:tabLst>
            </a:pPr>
            <a:r>
              <a:rPr lang="es-CO" dirty="0">
                <a:latin typeface="+mj-lt"/>
              </a:rPr>
              <a:t>Agregar en la clase de la ventana principal un </a:t>
            </a:r>
            <a:r>
              <a:rPr lang="es-CO" dirty="0">
                <a:solidFill>
                  <a:srgbClr val="FF0000"/>
                </a:solidFill>
                <a:latin typeface="+mj-lt"/>
              </a:rPr>
              <a:t>atributo</a:t>
            </a:r>
            <a:r>
              <a:rPr lang="es-CO" dirty="0">
                <a:latin typeface="+mj-lt"/>
              </a:rPr>
              <a:t> de tipo de la clase que creó en el punto anterior.</a:t>
            </a:r>
          </a:p>
          <a:p>
            <a:pPr marL="441325" lvl="1" indent="-268288">
              <a:spcBef>
                <a:spcPct val="20000"/>
              </a:spcBef>
              <a:buFont typeface="Arial" pitchFamily="34" charset="0"/>
              <a:buChar char="•"/>
              <a:tabLst>
                <a:tab pos="361950" algn="l"/>
                <a:tab pos="6997700" algn="l"/>
              </a:tabLst>
            </a:pPr>
            <a:r>
              <a:rPr lang="es-CO" dirty="0" err="1">
                <a:solidFill>
                  <a:srgbClr val="FF0000"/>
                </a:solidFill>
                <a:latin typeface="+mj-lt"/>
              </a:rPr>
              <a:t>Inicialízarlo</a:t>
            </a:r>
            <a:r>
              <a:rPr lang="es-CO" dirty="0">
                <a:latin typeface="+mj-lt"/>
              </a:rPr>
              <a:t>. </a:t>
            </a:r>
          </a:p>
          <a:p>
            <a:pPr marL="441325" lvl="1" indent="-268288">
              <a:spcBef>
                <a:spcPct val="20000"/>
              </a:spcBef>
              <a:buFont typeface="Arial" pitchFamily="34" charset="0"/>
              <a:buChar char="•"/>
              <a:tabLst>
                <a:tab pos="361950" algn="l"/>
                <a:tab pos="6997700" algn="l"/>
              </a:tabLst>
            </a:pPr>
            <a:r>
              <a:rPr lang="es-CO" dirty="0">
                <a:latin typeface="+mj-lt"/>
              </a:rPr>
              <a:t>Agregar la barra a la ventana usando el método de la interfaz llamado </a:t>
            </a:r>
            <a:r>
              <a:rPr lang="es-CO" dirty="0" err="1">
                <a:solidFill>
                  <a:srgbClr val="FF0000"/>
                </a:solidFill>
                <a:latin typeface="+mj-lt"/>
              </a:rPr>
              <a:t>setJMenuBar</a:t>
            </a:r>
            <a:r>
              <a:rPr lang="es-CO" dirty="0">
                <a:latin typeface="+mj-lt"/>
              </a:rPr>
              <a:t>.</a:t>
            </a:r>
          </a:p>
        </p:txBody>
      </p:sp>
      <p:sp>
        <p:nvSpPr>
          <p:cNvPr id="7" name="6 Rectángulo"/>
          <p:cNvSpPr/>
          <p:nvPr/>
        </p:nvSpPr>
        <p:spPr>
          <a:xfrm>
            <a:off x="1259632" y="3164748"/>
            <a:ext cx="3077395" cy="913213"/>
          </a:xfrm>
          <a:prstGeom prst="rect">
            <a:avLst/>
          </a:prstGeom>
          <a:solidFill>
            <a:srgbClr val="FFFF00"/>
          </a:solid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Crear la barra de menú (</a:t>
            </a:r>
            <a:r>
              <a:rPr lang="es-ES" sz="1600" dirty="0" err="1">
                <a:solidFill>
                  <a:schemeClr val="tx1"/>
                </a:solidFill>
              </a:rPr>
              <a:t>JMenuBar</a:t>
            </a:r>
            <a:r>
              <a:rPr lang="es-ES" sz="1600" dirty="0">
                <a:solidFill>
                  <a:schemeClr val="tx1"/>
                </a:solidFill>
              </a:rPr>
              <a:t>) y asociarla a la ventana principal de la aplicación.</a:t>
            </a:r>
          </a:p>
        </p:txBody>
      </p:sp>
      <p:sp>
        <p:nvSpPr>
          <p:cNvPr id="8" name="7 Rectángulo"/>
          <p:cNvSpPr/>
          <p:nvPr/>
        </p:nvSpPr>
        <p:spPr>
          <a:xfrm>
            <a:off x="1259632" y="4208420"/>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menús de la barra (</a:t>
            </a:r>
            <a:r>
              <a:rPr lang="es-ES" sz="1600" dirty="0" err="1"/>
              <a:t>JMenu</a:t>
            </a:r>
            <a:r>
              <a:rPr lang="es-ES" sz="1600" dirty="0"/>
              <a:t>).</a:t>
            </a:r>
          </a:p>
        </p:txBody>
      </p:sp>
      <p:sp>
        <p:nvSpPr>
          <p:cNvPr id="9" name="8 Rectángulo"/>
          <p:cNvSpPr/>
          <p:nvPr/>
        </p:nvSpPr>
        <p:spPr>
          <a:xfrm>
            <a:off x="1259632" y="5252091"/>
            <a:ext cx="3077395" cy="91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Crear cada uno de los ítems de los menús (</a:t>
            </a:r>
            <a:r>
              <a:rPr lang="es-ES" sz="1600" dirty="0" err="1"/>
              <a:t>JMenuItem</a:t>
            </a:r>
            <a:r>
              <a:rPr lang="es-ES" sz="1600" dirty="0"/>
              <a:t>).</a:t>
            </a:r>
          </a:p>
        </p:txBody>
      </p:sp>
    </p:spTree>
    <p:extLst>
      <p:ext uri="{BB962C8B-B14F-4D97-AF65-F5344CB8AC3E}">
        <p14:creationId xmlns:p14="http://schemas.microsoft.com/office/powerpoint/2010/main" val="2818803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45835</TotalTime>
  <Words>6929</Words>
  <Application>Microsoft Office PowerPoint</Application>
  <PresentationFormat>Presentación en pantalla (4:3)</PresentationFormat>
  <Paragraphs>1161</Paragraphs>
  <Slides>117</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117</vt:i4>
      </vt:variant>
    </vt:vector>
  </HeadingPairs>
  <TitlesOfParts>
    <vt:vector size="125" baseType="lpstr">
      <vt:lpstr>Arial Unicode MS</vt:lpstr>
      <vt:lpstr>Arial</vt:lpstr>
      <vt:lpstr>Calibri</vt:lpstr>
      <vt:lpstr>Candara</vt:lpstr>
      <vt:lpstr>Consolas</vt:lpstr>
      <vt:lpstr>Courier New</vt:lpstr>
      <vt:lpstr>Wingdings</vt:lpstr>
      <vt:lpstr>Tema de Office</vt:lpstr>
      <vt:lpstr>Presentación de PowerPoint</vt:lpstr>
      <vt:lpstr>Diseño</vt:lpstr>
      <vt:lpstr>Diseño</vt:lpstr>
      <vt:lpstr>Diseño</vt:lpstr>
      <vt:lpstr>Diseño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Problemas de la solución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Patrón Factory - Class.forName()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Asistente</cp:lastModifiedBy>
  <cp:revision>675</cp:revision>
  <dcterms:created xsi:type="dcterms:W3CDTF">2008-03-12T20:06:52Z</dcterms:created>
  <dcterms:modified xsi:type="dcterms:W3CDTF">2017-10-10T14:26:11Z</dcterms:modified>
</cp:coreProperties>
</file>