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7" r:id="rId5"/>
    <p:sldId id="270" r:id="rId6"/>
    <p:sldId id="262" r:id="rId7"/>
    <p:sldId id="271" r:id="rId8"/>
    <p:sldId id="260" r:id="rId9"/>
    <p:sldId id="274" r:id="rId10"/>
    <p:sldId id="272" r:id="rId11"/>
    <p:sldId id="263" r:id="rId12"/>
    <p:sldId id="273" r:id="rId13"/>
    <p:sldId id="275" r:id="rId14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72914"/>
  </p:normalViewPr>
  <p:slideViewPr>
    <p:cSldViewPr snapToGrid="0">
      <p:cViewPr>
        <p:scale>
          <a:sx n="94" d="100"/>
          <a:sy n="94" d="100"/>
        </p:scale>
        <p:origin x="8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5EA2-8DB0-3D4F-842F-8DA4220E4E8C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0A111-E7E1-BC4D-B602-0886682E3C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8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solution presentation.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2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these, we designed a new decision cockpit for moderators, that empowers them to benefit from the power of AI.</a:t>
            </a:r>
          </a:p>
          <a:p>
            <a:r>
              <a:rPr lang="en-US" dirty="0"/>
              <a:t>We provide them with visualization that allow a quick overlook how many bad behaviors were and give them contextualized visual information at hand helping them to make a quick but profound decision.</a:t>
            </a:r>
          </a:p>
          <a:p>
            <a:r>
              <a:rPr lang="en-US" dirty="0"/>
              <a:t>And the best part:</a:t>
            </a:r>
          </a:p>
          <a:p>
            <a:r>
              <a:rPr lang="en-US" dirty="0"/>
              <a:t>Our decision cockpit with real analyzed data and matched patterns is already live and can be tried out by you right now.</a:t>
            </a:r>
          </a:p>
          <a:p>
            <a:r>
              <a:rPr lang="en-US" dirty="0"/>
              <a:t>If you want to see our decision board in action, feel free to follow the </a:t>
            </a:r>
            <a:r>
              <a:rPr lang="en-US" dirty="0" err="1"/>
              <a:t>qr</a:t>
            </a:r>
            <a:r>
              <a:rPr lang="en-US" dirty="0"/>
              <a:t>-code.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3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Stepping out and looking at the bigger picture, we belief that  using our system, we can bring moderators and users closer together and focusing on a continuous community improvement with rigorous safety systems in place to keep the fun for everybody.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1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solution presentation.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pain points: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2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main pain points: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Very long feedback cycle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Makes bad stuff stay around for long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1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Moderator only included very late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Sees only the </a:t>
            </a:r>
            <a:r>
              <a:rPr lang="en-US" dirty="0" err="1"/>
              <a:t>baddest</a:t>
            </a:r>
            <a:r>
              <a:rPr lang="en-US" dirty="0"/>
              <a:t> examples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rarely turn </a:t>
            </a:r>
            <a:r>
              <a:rPr lang="en-US" dirty="0" err="1"/>
              <a:t>situtation</a:t>
            </a:r>
            <a:r>
              <a:rPr lang="en-US" dirty="0"/>
              <a:t> around anymore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0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Modern computing machines excel in pattern recognition and provide the fastest possible reaction times,</a:t>
            </a:r>
          </a:p>
          <a:p>
            <a:r>
              <a:rPr lang="en-US" dirty="0"/>
              <a:t>Humans provide different qualities which we think are essential in community building.</a:t>
            </a:r>
          </a:p>
          <a:p>
            <a:endParaRPr lang="en-US" dirty="0"/>
          </a:p>
          <a:p>
            <a:r>
              <a:rPr lang="en-US" dirty="0"/>
              <a:t>Therefore, we defined our goal to build a system that uses hybrid intelligence, which combines the strength and let’s humans work as a team with AI.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9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what happens inside the communities, we design a behavioral pattern recognition system and analyzed over 130.000 interactions inside.</a:t>
            </a:r>
          </a:p>
          <a:p>
            <a:r>
              <a:rPr lang="en-US" dirty="0"/>
              <a:t>In our method, we derived different events of interest, like people joining or leaving an alliance, or writing an offensive message.</a:t>
            </a:r>
          </a:p>
          <a:p>
            <a:r>
              <a:rPr lang="en-US" dirty="0"/>
              <a:t>These interactions were generated for all chats for one day.</a:t>
            </a:r>
          </a:p>
          <a:p>
            <a:r>
              <a:rPr lang="en-US" dirty="0"/>
              <a:t>Using Apache Spark framework, we mined the most frequent sequences in the data, and want to show you two examples of our findings.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2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called our first pattern “Join Kick War”. When going through the data, we found some instances where people join a community, immediately get kicked, but try again and again to join and getting kicked, happening around 14 times a day.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1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2, which we call Join Hate Leave, happens way more often with over 8.000 times a day. A person joins a community, chats with messages with inappropriate content, and then leaves the group without any interaction.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6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great potential in employing this very flexible pattern matching system as a team of AI and human.</a:t>
            </a:r>
          </a:p>
          <a:p>
            <a:r>
              <a:rPr lang="en-US" dirty="0"/>
              <a:t>Our pattern recognition algorithm allows us to analyze the incoming stream of data. We can find matching patterns we have previously found, but also new behavioral patterns that emerge.</a:t>
            </a:r>
          </a:p>
          <a:p>
            <a:endParaRPr lang="en-US" dirty="0"/>
          </a:p>
          <a:p>
            <a:r>
              <a:rPr lang="en-US" dirty="0"/>
              <a:t>We can split them into two categories.</a:t>
            </a:r>
          </a:p>
          <a:p>
            <a:r>
              <a:rPr lang="en-US" dirty="0"/>
              <a:t>For some patterns, like Join Hate Leave, which happens 8.000 times a day, it makes sense to use a completely automated decision, for example to apply a chat ban.</a:t>
            </a:r>
          </a:p>
          <a:p>
            <a:r>
              <a:rPr lang="en-US" dirty="0"/>
              <a:t>However, the world is not always black and white. Therefore, while we might want to automate some patterns, where humans are still better to make a good decision on the next actions.</a:t>
            </a:r>
          </a:p>
          <a:p>
            <a:r>
              <a:rPr lang="en-US" dirty="0"/>
              <a:t>By marking a pattern as “Manual”, it will still be detected, but no automated decision will be made.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0A111-E7E1-BC4D-B602-0886682E3CA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1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9553A-65F3-A274-6BEE-5CF825EB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B35A02-505C-E6A8-E3BA-B85BF6543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B7E87-8CCF-C792-ECC3-36B68616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C0C1C-8BE3-A7F5-E3F3-A2CCEFA2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82B25-B4F6-009D-9E8D-9A9AB81C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8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00AD-FFFC-0058-9B5D-DD06820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A3B0A9-8836-2B26-0977-332F2C77C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F3E61-A272-E228-0621-45A0C2F9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C3F00-B4F2-3181-8F89-CC9DC9DE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12A3A-A5E0-C784-539E-2ECE08B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8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33068A-91B1-9F00-58EE-BFC0AC695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0FD250-9424-F2F4-2030-BAF6EAC38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E0320-B823-5DA1-9677-43169601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900A1D-85A9-1F4B-2442-960F8929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6B0B3-A54D-39FB-56B7-03958D74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7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BDA5D-07FA-F1D1-25B1-17BC0EA0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844E8-1682-6C17-5310-351CB4E4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0E4E1-FFC4-1BFD-E5FB-C5440B47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4DFDD-FF69-9CE2-80D6-50A03EA8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6BA9-B8D0-439A-4390-5FF93B97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5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B7E7E-9E52-5853-9F02-FEDEDB43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CD327-6041-CD1B-A0B8-0CF22EC7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D8048-C41D-E6CF-F86C-7B548B76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982CA-6920-F520-9D85-E1DB8834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6C19-8C28-8454-8A34-1DB56A83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18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C3CBE-2FDD-B492-D101-1A423D9B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E95D1-5845-8605-DE98-80352D09C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E79AD9-2E09-1CE6-A2EF-38B6C658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DF7CA-7812-2492-B981-F53B9D7D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038D6F-AC71-209A-54C1-EE9655F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0CEC7E-52CE-AC5B-50A2-0B9F9A67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DFE42-7FE1-AA02-49B4-7E4996E1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0D439-61D5-C574-3314-8496A3DA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B1B4BA-E730-B5BB-BFA8-13162D05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F29BEE-CD1D-3392-E828-EF342BB53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D9FDA2-2344-4266-AE7F-E186AAEB3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290E72-897D-E9AA-14BC-CB02B252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AE4FEA-7AAC-0462-C706-DA8ED8A2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A0B0E5-0F22-F10C-9DFF-64F0A4A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0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5DC00-C1DF-73E6-4CF1-5BFB22A4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6C533B-7B50-7DBE-5B2D-3FE02EB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48E02-0151-7BB0-E465-4A3C33C0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A65178-EB8F-BC4C-F368-EBE952C6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52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75664A-5166-AE5C-75A6-C2200939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B2673A-6F01-F184-CFFF-00F17464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CFE728-8D71-E097-025C-9FFA337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836A-DFB1-FB00-2146-3DE650B0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54DE0-C242-D3D3-50C0-02DAE0C6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D0D3E6-915B-F49D-5B75-4979AAF4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F7435B-2063-7D23-20C2-317E124D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00C6CD-C13F-5E6E-5121-94F91366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9C52E4-A18C-7142-5C75-20F11240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01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4DFCB-6811-8F1E-B9C9-CFC3D490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D66B90-A2E8-B18A-355E-3EB4FB630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6CFCF0-E633-0288-528B-487B2EDE3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DC3825-D5BF-A249-6772-B0F4727D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E06E-8980-1601-6829-24C83C54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E68B5F-7493-5906-F84E-E2E66E1F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5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BBDB7B-74FA-1D1A-52BE-21DF7A19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AFFA25-BE27-4603-F8AD-B79F6E8A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4857C-69B2-76C7-5EA1-49DE9F198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C699-CE17-4E49-9E54-7FA66671D9A9}" type="datetimeFigureOut">
              <a:rPr lang="de-DE" smtClean="0"/>
              <a:t>24.03.23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CAA4C4-9619-1039-A041-A20EDA486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2216-E7D1-C8D5-E626-F85D28D05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85B-EB11-C24F-AA08-5D857EE8C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5.svg"/><Relationship Id="rId5" Type="http://schemas.openxmlformats.org/officeDocument/2006/relationships/image" Target="../media/image5.sv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C9F1-7CC9-0E2A-C717-F72C460D4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9" b="1453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FC7BC-474D-EEA7-F63B-D79E6BC5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How can we improve the</a:t>
            </a:r>
            <a:br>
              <a:rPr lang="en-US" sz="3600" dirty="0"/>
            </a:br>
            <a:r>
              <a:rPr lang="en-US" sz="3600" dirty="0"/>
              <a:t>in-game experience in the presence of misbehaving players?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D6313-1428-F273-1D3D-7CA72C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Supercell</a:t>
            </a:r>
          </a:p>
          <a:p>
            <a:pPr algn="l"/>
            <a:r>
              <a:rPr lang="en-US" dirty="0"/>
              <a:t>START Hack 2023</a:t>
            </a:r>
          </a:p>
          <a:p>
            <a:pPr algn="l"/>
            <a:r>
              <a:rPr lang="en-US" dirty="0"/>
              <a:t>Team Cantaloupe</a:t>
            </a:r>
          </a:p>
        </p:txBody>
      </p:sp>
    </p:spTree>
    <p:extLst>
      <p:ext uri="{BB962C8B-B14F-4D97-AF65-F5344CB8AC3E}">
        <p14:creationId xmlns:p14="http://schemas.microsoft.com/office/powerpoint/2010/main" val="154894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DC0027-1E1A-91F2-9DB3-250AF90D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10207" y="1441084"/>
            <a:ext cx="4579749" cy="2244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2A6ED4B-1F00-7AB4-6571-961E3057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853" y="3030776"/>
            <a:ext cx="3525947" cy="35259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A47A2D-042E-DBA2-5654-41F6889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 Workflow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B3D1A6-054F-DC5E-5222-665538FB2C68}"/>
              </a:ext>
            </a:extLst>
          </p:cNvPr>
          <p:cNvSpPr/>
          <p:nvPr/>
        </p:nvSpPr>
        <p:spPr>
          <a:xfrm>
            <a:off x="3974273" y="2936792"/>
            <a:ext cx="1450000" cy="528157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gende mit Linie (1) 6">
            <a:extLst>
              <a:ext uri="{FF2B5EF4-FFF2-40B4-BE49-F238E27FC236}">
                <a16:creationId xmlns:a16="http://schemas.microsoft.com/office/drawing/2014/main" id="{AFE42C68-E460-277B-60C2-CAFFC7EE0FD4}"/>
              </a:ext>
            </a:extLst>
          </p:cNvPr>
          <p:cNvSpPr/>
          <p:nvPr/>
        </p:nvSpPr>
        <p:spPr>
          <a:xfrm>
            <a:off x="7601595" y="2301942"/>
            <a:ext cx="2438400" cy="820788"/>
          </a:xfrm>
          <a:prstGeom prst="borderCallout1">
            <a:avLst>
              <a:gd name="adj1" fmla="val 18750"/>
              <a:gd name="adj2" fmla="val -5072"/>
              <a:gd name="adj3" fmla="val 94847"/>
              <a:gd name="adj4" fmla="val -9347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Proactive</a:t>
            </a:r>
          </a:p>
          <a:p>
            <a:pPr algn="ctr"/>
            <a:r>
              <a:rPr lang="en-US" dirty="0"/>
              <a:t>Recognition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D9F5C75-03A1-A29F-06B4-F8CC9BD73D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43" b="1"/>
          <a:stretch/>
        </p:blipFill>
        <p:spPr>
          <a:xfrm>
            <a:off x="1573014" y="3827225"/>
            <a:ext cx="5564659" cy="2494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egende mit Linie (1) 11">
            <a:extLst>
              <a:ext uri="{FF2B5EF4-FFF2-40B4-BE49-F238E27FC236}">
                <a16:creationId xmlns:a16="http://schemas.microsoft.com/office/drawing/2014/main" id="{5EEFBE5E-E5CB-418C-9F54-615A89C9A4B1}"/>
              </a:ext>
            </a:extLst>
          </p:cNvPr>
          <p:cNvSpPr/>
          <p:nvPr/>
        </p:nvSpPr>
        <p:spPr>
          <a:xfrm>
            <a:off x="203544" y="2804124"/>
            <a:ext cx="2438400" cy="820788"/>
          </a:xfrm>
          <a:prstGeom prst="borderCallout1">
            <a:avLst>
              <a:gd name="adj1" fmla="val -8697"/>
              <a:gd name="adj2" fmla="val 93298"/>
              <a:gd name="adj3" fmla="val -42247"/>
              <a:gd name="adj4" fmla="val 11483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</a:p>
          <a:p>
            <a:pPr algn="ctr"/>
            <a:r>
              <a:rPr lang="en-US" dirty="0"/>
              <a:t>Information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C4A022-B6D2-914F-B1AA-E9D0F06C3665}"/>
              </a:ext>
            </a:extLst>
          </p:cNvPr>
          <p:cNvSpPr/>
          <p:nvPr/>
        </p:nvSpPr>
        <p:spPr>
          <a:xfrm>
            <a:off x="1377624" y="4597652"/>
            <a:ext cx="3777472" cy="820789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gende mit Linie (1) 14">
            <a:extLst>
              <a:ext uri="{FF2B5EF4-FFF2-40B4-BE49-F238E27FC236}">
                <a16:creationId xmlns:a16="http://schemas.microsoft.com/office/drawing/2014/main" id="{143A63C0-FA6A-E8CB-E450-C19C067F0EA6}"/>
              </a:ext>
            </a:extLst>
          </p:cNvPr>
          <p:cNvSpPr/>
          <p:nvPr/>
        </p:nvSpPr>
        <p:spPr>
          <a:xfrm>
            <a:off x="5155096" y="4054431"/>
            <a:ext cx="2344088" cy="820788"/>
          </a:xfrm>
          <a:prstGeom prst="borderCallout1">
            <a:avLst>
              <a:gd name="adj1" fmla="val 21979"/>
              <a:gd name="adj2" fmla="val -4376"/>
              <a:gd name="adj3" fmla="val 63158"/>
              <a:gd name="adj4" fmla="val -3098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Augmented Chat Display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D42C1A-D4D6-E4FC-0B32-25BB8448B59A}"/>
              </a:ext>
            </a:extLst>
          </p:cNvPr>
          <p:cNvSpPr txBox="1"/>
          <p:nvPr/>
        </p:nvSpPr>
        <p:spPr>
          <a:xfrm>
            <a:off x="8474206" y="6180089"/>
            <a:ext cx="224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Try out the live version!</a:t>
            </a:r>
          </a:p>
        </p:txBody>
      </p:sp>
    </p:spTree>
    <p:extLst>
      <p:ext uri="{BB962C8B-B14F-4D97-AF65-F5344CB8AC3E}">
        <p14:creationId xmlns:p14="http://schemas.microsoft.com/office/powerpoint/2010/main" val="345424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47A2D-042E-DBA2-5654-41F6889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D1EB50-BE98-E9C3-8B69-276C4854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0644" y="1507420"/>
            <a:ext cx="7155720" cy="2487229"/>
          </a:xfrm>
          <a:prstGeom prst="rect">
            <a:avLst/>
          </a:prstGeom>
        </p:spPr>
      </p:pic>
      <p:pic>
        <p:nvPicPr>
          <p:cNvPr id="6" name="Grafik 5" descr="Dokument mit einfarbiger Füllung">
            <a:extLst>
              <a:ext uri="{FF2B5EF4-FFF2-40B4-BE49-F238E27FC236}">
                <a16:creationId xmlns:a16="http://schemas.microsoft.com/office/drawing/2014/main" id="{C37FF649-93A1-BF62-09DD-343FADEE5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6794" y="4603408"/>
            <a:ext cx="914400" cy="914400"/>
          </a:xfrm>
          <a:prstGeom prst="rect">
            <a:avLst/>
          </a:prstGeom>
        </p:spPr>
      </p:pic>
      <p:pic>
        <p:nvPicPr>
          <p:cNvPr id="7" name="Grafik 6" descr="Lupe Silhouette">
            <a:extLst>
              <a:ext uri="{FF2B5EF4-FFF2-40B4-BE49-F238E27FC236}">
                <a16:creationId xmlns:a16="http://schemas.microsoft.com/office/drawing/2014/main" id="{C858C59C-3BC8-9F02-D664-31FD1A9BE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4088" y="4949870"/>
            <a:ext cx="914400" cy="914400"/>
          </a:xfrm>
          <a:prstGeom prst="rect">
            <a:avLst/>
          </a:prstGeom>
        </p:spPr>
      </p:pic>
      <p:pic>
        <p:nvPicPr>
          <p:cNvPr id="8" name="Grafik 7" descr="Person Krone männlich Silhouette">
            <a:extLst>
              <a:ext uri="{FF2B5EF4-FFF2-40B4-BE49-F238E27FC236}">
                <a16:creationId xmlns:a16="http://schemas.microsoft.com/office/drawing/2014/main" id="{1D07993D-7CBA-6E5F-8469-66C5A04B4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5137" y="4679744"/>
            <a:ext cx="914400" cy="9144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AF25D6A-DEE1-F3CE-BA7D-BD88F862F198}"/>
              </a:ext>
            </a:extLst>
          </p:cNvPr>
          <p:cNvSpPr/>
          <p:nvPr/>
        </p:nvSpPr>
        <p:spPr>
          <a:xfrm>
            <a:off x="4895850" y="-750502"/>
            <a:ext cx="7624481" cy="7765143"/>
          </a:xfrm>
          <a:prstGeom prst="rect">
            <a:avLst/>
          </a:prstGeom>
          <a:solidFill>
            <a:srgbClr val="92929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fik 9" descr="Kreise mit Pfeilen mit einfarbiger Füllung">
            <a:extLst>
              <a:ext uri="{FF2B5EF4-FFF2-40B4-BE49-F238E27FC236}">
                <a16:creationId xmlns:a16="http://schemas.microsoft.com/office/drawing/2014/main" id="{B926E18E-2669-87AE-6B1F-57EDB062F0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0263" y="3132070"/>
            <a:ext cx="4009748" cy="40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F82D6E3-B898-11D9-9FA6-8E6AE85A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83" y="-340682"/>
            <a:ext cx="6640183" cy="66401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377808C-51AF-34EF-4CA7-1DF905661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5"/>
          <a:stretch/>
        </p:blipFill>
        <p:spPr>
          <a:xfrm>
            <a:off x="345056" y="1134027"/>
            <a:ext cx="5452882" cy="1876802"/>
          </a:xfrm>
          <a:prstGeom prst="rect">
            <a:avLst/>
          </a:prstGeom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8DF3A3-3084-A9FC-097D-6A28220E3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781"/>
          <a:stretch/>
        </p:blipFill>
        <p:spPr>
          <a:xfrm>
            <a:off x="345056" y="2962875"/>
            <a:ext cx="5291469" cy="4184580"/>
          </a:xfrm>
          <a:prstGeom prst="rect">
            <a:avLst/>
          </a:prstGeom>
        </p:spPr>
      </p:pic>
      <p:sp>
        <p:nvSpPr>
          <p:cNvPr id="9" name="Doppelte Welle 8">
            <a:extLst>
              <a:ext uri="{FF2B5EF4-FFF2-40B4-BE49-F238E27FC236}">
                <a16:creationId xmlns:a16="http://schemas.microsoft.com/office/drawing/2014/main" id="{C8784EAD-0281-3C2D-7D3D-D237222301AB}"/>
              </a:ext>
            </a:extLst>
          </p:cNvPr>
          <p:cNvSpPr/>
          <p:nvPr/>
        </p:nvSpPr>
        <p:spPr>
          <a:xfrm>
            <a:off x="207034" y="6079440"/>
            <a:ext cx="6176513" cy="2326767"/>
          </a:xfrm>
          <a:prstGeom prst="doubleWave">
            <a:avLst>
              <a:gd name="adj1" fmla="val 6250"/>
              <a:gd name="adj2" fmla="val -27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E12DDC-5CA1-7C88-55F5-7C18C4A3550D}"/>
              </a:ext>
            </a:extLst>
          </p:cNvPr>
          <p:cNvSpPr txBox="1"/>
          <p:nvPr/>
        </p:nvSpPr>
        <p:spPr>
          <a:xfrm>
            <a:off x="6096000" y="6114835"/>
            <a:ext cx="71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out the live version of the decision cockpit now!</a:t>
            </a:r>
          </a:p>
        </p:txBody>
      </p:sp>
    </p:spTree>
    <p:extLst>
      <p:ext uri="{BB962C8B-B14F-4D97-AF65-F5344CB8AC3E}">
        <p14:creationId xmlns:p14="http://schemas.microsoft.com/office/powerpoint/2010/main" val="7748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FC9F1-7CC9-0E2A-C717-F72C460D4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39" b="1453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BFC7BC-474D-EEA7-F63B-D79E6BC5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How can we improve the</a:t>
            </a:r>
            <a:br>
              <a:rPr lang="en-US" sz="3600" dirty="0"/>
            </a:br>
            <a:r>
              <a:rPr lang="en-US" sz="3600" dirty="0"/>
              <a:t>in-game experience in the presence of misbehaving players?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AD6313-1428-F273-1D3D-7CA72C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Supercell</a:t>
            </a:r>
          </a:p>
          <a:p>
            <a:pPr algn="l"/>
            <a:r>
              <a:rPr lang="en-US" dirty="0"/>
              <a:t>START Hack 2023</a:t>
            </a:r>
          </a:p>
          <a:p>
            <a:pPr algn="l"/>
            <a:r>
              <a:rPr lang="en-US" dirty="0"/>
              <a:t>Team Cantaloupe</a:t>
            </a:r>
          </a:p>
        </p:txBody>
      </p:sp>
    </p:spTree>
    <p:extLst>
      <p:ext uri="{BB962C8B-B14F-4D97-AF65-F5344CB8AC3E}">
        <p14:creationId xmlns:p14="http://schemas.microsoft.com/office/powerpoint/2010/main" val="26538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nuelle Verarbeitung 2">
            <a:extLst>
              <a:ext uri="{FF2B5EF4-FFF2-40B4-BE49-F238E27FC236}">
                <a16:creationId xmlns:a16="http://schemas.microsoft.com/office/drawing/2014/main" id="{73ECED93-BD56-EE69-8DED-F6CC9483A721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Pain Point: Long Feedback Time</a:t>
            </a:r>
          </a:p>
        </p:txBody>
      </p:sp>
      <p:sp>
        <p:nvSpPr>
          <p:cNvPr id="4" name="Manuelle Verarbeitung 3">
            <a:extLst>
              <a:ext uri="{FF2B5EF4-FFF2-40B4-BE49-F238E27FC236}">
                <a16:creationId xmlns:a16="http://schemas.microsoft.com/office/drawing/2014/main" id="{B14E69D2-B149-9F91-3D07-EAA89B1F0F43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FB22416A-DFFF-1D24-69EF-00A905042CAB}"/>
              </a:ext>
            </a:extLst>
          </p:cNvPr>
          <p:cNvCxnSpPr>
            <a:cxnSpLocks/>
          </p:cNvCxnSpPr>
          <p:nvPr/>
        </p:nvCxnSpPr>
        <p:spPr>
          <a:xfrm>
            <a:off x="2395212" y="6024282"/>
            <a:ext cx="846141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7928B4CF-10E9-86AD-F00D-772E5A559C5E}"/>
              </a:ext>
            </a:extLst>
          </p:cNvPr>
          <p:cNvCxnSpPr>
            <a:cxnSpLocks/>
          </p:cNvCxnSpPr>
          <p:nvPr/>
        </p:nvCxnSpPr>
        <p:spPr>
          <a:xfrm>
            <a:off x="2395212" y="5762291"/>
            <a:ext cx="0" cy="5407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E2F03148-C6D5-7C2C-BBFB-28539435D905}"/>
              </a:ext>
            </a:extLst>
          </p:cNvPr>
          <p:cNvCxnSpPr>
            <a:cxnSpLocks/>
          </p:cNvCxnSpPr>
          <p:nvPr/>
        </p:nvCxnSpPr>
        <p:spPr>
          <a:xfrm>
            <a:off x="10856630" y="5762291"/>
            <a:ext cx="0" cy="54075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ABE0C-4B70-0C92-7148-4375DBE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Pain Point: Late Integration of Moderators</a:t>
            </a:r>
          </a:p>
        </p:txBody>
      </p:sp>
      <p:sp>
        <p:nvSpPr>
          <p:cNvPr id="4" name="Manuelle Verarbeitung 3">
            <a:extLst>
              <a:ext uri="{FF2B5EF4-FFF2-40B4-BE49-F238E27FC236}">
                <a16:creationId xmlns:a16="http://schemas.microsoft.com/office/drawing/2014/main" id="{B14E69D2-B149-9F91-3D07-EAA89B1F0F43}"/>
              </a:ext>
            </a:extLst>
          </p:cNvPr>
          <p:cNvSpPr/>
          <p:nvPr/>
        </p:nvSpPr>
        <p:spPr>
          <a:xfrm rot="16200000">
            <a:off x="4684590" y="-1278706"/>
            <a:ext cx="3544584" cy="10376045"/>
          </a:xfrm>
          <a:prstGeom prst="flowChartManualOperat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9CFD76BF-9225-908F-327B-6F94CD98DBC6}"/>
              </a:ext>
            </a:extLst>
          </p:cNvPr>
          <p:cNvCxnSpPr>
            <a:cxnSpLocks/>
          </p:cNvCxnSpPr>
          <p:nvPr/>
        </p:nvCxnSpPr>
        <p:spPr>
          <a:xfrm>
            <a:off x="3770617" y="2321960"/>
            <a:ext cx="0" cy="317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1EF81BF-F2CE-6F5E-9569-E49C2ADAEDBD}"/>
              </a:ext>
            </a:extLst>
          </p:cNvPr>
          <p:cNvCxnSpPr>
            <a:cxnSpLocks/>
          </p:cNvCxnSpPr>
          <p:nvPr/>
        </p:nvCxnSpPr>
        <p:spPr>
          <a:xfrm>
            <a:off x="6369978" y="2542853"/>
            <a:ext cx="0" cy="273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BEEC57E1-E930-3328-0B68-9C8ACFCD5381}"/>
              </a:ext>
            </a:extLst>
          </p:cNvPr>
          <p:cNvCxnSpPr>
            <a:cxnSpLocks/>
          </p:cNvCxnSpPr>
          <p:nvPr/>
        </p:nvCxnSpPr>
        <p:spPr>
          <a:xfrm>
            <a:off x="8979614" y="2671281"/>
            <a:ext cx="0" cy="247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>
            <a:extLst>
              <a:ext uri="{FF2B5EF4-FFF2-40B4-BE49-F238E27FC236}">
                <a16:creationId xmlns:a16="http://schemas.microsoft.com/office/drawing/2014/main" id="{0806786A-3B9F-0B60-155C-F5B2070C584D}"/>
              </a:ext>
            </a:extLst>
          </p:cNvPr>
          <p:cNvSpPr/>
          <p:nvPr/>
        </p:nvSpPr>
        <p:spPr>
          <a:xfrm>
            <a:off x="1791727" y="2841673"/>
            <a:ext cx="1417824" cy="84248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*****, *******!!!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B93DF5E-E25F-B1FA-9B0B-D201F0AB5FA6}"/>
              </a:ext>
            </a:extLst>
          </p:cNvPr>
          <p:cNvSpPr txBox="1"/>
          <p:nvPr/>
        </p:nvSpPr>
        <p:spPr>
          <a:xfrm>
            <a:off x="1677665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happens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B3EFB17-36CA-4DEF-71F5-522F53490020}"/>
              </a:ext>
            </a:extLst>
          </p:cNvPr>
          <p:cNvSpPr txBox="1"/>
          <p:nvPr/>
        </p:nvSpPr>
        <p:spPr>
          <a:xfrm>
            <a:off x="4300131" y="4501021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Reports by players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62BC2AE-90B2-597E-A2C0-E28704B8509F}"/>
              </a:ext>
            </a:extLst>
          </p:cNvPr>
          <p:cNvSpPr txBox="1"/>
          <p:nvPr/>
        </p:nvSpPr>
        <p:spPr>
          <a:xfrm>
            <a:off x="6921017" y="4532054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analysis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027B1B-9657-555F-8A39-6E30BB29FD9F}"/>
              </a:ext>
            </a:extLst>
          </p:cNvPr>
          <p:cNvSpPr txBox="1"/>
          <p:nvPr/>
        </p:nvSpPr>
        <p:spPr>
          <a:xfrm>
            <a:off x="9521149" y="4403733"/>
            <a:ext cx="15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Moderator decision</a:t>
            </a:r>
          </a:p>
        </p:txBody>
      </p:sp>
      <p:pic>
        <p:nvPicPr>
          <p:cNvPr id="24" name="Grafik 23" descr="Waage der Justitia Silhouette">
            <a:extLst>
              <a:ext uri="{FF2B5EF4-FFF2-40B4-BE49-F238E27FC236}">
                <a16:creationId xmlns:a16="http://schemas.microsoft.com/office/drawing/2014/main" id="{A7F0CE32-45A5-0A18-6654-C9C6498FC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820" y="3180338"/>
            <a:ext cx="914400" cy="914400"/>
          </a:xfrm>
          <a:prstGeom prst="rect">
            <a:avLst/>
          </a:prstGeom>
        </p:spPr>
      </p:pic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21AE72EC-D1B8-61BE-449D-B411273D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0644" y="3157658"/>
            <a:ext cx="914400" cy="914400"/>
          </a:xfrm>
          <a:prstGeom prst="rect">
            <a:avLst/>
          </a:prstGeom>
        </p:spPr>
      </p:pic>
      <p:pic>
        <p:nvPicPr>
          <p:cNvPr id="28" name="Grafik 27" descr="Lupe Silhouette">
            <a:extLst>
              <a:ext uri="{FF2B5EF4-FFF2-40B4-BE49-F238E27FC236}">
                <a16:creationId xmlns:a16="http://schemas.microsoft.com/office/drawing/2014/main" id="{2070FA65-C5EE-0D31-D9A6-B0908DC62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7938" y="3504120"/>
            <a:ext cx="914400" cy="914400"/>
          </a:xfrm>
          <a:prstGeom prst="rect">
            <a:avLst/>
          </a:prstGeom>
        </p:spPr>
      </p:pic>
      <p:pic>
        <p:nvPicPr>
          <p:cNvPr id="30" name="Grafik 29" descr="Benutzer Silhouette">
            <a:extLst>
              <a:ext uri="{FF2B5EF4-FFF2-40B4-BE49-F238E27FC236}">
                <a16:creationId xmlns:a16="http://schemas.microsoft.com/office/drawing/2014/main" id="{6114D1E5-BD38-56C6-6A88-F0DD0AACE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2718747"/>
            <a:ext cx="914400" cy="914400"/>
          </a:xfrm>
          <a:prstGeom prst="rect">
            <a:avLst/>
          </a:prstGeom>
        </p:spPr>
      </p:pic>
      <p:pic>
        <p:nvPicPr>
          <p:cNvPr id="31" name="Grafik 30" descr="Benutzer Silhouette">
            <a:extLst>
              <a:ext uri="{FF2B5EF4-FFF2-40B4-BE49-F238E27FC236}">
                <a16:creationId xmlns:a16="http://schemas.microsoft.com/office/drawing/2014/main" id="{13757756-0B73-A301-4650-F8952ED71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524" y="3298772"/>
            <a:ext cx="766400" cy="766400"/>
          </a:xfrm>
          <a:prstGeom prst="rect">
            <a:avLst/>
          </a:prstGeom>
        </p:spPr>
      </p:pic>
      <p:pic>
        <p:nvPicPr>
          <p:cNvPr id="32" name="Grafik 31" descr="Benutzer Silhouette">
            <a:extLst>
              <a:ext uri="{FF2B5EF4-FFF2-40B4-BE49-F238E27FC236}">
                <a16:creationId xmlns:a16="http://schemas.microsoft.com/office/drawing/2014/main" id="{4188D96E-1F9B-804C-3422-C16810BD4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1071" y="3556589"/>
            <a:ext cx="914400" cy="914400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8E55D69-C315-8472-C489-62324498A25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935471" y="3175947"/>
            <a:ext cx="334053" cy="50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1AE69C2-A26A-B7C9-9B94-9E9A58B985AD}"/>
              </a:ext>
            </a:extLst>
          </p:cNvPr>
          <p:cNvCxnSpPr>
            <a:cxnSpLocks/>
          </p:cNvCxnSpPr>
          <p:nvPr/>
        </p:nvCxnSpPr>
        <p:spPr>
          <a:xfrm flipV="1">
            <a:off x="4935470" y="3849922"/>
            <a:ext cx="343831" cy="3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Blitz Silhouette">
            <a:extLst>
              <a:ext uri="{FF2B5EF4-FFF2-40B4-BE49-F238E27FC236}">
                <a16:creationId xmlns:a16="http://schemas.microsoft.com/office/drawing/2014/main" id="{40A4A1F6-248D-5F02-AC99-0A9ED7BC5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59682" y="2780160"/>
            <a:ext cx="914400" cy="914400"/>
          </a:xfrm>
          <a:prstGeom prst="rect">
            <a:avLst/>
          </a:prstGeom>
        </p:spPr>
      </p:pic>
      <p:pic>
        <p:nvPicPr>
          <p:cNvPr id="43" name="Grafik 42" descr="Person Krone männlich Silhouette">
            <a:extLst>
              <a:ext uri="{FF2B5EF4-FFF2-40B4-BE49-F238E27FC236}">
                <a16:creationId xmlns:a16="http://schemas.microsoft.com/office/drawing/2014/main" id="{A965BAB5-17C3-9ADE-594C-BFDF5A33AE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58987" y="3233994"/>
            <a:ext cx="914400" cy="9144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79C6435-E377-F91B-2F7D-3C43B63A97B6}"/>
              </a:ext>
            </a:extLst>
          </p:cNvPr>
          <p:cNvSpPr/>
          <p:nvPr/>
        </p:nvSpPr>
        <p:spPr>
          <a:xfrm>
            <a:off x="7464632" y="2924481"/>
            <a:ext cx="1514982" cy="15149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fik 44" descr="Person Krone männlich Silhouette">
            <a:extLst>
              <a:ext uri="{FF2B5EF4-FFF2-40B4-BE49-F238E27FC236}">
                <a16:creationId xmlns:a16="http://schemas.microsoft.com/office/drawing/2014/main" id="{04EDA454-25BD-CE91-25A8-4DAC98676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96178" y="3249706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EB9AD225-3A1E-D3CF-C597-CD0E68000F3B}"/>
              </a:ext>
            </a:extLst>
          </p:cNvPr>
          <p:cNvSpPr/>
          <p:nvPr/>
        </p:nvSpPr>
        <p:spPr>
          <a:xfrm>
            <a:off x="9994482" y="2903538"/>
            <a:ext cx="1514982" cy="15149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fik 47" descr="Benutzer Silhouette">
            <a:extLst>
              <a:ext uri="{FF2B5EF4-FFF2-40B4-BE49-F238E27FC236}">
                <a16:creationId xmlns:a16="http://schemas.microsoft.com/office/drawing/2014/main" id="{353AA317-EE01-4C6E-7F91-032DF0FDD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3454" y="3734621"/>
            <a:ext cx="766400" cy="7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0D27D11-3D54-E6A6-61BD-D5A939E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Intelligence</a:t>
            </a:r>
          </a:p>
        </p:txBody>
      </p:sp>
      <p:pic>
        <p:nvPicPr>
          <p:cNvPr id="7" name="Inhaltsplatzhalter 6" descr="Prozessor mit einfarbiger Füllung">
            <a:extLst>
              <a:ext uri="{FF2B5EF4-FFF2-40B4-BE49-F238E27FC236}">
                <a16:creationId xmlns:a16="http://schemas.microsoft.com/office/drawing/2014/main" id="{71F08CEE-5718-9A1B-EA29-1D839A0BF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0313" y="2442472"/>
            <a:ext cx="1975496" cy="1975496"/>
          </a:xfrm>
        </p:spPr>
      </p:pic>
      <p:pic>
        <p:nvPicPr>
          <p:cNvPr id="9" name="Grafik 8" descr="Gehirn im Kopf Silhouette">
            <a:extLst>
              <a:ext uri="{FF2B5EF4-FFF2-40B4-BE49-F238E27FC236}">
                <a16:creationId xmlns:a16="http://schemas.microsoft.com/office/drawing/2014/main" id="{A4175B7F-60F7-80C8-658D-2DF4B5724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4622" y="2441252"/>
            <a:ext cx="1975496" cy="1975496"/>
          </a:xfrm>
          <a:prstGeom prst="rect">
            <a:avLst/>
          </a:prstGeom>
        </p:spPr>
      </p:pic>
      <p:pic>
        <p:nvPicPr>
          <p:cNvPr id="16" name="Grafik 15" descr="Handschlag Silhouette">
            <a:extLst>
              <a:ext uri="{FF2B5EF4-FFF2-40B4-BE49-F238E27FC236}">
                <a16:creationId xmlns:a16="http://schemas.microsoft.com/office/drawing/2014/main" id="{FE3D838F-4E0D-DE48-E3CA-5BBF7E8B5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4238" y="2441252"/>
            <a:ext cx="1975496" cy="197549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BB92E5F-4A58-A3F9-A2D6-2CC08ADEE630}"/>
              </a:ext>
            </a:extLst>
          </p:cNvPr>
          <p:cNvSpPr txBox="1"/>
          <p:nvPr/>
        </p:nvSpPr>
        <p:spPr>
          <a:xfrm>
            <a:off x="1655618" y="4827494"/>
            <a:ext cx="444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throughput on huge datasets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FC27BA7-A181-7626-7513-22963A572C65}"/>
              </a:ext>
            </a:extLst>
          </p:cNvPr>
          <p:cNvSpPr txBox="1"/>
          <p:nvPr/>
        </p:nvSpPr>
        <p:spPr>
          <a:xfrm>
            <a:off x="7158670" y="4827494"/>
            <a:ext cx="444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Excels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contextual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3134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iver Prozess 10">
            <a:extLst>
              <a:ext uri="{FF2B5EF4-FFF2-40B4-BE49-F238E27FC236}">
                <a16:creationId xmlns:a16="http://schemas.microsoft.com/office/drawing/2014/main" id="{A0E4DCED-2C10-69E7-65A1-19B339F32E3A}"/>
              </a:ext>
            </a:extLst>
          </p:cNvPr>
          <p:cNvSpPr/>
          <p:nvPr/>
        </p:nvSpPr>
        <p:spPr>
          <a:xfrm>
            <a:off x="4992640" y="2976448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10" name="Alternativer Prozess 9">
            <a:extLst>
              <a:ext uri="{FF2B5EF4-FFF2-40B4-BE49-F238E27FC236}">
                <a16:creationId xmlns:a16="http://schemas.microsoft.com/office/drawing/2014/main" id="{70B7B2F1-BD99-4E6B-8D88-F94ACAEB3540}"/>
              </a:ext>
            </a:extLst>
          </p:cNvPr>
          <p:cNvSpPr/>
          <p:nvPr/>
        </p:nvSpPr>
        <p:spPr>
          <a:xfrm>
            <a:off x="4714195" y="3174136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12" name="Alternativer Prozess 11">
            <a:extLst>
              <a:ext uri="{FF2B5EF4-FFF2-40B4-BE49-F238E27FC236}">
                <a16:creationId xmlns:a16="http://schemas.microsoft.com/office/drawing/2014/main" id="{37A913E7-7B7C-FB3E-C83B-EC29D5307C99}"/>
              </a:ext>
            </a:extLst>
          </p:cNvPr>
          <p:cNvSpPr/>
          <p:nvPr/>
        </p:nvSpPr>
        <p:spPr>
          <a:xfrm>
            <a:off x="4511258" y="3324017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12D273-CB7E-B1B5-8981-B885EE5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 Recognition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67F2DC8F-739B-498D-860D-BCD6D4F5F990}"/>
              </a:ext>
            </a:extLst>
          </p:cNvPr>
          <p:cNvSpPr/>
          <p:nvPr/>
        </p:nvSpPr>
        <p:spPr>
          <a:xfrm>
            <a:off x="1365246" y="3019675"/>
            <a:ext cx="1049807" cy="1325563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6A3539-E087-629F-E677-EB147171B62B}"/>
              </a:ext>
            </a:extLst>
          </p:cNvPr>
          <p:cNvSpPr txBox="1"/>
          <p:nvPr/>
        </p:nvSpPr>
        <p:spPr>
          <a:xfrm>
            <a:off x="712996" y="4849093"/>
            <a:ext cx="2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Data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E62C35-3B2B-C284-DBEE-D6243D9D73E5}"/>
              </a:ext>
            </a:extLst>
          </p:cNvPr>
          <p:cNvSpPr txBox="1"/>
          <p:nvPr/>
        </p:nvSpPr>
        <p:spPr>
          <a:xfrm>
            <a:off x="3920116" y="4839523"/>
            <a:ext cx="2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Events </a:t>
            </a:r>
          </a:p>
        </p:txBody>
      </p:sp>
      <p:pic>
        <p:nvPicPr>
          <p:cNvPr id="18" name="Grafik 17" descr="Shuffle mit einfarbiger Füllung">
            <a:extLst>
              <a:ext uri="{FF2B5EF4-FFF2-40B4-BE49-F238E27FC236}">
                <a16:creationId xmlns:a16="http://schemas.microsoft.com/office/drawing/2014/main" id="{C6CA7B61-52C2-153D-F434-8FC9FEB64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6641743" y="3304438"/>
            <a:ext cx="914400" cy="964011"/>
          </a:xfrm>
          <a:prstGeom prst="rect">
            <a:avLst/>
          </a:prstGeom>
        </p:spPr>
      </p:pic>
      <p:pic>
        <p:nvPicPr>
          <p:cNvPr id="8" name="Grafik 7" descr="Reagenzgläser Silhouette">
            <a:extLst>
              <a:ext uri="{FF2B5EF4-FFF2-40B4-BE49-F238E27FC236}">
                <a16:creationId xmlns:a16="http://schemas.microsoft.com/office/drawing/2014/main" id="{E99AB504-1277-90A3-DF8F-78EF2FDAD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0153" y="3945237"/>
            <a:ext cx="914400" cy="914400"/>
          </a:xfrm>
          <a:prstGeom prst="rect">
            <a:avLst/>
          </a:prstGeom>
        </p:spPr>
      </p:pic>
      <p:sp>
        <p:nvSpPr>
          <p:cNvPr id="9" name="Alternativer Prozess 8">
            <a:extLst>
              <a:ext uri="{FF2B5EF4-FFF2-40B4-BE49-F238E27FC236}">
                <a16:creationId xmlns:a16="http://schemas.microsoft.com/office/drawing/2014/main" id="{0ECE75AE-22C2-8DA7-3577-55C095F9AFF7}"/>
              </a:ext>
            </a:extLst>
          </p:cNvPr>
          <p:cNvSpPr/>
          <p:nvPr/>
        </p:nvSpPr>
        <p:spPr>
          <a:xfrm>
            <a:off x="4287104" y="345720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619AE07-1C9F-AA22-12E9-A87F7C541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149" y="4938788"/>
            <a:ext cx="2643587" cy="1372960"/>
          </a:xfrm>
          <a:prstGeom prst="rect">
            <a:avLst/>
          </a:prstGeom>
        </p:spPr>
      </p:pic>
      <p:sp>
        <p:nvSpPr>
          <p:cNvPr id="21" name="Alternativer Prozess 20">
            <a:extLst>
              <a:ext uri="{FF2B5EF4-FFF2-40B4-BE49-F238E27FC236}">
                <a16:creationId xmlns:a16="http://schemas.microsoft.com/office/drawing/2014/main" id="{51C4274A-BCBE-BE5F-0EE6-3CA228F70CC5}"/>
              </a:ext>
            </a:extLst>
          </p:cNvPr>
          <p:cNvSpPr/>
          <p:nvPr/>
        </p:nvSpPr>
        <p:spPr>
          <a:xfrm>
            <a:off x="77040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22" name="Alternativer Prozess 21">
            <a:extLst>
              <a:ext uri="{FF2B5EF4-FFF2-40B4-BE49-F238E27FC236}">
                <a16:creationId xmlns:a16="http://schemas.microsoft.com/office/drawing/2014/main" id="{22166AB5-DDB7-1622-D0A9-5F16957A22EA}"/>
              </a:ext>
            </a:extLst>
          </p:cNvPr>
          <p:cNvSpPr/>
          <p:nvPr/>
        </p:nvSpPr>
        <p:spPr>
          <a:xfrm>
            <a:off x="86184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23" name="Alternativer Prozess 22">
            <a:extLst>
              <a:ext uri="{FF2B5EF4-FFF2-40B4-BE49-F238E27FC236}">
                <a16:creationId xmlns:a16="http://schemas.microsoft.com/office/drawing/2014/main" id="{AA94C516-6DBE-D475-6C05-C6B3D013573E}"/>
              </a:ext>
            </a:extLst>
          </p:cNvPr>
          <p:cNvSpPr/>
          <p:nvPr/>
        </p:nvSpPr>
        <p:spPr>
          <a:xfrm>
            <a:off x="9532860" y="28671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24" name="Alternativer Prozess 23">
            <a:extLst>
              <a:ext uri="{FF2B5EF4-FFF2-40B4-BE49-F238E27FC236}">
                <a16:creationId xmlns:a16="http://schemas.microsoft.com/office/drawing/2014/main" id="{B7C8A624-0332-F5B5-4718-29B338F2CB9E}"/>
              </a:ext>
            </a:extLst>
          </p:cNvPr>
          <p:cNvSpPr/>
          <p:nvPr/>
        </p:nvSpPr>
        <p:spPr>
          <a:xfrm>
            <a:off x="86184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Harass</a:t>
            </a:r>
          </a:p>
        </p:txBody>
      </p:sp>
      <p:sp>
        <p:nvSpPr>
          <p:cNvPr id="25" name="Alternativer Prozess 24">
            <a:extLst>
              <a:ext uri="{FF2B5EF4-FFF2-40B4-BE49-F238E27FC236}">
                <a16:creationId xmlns:a16="http://schemas.microsoft.com/office/drawing/2014/main" id="{DD8A8DE9-D810-C317-5706-D1016BD55DC8}"/>
              </a:ext>
            </a:extLst>
          </p:cNvPr>
          <p:cNvSpPr/>
          <p:nvPr/>
        </p:nvSpPr>
        <p:spPr>
          <a:xfrm>
            <a:off x="95328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27" name="Alternativer Prozess 26">
            <a:extLst>
              <a:ext uri="{FF2B5EF4-FFF2-40B4-BE49-F238E27FC236}">
                <a16:creationId xmlns:a16="http://schemas.microsoft.com/office/drawing/2014/main" id="{47A29A2B-FCBE-847A-C679-33B5875F7447}"/>
              </a:ext>
            </a:extLst>
          </p:cNvPr>
          <p:cNvSpPr/>
          <p:nvPr/>
        </p:nvSpPr>
        <p:spPr>
          <a:xfrm>
            <a:off x="95328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28" name="Alternativer Prozess 27">
            <a:extLst>
              <a:ext uri="{FF2B5EF4-FFF2-40B4-BE49-F238E27FC236}">
                <a16:creationId xmlns:a16="http://schemas.microsoft.com/office/drawing/2014/main" id="{3C64FB47-A094-3093-6A60-658946061A58}"/>
              </a:ext>
            </a:extLst>
          </p:cNvPr>
          <p:cNvSpPr/>
          <p:nvPr/>
        </p:nvSpPr>
        <p:spPr>
          <a:xfrm>
            <a:off x="86184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pic>
        <p:nvPicPr>
          <p:cNvPr id="29" name="Grafik 28" descr="Shuffle mit einfarbiger Füllung">
            <a:extLst>
              <a:ext uri="{FF2B5EF4-FFF2-40B4-BE49-F238E27FC236}">
                <a16:creationId xmlns:a16="http://schemas.microsoft.com/office/drawing/2014/main" id="{98CB11E5-8AB1-6A0E-649F-D8C182AD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2945613" y="3275225"/>
            <a:ext cx="914400" cy="964011"/>
          </a:xfrm>
          <a:prstGeom prst="rect">
            <a:avLst/>
          </a:prstGeom>
        </p:spPr>
      </p:pic>
      <p:sp>
        <p:nvSpPr>
          <p:cNvPr id="30" name="Alternativer Prozess 29">
            <a:extLst>
              <a:ext uri="{FF2B5EF4-FFF2-40B4-BE49-F238E27FC236}">
                <a16:creationId xmlns:a16="http://schemas.microsoft.com/office/drawing/2014/main" id="{B44A63D1-DA35-D3A9-742E-21C2864C865A}"/>
              </a:ext>
            </a:extLst>
          </p:cNvPr>
          <p:cNvSpPr/>
          <p:nvPr/>
        </p:nvSpPr>
        <p:spPr>
          <a:xfrm>
            <a:off x="7704060" y="40924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31" name="Alternativer Prozess 30">
            <a:extLst>
              <a:ext uri="{FF2B5EF4-FFF2-40B4-BE49-F238E27FC236}">
                <a16:creationId xmlns:a16="http://schemas.microsoft.com/office/drawing/2014/main" id="{59D1863F-5E8D-31E8-96B6-2355EAA21238}"/>
              </a:ext>
            </a:extLst>
          </p:cNvPr>
          <p:cNvSpPr/>
          <p:nvPr/>
        </p:nvSpPr>
        <p:spPr>
          <a:xfrm>
            <a:off x="7704060" y="3479827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32" name="Alternativer Prozess 31">
            <a:extLst>
              <a:ext uri="{FF2B5EF4-FFF2-40B4-BE49-F238E27FC236}">
                <a16:creationId xmlns:a16="http://schemas.microsoft.com/office/drawing/2014/main" id="{7BCBE19D-5B68-2786-95F1-F03206704471}"/>
              </a:ext>
            </a:extLst>
          </p:cNvPr>
          <p:cNvSpPr/>
          <p:nvPr/>
        </p:nvSpPr>
        <p:spPr>
          <a:xfrm>
            <a:off x="7704060" y="2400017"/>
            <a:ext cx="2743200" cy="46029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Sequence</a:t>
            </a:r>
          </a:p>
        </p:txBody>
      </p:sp>
      <p:sp>
        <p:nvSpPr>
          <p:cNvPr id="33" name="Alternativer Prozess 32">
            <a:extLst>
              <a:ext uri="{FF2B5EF4-FFF2-40B4-BE49-F238E27FC236}">
                <a16:creationId xmlns:a16="http://schemas.microsoft.com/office/drawing/2014/main" id="{92BC9ED2-EE23-D5F3-74E9-DA0C61F5F33D}"/>
              </a:ext>
            </a:extLst>
          </p:cNvPr>
          <p:cNvSpPr/>
          <p:nvPr/>
        </p:nvSpPr>
        <p:spPr>
          <a:xfrm>
            <a:off x="10447260" y="2400017"/>
            <a:ext cx="1219165" cy="46029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34" name="Alternativer Prozess 33">
            <a:extLst>
              <a:ext uri="{FF2B5EF4-FFF2-40B4-BE49-F238E27FC236}">
                <a16:creationId xmlns:a16="http://schemas.microsoft.com/office/drawing/2014/main" id="{92CD0A32-2D58-13D7-B0E0-5CC038C94D95}"/>
              </a:ext>
            </a:extLst>
          </p:cNvPr>
          <p:cNvSpPr/>
          <p:nvPr/>
        </p:nvSpPr>
        <p:spPr>
          <a:xfrm>
            <a:off x="10447260" y="2880431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35" name="Alternativer Prozess 34">
            <a:extLst>
              <a:ext uri="{FF2B5EF4-FFF2-40B4-BE49-F238E27FC236}">
                <a16:creationId xmlns:a16="http://schemas.microsoft.com/office/drawing/2014/main" id="{2008652F-EE37-0B7E-FFD1-97F11004CF2F}"/>
              </a:ext>
            </a:extLst>
          </p:cNvPr>
          <p:cNvSpPr/>
          <p:nvPr/>
        </p:nvSpPr>
        <p:spPr>
          <a:xfrm>
            <a:off x="10447260" y="3479827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</a:t>
            </a:r>
          </a:p>
        </p:txBody>
      </p:sp>
      <p:sp>
        <p:nvSpPr>
          <p:cNvPr id="36" name="Alternativer Prozess 35">
            <a:extLst>
              <a:ext uri="{FF2B5EF4-FFF2-40B4-BE49-F238E27FC236}">
                <a16:creationId xmlns:a16="http://schemas.microsoft.com/office/drawing/2014/main" id="{9C6AA942-15F7-1A3D-9EBD-87A1A6BF7ECD}"/>
              </a:ext>
            </a:extLst>
          </p:cNvPr>
          <p:cNvSpPr/>
          <p:nvPr/>
        </p:nvSpPr>
        <p:spPr>
          <a:xfrm>
            <a:off x="10447260" y="4092475"/>
            <a:ext cx="11926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223694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fik 58">
            <a:extLst>
              <a:ext uri="{FF2B5EF4-FFF2-40B4-BE49-F238E27FC236}">
                <a16:creationId xmlns:a16="http://schemas.microsoft.com/office/drawing/2014/main" id="{EFFAC943-5119-36DC-86D9-894C27DA3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4145462" y="1631856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AFB7CF5E-304E-0359-2395-2C975889B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3792923" y="1830159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171D24-72E7-A7A7-7F41-46BAD9B184CA}"/>
              </a:ext>
            </a:extLst>
          </p:cNvPr>
          <p:cNvSpPr/>
          <p:nvPr/>
        </p:nvSpPr>
        <p:spPr>
          <a:xfrm>
            <a:off x="9986283" y="2848316"/>
            <a:ext cx="1928553" cy="1928553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14x</a:t>
            </a:r>
          </a:p>
          <a:p>
            <a:pPr algn="ctr"/>
            <a:r>
              <a:rPr lang="en-US" sz="3200" b="1" dirty="0"/>
              <a:t>/day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CDB31F0-E018-8B3F-E62A-23C1FFBDB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3407332" y="2138632"/>
            <a:ext cx="5638981" cy="3265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Alternativer Prozess 14">
            <a:extLst>
              <a:ext uri="{FF2B5EF4-FFF2-40B4-BE49-F238E27FC236}">
                <a16:creationId xmlns:a16="http://schemas.microsoft.com/office/drawing/2014/main" id="{768A2972-6ED0-EE1E-11BE-1AE259808266}"/>
              </a:ext>
            </a:extLst>
          </p:cNvPr>
          <p:cNvSpPr/>
          <p:nvPr/>
        </p:nvSpPr>
        <p:spPr>
          <a:xfrm>
            <a:off x="933003" y="1658716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6" name="Alternativer Prozess 15">
            <a:extLst>
              <a:ext uri="{FF2B5EF4-FFF2-40B4-BE49-F238E27FC236}">
                <a16:creationId xmlns:a16="http://schemas.microsoft.com/office/drawing/2014/main" id="{B46A7BF0-E324-3F5D-D0CD-DFE035B386AA}"/>
              </a:ext>
            </a:extLst>
          </p:cNvPr>
          <p:cNvSpPr/>
          <p:nvPr/>
        </p:nvSpPr>
        <p:spPr>
          <a:xfrm>
            <a:off x="933003" y="2689995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17" name="Alternativer Prozess 16">
            <a:extLst>
              <a:ext uri="{FF2B5EF4-FFF2-40B4-BE49-F238E27FC236}">
                <a16:creationId xmlns:a16="http://schemas.microsoft.com/office/drawing/2014/main" id="{05FB100B-EFCD-6B44-8715-3E3C1B5533CE}"/>
              </a:ext>
            </a:extLst>
          </p:cNvPr>
          <p:cNvSpPr/>
          <p:nvPr/>
        </p:nvSpPr>
        <p:spPr>
          <a:xfrm>
            <a:off x="933003" y="372127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0DB5DD46-A8C0-6306-C50D-8A79A94EFC8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196157" y="2081873"/>
            <a:ext cx="2451904" cy="20932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5EE16745-2BE4-A085-21C2-E230B51C4CE1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2186405" y="3064129"/>
            <a:ext cx="9752" cy="49023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6B4A18A-D124-5254-DE21-64433E57593B}"/>
              </a:ext>
            </a:extLst>
          </p:cNvPr>
          <p:cNvCxnSpPr>
            <a:cxnSpLocks/>
          </p:cNvCxnSpPr>
          <p:nvPr/>
        </p:nvCxnSpPr>
        <p:spPr>
          <a:xfrm flipV="1">
            <a:off x="2179588" y="3264738"/>
            <a:ext cx="2363162" cy="191731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DA2B9688-32B2-6140-65ED-63E418857E3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196157" y="2650851"/>
            <a:ext cx="2346593" cy="4623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102801A-3F60-E0AB-6145-DB883CE3759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564580" y="2505029"/>
            <a:ext cx="0" cy="1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lternativer Prozess 24">
            <a:extLst>
              <a:ext uri="{FF2B5EF4-FFF2-40B4-BE49-F238E27FC236}">
                <a16:creationId xmlns:a16="http://schemas.microsoft.com/office/drawing/2014/main" id="{56746035-BD41-6AD1-341E-6205B3F44F30}"/>
              </a:ext>
            </a:extLst>
          </p:cNvPr>
          <p:cNvSpPr/>
          <p:nvPr/>
        </p:nvSpPr>
        <p:spPr>
          <a:xfrm>
            <a:off x="928316" y="4752552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31" name="Titel 30">
            <a:extLst>
              <a:ext uri="{FF2B5EF4-FFF2-40B4-BE49-F238E27FC236}">
                <a16:creationId xmlns:a16="http://schemas.microsoft.com/office/drawing/2014/main" id="{410A372A-CCF7-89BE-0734-B6D8EDA9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1: Join Kick War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D69F6F4-BC73-B6B1-8F09-BF2A1F4F8E9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564580" y="3536308"/>
            <a:ext cx="0" cy="18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4E73C99-DAF2-87E9-7793-D31672A656D0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1559893" y="4567587"/>
            <a:ext cx="4687" cy="18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52FE73A8-68E2-9A7B-9103-2A95FDF1A9A0}"/>
              </a:ext>
            </a:extLst>
          </p:cNvPr>
          <p:cNvCxnSpPr>
            <a:cxnSpLocks/>
          </p:cNvCxnSpPr>
          <p:nvPr/>
        </p:nvCxnSpPr>
        <p:spPr>
          <a:xfrm flipV="1">
            <a:off x="2196157" y="2865799"/>
            <a:ext cx="2346593" cy="12644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Alternativer Prozess 76">
            <a:extLst>
              <a:ext uri="{FF2B5EF4-FFF2-40B4-BE49-F238E27FC236}">
                <a16:creationId xmlns:a16="http://schemas.microsoft.com/office/drawing/2014/main" id="{554082F1-FA52-AF30-975A-F7F4F32AE7D8}"/>
              </a:ext>
            </a:extLst>
          </p:cNvPr>
          <p:cNvSpPr/>
          <p:nvPr/>
        </p:nvSpPr>
        <p:spPr>
          <a:xfrm>
            <a:off x="961367" y="5777121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38125F7-FA5C-4B34-0599-7ED4D5BD0536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1592944" y="5592156"/>
            <a:ext cx="4687" cy="18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7E849A32-C687-5EC9-1F81-82C7B0B8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650" y="1461863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73397CD-BE7D-5780-DBF0-2433BFB1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91" y="1692337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D20EB6D3-017D-9A7E-6124-FCC4F52E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91" y="1925419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93CB0C3-658C-9121-C7EC-94B38A77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461" y="2212290"/>
            <a:ext cx="5638981" cy="39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7AEA502-94E8-378B-A1AA-61444C69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2: ”Join Hate Leave”</a:t>
            </a:r>
          </a:p>
        </p:txBody>
      </p:sp>
      <p:sp>
        <p:nvSpPr>
          <p:cNvPr id="3" name="Alternativer Prozess 2">
            <a:extLst>
              <a:ext uri="{FF2B5EF4-FFF2-40B4-BE49-F238E27FC236}">
                <a16:creationId xmlns:a16="http://schemas.microsoft.com/office/drawing/2014/main" id="{A2569B64-4DBA-B4D1-1EB2-86BFE4338A7E}"/>
              </a:ext>
            </a:extLst>
          </p:cNvPr>
          <p:cNvSpPr/>
          <p:nvPr/>
        </p:nvSpPr>
        <p:spPr>
          <a:xfrm>
            <a:off x="952315" y="1909054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4" name="Alternativer Prozess 3">
            <a:extLst>
              <a:ext uri="{FF2B5EF4-FFF2-40B4-BE49-F238E27FC236}">
                <a16:creationId xmlns:a16="http://schemas.microsoft.com/office/drawing/2014/main" id="{E778301C-F637-DBCE-1746-B3908FC451DC}"/>
              </a:ext>
            </a:extLst>
          </p:cNvPr>
          <p:cNvSpPr/>
          <p:nvPr/>
        </p:nvSpPr>
        <p:spPr>
          <a:xfrm>
            <a:off x="952315" y="2941265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5" name="Alternativer Prozess 4">
            <a:extLst>
              <a:ext uri="{FF2B5EF4-FFF2-40B4-BE49-F238E27FC236}">
                <a16:creationId xmlns:a16="http://schemas.microsoft.com/office/drawing/2014/main" id="{3F256BF7-EE11-4553-E02B-0EE2DFE7056C}"/>
              </a:ext>
            </a:extLst>
          </p:cNvPr>
          <p:cNvSpPr/>
          <p:nvPr/>
        </p:nvSpPr>
        <p:spPr>
          <a:xfrm>
            <a:off x="952315" y="558164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1EEA087-401D-C44B-202C-0009CA0CE99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215469" y="2332211"/>
            <a:ext cx="277300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6997338-7834-BDBF-94D0-EF9BFD173E1A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2205717" y="3347803"/>
            <a:ext cx="9752" cy="16619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96DB7AEA-61C2-5A7B-7D4D-2354BDB64F57}"/>
              </a:ext>
            </a:extLst>
          </p:cNvPr>
          <p:cNvCxnSpPr>
            <a:cxnSpLocks/>
          </p:cNvCxnSpPr>
          <p:nvPr/>
        </p:nvCxnSpPr>
        <p:spPr>
          <a:xfrm>
            <a:off x="2223368" y="6004801"/>
            <a:ext cx="276510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D57C0648-1A62-BA57-EEFE-89F1D4653213}"/>
              </a:ext>
            </a:extLst>
          </p:cNvPr>
          <p:cNvCxnSpPr>
            <a:cxnSpLocks/>
          </p:cNvCxnSpPr>
          <p:nvPr/>
        </p:nvCxnSpPr>
        <p:spPr>
          <a:xfrm>
            <a:off x="2215447" y="3364421"/>
            <a:ext cx="97165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2957386-235B-0500-045D-EF406D330E23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583892" y="2755367"/>
            <a:ext cx="0" cy="18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D8A218E-4F2B-7160-C86C-627AB624BE7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83892" y="3787578"/>
            <a:ext cx="0" cy="179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E2F9629-E505-E905-E925-B23DF4E761E1}"/>
              </a:ext>
            </a:extLst>
          </p:cNvPr>
          <p:cNvSpPr/>
          <p:nvPr/>
        </p:nvSpPr>
        <p:spPr>
          <a:xfrm>
            <a:off x="9963004" y="2556308"/>
            <a:ext cx="2187205" cy="2187205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&gt;8.000x/day</a:t>
            </a:r>
          </a:p>
        </p:txBody>
      </p:sp>
    </p:spTree>
    <p:extLst>
      <p:ext uri="{BB962C8B-B14F-4D97-AF65-F5344CB8AC3E}">
        <p14:creationId xmlns:p14="http://schemas.microsoft.com/office/powerpoint/2010/main" val="36030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9AD583F-786E-5DA5-802A-711F9B986AE2}"/>
              </a:ext>
            </a:extLst>
          </p:cNvPr>
          <p:cNvSpPr/>
          <p:nvPr/>
        </p:nvSpPr>
        <p:spPr>
          <a:xfrm>
            <a:off x="5978034" y="2059736"/>
            <a:ext cx="4495233" cy="10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E4E38-3217-D09E-39B7-E73D4C15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Intelligence with Pattern Recognition</a:t>
            </a:r>
          </a:p>
        </p:txBody>
      </p:sp>
      <p:sp>
        <p:nvSpPr>
          <p:cNvPr id="5" name="Richtungspfeil 4">
            <a:extLst>
              <a:ext uri="{FF2B5EF4-FFF2-40B4-BE49-F238E27FC236}">
                <a16:creationId xmlns:a16="http://schemas.microsoft.com/office/drawing/2014/main" id="{6EDE4D1D-5357-959C-E591-E52D80CF5E95}"/>
              </a:ext>
            </a:extLst>
          </p:cNvPr>
          <p:cNvSpPr/>
          <p:nvPr/>
        </p:nvSpPr>
        <p:spPr>
          <a:xfrm>
            <a:off x="838200" y="2692400"/>
            <a:ext cx="3726291" cy="184573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lternativer Prozess 5">
            <a:extLst>
              <a:ext uri="{FF2B5EF4-FFF2-40B4-BE49-F238E27FC236}">
                <a16:creationId xmlns:a16="http://schemas.microsoft.com/office/drawing/2014/main" id="{F91541F4-0738-FC27-6AC7-0853E1F53B39}"/>
              </a:ext>
            </a:extLst>
          </p:cNvPr>
          <p:cNvSpPr/>
          <p:nvPr/>
        </p:nvSpPr>
        <p:spPr>
          <a:xfrm>
            <a:off x="1869122" y="297842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sp>
        <p:nvSpPr>
          <p:cNvPr id="7" name="Alternativer Prozess 6">
            <a:extLst>
              <a:ext uri="{FF2B5EF4-FFF2-40B4-BE49-F238E27FC236}">
                <a16:creationId xmlns:a16="http://schemas.microsoft.com/office/drawing/2014/main" id="{659DB66B-4832-2F47-C964-2EC501CD75D2}"/>
              </a:ext>
            </a:extLst>
          </p:cNvPr>
          <p:cNvSpPr/>
          <p:nvPr/>
        </p:nvSpPr>
        <p:spPr>
          <a:xfrm>
            <a:off x="1700062" y="3145932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8" name="Alternativer Prozess 7">
            <a:extLst>
              <a:ext uri="{FF2B5EF4-FFF2-40B4-BE49-F238E27FC236}">
                <a16:creationId xmlns:a16="http://schemas.microsoft.com/office/drawing/2014/main" id="{1494998E-856A-4680-DFFA-C4F697346B2E}"/>
              </a:ext>
            </a:extLst>
          </p:cNvPr>
          <p:cNvSpPr/>
          <p:nvPr/>
        </p:nvSpPr>
        <p:spPr>
          <a:xfrm>
            <a:off x="1497125" y="3295813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9" name="Alternativer Prozess 8">
            <a:extLst>
              <a:ext uri="{FF2B5EF4-FFF2-40B4-BE49-F238E27FC236}">
                <a16:creationId xmlns:a16="http://schemas.microsoft.com/office/drawing/2014/main" id="{821D1FB4-DB7F-5781-5492-011B843FE6DF}"/>
              </a:ext>
            </a:extLst>
          </p:cNvPr>
          <p:cNvSpPr/>
          <p:nvPr/>
        </p:nvSpPr>
        <p:spPr>
          <a:xfrm>
            <a:off x="1272971" y="3429000"/>
            <a:ext cx="1263154" cy="8463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pic>
        <p:nvPicPr>
          <p:cNvPr id="10" name="Grafik 9" descr="Lupe Silhouette">
            <a:extLst>
              <a:ext uri="{FF2B5EF4-FFF2-40B4-BE49-F238E27FC236}">
                <a16:creationId xmlns:a16="http://schemas.microsoft.com/office/drawing/2014/main" id="{050B1A5B-4F15-0AD8-C3D7-1B23E634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4105" y="3121063"/>
            <a:ext cx="1912404" cy="1912404"/>
          </a:xfrm>
          <a:prstGeom prst="rect">
            <a:avLst/>
          </a:prstGeom>
        </p:spPr>
      </p:pic>
      <p:pic>
        <p:nvPicPr>
          <p:cNvPr id="12" name="Grafik 11" descr="Zahnräder Silhouette">
            <a:extLst>
              <a:ext uri="{FF2B5EF4-FFF2-40B4-BE49-F238E27FC236}">
                <a16:creationId xmlns:a16="http://schemas.microsoft.com/office/drawing/2014/main" id="{A27C3378-945C-6B83-AAAD-1ACF4B372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8480" y="3429000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BDCB794-6F02-FBC7-BD46-B310AB66EB67}"/>
              </a:ext>
            </a:extLst>
          </p:cNvPr>
          <p:cNvSpPr txBox="1"/>
          <p:nvPr/>
        </p:nvSpPr>
        <p:spPr>
          <a:xfrm>
            <a:off x="930242" y="4878726"/>
            <a:ext cx="426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Detection</a:t>
            </a:r>
          </a:p>
          <a:p>
            <a:pPr marL="228600" lvl="1" indent="-228600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Bad Behavior</a:t>
            </a:r>
          </a:p>
          <a:p>
            <a:pPr marL="228600" lvl="1" indent="-228600"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New emerging Patterns</a:t>
            </a:r>
          </a:p>
        </p:txBody>
      </p:sp>
      <p:sp>
        <p:nvSpPr>
          <p:cNvPr id="15" name="Alternativer Prozess 14">
            <a:extLst>
              <a:ext uri="{FF2B5EF4-FFF2-40B4-BE49-F238E27FC236}">
                <a16:creationId xmlns:a16="http://schemas.microsoft.com/office/drawing/2014/main" id="{916EC8AA-10FE-607E-6C3F-3012B34D477B}"/>
              </a:ext>
            </a:extLst>
          </p:cNvPr>
          <p:cNvSpPr/>
          <p:nvPr/>
        </p:nvSpPr>
        <p:spPr>
          <a:xfrm>
            <a:off x="60865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16" name="Alternativer Prozess 15">
            <a:extLst>
              <a:ext uri="{FF2B5EF4-FFF2-40B4-BE49-F238E27FC236}">
                <a16:creationId xmlns:a16="http://schemas.microsoft.com/office/drawing/2014/main" id="{AF235BCC-31EA-E2A3-4CBC-8CFF140ABC8D}"/>
              </a:ext>
            </a:extLst>
          </p:cNvPr>
          <p:cNvSpPr/>
          <p:nvPr/>
        </p:nvSpPr>
        <p:spPr>
          <a:xfrm>
            <a:off x="70009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17" name="Alternativer Prozess 16">
            <a:extLst>
              <a:ext uri="{FF2B5EF4-FFF2-40B4-BE49-F238E27FC236}">
                <a16:creationId xmlns:a16="http://schemas.microsoft.com/office/drawing/2014/main" id="{7A2C5F01-D05E-F3B4-84C5-D912BB515BAE}"/>
              </a:ext>
            </a:extLst>
          </p:cNvPr>
          <p:cNvSpPr/>
          <p:nvPr/>
        </p:nvSpPr>
        <p:spPr>
          <a:xfrm>
            <a:off x="7915378" y="236577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Leave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DC59AF1-6CAB-DC1D-FEA8-BFBA52691983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4564491" y="2606785"/>
            <a:ext cx="1413543" cy="100848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BC92120-E50D-AD56-3B77-0607D0D0555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64491" y="3615266"/>
            <a:ext cx="1413543" cy="114119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71D7F45-C2E6-6DF4-8E43-F0EE3D94D6D9}"/>
              </a:ext>
            </a:extLst>
          </p:cNvPr>
          <p:cNvSpPr txBox="1"/>
          <p:nvPr/>
        </p:nvSpPr>
        <p:spPr>
          <a:xfrm>
            <a:off x="6577645" y="1675261"/>
            <a:ext cx="32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</a:t>
            </a:r>
          </a:p>
        </p:txBody>
      </p:sp>
      <p:sp>
        <p:nvSpPr>
          <p:cNvPr id="23" name="Alternativer Prozess 22">
            <a:extLst>
              <a:ext uri="{FF2B5EF4-FFF2-40B4-BE49-F238E27FC236}">
                <a16:creationId xmlns:a16="http://schemas.microsoft.com/office/drawing/2014/main" id="{59DF3138-F806-E912-94E1-38ADE4333983}"/>
              </a:ext>
            </a:extLst>
          </p:cNvPr>
          <p:cNvSpPr/>
          <p:nvPr/>
        </p:nvSpPr>
        <p:spPr>
          <a:xfrm>
            <a:off x="9439378" y="2365775"/>
            <a:ext cx="914400" cy="612648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Ban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CDC6D34-4B32-E254-1FD1-5A7619AF85C5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8829778" y="2672099"/>
            <a:ext cx="609600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3E2AE856-E238-E379-C2C0-E0E6968D2AEF}"/>
              </a:ext>
            </a:extLst>
          </p:cNvPr>
          <p:cNvSpPr/>
          <p:nvPr/>
        </p:nvSpPr>
        <p:spPr>
          <a:xfrm>
            <a:off x="5978034" y="4209409"/>
            <a:ext cx="4495233" cy="10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F5A06F7-EAE5-4FA0-F1C9-B866F214C2E1}"/>
              </a:ext>
            </a:extLst>
          </p:cNvPr>
          <p:cNvSpPr txBox="1"/>
          <p:nvPr/>
        </p:nvSpPr>
        <p:spPr>
          <a:xfrm>
            <a:off x="6543778" y="3791927"/>
            <a:ext cx="32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</a:t>
            </a:r>
          </a:p>
        </p:txBody>
      </p:sp>
      <p:sp>
        <p:nvSpPr>
          <p:cNvPr id="35" name="Alternativer Prozess 34">
            <a:extLst>
              <a:ext uri="{FF2B5EF4-FFF2-40B4-BE49-F238E27FC236}">
                <a16:creationId xmlns:a16="http://schemas.microsoft.com/office/drawing/2014/main" id="{D32395D6-049B-7561-CECA-EB66AB3739C2}"/>
              </a:ext>
            </a:extLst>
          </p:cNvPr>
          <p:cNvSpPr/>
          <p:nvPr/>
        </p:nvSpPr>
        <p:spPr>
          <a:xfrm>
            <a:off x="6120445" y="4482441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36" name="Alternativer Prozess 35">
            <a:extLst>
              <a:ext uri="{FF2B5EF4-FFF2-40B4-BE49-F238E27FC236}">
                <a16:creationId xmlns:a16="http://schemas.microsoft.com/office/drawing/2014/main" id="{2C0E85C2-7020-5B74-1174-15E3F9FB6CFD}"/>
              </a:ext>
            </a:extLst>
          </p:cNvPr>
          <p:cNvSpPr/>
          <p:nvPr/>
        </p:nvSpPr>
        <p:spPr>
          <a:xfrm>
            <a:off x="7034845" y="4482441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Kick</a:t>
            </a:r>
          </a:p>
        </p:txBody>
      </p:sp>
      <p:sp>
        <p:nvSpPr>
          <p:cNvPr id="37" name="Alternativer Prozess 36">
            <a:extLst>
              <a:ext uri="{FF2B5EF4-FFF2-40B4-BE49-F238E27FC236}">
                <a16:creationId xmlns:a16="http://schemas.microsoft.com/office/drawing/2014/main" id="{18BAC1FF-1326-802D-4EAE-909354A6CEAA}"/>
              </a:ext>
            </a:extLst>
          </p:cNvPr>
          <p:cNvSpPr/>
          <p:nvPr/>
        </p:nvSpPr>
        <p:spPr>
          <a:xfrm>
            <a:off x="9043181" y="4482441"/>
            <a:ext cx="1248543" cy="612648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731539D-2DD8-09D7-9D1D-A071917E7AC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949245" y="4788765"/>
            <a:ext cx="1093936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 descr="Zahnräder Silhouette">
            <a:extLst>
              <a:ext uri="{FF2B5EF4-FFF2-40B4-BE49-F238E27FC236}">
                <a16:creationId xmlns:a16="http://schemas.microsoft.com/office/drawing/2014/main" id="{64B04D59-7473-C5AF-EE3B-2987AEAF7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15307" y="2101280"/>
            <a:ext cx="914400" cy="914400"/>
          </a:xfrm>
          <a:prstGeom prst="rect">
            <a:avLst/>
          </a:prstGeom>
        </p:spPr>
      </p:pic>
      <p:pic>
        <p:nvPicPr>
          <p:cNvPr id="44" name="Grafik 43" descr="Gehirn im Kopf Silhouette">
            <a:extLst>
              <a:ext uri="{FF2B5EF4-FFF2-40B4-BE49-F238E27FC236}">
                <a16:creationId xmlns:a16="http://schemas.microsoft.com/office/drawing/2014/main" id="{71F91F89-3B7C-1C81-FD2F-CA9B9429E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3256" y="4367206"/>
            <a:ext cx="778502" cy="7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22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{AC78CF1D-04CF-544F-B6BB-8682B9270B80}tf10001079</Template>
  <TotalTime>0</TotalTime>
  <Words>811</Words>
  <Application>Microsoft Macintosh PowerPoint</Application>
  <PresentationFormat>Breitbild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How can we improve the in-game experience in the presence of misbehaving players?</vt:lpstr>
      <vt:lpstr>Current Process</vt:lpstr>
      <vt:lpstr>1. Pain Point: Long Feedback Time</vt:lpstr>
      <vt:lpstr>2. Pain Point: Late Integration of Moderators</vt:lpstr>
      <vt:lpstr>Hybrid Intelligence</vt:lpstr>
      <vt:lpstr>Behavioral Pattern Recognition</vt:lpstr>
      <vt:lpstr>Pattern 1: Join Kick War</vt:lpstr>
      <vt:lpstr>Pattern 2: ”Join Hate Leave”</vt:lpstr>
      <vt:lpstr>Hybrid Intelligence with Pattern Recognition</vt:lpstr>
      <vt:lpstr>Moderator Workflow</vt:lpstr>
      <vt:lpstr>Impact</vt:lpstr>
      <vt:lpstr>PowerPoint-Präsentation</vt:lpstr>
      <vt:lpstr>How can we improve the in-game experience in the presence of misbehaving players?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Meier</dc:creator>
  <cp:lastModifiedBy>Dominik Meier</cp:lastModifiedBy>
  <cp:revision>18</cp:revision>
  <dcterms:created xsi:type="dcterms:W3CDTF">2023-03-23T13:34:02Z</dcterms:created>
  <dcterms:modified xsi:type="dcterms:W3CDTF">2023-03-24T08:55:54Z</dcterms:modified>
</cp:coreProperties>
</file>