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11/20/2023</a:t>
            </a:fld>
            <a:endParaRPr lang="en-US" dirty="0"/>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dirty="0"/>
          </a:p>
        </p:txBody>
      </p:sp>
    </p:spTree>
    <p:extLst>
      <p:ext uri="{BB962C8B-B14F-4D97-AF65-F5344CB8AC3E}">
        <p14:creationId xmlns:p14="http://schemas.microsoft.com/office/powerpoint/2010/main" val="4042642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11/20/2023</a:t>
            </a:fld>
            <a:endParaRPr lang="en-US" dirty="0"/>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513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11/20/2023</a:t>
            </a:fld>
            <a:endParaRPr lang="en-US" dirty="0"/>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5439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11/20/2023</a:t>
            </a:fld>
            <a:endParaRPr lang="en-US" dirty="0"/>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5849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11/20/2023</a:t>
            </a:fld>
            <a:endParaRPr lang="en-US" dirty="0"/>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2826846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11/20/2023</a:t>
            </a:fld>
            <a:endParaRPr lang="en-US" dirty="0"/>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406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11/20/2023</a:t>
            </a:fld>
            <a:endParaRPr lang="en-US" dirty="0"/>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0613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11/20/2023</a:t>
            </a:fld>
            <a:endParaRPr lang="en-US" dirty="0"/>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114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11/20/2023</a:t>
            </a:fld>
            <a:endParaRPr lang="en-US" dirty="0"/>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810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11/20/2023</a:t>
            </a:fld>
            <a:endParaRPr lang="en-US" dirty="0"/>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5290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11/20/2023</a:t>
            </a:fld>
            <a:endParaRPr lang="en-US" dirty="0"/>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dirty="0"/>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87062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11/20/2023</a:t>
            </a:fld>
            <a:endParaRPr lang="en-US" dirty="0"/>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dirty="0"/>
          </a:p>
        </p:txBody>
      </p:sp>
    </p:spTree>
    <p:extLst>
      <p:ext uri="{BB962C8B-B14F-4D97-AF65-F5344CB8AC3E}">
        <p14:creationId xmlns:p14="http://schemas.microsoft.com/office/powerpoint/2010/main" val="321382149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495547-1084-25B7-3BCF-43A1D926313B}"/>
              </a:ext>
            </a:extLst>
          </p:cNvPr>
          <p:cNvSpPr>
            <a:spLocks noGrp="1"/>
          </p:cNvSpPr>
          <p:nvPr>
            <p:ph type="ctrTitle"/>
          </p:nvPr>
        </p:nvSpPr>
        <p:spPr>
          <a:xfrm>
            <a:off x="8018633" y="1247140"/>
            <a:ext cx="3608208" cy="3450844"/>
          </a:xfrm>
        </p:spPr>
        <p:txBody>
          <a:bodyPr>
            <a:normAutofit/>
          </a:bodyPr>
          <a:lstStyle/>
          <a:p>
            <a:pPr>
              <a:lnSpc>
                <a:spcPct val="90000"/>
              </a:lnSpc>
            </a:pPr>
            <a:r>
              <a:rPr lang="en-GB" sz="3700" dirty="0"/>
              <a:t>Public Infrastructure in Argentina </a:t>
            </a:r>
            <a:r>
              <a:rPr lang="en-GB" sz="2000" dirty="0"/>
              <a:t>(Regional Analysis)</a:t>
            </a:r>
          </a:p>
        </p:txBody>
      </p:sp>
      <p:sp>
        <p:nvSpPr>
          <p:cNvPr id="3" name="Subtitle 2">
            <a:extLst>
              <a:ext uri="{FF2B5EF4-FFF2-40B4-BE49-F238E27FC236}">
                <a16:creationId xmlns:a16="http://schemas.microsoft.com/office/drawing/2014/main" id="{A58D6BF5-432A-5770-1C9E-A8ACE5927BB4}"/>
              </a:ext>
            </a:extLst>
          </p:cNvPr>
          <p:cNvSpPr>
            <a:spLocks noGrp="1"/>
          </p:cNvSpPr>
          <p:nvPr>
            <p:ph type="subTitle" idx="1"/>
          </p:nvPr>
        </p:nvSpPr>
        <p:spPr>
          <a:xfrm>
            <a:off x="8018633" y="4818126"/>
            <a:ext cx="3608208" cy="1268984"/>
          </a:xfrm>
        </p:spPr>
        <p:txBody>
          <a:bodyPr>
            <a:normAutofit/>
          </a:bodyPr>
          <a:lstStyle/>
          <a:p>
            <a:r>
              <a:rPr lang="en-GB" dirty="0"/>
              <a:t>PORTFOLIO PROJECT BY CASCO TOBIAS</a:t>
            </a:r>
          </a:p>
        </p:txBody>
      </p:sp>
      <p:pic>
        <p:nvPicPr>
          <p:cNvPr id="4" name="Picture 3" descr="Aerial view of the road">
            <a:extLst>
              <a:ext uri="{FF2B5EF4-FFF2-40B4-BE49-F238E27FC236}">
                <a16:creationId xmlns:a16="http://schemas.microsoft.com/office/drawing/2014/main" id="{313EBC2F-9E5E-D9A8-029F-2385E922D0AF}"/>
              </a:ext>
            </a:extLst>
          </p:cNvPr>
          <p:cNvPicPr>
            <a:picLocks noChangeAspect="1"/>
          </p:cNvPicPr>
          <p:nvPr/>
        </p:nvPicPr>
        <p:blipFill rotWithShape="1">
          <a:blip r:embed="rId2"/>
          <a:srcRect l="8547" r="9908"/>
          <a:stretch/>
        </p:blipFill>
        <p:spPr>
          <a:xfrm>
            <a:off x="-1" y="10"/>
            <a:ext cx="7456513" cy="6857990"/>
          </a:xfrm>
          <a:custGeom>
            <a:avLst/>
            <a:gdLst/>
            <a:ahLst/>
            <a:cxnLst/>
            <a:rect l="l" t="t" r="r" b="b"/>
            <a:pathLst>
              <a:path w="7456513" h="6858000">
                <a:moveTo>
                  <a:pt x="0" y="0"/>
                </a:moveTo>
                <a:lnTo>
                  <a:pt x="6059386" y="0"/>
                </a:lnTo>
                <a:lnTo>
                  <a:pt x="6059386" y="1375489"/>
                </a:lnTo>
                <a:lnTo>
                  <a:pt x="7456513" y="1375489"/>
                </a:lnTo>
                <a:lnTo>
                  <a:pt x="7456513" y="6858000"/>
                </a:lnTo>
                <a:lnTo>
                  <a:pt x="0" y="6858000"/>
                </a:lnTo>
                <a:close/>
              </a:path>
            </a:pathLst>
          </a:custGeom>
        </p:spPr>
      </p:pic>
      <p:sp>
        <p:nvSpPr>
          <p:cNvPr id="28" name="Rectangle 27">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5818"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Rectangle 29">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5818"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42919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0" name="Rectangle 9">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useBgFill="1">
        <p:nvSpPr>
          <p:cNvPr id="12" name="Rectangle 11">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Vineyard lines on slopes">
            <a:extLst>
              <a:ext uri="{FF2B5EF4-FFF2-40B4-BE49-F238E27FC236}">
                <a16:creationId xmlns:a16="http://schemas.microsoft.com/office/drawing/2014/main" id="{0CE32DE1-DD95-EA03-772B-0729B0633C30}"/>
              </a:ext>
            </a:extLst>
          </p:cNvPr>
          <p:cNvPicPr>
            <a:picLocks noChangeAspect="1"/>
          </p:cNvPicPr>
          <p:nvPr/>
        </p:nvPicPr>
        <p:blipFill rotWithShape="1">
          <a:blip r:embed="rId2"/>
          <a:srcRect t="3699" r="-1" b="12009"/>
          <a:stretch/>
        </p:blipFill>
        <p:spPr>
          <a:xfrm>
            <a:off x="3048" y="10"/>
            <a:ext cx="12188952" cy="6857990"/>
          </a:xfrm>
          <a:prstGeom prst="rect">
            <a:avLst/>
          </a:prstGeom>
        </p:spPr>
      </p:pic>
      <p:sp>
        <p:nvSpPr>
          <p:cNvPr id="14" name="Rectangle">
            <a:extLst>
              <a:ext uri="{FF2B5EF4-FFF2-40B4-BE49-F238E27FC236}">
                <a16:creationId xmlns:a16="http://schemas.microsoft.com/office/drawing/2014/main" id="{44037D61-FFBD-0342-90C5-D1AD7C899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565152"/>
            <a:ext cx="12188949" cy="219075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B74EA6C2-3129-85B9-901A-9392F279FC1D}"/>
              </a:ext>
            </a:extLst>
          </p:cNvPr>
          <p:cNvSpPr>
            <a:spLocks noGrp="1"/>
          </p:cNvSpPr>
          <p:nvPr>
            <p:ph type="title"/>
          </p:nvPr>
        </p:nvSpPr>
        <p:spPr>
          <a:xfrm>
            <a:off x="1659749" y="757451"/>
            <a:ext cx="9626949" cy="1134452"/>
          </a:xfrm>
        </p:spPr>
        <p:txBody>
          <a:bodyPr vert="horz" lIns="91440" tIns="45720" rIns="91440" bIns="45720" rtlCol="0" anchor="ctr">
            <a:normAutofit/>
          </a:bodyPr>
          <a:lstStyle/>
          <a:p>
            <a:pPr>
              <a:lnSpc>
                <a:spcPct val="90000"/>
              </a:lnSpc>
            </a:pPr>
            <a:r>
              <a:rPr lang="en-US" sz="3800" dirty="0"/>
              <a:t>2.Current Status of the Country’s projects</a:t>
            </a:r>
          </a:p>
        </p:txBody>
      </p:sp>
      <p:sp>
        <p:nvSpPr>
          <p:cNvPr id="16" name="Rectangle 15">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0940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C5C6AA-598F-F510-F2C8-ACD4B9931024}"/>
              </a:ext>
            </a:extLst>
          </p:cNvPr>
          <p:cNvSpPr>
            <a:spLocks noGrp="1"/>
          </p:cNvSpPr>
          <p:nvPr>
            <p:ph type="title"/>
          </p:nvPr>
        </p:nvSpPr>
        <p:spPr>
          <a:xfrm>
            <a:off x="1587710" y="455362"/>
            <a:ext cx="4067909" cy="1550419"/>
          </a:xfrm>
        </p:spPr>
        <p:txBody>
          <a:bodyPr>
            <a:normAutofit/>
          </a:bodyPr>
          <a:lstStyle/>
          <a:p>
            <a:pPr>
              <a:lnSpc>
                <a:spcPct val="90000"/>
              </a:lnSpc>
            </a:pPr>
            <a:r>
              <a:rPr lang="en-GB" sz="2400" dirty="0"/>
              <a:t>2.1. What’s the percentage of finished and ongoing projects ?</a:t>
            </a:r>
          </a:p>
        </p:txBody>
      </p:sp>
      <p:sp>
        <p:nvSpPr>
          <p:cNvPr id="21" name="Content Placeholder 8">
            <a:extLst>
              <a:ext uri="{FF2B5EF4-FFF2-40B4-BE49-F238E27FC236}">
                <a16:creationId xmlns:a16="http://schemas.microsoft.com/office/drawing/2014/main" id="{D1330ECD-68C6-3E89-1416-4A9C1480110D}"/>
              </a:ext>
            </a:extLst>
          </p:cNvPr>
          <p:cNvSpPr>
            <a:spLocks noGrp="1"/>
          </p:cNvSpPr>
          <p:nvPr>
            <p:ph idx="1"/>
          </p:nvPr>
        </p:nvSpPr>
        <p:spPr>
          <a:xfrm>
            <a:off x="1575010" y="1663700"/>
            <a:ext cx="4067909" cy="4851400"/>
          </a:xfrm>
        </p:spPr>
        <p:txBody>
          <a:bodyPr>
            <a:normAutofit fontScale="77500" lnSpcReduction="20000"/>
          </a:bodyPr>
          <a:lstStyle/>
          <a:p>
            <a:pPr marL="0" indent="0">
              <a:buNone/>
            </a:pPr>
            <a:r>
              <a:rPr lang="en-US" dirty="0"/>
              <a:t>We can see that the regions with the highest rate of finished projects, are Buenos Aires and the Central Region.</a:t>
            </a:r>
          </a:p>
          <a:p>
            <a:pPr marL="0" indent="0">
              <a:buNone/>
            </a:pPr>
            <a:r>
              <a:rPr lang="en-US" dirty="0"/>
              <a:t>We can also see that there’re two regions, Great North and New Cuyo, that have more ongoing projects that finished projects.</a:t>
            </a:r>
          </a:p>
          <a:p>
            <a:pPr marL="0" indent="0">
              <a:buNone/>
            </a:pPr>
            <a:r>
              <a:rPr lang="en-US" dirty="0"/>
              <a:t>I suggest investigating two possible causes to explain this:</a:t>
            </a:r>
          </a:p>
          <a:p>
            <a:r>
              <a:rPr lang="en-US" dirty="0"/>
              <a:t>The wealth of the individual provinces that conform those regions, could be related to why there’re least finished projects.</a:t>
            </a:r>
          </a:p>
          <a:p>
            <a:r>
              <a:rPr lang="en-US" dirty="0"/>
              <a:t>It`s possible that inversion on those regions only began in more recent years, having less time to complete those projects.</a:t>
            </a:r>
          </a:p>
        </p:txBody>
      </p:sp>
      <p:pic>
        <p:nvPicPr>
          <p:cNvPr id="5" name="Content Placeholder 4" descr="A graph of a project status&#10;&#10;Description automatically generated">
            <a:extLst>
              <a:ext uri="{FF2B5EF4-FFF2-40B4-BE49-F238E27FC236}">
                <a16:creationId xmlns:a16="http://schemas.microsoft.com/office/drawing/2014/main" id="{24B27120-441A-9E90-588C-E4D95606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325" y="1465313"/>
            <a:ext cx="5199575" cy="3769691"/>
          </a:xfrm>
          <a:prstGeom prst="rect">
            <a:avLst/>
          </a:prstGeom>
          <a:effectLst>
            <a:reflection blurRad="6350" stA="50000" endA="275" endPos="40000" dist="101600" dir="5400000" sy="-100000" algn="bl" rotWithShape="0"/>
          </a:effectLst>
          <a:scene3d>
            <a:camera prst="perspectiveLeft"/>
            <a:lightRig rig="threePt" dir="t"/>
          </a:scene3d>
        </p:spPr>
      </p:pic>
    </p:spTree>
    <p:extLst>
      <p:ext uri="{BB962C8B-B14F-4D97-AF65-F5344CB8AC3E}">
        <p14:creationId xmlns:p14="http://schemas.microsoft.com/office/powerpoint/2010/main" val="16458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08C8F6-3959-18A8-4E3A-6669761CF728}"/>
              </a:ext>
            </a:extLst>
          </p:cNvPr>
          <p:cNvSpPr>
            <a:spLocks noGrp="1"/>
          </p:cNvSpPr>
          <p:nvPr>
            <p:ph type="title"/>
          </p:nvPr>
        </p:nvSpPr>
        <p:spPr>
          <a:xfrm>
            <a:off x="1587710" y="455362"/>
            <a:ext cx="9486690" cy="1550419"/>
          </a:xfrm>
        </p:spPr>
        <p:txBody>
          <a:bodyPr>
            <a:normAutofit/>
          </a:bodyPr>
          <a:lstStyle/>
          <a:p>
            <a:r>
              <a:rPr lang="en-GB" sz="4100" dirty="0"/>
              <a:t>2.2. What’s projects sectors with highest and lowest completion rate?</a:t>
            </a:r>
          </a:p>
        </p:txBody>
      </p:sp>
      <p:sp>
        <p:nvSpPr>
          <p:cNvPr id="3" name="Content Placeholder 2">
            <a:extLst>
              <a:ext uri="{FF2B5EF4-FFF2-40B4-BE49-F238E27FC236}">
                <a16:creationId xmlns:a16="http://schemas.microsoft.com/office/drawing/2014/main" id="{723E8155-67C3-1DAD-7205-4BC4D1FA9BDA}"/>
              </a:ext>
            </a:extLst>
          </p:cNvPr>
          <p:cNvSpPr>
            <a:spLocks noGrp="1"/>
          </p:cNvSpPr>
          <p:nvPr>
            <p:ph idx="1"/>
          </p:nvPr>
        </p:nvSpPr>
        <p:spPr>
          <a:xfrm>
            <a:off x="5937843" y="2160588"/>
            <a:ext cx="5136556" cy="3925887"/>
          </a:xfrm>
        </p:spPr>
        <p:txBody>
          <a:bodyPr>
            <a:normAutofit/>
          </a:bodyPr>
          <a:lstStyle/>
          <a:p>
            <a:pPr marL="0" indent="0">
              <a:buNone/>
            </a:pPr>
            <a:r>
              <a:rPr lang="en-GB" dirty="0"/>
              <a:t>In the following bar chart, we can observe the completion rate for each infrastructure sector.</a:t>
            </a:r>
          </a:p>
          <a:p>
            <a:r>
              <a:rPr lang="en-GB" dirty="0"/>
              <a:t>The healthcare sectors has the highest completion rate</a:t>
            </a:r>
          </a:p>
          <a:p>
            <a:r>
              <a:rPr lang="en-GB" dirty="0"/>
              <a:t>Architecture and Water Resources sectors are the only ones with more unfinished projects than finished ones.</a:t>
            </a:r>
          </a:p>
        </p:txBody>
      </p:sp>
      <p:pic>
        <p:nvPicPr>
          <p:cNvPr id="5" name="Picture 4" descr="A graph of different colored bars&#10;&#10;Description automatically generated">
            <a:extLst>
              <a:ext uri="{FF2B5EF4-FFF2-40B4-BE49-F238E27FC236}">
                <a16:creationId xmlns:a16="http://schemas.microsoft.com/office/drawing/2014/main" id="{805DB915-D5A1-80A2-856A-B93C0EE4F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056" y="2612712"/>
            <a:ext cx="3703320" cy="2842298"/>
          </a:xfrm>
          <a:prstGeom prst="rect">
            <a:avLst/>
          </a:prstGeom>
          <a:effectLst>
            <a:reflection blurRad="6350" stA="50000" endA="275" endPos="40000" dist="101600" dir="5400000" sy="-100000" algn="bl" rotWithShape="0"/>
          </a:effectLst>
        </p:spPr>
      </p:pic>
    </p:spTree>
    <p:extLst>
      <p:ext uri="{BB962C8B-B14F-4D97-AF65-F5344CB8AC3E}">
        <p14:creationId xmlns:p14="http://schemas.microsoft.com/office/powerpoint/2010/main" val="32110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0" name="Rectangle 9">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useBgFill="1">
        <p:nvSpPr>
          <p:cNvPr id="12" name="Rectangle 11">
            <a:extLst>
              <a:ext uri="{FF2B5EF4-FFF2-40B4-BE49-F238E27FC236}">
                <a16:creationId xmlns:a16="http://schemas.microsoft.com/office/drawing/2014/main" id="{0247FD0E-C93A-490E-9994-C79DC8977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Graph on document with pen">
            <a:extLst>
              <a:ext uri="{FF2B5EF4-FFF2-40B4-BE49-F238E27FC236}">
                <a16:creationId xmlns:a16="http://schemas.microsoft.com/office/drawing/2014/main" id="{103655A7-3189-BE3C-FD7E-37813704D1D8}"/>
              </a:ext>
            </a:extLst>
          </p:cNvPr>
          <p:cNvPicPr>
            <a:picLocks noChangeAspect="1"/>
          </p:cNvPicPr>
          <p:nvPr/>
        </p:nvPicPr>
        <p:blipFill rotWithShape="1">
          <a:blip r:embed="rId2"/>
          <a:srcRect t="1500" r="-1" b="14208"/>
          <a:stretch/>
        </p:blipFill>
        <p:spPr>
          <a:xfrm>
            <a:off x="-9652" y="-25390"/>
            <a:ext cx="12188952" cy="6857990"/>
          </a:xfrm>
          <a:prstGeom prst="rect">
            <a:avLst/>
          </a:prstGeom>
        </p:spPr>
      </p:pic>
      <p:sp>
        <p:nvSpPr>
          <p:cNvPr id="14" name="Rectangle 13">
            <a:extLst>
              <a:ext uri="{FF2B5EF4-FFF2-40B4-BE49-F238E27FC236}">
                <a16:creationId xmlns:a16="http://schemas.microsoft.com/office/drawing/2014/main" id="{1CDD2F19-0AAB-46D2-A7D4-9BD8F7E42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78792" y="-578805"/>
            <a:ext cx="6858003" cy="8015586"/>
          </a:xfrm>
          <a:prstGeom prst="rect">
            <a:avLst/>
          </a:prstGeom>
          <a:gradFill flip="none" rotWithShape="1">
            <a:gsLst>
              <a:gs pos="48000">
                <a:sysClr val="windowText" lastClr="000000">
                  <a:alpha val="30000"/>
                </a:sysClr>
              </a:gs>
              <a:gs pos="85000">
                <a:sysClr val="windowText" lastClr="000000">
                  <a:alpha val="51000"/>
                </a:sysClr>
              </a:gs>
              <a:gs pos="0">
                <a:sysClr val="windowText" lastClr="000000">
                  <a:alpha val="0"/>
                </a:sysClr>
              </a:gs>
            </a:gsLst>
            <a:lin ang="16200000" scaled="1"/>
            <a:tileRect/>
          </a:gradFill>
          <a:ln w="12700" cap="flat" cmpd="sng" algn="ctr">
            <a:no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2" name="Title 1">
            <a:extLst>
              <a:ext uri="{FF2B5EF4-FFF2-40B4-BE49-F238E27FC236}">
                <a16:creationId xmlns:a16="http://schemas.microsoft.com/office/drawing/2014/main" id="{6B8D8FDA-1BFA-6C71-453A-00FDCE287122}"/>
              </a:ext>
            </a:extLst>
          </p:cNvPr>
          <p:cNvSpPr>
            <a:spLocks noGrp="1"/>
          </p:cNvSpPr>
          <p:nvPr>
            <p:ph type="title"/>
          </p:nvPr>
        </p:nvSpPr>
        <p:spPr>
          <a:xfrm>
            <a:off x="1600516" y="1247140"/>
            <a:ext cx="4650160" cy="3450844"/>
          </a:xfrm>
        </p:spPr>
        <p:txBody>
          <a:bodyPr vert="horz" lIns="91440" tIns="45720" rIns="91440" bIns="45720" rtlCol="0" anchor="t">
            <a:normAutofit/>
          </a:bodyPr>
          <a:lstStyle/>
          <a:p>
            <a:pPr>
              <a:lnSpc>
                <a:spcPct val="90000"/>
              </a:lnSpc>
            </a:pPr>
            <a:r>
              <a:rPr lang="en-US" sz="6000" dirty="0">
                <a:solidFill>
                  <a:srgbClr val="FFFFFF"/>
                </a:solidFill>
              </a:rPr>
              <a:t>3.Duration of the projects &amp; trends</a:t>
            </a:r>
          </a:p>
        </p:txBody>
      </p:sp>
      <p:sp>
        <p:nvSpPr>
          <p:cNvPr id="16" name="Rectangle 15">
            <a:extLst>
              <a:ext uri="{FF2B5EF4-FFF2-40B4-BE49-F238E27FC236}">
                <a16:creationId xmlns:a16="http://schemas.microsoft.com/office/drawing/2014/main" id="{AD77B2DF-AF44-4996-BBFD-5DF9162BE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F6BECB9-A7FC-400F-8502-97A13BB8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966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227A6-3B99-979D-5F83-2FD5DB3D84D2}"/>
              </a:ext>
            </a:extLst>
          </p:cNvPr>
          <p:cNvSpPr>
            <a:spLocks noGrp="1"/>
          </p:cNvSpPr>
          <p:nvPr>
            <p:ph type="title"/>
          </p:nvPr>
        </p:nvSpPr>
        <p:spPr/>
        <p:txBody>
          <a:bodyPr/>
          <a:lstStyle/>
          <a:p>
            <a:r>
              <a:rPr lang="en-GB" dirty="0"/>
              <a:t>3.1. What’s the average “completion” time ?</a:t>
            </a:r>
          </a:p>
        </p:txBody>
      </p:sp>
      <p:sp>
        <p:nvSpPr>
          <p:cNvPr id="3" name="Content Placeholder 2">
            <a:extLst>
              <a:ext uri="{FF2B5EF4-FFF2-40B4-BE49-F238E27FC236}">
                <a16:creationId xmlns:a16="http://schemas.microsoft.com/office/drawing/2014/main" id="{A03DD3F3-D268-EEF9-7819-11CAD99591E7}"/>
              </a:ext>
            </a:extLst>
          </p:cNvPr>
          <p:cNvSpPr>
            <a:spLocks noGrp="1"/>
          </p:cNvSpPr>
          <p:nvPr>
            <p:ph idx="1"/>
          </p:nvPr>
        </p:nvSpPr>
        <p:spPr>
          <a:xfrm>
            <a:off x="1587710" y="2160016"/>
            <a:ext cx="9486690" cy="875284"/>
          </a:xfrm>
        </p:spPr>
        <p:txBody>
          <a:bodyPr/>
          <a:lstStyle/>
          <a:p>
            <a:pPr marL="0" indent="0">
              <a:buNone/>
            </a:pPr>
            <a:r>
              <a:rPr lang="en-GB" dirty="0"/>
              <a:t>In the following table we can find the average completion (in days) time for each infrastructure project sector/type in each region.</a:t>
            </a:r>
          </a:p>
        </p:txBody>
      </p:sp>
      <p:graphicFrame>
        <p:nvGraphicFramePr>
          <p:cNvPr id="4" name="Table 3">
            <a:extLst>
              <a:ext uri="{FF2B5EF4-FFF2-40B4-BE49-F238E27FC236}">
                <a16:creationId xmlns:a16="http://schemas.microsoft.com/office/drawing/2014/main" id="{E0E7AFF7-2FB7-5343-F827-05B6FED13CCC}"/>
              </a:ext>
            </a:extLst>
          </p:cNvPr>
          <p:cNvGraphicFramePr>
            <a:graphicFrameLocks noGrp="1"/>
          </p:cNvGraphicFramePr>
          <p:nvPr>
            <p:extLst>
              <p:ext uri="{D42A27DB-BD31-4B8C-83A1-F6EECF244321}">
                <p14:modId xmlns:p14="http://schemas.microsoft.com/office/powerpoint/2010/main" val="2997241601"/>
              </p:ext>
            </p:extLst>
          </p:nvPr>
        </p:nvGraphicFramePr>
        <p:xfrm>
          <a:off x="1587710" y="3302000"/>
          <a:ext cx="10388390" cy="2892729"/>
        </p:xfrm>
        <a:graphic>
          <a:graphicData uri="http://schemas.openxmlformats.org/drawingml/2006/table">
            <a:tbl>
              <a:tblPr firstRow="1" bandRow="1">
                <a:tableStyleId>{073A0DAA-6AF3-43AB-8588-CEC1D06C72B9}</a:tableStyleId>
              </a:tblPr>
              <a:tblGrid>
                <a:gridCol w="1038839">
                  <a:extLst>
                    <a:ext uri="{9D8B030D-6E8A-4147-A177-3AD203B41FA5}">
                      <a16:colId xmlns:a16="http://schemas.microsoft.com/office/drawing/2014/main" val="710625783"/>
                    </a:ext>
                  </a:extLst>
                </a:gridCol>
                <a:gridCol w="1038839">
                  <a:extLst>
                    <a:ext uri="{9D8B030D-6E8A-4147-A177-3AD203B41FA5}">
                      <a16:colId xmlns:a16="http://schemas.microsoft.com/office/drawing/2014/main" val="3083797844"/>
                    </a:ext>
                  </a:extLst>
                </a:gridCol>
                <a:gridCol w="1038839">
                  <a:extLst>
                    <a:ext uri="{9D8B030D-6E8A-4147-A177-3AD203B41FA5}">
                      <a16:colId xmlns:a16="http://schemas.microsoft.com/office/drawing/2014/main" val="2093888646"/>
                    </a:ext>
                  </a:extLst>
                </a:gridCol>
                <a:gridCol w="1038839">
                  <a:extLst>
                    <a:ext uri="{9D8B030D-6E8A-4147-A177-3AD203B41FA5}">
                      <a16:colId xmlns:a16="http://schemas.microsoft.com/office/drawing/2014/main" val="971368525"/>
                    </a:ext>
                  </a:extLst>
                </a:gridCol>
                <a:gridCol w="1038839">
                  <a:extLst>
                    <a:ext uri="{9D8B030D-6E8A-4147-A177-3AD203B41FA5}">
                      <a16:colId xmlns:a16="http://schemas.microsoft.com/office/drawing/2014/main" val="688930312"/>
                    </a:ext>
                  </a:extLst>
                </a:gridCol>
                <a:gridCol w="1038839">
                  <a:extLst>
                    <a:ext uri="{9D8B030D-6E8A-4147-A177-3AD203B41FA5}">
                      <a16:colId xmlns:a16="http://schemas.microsoft.com/office/drawing/2014/main" val="3934642591"/>
                    </a:ext>
                  </a:extLst>
                </a:gridCol>
                <a:gridCol w="1038839">
                  <a:extLst>
                    <a:ext uri="{9D8B030D-6E8A-4147-A177-3AD203B41FA5}">
                      <a16:colId xmlns:a16="http://schemas.microsoft.com/office/drawing/2014/main" val="1813045192"/>
                    </a:ext>
                  </a:extLst>
                </a:gridCol>
                <a:gridCol w="1038839">
                  <a:extLst>
                    <a:ext uri="{9D8B030D-6E8A-4147-A177-3AD203B41FA5}">
                      <a16:colId xmlns:a16="http://schemas.microsoft.com/office/drawing/2014/main" val="884679008"/>
                    </a:ext>
                  </a:extLst>
                </a:gridCol>
                <a:gridCol w="1038839">
                  <a:extLst>
                    <a:ext uri="{9D8B030D-6E8A-4147-A177-3AD203B41FA5}">
                      <a16:colId xmlns:a16="http://schemas.microsoft.com/office/drawing/2014/main" val="1948458282"/>
                    </a:ext>
                  </a:extLst>
                </a:gridCol>
                <a:gridCol w="1038839">
                  <a:extLst>
                    <a:ext uri="{9D8B030D-6E8A-4147-A177-3AD203B41FA5}">
                      <a16:colId xmlns:a16="http://schemas.microsoft.com/office/drawing/2014/main" val="1209152308"/>
                    </a:ext>
                  </a:extLst>
                </a:gridCol>
              </a:tblGrid>
              <a:tr h="546405">
                <a:tc>
                  <a:txBody>
                    <a:bodyPr/>
                    <a:lstStyle/>
                    <a:p>
                      <a:pPr algn="ctr"/>
                      <a:r>
                        <a:rPr lang="en-GB" sz="1050" dirty="0"/>
                        <a:t>Sector</a:t>
                      </a:r>
                    </a:p>
                  </a:txBody>
                  <a:tcPr anchor="ctr"/>
                </a:tc>
                <a:tc>
                  <a:txBody>
                    <a:bodyPr/>
                    <a:lstStyle/>
                    <a:p>
                      <a:pPr algn="ctr"/>
                      <a:r>
                        <a:rPr lang="en-GB" sz="1050" dirty="0"/>
                        <a:t>Architecture</a:t>
                      </a:r>
                    </a:p>
                  </a:txBody>
                  <a:tcPr anchor="ctr"/>
                </a:tc>
                <a:tc>
                  <a:txBody>
                    <a:bodyPr/>
                    <a:lstStyle/>
                    <a:p>
                      <a:pPr algn="ctr"/>
                      <a:r>
                        <a:rPr lang="en-GB" sz="1050" dirty="0"/>
                        <a:t>Education</a:t>
                      </a:r>
                    </a:p>
                  </a:txBody>
                  <a:tcPr anchor="ctr"/>
                </a:tc>
                <a:tc>
                  <a:txBody>
                    <a:bodyPr/>
                    <a:lstStyle/>
                    <a:p>
                      <a:pPr algn="ctr"/>
                      <a:r>
                        <a:rPr lang="en-GB" sz="1050" dirty="0"/>
                        <a:t>Healthcare</a:t>
                      </a:r>
                    </a:p>
                  </a:txBody>
                  <a:tcPr anchor="ctr"/>
                </a:tc>
                <a:tc>
                  <a:txBody>
                    <a:bodyPr/>
                    <a:lstStyle/>
                    <a:p>
                      <a:pPr algn="ctr"/>
                      <a:r>
                        <a:rPr lang="en-GB" sz="1050" dirty="0"/>
                        <a:t>Housing</a:t>
                      </a:r>
                    </a:p>
                  </a:txBody>
                  <a:tcPr anchor="ctr"/>
                </a:tc>
                <a:tc>
                  <a:txBody>
                    <a:bodyPr/>
                    <a:lstStyle/>
                    <a:p>
                      <a:pPr algn="ctr"/>
                      <a:r>
                        <a:rPr lang="en-GB" sz="1050" dirty="0"/>
                        <a:t>Roadworks</a:t>
                      </a:r>
                    </a:p>
                  </a:txBody>
                  <a:tcPr anchor="ctr"/>
                </a:tc>
                <a:tc>
                  <a:txBody>
                    <a:bodyPr/>
                    <a:lstStyle/>
                    <a:p>
                      <a:pPr algn="ctr"/>
                      <a:r>
                        <a:rPr lang="en-GB" sz="1050" dirty="0"/>
                        <a:t>Urban Equipment</a:t>
                      </a:r>
                    </a:p>
                  </a:txBody>
                  <a:tcPr anchor="ctr"/>
                </a:tc>
                <a:tc>
                  <a:txBody>
                    <a:bodyPr/>
                    <a:lstStyle/>
                    <a:p>
                      <a:pPr algn="ctr"/>
                      <a:r>
                        <a:rPr lang="en-GB" sz="1050" dirty="0"/>
                        <a:t>Water and Sewer</a:t>
                      </a:r>
                    </a:p>
                  </a:txBody>
                  <a:tcPr anchor="ctr"/>
                </a:tc>
                <a:tc>
                  <a:txBody>
                    <a:bodyPr/>
                    <a:lstStyle/>
                    <a:p>
                      <a:pPr algn="ctr"/>
                      <a:r>
                        <a:rPr lang="en-GB" sz="1050" dirty="0"/>
                        <a:t>Water Resources</a:t>
                      </a:r>
                    </a:p>
                  </a:txBody>
                  <a:tcPr anchor="ctr"/>
                </a:tc>
                <a:tc>
                  <a:txBody>
                    <a:bodyPr/>
                    <a:lstStyle/>
                    <a:p>
                      <a:pPr algn="ctr"/>
                      <a:r>
                        <a:rPr lang="en-GB" sz="1050" dirty="0"/>
                        <a:t>Other</a:t>
                      </a:r>
                    </a:p>
                  </a:txBody>
                  <a:tcPr anchor="ctr"/>
                </a:tc>
                <a:extLst>
                  <a:ext uri="{0D108BD9-81ED-4DB2-BD59-A6C34878D82A}">
                    <a16:rowId xmlns:a16="http://schemas.microsoft.com/office/drawing/2014/main" val="3178606220"/>
                  </a:ext>
                </a:extLst>
              </a:tr>
              <a:tr h="391054">
                <a:tc>
                  <a:txBody>
                    <a:bodyPr/>
                    <a:lstStyle/>
                    <a:p>
                      <a:pPr algn="ctr"/>
                      <a:r>
                        <a:rPr lang="en-GB" sz="1050" dirty="0">
                          <a:solidFill>
                            <a:schemeClr val="tx1"/>
                          </a:solidFill>
                        </a:rPr>
                        <a:t>Region</a:t>
                      </a:r>
                    </a:p>
                  </a:txBody>
                  <a:tcPr anchor="ctr">
                    <a:solidFill>
                      <a:schemeClr val="bg1">
                        <a:lumMod val="75000"/>
                        <a:lumOff val="25000"/>
                      </a:schemeClr>
                    </a:solidFill>
                  </a:tcPr>
                </a:tc>
                <a:tc>
                  <a:txBody>
                    <a:bodyPr/>
                    <a:lstStyle/>
                    <a:p>
                      <a:pPr algn="ctr"/>
                      <a:endParaRPr lang="en-GB" sz="1050" dirty="0"/>
                    </a:p>
                  </a:txBody>
                  <a:tcPr anchor="ctr">
                    <a:solidFill>
                      <a:schemeClr val="bg1">
                        <a:lumMod val="75000"/>
                        <a:lumOff val="25000"/>
                      </a:schemeClr>
                    </a:solidFill>
                  </a:tcPr>
                </a:tc>
                <a:tc>
                  <a:txBody>
                    <a:bodyPr/>
                    <a:lstStyle/>
                    <a:p>
                      <a:pPr algn="ctr"/>
                      <a:endParaRPr lang="en-GB" sz="1050" dirty="0"/>
                    </a:p>
                  </a:txBody>
                  <a:tcPr anchor="ctr">
                    <a:solidFill>
                      <a:schemeClr val="bg1">
                        <a:lumMod val="75000"/>
                        <a:lumOff val="25000"/>
                      </a:schemeClr>
                    </a:solidFill>
                  </a:tcPr>
                </a:tc>
                <a:tc>
                  <a:txBody>
                    <a:bodyPr/>
                    <a:lstStyle/>
                    <a:p>
                      <a:pPr algn="ctr"/>
                      <a:endParaRPr lang="en-GB" sz="1050" dirty="0"/>
                    </a:p>
                  </a:txBody>
                  <a:tcPr anchor="ctr">
                    <a:solidFill>
                      <a:schemeClr val="bg1">
                        <a:lumMod val="75000"/>
                        <a:lumOff val="25000"/>
                      </a:schemeClr>
                    </a:solidFill>
                  </a:tcPr>
                </a:tc>
                <a:tc>
                  <a:txBody>
                    <a:bodyPr/>
                    <a:lstStyle/>
                    <a:p>
                      <a:pPr algn="ctr"/>
                      <a:endParaRPr lang="en-GB" sz="1050" dirty="0"/>
                    </a:p>
                  </a:txBody>
                  <a:tcPr anchor="ctr">
                    <a:solidFill>
                      <a:schemeClr val="bg1">
                        <a:lumMod val="75000"/>
                        <a:lumOff val="25000"/>
                      </a:schemeClr>
                    </a:solidFill>
                  </a:tcPr>
                </a:tc>
                <a:tc>
                  <a:txBody>
                    <a:bodyPr/>
                    <a:lstStyle/>
                    <a:p>
                      <a:pPr algn="ctr"/>
                      <a:endParaRPr lang="en-GB" sz="1050" dirty="0"/>
                    </a:p>
                  </a:txBody>
                  <a:tcPr anchor="ctr">
                    <a:solidFill>
                      <a:schemeClr val="bg1">
                        <a:lumMod val="75000"/>
                        <a:lumOff val="25000"/>
                      </a:schemeClr>
                    </a:solidFill>
                  </a:tcPr>
                </a:tc>
                <a:tc>
                  <a:txBody>
                    <a:bodyPr/>
                    <a:lstStyle/>
                    <a:p>
                      <a:pPr algn="ctr"/>
                      <a:endParaRPr lang="en-GB" sz="1050" dirty="0"/>
                    </a:p>
                  </a:txBody>
                  <a:tcPr anchor="ctr">
                    <a:solidFill>
                      <a:schemeClr val="bg1">
                        <a:lumMod val="75000"/>
                        <a:lumOff val="25000"/>
                      </a:schemeClr>
                    </a:solidFill>
                  </a:tcPr>
                </a:tc>
                <a:tc>
                  <a:txBody>
                    <a:bodyPr/>
                    <a:lstStyle/>
                    <a:p>
                      <a:pPr algn="ctr"/>
                      <a:endParaRPr lang="en-GB" sz="1050" dirty="0"/>
                    </a:p>
                  </a:txBody>
                  <a:tcPr anchor="ctr">
                    <a:solidFill>
                      <a:schemeClr val="bg1">
                        <a:lumMod val="75000"/>
                        <a:lumOff val="25000"/>
                      </a:schemeClr>
                    </a:solidFill>
                  </a:tcPr>
                </a:tc>
                <a:tc>
                  <a:txBody>
                    <a:bodyPr/>
                    <a:lstStyle/>
                    <a:p>
                      <a:pPr algn="ctr"/>
                      <a:endParaRPr lang="en-GB" sz="1050" dirty="0"/>
                    </a:p>
                  </a:txBody>
                  <a:tcPr anchor="ctr">
                    <a:solidFill>
                      <a:schemeClr val="bg1">
                        <a:lumMod val="75000"/>
                        <a:lumOff val="25000"/>
                      </a:schemeClr>
                    </a:solidFill>
                  </a:tcPr>
                </a:tc>
                <a:tc>
                  <a:txBody>
                    <a:bodyPr/>
                    <a:lstStyle/>
                    <a:p>
                      <a:pPr algn="ctr"/>
                      <a:endParaRPr lang="en-GB" sz="1050" dirty="0"/>
                    </a:p>
                  </a:txBody>
                  <a:tcPr anchor="ctr">
                    <a:solidFill>
                      <a:schemeClr val="bg1">
                        <a:lumMod val="75000"/>
                        <a:lumOff val="25000"/>
                      </a:schemeClr>
                    </a:solidFill>
                  </a:tcPr>
                </a:tc>
                <a:extLst>
                  <a:ext uri="{0D108BD9-81ED-4DB2-BD59-A6C34878D82A}">
                    <a16:rowId xmlns:a16="http://schemas.microsoft.com/office/drawing/2014/main" val="850928346"/>
                  </a:ext>
                </a:extLst>
              </a:tr>
              <a:tr h="391054">
                <a:tc>
                  <a:txBody>
                    <a:bodyPr/>
                    <a:lstStyle/>
                    <a:p>
                      <a:pPr algn="ctr"/>
                      <a:r>
                        <a:rPr lang="en-GB" sz="1050" dirty="0">
                          <a:solidFill>
                            <a:schemeClr val="tx1"/>
                          </a:solidFill>
                        </a:rPr>
                        <a:t>Buenos Aires</a:t>
                      </a:r>
                    </a:p>
                  </a:txBody>
                  <a:tcPr anchor="ctr">
                    <a:solidFill>
                      <a:schemeClr val="bg1">
                        <a:lumMod val="75000"/>
                        <a:lumOff val="25000"/>
                      </a:schemeClr>
                    </a:solidFill>
                  </a:tcPr>
                </a:tc>
                <a:tc>
                  <a:txBody>
                    <a:bodyPr/>
                    <a:lstStyle/>
                    <a:p>
                      <a:pPr algn="ctr"/>
                      <a:r>
                        <a:rPr lang="en-GB" sz="1050" dirty="0"/>
                        <a:t>317</a:t>
                      </a:r>
                    </a:p>
                  </a:txBody>
                  <a:tcPr anchor="ctr"/>
                </a:tc>
                <a:tc>
                  <a:txBody>
                    <a:bodyPr/>
                    <a:lstStyle/>
                    <a:p>
                      <a:pPr algn="ctr"/>
                      <a:r>
                        <a:rPr lang="en-GB" sz="1050" dirty="0"/>
                        <a:t>551</a:t>
                      </a:r>
                    </a:p>
                  </a:txBody>
                  <a:tcPr anchor="ctr"/>
                </a:tc>
                <a:tc>
                  <a:txBody>
                    <a:bodyPr/>
                    <a:lstStyle/>
                    <a:p>
                      <a:pPr algn="ctr"/>
                      <a:r>
                        <a:rPr lang="en-GB" sz="1050" dirty="0"/>
                        <a:t>369</a:t>
                      </a:r>
                    </a:p>
                  </a:txBody>
                  <a:tcPr anchor="ctr"/>
                </a:tc>
                <a:tc>
                  <a:txBody>
                    <a:bodyPr/>
                    <a:lstStyle/>
                    <a:p>
                      <a:pPr algn="ctr"/>
                      <a:r>
                        <a:rPr lang="en-GB" sz="1050" dirty="0"/>
                        <a:t>327</a:t>
                      </a:r>
                    </a:p>
                  </a:txBody>
                  <a:tcPr anchor="ctr"/>
                </a:tc>
                <a:tc>
                  <a:txBody>
                    <a:bodyPr/>
                    <a:lstStyle/>
                    <a:p>
                      <a:pPr algn="ctr"/>
                      <a:r>
                        <a:rPr lang="en-GB" sz="1050" dirty="0"/>
                        <a:t>367</a:t>
                      </a:r>
                    </a:p>
                  </a:txBody>
                  <a:tcPr anchor="ctr"/>
                </a:tc>
                <a:tc>
                  <a:txBody>
                    <a:bodyPr/>
                    <a:lstStyle/>
                    <a:p>
                      <a:pPr algn="ctr"/>
                      <a:r>
                        <a:rPr lang="en-GB" sz="1050" dirty="0"/>
                        <a:t>184</a:t>
                      </a:r>
                    </a:p>
                  </a:txBody>
                  <a:tcPr anchor="ctr"/>
                </a:tc>
                <a:tc>
                  <a:txBody>
                    <a:bodyPr/>
                    <a:lstStyle/>
                    <a:p>
                      <a:pPr algn="ctr"/>
                      <a:r>
                        <a:rPr lang="en-GB" sz="1050" dirty="0"/>
                        <a:t>257</a:t>
                      </a:r>
                    </a:p>
                  </a:txBody>
                  <a:tcPr anchor="ctr"/>
                </a:tc>
                <a:tc>
                  <a:txBody>
                    <a:bodyPr/>
                    <a:lstStyle/>
                    <a:p>
                      <a:pPr algn="ctr"/>
                      <a:r>
                        <a:rPr lang="en-GB" sz="1050" dirty="0"/>
                        <a:t>758</a:t>
                      </a:r>
                    </a:p>
                  </a:txBody>
                  <a:tcPr anchor="ctr"/>
                </a:tc>
                <a:tc>
                  <a:txBody>
                    <a:bodyPr/>
                    <a:lstStyle/>
                    <a:p>
                      <a:pPr algn="ctr"/>
                      <a:r>
                        <a:rPr lang="en-GB" sz="1050" dirty="0"/>
                        <a:t>299</a:t>
                      </a:r>
                    </a:p>
                  </a:txBody>
                  <a:tcPr anchor="ctr"/>
                </a:tc>
                <a:extLst>
                  <a:ext uri="{0D108BD9-81ED-4DB2-BD59-A6C34878D82A}">
                    <a16:rowId xmlns:a16="http://schemas.microsoft.com/office/drawing/2014/main" val="281750841"/>
                  </a:ext>
                </a:extLst>
              </a:tr>
              <a:tr h="391054">
                <a:tc>
                  <a:txBody>
                    <a:bodyPr/>
                    <a:lstStyle/>
                    <a:p>
                      <a:pPr algn="ctr"/>
                      <a:r>
                        <a:rPr lang="en-GB" sz="1050" dirty="0">
                          <a:solidFill>
                            <a:schemeClr val="tx1"/>
                          </a:solidFill>
                        </a:rPr>
                        <a:t>Central</a:t>
                      </a:r>
                    </a:p>
                  </a:txBody>
                  <a:tcPr anchor="ctr">
                    <a:solidFill>
                      <a:schemeClr val="bg1">
                        <a:lumMod val="75000"/>
                        <a:lumOff val="25000"/>
                      </a:schemeClr>
                    </a:solidFill>
                  </a:tcPr>
                </a:tc>
                <a:tc>
                  <a:txBody>
                    <a:bodyPr/>
                    <a:lstStyle/>
                    <a:p>
                      <a:pPr algn="ctr"/>
                      <a:r>
                        <a:rPr lang="en-GB" sz="1050" dirty="0"/>
                        <a:t>298</a:t>
                      </a:r>
                    </a:p>
                  </a:txBody>
                  <a:tcPr anchor="ctr"/>
                </a:tc>
                <a:tc>
                  <a:txBody>
                    <a:bodyPr/>
                    <a:lstStyle/>
                    <a:p>
                      <a:pPr algn="ctr"/>
                      <a:r>
                        <a:rPr lang="en-GB" sz="1050" dirty="0"/>
                        <a:t>538</a:t>
                      </a:r>
                    </a:p>
                  </a:txBody>
                  <a:tcPr anchor="ctr"/>
                </a:tc>
                <a:tc>
                  <a:txBody>
                    <a:bodyPr/>
                    <a:lstStyle/>
                    <a:p>
                      <a:pPr algn="ctr"/>
                      <a:r>
                        <a:rPr lang="en-GB" sz="1050" dirty="0"/>
                        <a:t>241</a:t>
                      </a:r>
                    </a:p>
                  </a:txBody>
                  <a:tcPr anchor="ctr"/>
                </a:tc>
                <a:tc>
                  <a:txBody>
                    <a:bodyPr/>
                    <a:lstStyle/>
                    <a:p>
                      <a:pPr algn="ctr"/>
                      <a:r>
                        <a:rPr lang="en-GB" sz="1050" dirty="0"/>
                        <a:t>168</a:t>
                      </a:r>
                    </a:p>
                  </a:txBody>
                  <a:tcPr anchor="ctr"/>
                </a:tc>
                <a:tc>
                  <a:txBody>
                    <a:bodyPr/>
                    <a:lstStyle/>
                    <a:p>
                      <a:pPr algn="ctr"/>
                      <a:r>
                        <a:rPr lang="en-GB" sz="1050" dirty="0"/>
                        <a:t>421</a:t>
                      </a:r>
                    </a:p>
                  </a:txBody>
                  <a:tcPr anchor="ctr"/>
                </a:tc>
                <a:tc>
                  <a:txBody>
                    <a:bodyPr/>
                    <a:lstStyle/>
                    <a:p>
                      <a:pPr algn="ctr"/>
                      <a:r>
                        <a:rPr lang="en-GB" sz="1050" dirty="0"/>
                        <a:t>210</a:t>
                      </a:r>
                    </a:p>
                  </a:txBody>
                  <a:tcPr anchor="ctr"/>
                </a:tc>
                <a:tc>
                  <a:txBody>
                    <a:bodyPr/>
                    <a:lstStyle/>
                    <a:p>
                      <a:pPr algn="ctr"/>
                      <a:r>
                        <a:rPr lang="en-GB" sz="1050" dirty="0"/>
                        <a:t>317</a:t>
                      </a:r>
                    </a:p>
                  </a:txBody>
                  <a:tcPr anchor="ctr"/>
                </a:tc>
                <a:tc>
                  <a:txBody>
                    <a:bodyPr/>
                    <a:lstStyle/>
                    <a:p>
                      <a:pPr algn="ctr"/>
                      <a:r>
                        <a:rPr lang="en-GB" sz="1050" dirty="0"/>
                        <a:t>725</a:t>
                      </a:r>
                    </a:p>
                  </a:txBody>
                  <a:tcPr anchor="ctr"/>
                </a:tc>
                <a:tc>
                  <a:txBody>
                    <a:bodyPr/>
                    <a:lstStyle/>
                    <a:p>
                      <a:pPr algn="ctr"/>
                      <a:r>
                        <a:rPr lang="en-GB" sz="1050" dirty="0"/>
                        <a:t>352</a:t>
                      </a:r>
                    </a:p>
                  </a:txBody>
                  <a:tcPr anchor="ctr"/>
                </a:tc>
                <a:extLst>
                  <a:ext uri="{0D108BD9-81ED-4DB2-BD59-A6C34878D82A}">
                    <a16:rowId xmlns:a16="http://schemas.microsoft.com/office/drawing/2014/main" val="773357379"/>
                  </a:ext>
                </a:extLst>
              </a:tr>
              <a:tr h="391054">
                <a:tc>
                  <a:txBody>
                    <a:bodyPr/>
                    <a:lstStyle/>
                    <a:p>
                      <a:pPr algn="ctr"/>
                      <a:r>
                        <a:rPr lang="en-GB" sz="1050" dirty="0">
                          <a:solidFill>
                            <a:schemeClr val="tx1"/>
                          </a:solidFill>
                        </a:rPr>
                        <a:t>Great North</a:t>
                      </a:r>
                    </a:p>
                  </a:txBody>
                  <a:tcPr anchor="ctr">
                    <a:solidFill>
                      <a:schemeClr val="bg1">
                        <a:lumMod val="75000"/>
                        <a:lumOff val="25000"/>
                      </a:schemeClr>
                    </a:solidFill>
                  </a:tcPr>
                </a:tc>
                <a:tc>
                  <a:txBody>
                    <a:bodyPr/>
                    <a:lstStyle/>
                    <a:p>
                      <a:pPr algn="ctr"/>
                      <a:r>
                        <a:rPr lang="en-GB" sz="1050" dirty="0"/>
                        <a:t>336</a:t>
                      </a:r>
                    </a:p>
                  </a:txBody>
                  <a:tcPr anchor="ctr"/>
                </a:tc>
                <a:tc>
                  <a:txBody>
                    <a:bodyPr/>
                    <a:lstStyle/>
                    <a:p>
                      <a:pPr algn="ctr"/>
                      <a:r>
                        <a:rPr lang="en-GB" sz="1050" dirty="0"/>
                        <a:t>507</a:t>
                      </a:r>
                    </a:p>
                  </a:txBody>
                  <a:tcPr anchor="ctr"/>
                </a:tc>
                <a:tc>
                  <a:txBody>
                    <a:bodyPr/>
                    <a:lstStyle/>
                    <a:p>
                      <a:pPr algn="ctr"/>
                      <a:r>
                        <a:rPr lang="en-GB" sz="1050" dirty="0"/>
                        <a:t>285</a:t>
                      </a:r>
                    </a:p>
                  </a:txBody>
                  <a:tcPr anchor="ctr"/>
                </a:tc>
                <a:tc>
                  <a:txBody>
                    <a:bodyPr/>
                    <a:lstStyle/>
                    <a:p>
                      <a:pPr algn="ctr"/>
                      <a:r>
                        <a:rPr lang="en-GB" sz="1050" dirty="0"/>
                        <a:t>107</a:t>
                      </a:r>
                    </a:p>
                  </a:txBody>
                  <a:tcPr anchor="ctr"/>
                </a:tc>
                <a:tc>
                  <a:txBody>
                    <a:bodyPr/>
                    <a:lstStyle/>
                    <a:p>
                      <a:pPr algn="ctr"/>
                      <a:r>
                        <a:rPr lang="en-GB" sz="1050" dirty="0"/>
                        <a:t>632</a:t>
                      </a:r>
                    </a:p>
                  </a:txBody>
                  <a:tcPr anchor="ctr"/>
                </a:tc>
                <a:tc>
                  <a:txBody>
                    <a:bodyPr/>
                    <a:lstStyle/>
                    <a:p>
                      <a:pPr algn="ctr"/>
                      <a:r>
                        <a:rPr lang="en-GB" sz="1050" dirty="0"/>
                        <a:t>171</a:t>
                      </a:r>
                    </a:p>
                  </a:txBody>
                  <a:tcPr anchor="ctr"/>
                </a:tc>
                <a:tc>
                  <a:txBody>
                    <a:bodyPr/>
                    <a:lstStyle/>
                    <a:p>
                      <a:pPr algn="ctr"/>
                      <a:r>
                        <a:rPr lang="en-GB" sz="1050" dirty="0"/>
                        <a:t>417</a:t>
                      </a:r>
                    </a:p>
                  </a:txBody>
                  <a:tcPr anchor="ctr"/>
                </a:tc>
                <a:tc>
                  <a:txBody>
                    <a:bodyPr/>
                    <a:lstStyle/>
                    <a:p>
                      <a:pPr algn="ctr"/>
                      <a:r>
                        <a:rPr lang="en-GB" sz="1050" dirty="0"/>
                        <a:t>409</a:t>
                      </a:r>
                    </a:p>
                  </a:txBody>
                  <a:tcPr anchor="ctr"/>
                </a:tc>
                <a:tc>
                  <a:txBody>
                    <a:bodyPr/>
                    <a:lstStyle/>
                    <a:p>
                      <a:pPr algn="ctr"/>
                      <a:r>
                        <a:rPr lang="en-GB" sz="1050" dirty="0"/>
                        <a:t>429</a:t>
                      </a:r>
                    </a:p>
                  </a:txBody>
                  <a:tcPr anchor="ctr"/>
                </a:tc>
                <a:extLst>
                  <a:ext uri="{0D108BD9-81ED-4DB2-BD59-A6C34878D82A}">
                    <a16:rowId xmlns:a16="http://schemas.microsoft.com/office/drawing/2014/main" val="3226830309"/>
                  </a:ext>
                </a:extLst>
              </a:tr>
              <a:tr h="391054">
                <a:tc>
                  <a:txBody>
                    <a:bodyPr/>
                    <a:lstStyle/>
                    <a:p>
                      <a:pPr algn="ctr"/>
                      <a:r>
                        <a:rPr lang="en-GB" sz="1050" dirty="0">
                          <a:solidFill>
                            <a:schemeClr val="tx1"/>
                          </a:solidFill>
                        </a:rPr>
                        <a:t>New Cuyo</a:t>
                      </a:r>
                    </a:p>
                  </a:txBody>
                  <a:tcPr anchor="ctr">
                    <a:solidFill>
                      <a:schemeClr val="bg1">
                        <a:lumMod val="75000"/>
                        <a:lumOff val="25000"/>
                      </a:schemeClr>
                    </a:solidFill>
                  </a:tcPr>
                </a:tc>
                <a:tc>
                  <a:txBody>
                    <a:bodyPr/>
                    <a:lstStyle/>
                    <a:p>
                      <a:pPr algn="ctr"/>
                      <a:r>
                        <a:rPr lang="en-GB" sz="1050" dirty="0"/>
                        <a:t>347</a:t>
                      </a:r>
                    </a:p>
                  </a:txBody>
                  <a:tcPr anchor="ctr"/>
                </a:tc>
                <a:tc>
                  <a:txBody>
                    <a:bodyPr/>
                    <a:lstStyle/>
                    <a:p>
                      <a:pPr algn="ctr"/>
                      <a:r>
                        <a:rPr lang="en-GB" sz="1050" dirty="0"/>
                        <a:t>580</a:t>
                      </a:r>
                    </a:p>
                  </a:txBody>
                  <a:tcPr anchor="ctr"/>
                </a:tc>
                <a:tc>
                  <a:txBody>
                    <a:bodyPr/>
                    <a:lstStyle/>
                    <a:p>
                      <a:pPr algn="ctr"/>
                      <a:r>
                        <a:rPr lang="en-GB" sz="1050" dirty="0"/>
                        <a:t>497</a:t>
                      </a:r>
                    </a:p>
                  </a:txBody>
                  <a:tcPr anchor="ctr"/>
                </a:tc>
                <a:tc>
                  <a:txBody>
                    <a:bodyPr/>
                    <a:lstStyle/>
                    <a:p>
                      <a:pPr algn="ctr"/>
                      <a:r>
                        <a:rPr lang="en-GB" sz="1050" dirty="0"/>
                        <a:t>No Data</a:t>
                      </a:r>
                    </a:p>
                  </a:txBody>
                  <a:tcPr anchor="ctr"/>
                </a:tc>
                <a:tc>
                  <a:txBody>
                    <a:bodyPr/>
                    <a:lstStyle/>
                    <a:p>
                      <a:pPr algn="ctr"/>
                      <a:r>
                        <a:rPr lang="en-GB" sz="1050" dirty="0"/>
                        <a:t>894</a:t>
                      </a:r>
                    </a:p>
                  </a:txBody>
                  <a:tcPr anchor="ctr">
                    <a:solidFill>
                      <a:schemeClr val="accent3">
                        <a:lumMod val="60000"/>
                        <a:lumOff val="40000"/>
                      </a:schemeClr>
                    </a:solidFill>
                  </a:tcPr>
                </a:tc>
                <a:tc>
                  <a:txBody>
                    <a:bodyPr/>
                    <a:lstStyle/>
                    <a:p>
                      <a:pPr algn="ctr"/>
                      <a:r>
                        <a:rPr lang="en-GB" sz="1050" dirty="0"/>
                        <a:t>180</a:t>
                      </a:r>
                    </a:p>
                  </a:txBody>
                  <a:tcPr anchor="ctr"/>
                </a:tc>
                <a:tc>
                  <a:txBody>
                    <a:bodyPr/>
                    <a:lstStyle/>
                    <a:p>
                      <a:pPr algn="ctr"/>
                      <a:r>
                        <a:rPr lang="en-GB" sz="1050" dirty="0"/>
                        <a:t>463</a:t>
                      </a:r>
                    </a:p>
                  </a:txBody>
                  <a:tcPr anchor="ctr"/>
                </a:tc>
                <a:tc>
                  <a:txBody>
                    <a:bodyPr/>
                    <a:lstStyle/>
                    <a:p>
                      <a:pPr algn="ctr"/>
                      <a:r>
                        <a:rPr lang="en-GB" sz="1050" dirty="0"/>
                        <a:t>1125</a:t>
                      </a:r>
                    </a:p>
                  </a:txBody>
                  <a:tcPr anchor="ctr"/>
                </a:tc>
                <a:tc>
                  <a:txBody>
                    <a:bodyPr/>
                    <a:lstStyle/>
                    <a:p>
                      <a:pPr algn="ctr"/>
                      <a:r>
                        <a:rPr lang="en-GB" sz="1050" dirty="0"/>
                        <a:t>363</a:t>
                      </a:r>
                    </a:p>
                  </a:txBody>
                  <a:tcPr anchor="ctr"/>
                </a:tc>
                <a:extLst>
                  <a:ext uri="{0D108BD9-81ED-4DB2-BD59-A6C34878D82A}">
                    <a16:rowId xmlns:a16="http://schemas.microsoft.com/office/drawing/2014/main" val="3148339084"/>
                  </a:ext>
                </a:extLst>
              </a:tr>
              <a:tr h="391054">
                <a:tc>
                  <a:txBody>
                    <a:bodyPr/>
                    <a:lstStyle/>
                    <a:p>
                      <a:pPr algn="ctr"/>
                      <a:r>
                        <a:rPr lang="en-GB" sz="1050" dirty="0">
                          <a:solidFill>
                            <a:schemeClr val="tx1"/>
                          </a:solidFill>
                        </a:rPr>
                        <a:t>Patagonia</a:t>
                      </a:r>
                    </a:p>
                  </a:txBody>
                  <a:tcPr anchor="ctr">
                    <a:solidFill>
                      <a:schemeClr val="bg1">
                        <a:lumMod val="75000"/>
                        <a:lumOff val="25000"/>
                      </a:schemeClr>
                    </a:solidFill>
                  </a:tcPr>
                </a:tc>
                <a:tc>
                  <a:txBody>
                    <a:bodyPr/>
                    <a:lstStyle/>
                    <a:p>
                      <a:pPr algn="ctr"/>
                      <a:r>
                        <a:rPr lang="en-GB" sz="1050" dirty="0"/>
                        <a:t>306</a:t>
                      </a:r>
                    </a:p>
                  </a:txBody>
                  <a:tcPr anchor="ctr"/>
                </a:tc>
                <a:tc>
                  <a:txBody>
                    <a:bodyPr/>
                    <a:lstStyle/>
                    <a:p>
                      <a:pPr algn="ctr"/>
                      <a:r>
                        <a:rPr lang="en-GB" sz="1050" dirty="0"/>
                        <a:t>313</a:t>
                      </a:r>
                    </a:p>
                  </a:txBody>
                  <a:tcPr anchor="ctr"/>
                </a:tc>
                <a:tc>
                  <a:txBody>
                    <a:bodyPr/>
                    <a:lstStyle/>
                    <a:p>
                      <a:pPr algn="ctr"/>
                      <a:r>
                        <a:rPr lang="en-GB" sz="1050" dirty="0"/>
                        <a:t>332</a:t>
                      </a:r>
                    </a:p>
                  </a:txBody>
                  <a:tcPr anchor="ctr"/>
                </a:tc>
                <a:tc>
                  <a:txBody>
                    <a:bodyPr/>
                    <a:lstStyle/>
                    <a:p>
                      <a:pPr algn="ctr"/>
                      <a:r>
                        <a:rPr lang="en-GB" sz="1050" dirty="0"/>
                        <a:t>90</a:t>
                      </a:r>
                    </a:p>
                  </a:txBody>
                  <a:tcPr anchor="ctr"/>
                </a:tc>
                <a:tc>
                  <a:txBody>
                    <a:bodyPr/>
                    <a:lstStyle/>
                    <a:p>
                      <a:pPr algn="ctr"/>
                      <a:r>
                        <a:rPr lang="en-GB" sz="1050" dirty="0"/>
                        <a:t>854</a:t>
                      </a:r>
                    </a:p>
                  </a:txBody>
                  <a:tcPr anchor="ctr">
                    <a:solidFill>
                      <a:schemeClr val="accent3">
                        <a:lumMod val="60000"/>
                        <a:lumOff val="40000"/>
                      </a:schemeClr>
                    </a:solidFill>
                  </a:tcPr>
                </a:tc>
                <a:tc>
                  <a:txBody>
                    <a:bodyPr/>
                    <a:lstStyle/>
                    <a:p>
                      <a:pPr algn="ctr"/>
                      <a:r>
                        <a:rPr lang="en-GB" sz="1050" dirty="0"/>
                        <a:t>235</a:t>
                      </a:r>
                    </a:p>
                  </a:txBody>
                  <a:tcPr anchor="ctr"/>
                </a:tc>
                <a:tc>
                  <a:txBody>
                    <a:bodyPr/>
                    <a:lstStyle/>
                    <a:p>
                      <a:pPr algn="ctr"/>
                      <a:r>
                        <a:rPr lang="en-GB" sz="1050" dirty="0"/>
                        <a:t>404</a:t>
                      </a:r>
                    </a:p>
                  </a:txBody>
                  <a:tcPr anchor="ctr"/>
                </a:tc>
                <a:tc>
                  <a:txBody>
                    <a:bodyPr/>
                    <a:lstStyle/>
                    <a:p>
                      <a:pPr algn="ctr"/>
                      <a:r>
                        <a:rPr lang="en-GB" sz="1050" dirty="0"/>
                        <a:t>489</a:t>
                      </a:r>
                    </a:p>
                  </a:txBody>
                  <a:tcPr anchor="ctr"/>
                </a:tc>
                <a:tc>
                  <a:txBody>
                    <a:bodyPr/>
                    <a:lstStyle/>
                    <a:p>
                      <a:pPr algn="ctr"/>
                      <a:r>
                        <a:rPr lang="en-GB" sz="1050" dirty="0"/>
                        <a:t>448</a:t>
                      </a:r>
                    </a:p>
                  </a:txBody>
                  <a:tcPr anchor="ctr"/>
                </a:tc>
                <a:extLst>
                  <a:ext uri="{0D108BD9-81ED-4DB2-BD59-A6C34878D82A}">
                    <a16:rowId xmlns:a16="http://schemas.microsoft.com/office/drawing/2014/main" val="2476945087"/>
                  </a:ext>
                </a:extLst>
              </a:tr>
            </a:tbl>
          </a:graphicData>
        </a:graphic>
      </p:graphicFrame>
      <p:sp>
        <p:nvSpPr>
          <p:cNvPr id="5" name="TextBox 4">
            <a:extLst>
              <a:ext uri="{FF2B5EF4-FFF2-40B4-BE49-F238E27FC236}">
                <a16:creationId xmlns:a16="http://schemas.microsoft.com/office/drawing/2014/main" id="{D8942B17-5606-2AD8-BB3C-34D0BAB7CA8F}"/>
              </a:ext>
            </a:extLst>
          </p:cNvPr>
          <p:cNvSpPr txBox="1"/>
          <p:nvPr/>
        </p:nvSpPr>
        <p:spPr>
          <a:xfrm>
            <a:off x="1587710" y="6256177"/>
            <a:ext cx="8292890" cy="461665"/>
          </a:xfrm>
          <a:prstGeom prst="rect">
            <a:avLst/>
          </a:prstGeom>
          <a:noFill/>
        </p:spPr>
        <p:txBody>
          <a:bodyPr wrap="square" rtlCol="0">
            <a:spAutoFit/>
          </a:bodyPr>
          <a:lstStyle/>
          <a:p>
            <a:r>
              <a:rPr lang="en-GB" sz="1200" dirty="0"/>
              <a:t>*There`re no registered Housing Projects in New Cuyo region</a:t>
            </a:r>
          </a:p>
          <a:p>
            <a:r>
              <a:rPr lang="en-GB" sz="1200" dirty="0"/>
              <a:t>**The highlighted zone in the table suggest a focus point on the data</a:t>
            </a:r>
          </a:p>
        </p:txBody>
      </p:sp>
    </p:spTree>
    <p:extLst>
      <p:ext uri="{BB962C8B-B14F-4D97-AF65-F5344CB8AC3E}">
        <p14:creationId xmlns:p14="http://schemas.microsoft.com/office/powerpoint/2010/main" val="425514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A81C35-5BE4-7E7E-9542-2749A6202F99}"/>
              </a:ext>
            </a:extLst>
          </p:cNvPr>
          <p:cNvSpPr>
            <a:spLocks noGrp="1"/>
          </p:cNvSpPr>
          <p:nvPr>
            <p:ph type="title"/>
          </p:nvPr>
        </p:nvSpPr>
        <p:spPr>
          <a:xfrm>
            <a:off x="5127362" y="455362"/>
            <a:ext cx="6881728" cy="1550419"/>
          </a:xfrm>
        </p:spPr>
        <p:txBody>
          <a:bodyPr>
            <a:normAutofit/>
          </a:bodyPr>
          <a:lstStyle/>
          <a:p>
            <a:r>
              <a:rPr lang="en-GB" dirty="0"/>
              <a:t>3.2. Projects Duration Insights</a:t>
            </a:r>
          </a:p>
        </p:txBody>
      </p:sp>
      <p:pic>
        <p:nvPicPr>
          <p:cNvPr id="5" name="Picture 4" descr="Graph on document with pen">
            <a:extLst>
              <a:ext uri="{FF2B5EF4-FFF2-40B4-BE49-F238E27FC236}">
                <a16:creationId xmlns:a16="http://schemas.microsoft.com/office/drawing/2014/main" id="{52C705E5-B6B5-459D-542E-F7B36C65007A}"/>
              </a:ext>
            </a:extLst>
          </p:cNvPr>
          <p:cNvPicPr>
            <a:picLocks noChangeAspect="1"/>
          </p:cNvPicPr>
          <p:nvPr/>
        </p:nvPicPr>
        <p:blipFill rotWithShape="1">
          <a:blip r:embed="rId2"/>
          <a:srcRect l="34225" r="20503" b="-1"/>
          <a:stretch/>
        </p:blipFill>
        <p:spPr>
          <a:xfrm>
            <a:off x="20" y="10"/>
            <a:ext cx="465122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9113FC3-9F12-4EDF-F939-7E42842E0AD8}"/>
              </a:ext>
            </a:extLst>
          </p:cNvPr>
          <p:cNvSpPr>
            <a:spLocks noGrp="1"/>
          </p:cNvSpPr>
          <p:nvPr>
            <p:ph idx="1"/>
          </p:nvPr>
        </p:nvSpPr>
        <p:spPr>
          <a:xfrm>
            <a:off x="5127362" y="2160016"/>
            <a:ext cx="6881728" cy="3926152"/>
          </a:xfrm>
        </p:spPr>
        <p:txBody>
          <a:bodyPr>
            <a:normAutofit/>
          </a:bodyPr>
          <a:lstStyle/>
          <a:p>
            <a:pPr marL="0" indent="0">
              <a:lnSpc>
                <a:spcPct val="100000"/>
              </a:lnSpc>
              <a:buNone/>
            </a:pPr>
            <a:r>
              <a:rPr lang="en-GB" sz="1500" dirty="0"/>
              <a:t>After observing the previous table, we can notice valuable information.</a:t>
            </a:r>
          </a:p>
          <a:p>
            <a:pPr>
              <a:lnSpc>
                <a:spcPct val="100000"/>
              </a:lnSpc>
            </a:pPr>
            <a:r>
              <a:rPr lang="en-GB" sz="1500" dirty="0"/>
              <a:t>If we focus on a regional analysis, the region with the highest average completion time is New Cuyo (556 days), while the one with the lowest is the Central Region (363 days).</a:t>
            </a:r>
          </a:p>
          <a:p>
            <a:pPr>
              <a:lnSpc>
                <a:spcPct val="100000"/>
              </a:lnSpc>
            </a:pPr>
            <a:r>
              <a:rPr lang="en-GB" sz="1500" dirty="0"/>
              <a:t>On the other hand, if we focus on a sector analysis, the sector with the highest average completion time is the Water Resources Sector (701 days), while the one with the lowest is the Housing Sector (173 days)</a:t>
            </a:r>
          </a:p>
          <a:p>
            <a:pPr>
              <a:lnSpc>
                <a:spcPct val="100000"/>
              </a:lnSpc>
            </a:pPr>
            <a:r>
              <a:rPr lang="en-GB" sz="1500" dirty="0"/>
              <a:t>As an additional we can notice that Roadworks projects have a larger duration in Patagonia and New Cuyo Region, to provide an exact reason it would be necessary to realize a more detailed investigation. But at first hand I will consider looking the relief of those regions and other terrain “abnormalities” that could be affecting the duration of this types of projects.</a:t>
            </a:r>
          </a:p>
          <a:p>
            <a:pPr>
              <a:lnSpc>
                <a:spcPct val="100000"/>
              </a:lnSpc>
            </a:pPr>
            <a:endParaRPr lang="en-GB" sz="1500" dirty="0"/>
          </a:p>
          <a:p>
            <a:pPr>
              <a:lnSpc>
                <a:spcPct val="100000"/>
              </a:lnSpc>
            </a:pPr>
            <a:endParaRPr lang="en-GB" sz="1500" dirty="0"/>
          </a:p>
        </p:txBody>
      </p:sp>
    </p:spTree>
    <p:extLst>
      <p:ext uri="{BB962C8B-B14F-4D97-AF65-F5344CB8AC3E}">
        <p14:creationId xmlns:p14="http://schemas.microsoft.com/office/powerpoint/2010/main" val="3445052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761041-32D7-CFB2-C4B7-CC90C919F7AD}"/>
              </a:ext>
            </a:extLst>
          </p:cNvPr>
          <p:cNvSpPr>
            <a:spLocks noGrp="1"/>
          </p:cNvSpPr>
          <p:nvPr>
            <p:ph type="title"/>
          </p:nvPr>
        </p:nvSpPr>
        <p:spPr>
          <a:xfrm>
            <a:off x="1587710" y="455362"/>
            <a:ext cx="4067909" cy="1550419"/>
          </a:xfrm>
        </p:spPr>
        <p:txBody>
          <a:bodyPr>
            <a:normAutofit/>
          </a:bodyPr>
          <a:lstStyle/>
          <a:p>
            <a:pPr>
              <a:lnSpc>
                <a:spcPct val="90000"/>
              </a:lnSpc>
            </a:pPr>
            <a:r>
              <a:rPr lang="en-GB" sz="3400" dirty="0"/>
              <a:t>3.3. Project Completion Time evolution </a:t>
            </a:r>
          </a:p>
        </p:txBody>
      </p:sp>
      <p:sp>
        <p:nvSpPr>
          <p:cNvPr id="3" name="Content Placeholder 2">
            <a:extLst>
              <a:ext uri="{FF2B5EF4-FFF2-40B4-BE49-F238E27FC236}">
                <a16:creationId xmlns:a16="http://schemas.microsoft.com/office/drawing/2014/main" id="{BD976CC9-251C-22F5-E02B-52C71EAB6824}"/>
              </a:ext>
            </a:extLst>
          </p:cNvPr>
          <p:cNvSpPr>
            <a:spLocks noGrp="1"/>
          </p:cNvSpPr>
          <p:nvPr>
            <p:ph idx="1"/>
          </p:nvPr>
        </p:nvSpPr>
        <p:spPr>
          <a:xfrm>
            <a:off x="1587710" y="2160016"/>
            <a:ext cx="4067909" cy="3926152"/>
          </a:xfrm>
        </p:spPr>
        <p:txBody>
          <a:bodyPr>
            <a:normAutofit/>
          </a:bodyPr>
          <a:lstStyle/>
          <a:p>
            <a:pPr marL="0" indent="0">
              <a:lnSpc>
                <a:spcPct val="100000"/>
              </a:lnSpc>
              <a:buNone/>
            </a:pPr>
            <a:r>
              <a:rPr lang="en-GB" sz="1700" dirty="0"/>
              <a:t>In this graph we can see how the average completion time (at country level) evolved over the years.</a:t>
            </a:r>
          </a:p>
          <a:p>
            <a:pPr marL="0" indent="0">
              <a:lnSpc>
                <a:spcPct val="100000"/>
              </a:lnSpc>
              <a:buNone/>
            </a:pPr>
            <a:r>
              <a:rPr lang="en-GB" sz="1700" dirty="0"/>
              <a:t>We can see clearly the descending trend, indicating that projects tend to take less time in more recent years. As to stablish a cause will need further investigation, I suggest that the development of new technologies and  machinery, are improving the time infrastructure projects require to be completed.</a:t>
            </a:r>
          </a:p>
        </p:txBody>
      </p:sp>
      <p:pic>
        <p:nvPicPr>
          <p:cNvPr id="5" name="Picture 4" descr="A graph showing a growth of a project&#10;&#10;Description automatically generated with medium confidence">
            <a:extLst>
              <a:ext uri="{FF2B5EF4-FFF2-40B4-BE49-F238E27FC236}">
                <a16:creationId xmlns:a16="http://schemas.microsoft.com/office/drawing/2014/main" id="{E857B8EE-AF82-DE8D-8E01-D144E466C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325" y="1322324"/>
            <a:ext cx="5199575" cy="4055669"/>
          </a:xfrm>
          <a:prstGeom prst="rect">
            <a:avLst/>
          </a:prstGeom>
          <a:effectLst>
            <a:reflection blurRad="6350" stA="50000" endA="275" endPos="40000" dist="101600" dir="5400000" sy="-100000" algn="bl" rotWithShape="0"/>
          </a:effectLst>
        </p:spPr>
      </p:pic>
    </p:spTree>
    <p:extLst>
      <p:ext uri="{BB962C8B-B14F-4D97-AF65-F5344CB8AC3E}">
        <p14:creationId xmlns:p14="http://schemas.microsoft.com/office/powerpoint/2010/main" val="3346894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1" name="Rectangle 10">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useBgFill="1">
        <p:nvSpPr>
          <p:cNvPr id="13" name="Rectangle 12">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121859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agnifying glass showing decling performance">
            <a:extLst>
              <a:ext uri="{FF2B5EF4-FFF2-40B4-BE49-F238E27FC236}">
                <a16:creationId xmlns:a16="http://schemas.microsoft.com/office/drawing/2014/main" id="{061774CA-4E03-0AD7-FD7C-E9B00927E9EF}"/>
              </a:ext>
            </a:extLst>
          </p:cNvPr>
          <p:cNvPicPr>
            <a:picLocks noChangeAspect="1"/>
          </p:cNvPicPr>
          <p:nvPr/>
        </p:nvPicPr>
        <p:blipFill rotWithShape="1">
          <a:blip r:embed="rId2"/>
          <a:srcRect t="1220" b="14510"/>
          <a:stretch/>
        </p:blipFill>
        <p:spPr>
          <a:xfrm>
            <a:off x="20" y="10"/>
            <a:ext cx="12191980" cy="6857990"/>
          </a:xfrm>
          <a:prstGeom prst="rect">
            <a:avLst/>
          </a:prstGeom>
        </p:spPr>
      </p:pic>
      <p:sp>
        <p:nvSpPr>
          <p:cNvPr id="15" name="Rectangle">
            <a:extLst>
              <a:ext uri="{FF2B5EF4-FFF2-40B4-BE49-F238E27FC236}">
                <a16:creationId xmlns:a16="http://schemas.microsoft.com/office/drawing/2014/main" id="{44037D61-FFBD-0342-90C5-D1AD7C899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02096"/>
            <a:ext cx="9421303" cy="2755904"/>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65032B15-6F52-21B1-1C80-3AE1234F0C60}"/>
              </a:ext>
            </a:extLst>
          </p:cNvPr>
          <p:cNvSpPr>
            <a:spLocks noGrp="1"/>
          </p:cNvSpPr>
          <p:nvPr>
            <p:ph type="title"/>
          </p:nvPr>
        </p:nvSpPr>
        <p:spPr>
          <a:xfrm>
            <a:off x="565150" y="4642192"/>
            <a:ext cx="8393008" cy="1015663"/>
          </a:xfrm>
        </p:spPr>
        <p:txBody>
          <a:bodyPr vert="horz" lIns="91440" tIns="45720" rIns="91440" bIns="45720" rtlCol="0" anchor="b">
            <a:normAutofit/>
          </a:bodyPr>
          <a:lstStyle/>
          <a:p>
            <a:pPr>
              <a:lnSpc>
                <a:spcPct val="90000"/>
              </a:lnSpc>
            </a:pPr>
            <a:r>
              <a:rPr lang="en-US" sz="4200" dirty="0"/>
              <a:t>Conclusions &amp; Further Analysis</a:t>
            </a:r>
          </a:p>
        </p:txBody>
      </p:sp>
      <p:sp>
        <p:nvSpPr>
          <p:cNvPr id="17" name="Rectangle 16">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1302"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9" name="Rectangle 18">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8433"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2324357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4707AB-B9BA-C00A-C4FB-45AF9E9A1EFE}"/>
              </a:ext>
            </a:extLst>
          </p:cNvPr>
          <p:cNvSpPr>
            <a:spLocks noGrp="1"/>
          </p:cNvSpPr>
          <p:nvPr>
            <p:ph type="title"/>
          </p:nvPr>
        </p:nvSpPr>
        <p:spPr>
          <a:xfrm>
            <a:off x="5127362" y="455362"/>
            <a:ext cx="6881728" cy="1550419"/>
          </a:xfrm>
        </p:spPr>
        <p:txBody>
          <a:bodyPr>
            <a:normAutofit/>
          </a:bodyPr>
          <a:lstStyle/>
          <a:p>
            <a:r>
              <a:rPr lang="en-GB" dirty="0"/>
              <a:t>Conclusions</a:t>
            </a:r>
          </a:p>
        </p:txBody>
      </p:sp>
      <p:pic>
        <p:nvPicPr>
          <p:cNvPr id="16" name="Picture 15" descr="Leiden from the sky at night night">
            <a:extLst>
              <a:ext uri="{FF2B5EF4-FFF2-40B4-BE49-F238E27FC236}">
                <a16:creationId xmlns:a16="http://schemas.microsoft.com/office/drawing/2014/main" id="{BC49E041-68C5-B8B4-5ACE-BBD5CC3114DF}"/>
              </a:ext>
            </a:extLst>
          </p:cNvPr>
          <p:cNvPicPr>
            <a:picLocks noChangeAspect="1"/>
          </p:cNvPicPr>
          <p:nvPr/>
        </p:nvPicPr>
        <p:blipFill rotWithShape="1">
          <a:blip r:embed="rId2"/>
          <a:srcRect l="32070" r="22658" b="-1"/>
          <a:stretch/>
        </p:blipFill>
        <p:spPr>
          <a:xfrm>
            <a:off x="20" y="10"/>
            <a:ext cx="4651228" cy="6857990"/>
          </a:xfrm>
          <a:prstGeom prst="rect">
            <a:avLst/>
          </a:prstGeom>
        </p:spPr>
      </p:pic>
      <p:sp>
        <p:nvSpPr>
          <p:cNvPr id="17" name="Rectangle 16">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DC2651-DABA-CA59-3349-54CE78091DAC}"/>
              </a:ext>
            </a:extLst>
          </p:cNvPr>
          <p:cNvSpPr>
            <a:spLocks noGrp="1"/>
          </p:cNvSpPr>
          <p:nvPr>
            <p:ph idx="1"/>
          </p:nvPr>
        </p:nvSpPr>
        <p:spPr>
          <a:xfrm>
            <a:off x="5127362" y="2160016"/>
            <a:ext cx="6881728" cy="3926152"/>
          </a:xfrm>
        </p:spPr>
        <p:txBody>
          <a:bodyPr>
            <a:normAutofit/>
          </a:bodyPr>
          <a:lstStyle/>
          <a:p>
            <a:pPr marL="0" indent="0">
              <a:lnSpc>
                <a:spcPct val="100000"/>
              </a:lnSpc>
              <a:buNone/>
            </a:pPr>
            <a:r>
              <a:rPr lang="en-GB" sz="2000" dirty="0"/>
              <a:t>After working with a Dataset Provided by Argentina’s government, I was able to clean, wrangle, rearrange and classify the data in order to perform a Regional Analysis about Argentina’s Public Infrastructure, and provide answers to key questions about the infrastructure distribution, projects statuses , durations &amp; trends in different Argentina Regions</a:t>
            </a:r>
          </a:p>
          <a:p>
            <a:pPr marL="0" indent="0">
              <a:lnSpc>
                <a:spcPct val="100000"/>
              </a:lnSpc>
              <a:buNone/>
            </a:pPr>
            <a:r>
              <a:rPr lang="en-GB" sz="2000" dirty="0"/>
              <a:t>I also provided an interactive dashboard, where everyone can visualize the graphs in this report, and interact with them in order to visualize more specific questions that can surge outside the explained in this report</a:t>
            </a:r>
          </a:p>
        </p:txBody>
      </p:sp>
    </p:spTree>
    <p:extLst>
      <p:ext uri="{BB962C8B-B14F-4D97-AF65-F5344CB8AC3E}">
        <p14:creationId xmlns:p14="http://schemas.microsoft.com/office/powerpoint/2010/main" val="1689317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7DF2FC-0A15-699A-266E-5BF2C5723F8D}"/>
              </a:ext>
            </a:extLst>
          </p:cNvPr>
          <p:cNvSpPr>
            <a:spLocks noGrp="1"/>
          </p:cNvSpPr>
          <p:nvPr>
            <p:ph type="title"/>
          </p:nvPr>
        </p:nvSpPr>
        <p:spPr>
          <a:xfrm>
            <a:off x="1587710" y="455362"/>
            <a:ext cx="9486690" cy="1550419"/>
          </a:xfrm>
        </p:spPr>
        <p:txBody>
          <a:bodyPr>
            <a:normAutofit/>
          </a:bodyPr>
          <a:lstStyle/>
          <a:p>
            <a:r>
              <a:rPr lang="en-GB" dirty="0"/>
              <a:t>Further Analysis &amp; Limitations</a:t>
            </a:r>
          </a:p>
        </p:txBody>
      </p:sp>
      <p:sp>
        <p:nvSpPr>
          <p:cNvPr id="3" name="Content Placeholder 2">
            <a:extLst>
              <a:ext uri="{FF2B5EF4-FFF2-40B4-BE49-F238E27FC236}">
                <a16:creationId xmlns:a16="http://schemas.microsoft.com/office/drawing/2014/main" id="{C731AEA6-3215-2B92-25AE-FC43C34BB922}"/>
              </a:ext>
            </a:extLst>
          </p:cNvPr>
          <p:cNvSpPr>
            <a:spLocks noGrp="1"/>
          </p:cNvSpPr>
          <p:nvPr>
            <p:ph idx="1"/>
          </p:nvPr>
        </p:nvSpPr>
        <p:spPr>
          <a:xfrm>
            <a:off x="1587499" y="2160588"/>
            <a:ext cx="5783939" cy="3925887"/>
          </a:xfrm>
        </p:spPr>
        <p:txBody>
          <a:bodyPr>
            <a:normAutofit/>
          </a:bodyPr>
          <a:lstStyle/>
          <a:p>
            <a:pPr marL="0" indent="0">
              <a:lnSpc>
                <a:spcPct val="100000"/>
              </a:lnSpc>
              <a:buNone/>
            </a:pPr>
            <a:r>
              <a:rPr lang="en-GB" sz="1200" b="1" dirty="0"/>
              <a:t>Further Analysis</a:t>
            </a:r>
          </a:p>
          <a:p>
            <a:pPr marL="0" indent="0">
              <a:lnSpc>
                <a:spcPct val="100000"/>
              </a:lnSpc>
              <a:buNone/>
            </a:pPr>
            <a:r>
              <a:rPr lang="en-GB" sz="1200" dirty="0"/>
              <a:t>In this final section, I want to make clear that there’s still a lot more of additional analysis that can be made and questions that can be answered with the data. For instance, exploring a potential relationship between money spent on each project and their duration in days, and if it does, developing a simple statistic model to predict project costs based on their duration, project type, and region.</a:t>
            </a:r>
          </a:p>
          <a:p>
            <a:pPr marL="0" indent="0">
              <a:lnSpc>
                <a:spcPct val="100000"/>
              </a:lnSpc>
              <a:buNone/>
            </a:pPr>
            <a:r>
              <a:rPr lang="en-GB" sz="1200" b="1" dirty="0"/>
              <a:t>Limitations</a:t>
            </a:r>
          </a:p>
          <a:p>
            <a:pPr marL="0" indent="0">
              <a:lnSpc>
                <a:spcPct val="100000"/>
              </a:lnSpc>
              <a:buNone/>
            </a:pPr>
            <a:r>
              <a:rPr lang="en-GB" sz="1200" dirty="0"/>
              <a:t>In the utilized data, the number of projects before the year 2020 was very small compared to projects after that date, making trends and summary statistics from those years less reliable.</a:t>
            </a:r>
          </a:p>
          <a:p>
            <a:pPr marL="0" indent="0">
              <a:lnSpc>
                <a:spcPct val="100000"/>
              </a:lnSpc>
              <a:buNone/>
            </a:pPr>
            <a:r>
              <a:rPr lang="en-GB" sz="1200" dirty="0"/>
              <a:t>It would be great to count with the annual GDP of each region, in order to know how it affected (if it did) the amount of money spent, and the number of infrastructure projects made.</a:t>
            </a:r>
            <a:br>
              <a:rPr lang="en-GB" sz="1200" dirty="0"/>
            </a:br>
            <a:endParaRPr lang="en-GB" sz="1200" b="1" dirty="0"/>
          </a:p>
          <a:p>
            <a:pPr marL="0" indent="0">
              <a:lnSpc>
                <a:spcPct val="100000"/>
              </a:lnSpc>
              <a:buNone/>
            </a:pPr>
            <a:endParaRPr lang="en-GB" sz="1200" dirty="0"/>
          </a:p>
        </p:txBody>
      </p:sp>
      <p:pic>
        <p:nvPicPr>
          <p:cNvPr id="7" name="Graphic 6" descr="Statistics">
            <a:extLst>
              <a:ext uri="{FF2B5EF4-FFF2-40B4-BE49-F238E27FC236}">
                <a16:creationId xmlns:a16="http://schemas.microsoft.com/office/drawing/2014/main" id="{C3EC75DF-C88C-17E4-C17F-9DB1CC59F6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4961" y="2240621"/>
            <a:ext cx="3611880" cy="3611880"/>
          </a:xfrm>
          <a:prstGeom prst="rect">
            <a:avLst/>
          </a:prstGeom>
        </p:spPr>
      </p:pic>
    </p:spTree>
    <p:extLst>
      <p:ext uri="{BB962C8B-B14F-4D97-AF65-F5344CB8AC3E}">
        <p14:creationId xmlns:p14="http://schemas.microsoft.com/office/powerpoint/2010/main" val="370631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2876C-E119-C461-9C27-684D34463483}"/>
              </a:ext>
            </a:extLst>
          </p:cNvPr>
          <p:cNvSpPr>
            <a:spLocks noGrp="1"/>
          </p:cNvSpPr>
          <p:nvPr>
            <p:ph type="title"/>
          </p:nvPr>
        </p:nvSpPr>
        <p:spPr/>
        <p:txBody>
          <a:bodyPr/>
          <a:lstStyle/>
          <a:p>
            <a:r>
              <a:rPr lang="en-GB" dirty="0"/>
              <a:t>Index</a:t>
            </a:r>
          </a:p>
        </p:txBody>
      </p:sp>
      <p:sp>
        <p:nvSpPr>
          <p:cNvPr id="3" name="Content Placeholder 2">
            <a:extLst>
              <a:ext uri="{FF2B5EF4-FFF2-40B4-BE49-F238E27FC236}">
                <a16:creationId xmlns:a16="http://schemas.microsoft.com/office/drawing/2014/main" id="{6A60A736-384F-F2CA-D870-983820EBB6F0}"/>
              </a:ext>
            </a:extLst>
          </p:cNvPr>
          <p:cNvSpPr>
            <a:spLocks noGrp="1"/>
          </p:cNvSpPr>
          <p:nvPr>
            <p:ph idx="1"/>
          </p:nvPr>
        </p:nvSpPr>
        <p:spPr>
          <a:xfrm>
            <a:off x="1587710" y="1274164"/>
            <a:ext cx="9486690" cy="5128474"/>
          </a:xfrm>
        </p:spPr>
        <p:txBody>
          <a:bodyPr>
            <a:normAutofit fontScale="85000" lnSpcReduction="20000"/>
          </a:bodyPr>
          <a:lstStyle/>
          <a:p>
            <a:r>
              <a:rPr lang="en-GB" dirty="0"/>
              <a:t>P. 2 . 0.</a:t>
            </a:r>
            <a:r>
              <a:rPr lang="en-GB" b="1" dirty="0"/>
              <a:t>Project Summary</a:t>
            </a:r>
            <a:endParaRPr lang="en-GB" dirty="0"/>
          </a:p>
          <a:p>
            <a:pPr lvl="4"/>
            <a:r>
              <a:rPr lang="en-GB" dirty="0"/>
              <a:t>P3 - Data Utilized and Notes</a:t>
            </a:r>
          </a:p>
          <a:p>
            <a:pPr lvl="4"/>
            <a:r>
              <a:rPr lang="en-GB" dirty="0"/>
              <a:t>P4 – Argentina’s regions classification</a:t>
            </a:r>
          </a:p>
          <a:p>
            <a:r>
              <a:rPr lang="en-GB" dirty="0"/>
              <a:t>P. 6. 1.</a:t>
            </a:r>
            <a:r>
              <a:rPr lang="en-GB" b="1" dirty="0"/>
              <a:t>Distribution of Infrastructure Projects</a:t>
            </a:r>
          </a:p>
          <a:p>
            <a:pPr lvl="3"/>
            <a:r>
              <a:rPr lang="en-GB" dirty="0"/>
              <a:t>P7-8 – How are the projects distributed across regions ?</a:t>
            </a:r>
          </a:p>
          <a:p>
            <a:pPr lvl="3"/>
            <a:r>
              <a:rPr lang="en-GB" dirty="0"/>
              <a:t>P9 – What’s the most prevalent sector / infrastructure type ?</a:t>
            </a:r>
            <a:endParaRPr lang="en-GB" b="1" dirty="0"/>
          </a:p>
          <a:p>
            <a:r>
              <a:rPr lang="en-GB" dirty="0"/>
              <a:t>P. 10. 2.</a:t>
            </a:r>
            <a:r>
              <a:rPr lang="en-GB" b="1" dirty="0"/>
              <a:t>Current Status of the country’s projects</a:t>
            </a:r>
          </a:p>
          <a:p>
            <a:pPr lvl="3"/>
            <a:r>
              <a:rPr lang="en-GB" dirty="0"/>
              <a:t>P11 – What’s the percentage of finished and ongoing projects ?</a:t>
            </a:r>
          </a:p>
          <a:p>
            <a:pPr lvl="3"/>
            <a:r>
              <a:rPr lang="en-GB" dirty="0"/>
              <a:t>P12 – What’re the sectors with the highest and lowest completion rates ?</a:t>
            </a:r>
            <a:endParaRPr lang="en-GB" b="1" dirty="0"/>
          </a:p>
          <a:p>
            <a:r>
              <a:rPr lang="en-GB" dirty="0"/>
              <a:t>P. 13. 3.</a:t>
            </a:r>
            <a:r>
              <a:rPr lang="en-GB" b="1" dirty="0"/>
              <a:t>Duration of the Projects &amp; Trends</a:t>
            </a:r>
          </a:p>
          <a:p>
            <a:pPr lvl="3"/>
            <a:r>
              <a:rPr lang="en-GB" dirty="0"/>
              <a:t>P14 – What’s the average “completion” time ?</a:t>
            </a:r>
          </a:p>
          <a:p>
            <a:pPr lvl="3"/>
            <a:r>
              <a:rPr lang="en-GB" dirty="0"/>
              <a:t>P15 – Insights about projects durations</a:t>
            </a:r>
          </a:p>
          <a:p>
            <a:pPr lvl="3"/>
            <a:r>
              <a:rPr lang="en-GB" dirty="0"/>
              <a:t>P16 – Projects Duration evolution over time</a:t>
            </a:r>
          </a:p>
          <a:p>
            <a:r>
              <a:rPr lang="en-GB" dirty="0"/>
              <a:t>P. 17. 4.</a:t>
            </a:r>
            <a:r>
              <a:rPr lang="en-GB" b="1" dirty="0"/>
              <a:t>Conclusions &amp; further Analysis</a:t>
            </a:r>
          </a:p>
          <a:p>
            <a:pPr lvl="3"/>
            <a:r>
              <a:rPr lang="en-GB" dirty="0"/>
              <a:t>P18 – Conclusions</a:t>
            </a:r>
          </a:p>
          <a:p>
            <a:pPr lvl="3"/>
            <a:r>
              <a:rPr lang="en-GB" dirty="0"/>
              <a:t>P9 – Further Analysis &amp; Data Limitations</a:t>
            </a:r>
            <a:endParaRPr lang="en-GB" b="1" dirty="0"/>
          </a:p>
          <a:p>
            <a:pPr lvl="3"/>
            <a:endParaRPr lang="en-GB" dirty="0"/>
          </a:p>
          <a:p>
            <a:pPr marL="685800" lvl="3" indent="0">
              <a:buNone/>
            </a:pPr>
            <a:endParaRPr lang="en-GB" dirty="0"/>
          </a:p>
        </p:txBody>
      </p:sp>
    </p:spTree>
    <p:extLst>
      <p:ext uri="{BB962C8B-B14F-4D97-AF65-F5344CB8AC3E}">
        <p14:creationId xmlns:p14="http://schemas.microsoft.com/office/powerpoint/2010/main" val="3084590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5" name="Rectangle 24">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useBgFill="1">
        <p:nvSpPr>
          <p:cNvPr id="27" name="Rectangle 26">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erial view of the road">
            <a:extLst>
              <a:ext uri="{FF2B5EF4-FFF2-40B4-BE49-F238E27FC236}">
                <a16:creationId xmlns:a16="http://schemas.microsoft.com/office/drawing/2014/main" id="{6466E287-47A1-5188-AEAE-5959F4E467E7}"/>
              </a:ext>
            </a:extLst>
          </p:cNvPr>
          <p:cNvPicPr>
            <a:picLocks noChangeAspect="1"/>
          </p:cNvPicPr>
          <p:nvPr/>
        </p:nvPicPr>
        <p:blipFill rotWithShape="1">
          <a:blip r:embed="rId2"/>
          <a:srcRect t="7518" r="-1" b="17463"/>
          <a:stretch/>
        </p:blipFill>
        <p:spPr>
          <a:xfrm>
            <a:off x="3048" y="10"/>
            <a:ext cx="12188952" cy="6857990"/>
          </a:xfrm>
          <a:prstGeom prst="rect">
            <a:avLst/>
          </a:prstGeom>
        </p:spPr>
      </p:pic>
      <p:sp>
        <p:nvSpPr>
          <p:cNvPr id="29" name="Rectangle">
            <a:extLst>
              <a:ext uri="{FF2B5EF4-FFF2-40B4-BE49-F238E27FC236}">
                <a16:creationId xmlns:a16="http://schemas.microsoft.com/office/drawing/2014/main" id="{44037D61-FFBD-0342-90C5-D1AD7C899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565152"/>
            <a:ext cx="12188949" cy="219075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4E459EF8-BDC8-BFBB-4D48-46469AF5A393}"/>
              </a:ext>
            </a:extLst>
          </p:cNvPr>
          <p:cNvSpPr>
            <a:spLocks noGrp="1"/>
          </p:cNvSpPr>
          <p:nvPr>
            <p:ph type="title"/>
          </p:nvPr>
        </p:nvSpPr>
        <p:spPr>
          <a:xfrm>
            <a:off x="1659749" y="757451"/>
            <a:ext cx="9626949" cy="1134452"/>
          </a:xfrm>
        </p:spPr>
        <p:txBody>
          <a:bodyPr vert="horz" lIns="91440" tIns="45720" rIns="91440" bIns="45720" rtlCol="0" anchor="ctr">
            <a:normAutofit/>
          </a:bodyPr>
          <a:lstStyle/>
          <a:p>
            <a:r>
              <a:rPr lang="en-US" sz="6000" dirty="0"/>
              <a:t>Thanks for reading !</a:t>
            </a:r>
          </a:p>
        </p:txBody>
      </p:sp>
      <p:sp>
        <p:nvSpPr>
          <p:cNvPr id="31" name="Rectangle 30">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324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40C1E6-E84C-6338-144C-C6EB00CFA3E8}"/>
              </a:ext>
            </a:extLst>
          </p:cNvPr>
          <p:cNvSpPr>
            <a:spLocks noGrp="1"/>
          </p:cNvSpPr>
          <p:nvPr>
            <p:ph type="title"/>
          </p:nvPr>
        </p:nvSpPr>
        <p:spPr>
          <a:xfrm>
            <a:off x="1587710" y="455362"/>
            <a:ext cx="9486690" cy="1550419"/>
          </a:xfrm>
        </p:spPr>
        <p:txBody>
          <a:bodyPr>
            <a:normAutofit/>
          </a:bodyPr>
          <a:lstStyle/>
          <a:p>
            <a:r>
              <a:rPr lang="en-GB" dirty="0"/>
              <a:t>Project Summary </a:t>
            </a:r>
          </a:p>
        </p:txBody>
      </p:sp>
      <p:sp>
        <p:nvSpPr>
          <p:cNvPr id="3" name="Content Placeholder 2">
            <a:extLst>
              <a:ext uri="{FF2B5EF4-FFF2-40B4-BE49-F238E27FC236}">
                <a16:creationId xmlns:a16="http://schemas.microsoft.com/office/drawing/2014/main" id="{A3F4F129-09BB-A3FE-9EFB-40CD0D83B81E}"/>
              </a:ext>
            </a:extLst>
          </p:cNvPr>
          <p:cNvSpPr>
            <a:spLocks noGrp="1"/>
          </p:cNvSpPr>
          <p:nvPr>
            <p:ph idx="1"/>
          </p:nvPr>
        </p:nvSpPr>
        <p:spPr>
          <a:xfrm>
            <a:off x="1587499" y="2160588"/>
            <a:ext cx="5783939" cy="3925887"/>
          </a:xfrm>
        </p:spPr>
        <p:txBody>
          <a:bodyPr>
            <a:normAutofit fontScale="92500" lnSpcReduction="20000"/>
          </a:bodyPr>
          <a:lstStyle/>
          <a:p>
            <a:pPr marL="0" indent="0">
              <a:buNone/>
            </a:pPr>
            <a:r>
              <a:rPr lang="en-GB" sz="2000" dirty="0"/>
              <a:t>The project is based on a comprehensive analysis about Argentina’s Public Infrastructure by region, utilizing a dataset provided by the Government and performing several Data Science techniques for data cleaning, arranging and visualization. The study addresses key questions in three main categories:</a:t>
            </a:r>
          </a:p>
          <a:p>
            <a:r>
              <a:rPr lang="en-GB" sz="2000" b="1" dirty="0"/>
              <a:t>The distribution of  the infrastructure projects</a:t>
            </a:r>
          </a:p>
          <a:p>
            <a:r>
              <a:rPr lang="en-GB" sz="2000" b="1" dirty="0"/>
              <a:t>Analysis of the current statuses of the projects</a:t>
            </a:r>
          </a:p>
          <a:p>
            <a:r>
              <a:rPr lang="en-GB" sz="2000" b="1" dirty="0"/>
              <a:t>Duration of the projects &amp; trends</a:t>
            </a:r>
          </a:p>
        </p:txBody>
      </p:sp>
      <p:pic>
        <p:nvPicPr>
          <p:cNvPr id="7" name="Graphic 6" descr="City">
            <a:extLst>
              <a:ext uri="{FF2B5EF4-FFF2-40B4-BE49-F238E27FC236}">
                <a16:creationId xmlns:a16="http://schemas.microsoft.com/office/drawing/2014/main" id="{22E83892-5BAA-3E37-B78C-42B698B698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4961" y="2240621"/>
            <a:ext cx="3611880" cy="3611880"/>
          </a:xfrm>
          <a:prstGeom prst="rect">
            <a:avLst/>
          </a:prstGeom>
        </p:spPr>
      </p:pic>
    </p:spTree>
    <p:extLst>
      <p:ext uri="{BB962C8B-B14F-4D97-AF65-F5344CB8AC3E}">
        <p14:creationId xmlns:p14="http://schemas.microsoft.com/office/powerpoint/2010/main" val="405031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7E0597-4F73-A4FD-BBD9-BC33685E7EF4}"/>
              </a:ext>
            </a:extLst>
          </p:cNvPr>
          <p:cNvSpPr>
            <a:spLocks noGrp="1"/>
          </p:cNvSpPr>
          <p:nvPr>
            <p:ph type="title"/>
          </p:nvPr>
        </p:nvSpPr>
        <p:spPr>
          <a:xfrm>
            <a:off x="1587710" y="455362"/>
            <a:ext cx="9486690" cy="1550419"/>
          </a:xfrm>
        </p:spPr>
        <p:txBody>
          <a:bodyPr>
            <a:normAutofit/>
          </a:bodyPr>
          <a:lstStyle/>
          <a:p>
            <a:r>
              <a:rPr lang="en-GB" dirty="0"/>
              <a:t>Data &amp; Notes</a:t>
            </a:r>
          </a:p>
        </p:txBody>
      </p:sp>
      <p:sp>
        <p:nvSpPr>
          <p:cNvPr id="15" name="Rectangle 14">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D01C074-794D-EA9E-A3C1-92C7E2D92FEB}"/>
              </a:ext>
            </a:extLst>
          </p:cNvPr>
          <p:cNvSpPr>
            <a:spLocks noGrp="1"/>
          </p:cNvSpPr>
          <p:nvPr>
            <p:ph idx="1"/>
          </p:nvPr>
        </p:nvSpPr>
        <p:spPr>
          <a:xfrm>
            <a:off x="1587710" y="2160016"/>
            <a:ext cx="9486690" cy="3926152"/>
          </a:xfrm>
        </p:spPr>
        <p:txBody>
          <a:bodyPr>
            <a:normAutofit lnSpcReduction="10000"/>
          </a:bodyPr>
          <a:lstStyle/>
          <a:p>
            <a:pPr marL="0" indent="0">
              <a:lnSpc>
                <a:spcPct val="100000"/>
              </a:lnSpc>
              <a:buNone/>
            </a:pPr>
            <a:r>
              <a:rPr lang="en-GB" sz="2000" b="1" dirty="0"/>
              <a:t>DATA:</a:t>
            </a:r>
            <a:r>
              <a:rPr lang="en-GB" sz="2000" dirty="0"/>
              <a:t> </a:t>
            </a:r>
          </a:p>
          <a:p>
            <a:pPr marL="0" indent="0">
              <a:lnSpc>
                <a:spcPct val="100000"/>
              </a:lnSpc>
              <a:buNone/>
            </a:pPr>
            <a:r>
              <a:rPr lang="en-GB" sz="2000" dirty="0"/>
              <a:t>The data for this analysis was collected directly from the Argentine Government. To facilitate the subsequent analysis, it was necessary to rearrange and wrangle the data.</a:t>
            </a:r>
          </a:p>
          <a:p>
            <a:pPr marL="0" indent="0">
              <a:lnSpc>
                <a:spcPct val="100000"/>
              </a:lnSpc>
              <a:buNone/>
            </a:pPr>
            <a:r>
              <a:rPr lang="en-GB" sz="2000" dirty="0"/>
              <a:t>The data required for the study included the number of infrastructure projects, the project’s initiation year, the sector the project belong, the Argentine province and region in which the project is located, and the duration in days of this.</a:t>
            </a:r>
          </a:p>
          <a:p>
            <a:pPr marL="0" indent="0">
              <a:lnSpc>
                <a:spcPct val="100000"/>
              </a:lnSpc>
              <a:buNone/>
            </a:pPr>
            <a:r>
              <a:rPr lang="en-GB" sz="2000" b="1" dirty="0"/>
              <a:t>NOTES:</a:t>
            </a:r>
          </a:p>
          <a:p>
            <a:pPr marL="0" indent="0">
              <a:lnSpc>
                <a:spcPct val="100000"/>
              </a:lnSpc>
              <a:buNone/>
            </a:pPr>
            <a:r>
              <a:rPr lang="en-GB" sz="2000" b="1" dirty="0"/>
              <a:t>*The dataset contained data from 2008 to 2023</a:t>
            </a:r>
          </a:p>
          <a:p>
            <a:pPr marL="0" indent="0">
              <a:lnSpc>
                <a:spcPct val="100000"/>
              </a:lnSpc>
              <a:buNone/>
            </a:pPr>
            <a:r>
              <a:rPr lang="en-GB" sz="2000" b="1" dirty="0"/>
              <a:t>**The Argentina’s regions are graphed and explained on the following slide</a:t>
            </a:r>
          </a:p>
          <a:p>
            <a:pPr marL="0" indent="0">
              <a:lnSpc>
                <a:spcPct val="100000"/>
              </a:lnSpc>
              <a:buNone/>
            </a:pPr>
            <a:endParaRPr lang="en-GB" sz="2000" b="1" dirty="0"/>
          </a:p>
        </p:txBody>
      </p:sp>
    </p:spTree>
    <p:extLst>
      <p:ext uri="{BB962C8B-B14F-4D97-AF65-F5344CB8AC3E}">
        <p14:creationId xmlns:p14="http://schemas.microsoft.com/office/powerpoint/2010/main" val="142468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4" name="Rectangle 13">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2873EEFF-7532-A172-8327-53C778CF812B}"/>
              </a:ext>
            </a:extLst>
          </p:cNvPr>
          <p:cNvSpPr>
            <a:spLocks noGrp="1"/>
          </p:cNvSpPr>
          <p:nvPr>
            <p:ph type="title"/>
          </p:nvPr>
        </p:nvSpPr>
        <p:spPr>
          <a:xfrm>
            <a:off x="758952" y="455613"/>
            <a:ext cx="4767031" cy="1549400"/>
          </a:xfrm>
        </p:spPr>
        <p:txBody>
          <a:bodyPr>
            <a:normAutofit/>
          </a:bodyPr>
          <a:lstStyle/>
          <a:p>
            <a:r>
              <a:rPr lang="en-GB" dirty="0"/>
              <a:t>Argentina’s regions</a:t>
            </a:r>
          </a:p>
        </p:txBody>
      </p:sp>
      <p:sp>
        <p:nvSpPr>
          <p:cNvPr id="3" name="Content Placeholder 2">
            <a:extLst>
              <a:ext uri="{FF2B5EF4-FFF2-40B4-BE49-F238E27FC236}">
                <a16:creationId xmlns:a16="http://schemas.microsoft.com/office/drawing/2014/main" id="{8518107E-65F2-9CAA-63E8-BDE0E1FC7DAD}"/>
              </a:ext>
            </a:extLst>
          </p:cNvPr>
          <p:cNvSpPr>
            <a:spLocks noGrp="1"/>
          </p:cNvSpPr>
          <p:nvPr>
            <p:ph idx="1"/>
          </p:nvPr>
        </p:nvSpPr>
        <p:spPr>
          <a:xfrm>
            <a:off x="758952" y="2160588"/>
            <a:ext cx="4767031" cy="3925887"/>
          </a:xfrm>
        </p:spPr>
        <p:txBody>
          <a:bodyPr>
            <a:normAutofit/>
          </a:bodyPr>
          <a:lstStyle/>
          <a:p>
            <a:pPr marL="0" indent="0">
              <a:lnSpc>
                <a:spcPct val="100000"/>
              </a:lnSpc>
              <a:buNone/>
            </a:pPr>
            <a:r>
              <a:rPr lang="en-GB" sz="1000" dirty="0"/>
              <a:t>Argentina, situated in South America, is a federal republic with a population of 45 million inhabitants. The nation is conformed by 23 provinces and one Federal District. To conduct a regional Analysis, the 24 districts were categorized into 5 regions (following the economic &amp; social development region separation):</a:t>
            </a:r>
          </a:p>
          <a:p>
            <a:pPr marL="342900" indent="-342900">
              <a:lnSpc>
                <a:spcPct val="100000"/>
              </a:lnSpc>
              <a:buFont typeface="+mj-lt"/>
              <a:buAutoNum type="arabicPeriod"/>
            </a:pPr>
            <a:r>
              <a:rPr lang="en-GB" sz="1000" b="1" dirty="0"/>
              <a:t>Buenos Aires Region :  </a:t>
            </a:r>
            <a:r>
              <a:rPr lang="en-GB" sz="1000" dirty="0"/>
              <a:t>Formed by only two districts, Buenos Aires Province and the Autonomous City of Buenos Aires (the national capital), this region is the richest and most populated.</a:t>
            </a:r>
          </a:p>
          <a:p>
            <a:pPr marL="342900" indent="-342900">
              <a:lnSpc>
                <a:spcPct val="100000"/>
              </a:lnSpc>
              <a:buFont typeface="+mj-lt"/>
              <a:buAutoNum type="arabicPeriod"/>
            </a:pPr>
            <a:r>
              <a:rPr lang="en-GB" sz="1000" b="1" dirty="0"/>
              <a:t>Central Region</a:t>
            </a:r>
            <a:r>
              <a:rPr lang="en-GB" sz="1000" dirty="0"/>
              <a:t>: Located in the central-eastern part of the country, It’s the third most populated region and the second richest. It’s composed by three provinces</a:t>
            </a:r>
          </a:p>
          <a:p>
            <a:pPr marL="342900" indent="-342900">
              <a:lnSpc>
                <a:spcPct val="100000"/>
              </a:lnSpc>
              <a:buFont typeface="+mj-lt"/>
              <a:buAutoNum type="arabicPeriod"/>
            </a:pPr>
            <a:r>
              <a:rPr lang="en-GB" sz="1000" b="1" dirty="0"/>
              <a:t>New Cuyo Region:  </a:t>
            </a:r>
            <a:r>
              <a:rPr lang="en-GB" sz="1000" dirty="0"/>
              <a:t>Considerate as the poorest Region in the country, New Cuyo is made up of four provinces and is situated in the central-western part of Argentina</a:t>
            </a:r>
          </a:p>
          <a:p>
            <a:pPr marL="342900" indent="-342900">
              <a:lnSpc>
                <a:spcPct val="100000"/>
              </a:lnSpc>
              <a:buFont typeface="+mj-lt"/>
              <a:buAutoNum type="arabicPeriod"/>
            </a:pPr>
            <a:r>
              <a:rPr lang="en-GB" sz="1000" b="1" dirty="0"/>
              <a:t>Great North Region: </a:t>
            </a:r>
            <a:r>
              <a:rPr lang="en-GB" sz="1000" dirty="0"/>
              <a:t>The second most populated and third wealthiest region, the Great North is formed by eight provinces. It’s located all over the north of the country</a:t>
            </a:r>
          </a:p>
          <a:p>
            <a:pPr marL="342900" indent="-342900">
              <a:lnSpc>
                <a:spcPct val="100000"/>
              </a:lnSpc>
              <a:buFont typeface="+mj-lt"/>
              <a:buAutoNum type="arabicPeriod"/>
            </a:pPr>
            <a:r>
              <a:rPr lang="en-GB" sz="1000" b="1" dirty="0"/>
              <a:t>Patagonia Region: </a:t>
            </a:r>
            <a:r>
              <a:rPr lang="en-GB" sz="1000" dirty="0"/>
              <a:t>The least populated region. Located all over the south of the country, it’s formed by six provinces.</a:t>
            </a:r>
          </a:p>
        </p:txBody>
      </p:sp>
      <p:pic>
        <p:nvPicPr>
          <p:cNvPr id="5" name="Picture 4" descr="A map of argentina with different colored states&#10;&#10;Description automatically generated">
            <a:extLst>
              <a:ext uri="{FF2B5EF4-FFF2-40B4-BE49-F238E27FC236}">
                <a16:creationId xmlns:a16="http://schemas.microsoft.com/office/drawing/2014/main" id="{76B1D216-4B0F-C6A5-CE1D-6F5BB2390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3373" y="265655"/>
            <a:ext cx="3685656" cy="6466064"/>
          </a:xfrm>
          <a:prstGeom prst="rect">
            <a:avLst/>
          </a:prstGeom>
        </p:spPr>
      </p:pic>
    </p:spTree>
    <p:extLst>
      <p:ext uri="{BB962C8B-B14F-4D97-AF65-F5344CB8AC3E}">
        <p14:creationId xmlns:p14="http://schemas.microsoft.com/office/powerpoint/2010/main" val="119327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9" name="Rectangle 8">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useBgFill="1">
        <p:nvSpPr>
          <p:cNvPr id="11" name="Rectangle 10">
            <a:extLst>
              <a:ext uri="{FF2B5EF4-FFF2-40B4-BE49-F238E27FC236}">
                <a16:creationId xmlns:a16="http://schemas.microsoft.com/office/drawing/2014/main" id="{281148B8-58D0-4E9A-A32C-B3B181A3A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FA10D2-FBC0-CB18-27FF-0ED0ADD14DC7}"/>
              </a:ext>
            </a:extLst>
          </p:cNvPr>
          <p:cNvSpPr>
            <a:spLocks noGrp="1"/>
          </p:cNvSpPr>
          <p:nvPr>
            <p:ph type="title"/>
          </p:nvPr>
        </p:nvSpPr>
        <p:spPr>
          <a:xfrm>
            <a:off x="4654296" y="1247140"/>
            <a:ext cx="6458614" cy="3450844"/>
          </a:xfrm>
        </p:spPr>
        <p:txBody>
          <a:bodyPr vert="horz" lIns="91440" tIns="45720" rIns="91440" bIns="45720" rtlCol="0" anchor="t">
            <a:normAutofit/>
          </a:bodyPr>
          <a:lstStyle/>
          <a:p>
            <a:r>
              <a:rPr lang="en-US" sz="6000" dirty="0"/>
              <a:t>1.Distribution of infrastructure Projects</a:t>
            </a:r>
          </a:p>
        </p:txBody>
      </p:sp>
      <p:sp>
        <p:nvSpPr>
          <p:cNvPr id="13" name="Rectangle 12">
            <a:extLst>
              <a:ext uri="{FF2B5EF4-FFF2-40B4-BE49-F238E27FC236}">
                <a16:creationId xmlns:a16="http://schemas.microsoft.com/office/drawing/2014/main" id="{3B8154F5-2E4B-4EB4-9BE5-A38ED1238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5"/>
            <a:ext cx="4067325"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5" name="Rectangle 14">
            <a:extLst>
              <a:ext uri="{FF2B5EF4-FFF2-40B4-BE49-F238E27FC236}">
                <a16:creationId xmlns:a16="http://schemas.microsoft.com/office/drawing/2014/main" id="{9F217F6F-016A-42CB-9074-E8CBC6CC7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2747133"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2345665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Rectangle 31">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B7A31B5C-0BFF-AECC-2127-B55DD0993D34}"/>
              </a:ext>
            </a:extLst>
          </p:cNvPr>
          <p:cNvSpPr>
            <a:spLocks noGrp="1"/>
          </p:cNvSpPr>
          <p:nvPr>
            <p:ph type="title"/>
          </p:nvPr>
        </p:nvSpPr>
        <p:spPr>
          <a:xfrm>
            <a:off x="6372402" y="455362"/>
            <a:ext cx="4701998" cy="1550419"/>
          </a:xfrm>
        </p:spPr>
        <p:txBody>
          <a:bodyPr>
            <a:normAutofit/>
          </a:bodyPr>
          <a:lstStyle/>
          <a:p>
            <a:pPr>
              <a:lnSpc>
                <a:spcPct val="90000"/>
              </a:lnSpc>
            </a:pPr>
            <a:r>
              <a:rPr lang="en-GB" sz="3400" dirty="0"/>
              <a:t>1.1. How are the projects distributed across region ?</a:t>
            </a:r>
          </a:p>
        </p:txBody>
      </p:sp>
      <p:sp>
        <p:nvSpPr>
          <p:cNvPr id="3" name="Content Placeholder 2">
            <a:extLst>
              <a:ext uri="{FF2B5EF4-FFF2-40B4-BE49-F238E27FC236}">
                <a16:creationId xmlns:a16="http://schemas.microsoft.com/office/drawing/2014/main" id="{B3411A43-540A-7934-7CA8-5C2EAA78AAED}"/>
              </a:ext>
            </a:extLst>
          </p:cNvPr>
          <p:cNvSpPr>
            <a:spLocks noGrp="1"/>
          </p:cNvSpPr>
          <p:nvPr>
            <p:ph idx="1"/>
          </p:nvPr>
        </p:nvSpPr>
        <p:spPr>
          <a:xfrm>
            <a:off x="6372402" y="2160016"/>
            <a:ext cx="4701998" cy="3926152"/>
          </a:xfrm>
        </p:spPr>
        <p:txBody>
          <a:bodyPr>
            <a:normAutofit/>
          </a:bodyPr>
          <a:lstStyle/>
          <a:p>
            <a:pPr marL="0" indent="0">
              <a:lnSpc>
                <a:spcPct val="100000"/>
              </a:lnSpc>
              <a:buNone/>
            </a:pPr>
            <a:r>
              <a:rPr lang="en-GB" sz="2000" dirty="0"/>
              <a:t>In the following map we can see clearly how the region with most projects is Buenos Aires, followed by the Central and Great North region.</a:t>
            </a:r>
          </a:p>
          <a:p>
            <a:pPr marL="0" indent="0">
              <a:lnSpc>
                <a:spcPct val="100000"/>
              </a:lnSpc>
              <a:buNone/>
            </a:pPr>
            <a:r>
              <a:rPr lang="en-GB" sz="2000" dirty="0"/>
              <a:t>It’s important to note that There’s a really big gap between Buenos Aires and the rest of the regions.</a:t>
            </a:r>
          </a:p>
          <a:p>
            <a:pPr marL="0" indent="0">
              <a:lnSpc>
                <a:spcPct val="100000"/>
              </a:lnSpc>
              <a:buNone/>
            </a:pPr>
            <a:r>
              <a:rPr lang="en-GB" sz="2000" dirty="0"/>
              <a:t>To really understand the distribution, it would be necessary to observe the following pie chart </a:t>
            </a:r>
            <a:r>
              <a:rPr lang="en-GB" sz="2000" dirty="0">
                <a:sym typeface="Wingdings" panose="05000000000000000000" pitchFamily="2" charset="2"/>
              </a:rPr>
              <a:t></a:t>
            </a:r>
            <a:endParaRPr lang="en-GB" sz="2000" dirty="0"/>
          </a:p>
        </p:txBody>
      </p:sp>
      <p:pic>
        <p:nvPicPr>
          <p:cNvPr id="5" name="Picture 4" descr="A map of argentina with different colored regions&#10;&#10;Description automatically generated">
            <a:extLst>
              <a:ext uri="{FF2B5EF4-FFF2-40B4-BE49-F238E27FC236}">
                <a16:creationId xmlns:a16="http://schemas.microsoft.com/office/drawing/2014/main" id="{106CC489-F772-7005-2701-EED18E902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607" y="565154"/>
            <a:ext cx="3150773" cy="5527672"/>
          </a:xfrm>
          <a:prstGeom prst="rect">
            <a:avLst/>
          </a:prstGeom>
          <a:effectLst>
            <a:reflection blurRad="6350" stA="50000" endA="275" endPos="40000" dist="101600" dir="5400000" sy="-100000" algn="bl" rotWithShape="0"/>
          </a:effectLst>
        </p:spPr>
      </p:pic>
    </p:spTree>
    <p:extLst>
      <p:ext uri="{BB962C8B-B14F-4D97-AF65-F5344CB8AC3E}">
        <p14:creationId xmlns:p14="http://schemas.microsoft.com/office/powerpoint/2010/main" val="426913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DDED9F47-7B13-9E1B-E1F1-294CD3D3FC92}"/>
              </a:ext>
            </a:extLst>
          </p:cNvPr>
          <p:cNvSpPr>
            <a:spLocks noGrp="1"/>
          </p:cNvSpPr>
          <p:nvPr>
            <p:ph type="title"/>
          </p:nvPr>
        </p:nvSpPr>
        <p:spPr>
          <a:xfrm>
            <a:off x="758952" y="455613"/>
            <a:ext cx="4767031" cy="1549400"/>
          </a:xfrm>
        </p:spPr>
        <p:txBody>
          <a:bodyPr>
            <a:normAutofit/>
          </a:bodyPr>
          <a:lstStyle/>
          <a:p>
            <a:pPr>
              <a:lnSpc>
                <a:spcPct val="90000"/>
              </a:lnSpc>
            </a:pPr>
            <a:r>
              <a:rPr lang="en-GB" sz="3400" dirty="0"/>
              <a:t>1.1. How are the projects distributed across region ?</a:t>
            </a:r>
          </a:p>
        </p:txBody>
      </p:sp>
      <p:sp>
        <p:nvSpPr>
          <p:cNvPr id="3" name="Content Placeholder 2">
            <a:extLst>
              <a:ext uri="{FF2B5EF4-FFF2-40B4-BE49-F238E27FC236}">
                <a16:creationId xmlns:a16="http://schemas.microsoft.com/office/drawing/2014/main" id="{8A95199D-D5EE-1C2E-AB4A-A8943C41134F}"/>
              </a:ext>
            </a:extLst>
          </p:cNvPr>
          <p:cNvSpPr>
            <a:spLocks noGrp="1"/>
          </p:cNvSpPr>
          <p:nvPr>
            <p:ph idx="1"/>
          </p:nvPr>
        </p:nvSpPr>
        <p:spPr>
          <a:xfrm>
            <a:off x="758952" y="2160588"/>
            <a:ext cx="4767031" cy="3925887"/>
          </a:xfrm>
        </p:spPr>
        <p:txBody>
          <a:bodyPr>
            <a:normAutofit/>
          </a:bodyPr>
          <a:lstStyle/>
          <a:p>
            <a:pPr marL="0" indent="0">
              <a:buNone/>
            </a:pPr>
            <a:r>
              <a:rPr lang="en-GB" dirty="0"/>
              <a:t>Now, observing the distribution on a pie chart we can clearly understand the difference that exists between Buenos Aires and the rest of the regions. </a:t>
            </a:r>
          </a:p>
          <a:p>
            <a:pPr marL="0" indent="0">
              <a:buNone/>
            </a:pPr>
            <a:r>
              <a:rPr lang="en-GB" dirty="0"/>
              <a:t>Almost half of the infrastructure projects in the country take place in Buenos Aires.</a:t>
            </a:r>
          </a:p>
        </p:txBody>
      </p:sp>
      <p:pic>
        <p:nvPicPr>
          <p:cNvPr id="5" name="Picture 4" descr="A pie chart with numbers and text&#10;&#10;Description automatically generated">
            <a:extLst>
              <a:ext uri="{FF2B5EF4-FFF2-40B4-BE49-F238E27FC236}">
                <a16:creationId xmlns:a16="http://schemas.microsoft.com/office/drawing/2014/main" id="{2A0DECCC-5085-B798-A5FE-E44D83889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054" y="1672988"/>
            <a:ext cx="4245788" cy="3354173"/>
          </a:xfrm>
          <a:prstGeom prst="roundRect">
            <a:avLst>
              <a:gd name="adj" fmla="val 4167"/>
            </a:avLst>
          </a:prstGeom>
          <a:solidFill>
            <a:srgbClr val="FFFFFF"/>
          </a:solidFill>
          <a:ln w="76200" cap="sq">
            <a:solidFill>
              <a:srgbClr val="EAEAEA"/>
            </a:solidFill>
            <a:miter lim="800000"/>
          </a:ln>
          <a:effectLst>
            <a:reflection blurRad="6350" stA="50000" endA="275" endPos="40000" dist="1016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5393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409039-96C3-8710-E7C0-B54502D5EA90}"/>
              </a:ext>
            </a:extLst>
          </p:cNvPr>
          <p:cNvSpPr>
            <a:spLocks noGrp="1"/>
          </p:cNvSpPr>
          <p:nvPr>
            <p:ph type="title"/>
          </p:nvPr>
        </p:nvSpPr>
        <p:spPr>
          <a:xfrm>
            <a:off x="1587710" y="455362"/>
            <a:ext cx="9486690" cy="1550419"/>
          </a:xfrm>
        </p:spPr>
        <p:txBody>
          <a:bodyPr>
            <a:normAutofit/>
          </a:bodyPr>
          <a:lstStyle/>
          <a:p>
            <a:r>
              <a:rPr lang="en-GB" dirty="0"/>
              <a:t>1.2. </a:t>
            </a:r>
            <a:r>
              <a:rPr lang="en-US" dirty="0"/>
              <a:t>What is the most prevalent sector/infrastructure type?</a:t>
            </a:r>
            <a:endParaRPr lang="en-GB" dirty="0"/>
          </a:p>
        </p:txBody>
      </p:sp>
      <p:sp>
        <p:nvSpPr>
          <p:cNvPr id="3" name="Content Placeholder 2">
            <a:extLst>
              <a:ext uri="{FF2B5EF4-FFF2-40B4-BE49-F238E27FC236}">
                <a16:creationId xmlns:a16="http://schemas.microsoft.com/office/drawing/2014/main" id="{25729960-D963-9173-56CC-D3395CFDCF01}"/>
              </a:ext>
            </a:extLst>
          </p:cNvPr>
          <p:cNvSpPr>
            <a:spLocks noGrp="1"/>
          </p:cNvSpPr>
          <p:nvPr>
            <p:ph idx="1"/>
          </p:nvPr>
        </p:nvSpPr>
        <p:spPr>
          <a:xfrm>
            <a:off x="1587499" y="2160588"/>
            <a:ext cx="5783939" cy="3925887"/>
          </a:xfrm>
        </p:spPr>
        <p:txBody>
          <a:bodyPr>
            <a:normAutofit/>
          </a:bodyPr>
          <a:lstStyle/>
          <a:p>
            <a:r>
              <a:rPr lang="en-GB" dirty="0"/>
              <a:t>At country level we can see that the top 5 sectors, where most infrastructure projects falls on, are the:</a:t>
            </a:r>
          </a:p>
          <a:p>
            <a:pPr lvl="2"/>
            <a:r>
              <a:rPr lang="en-GB" dirty="0"/>
              <a:t>Water and Sewers Infrastructures</a:t>
            </a:r>
          </a:p>
          <a:p>
            <a:pPr lvl="2"/>
            <a:r>
              <a:rPr lang="en-GB" dirty="0"/>
              <a:t>Roadworks</a:t>
            </a:r>
          </a:p>
          <a:p>
            <a:pPr lvl="2"/>
            <a:r>
              <a:rPr lang="en-GB" dirty="0"/>
              <a:t>Architecture Projects</a:t>
            </a:r>
          </a:p>
          <a:p>
            <a:pPr lvl="2"/>
            <a:r>
              <a:rPr lang="en-GB" dirty="0"/>
              <a:t>Urban Equipment</a:t>
            </a:r>
          </a:p>
          <a:p>
            <a:pPr lvl="2"/>
            <a:r>
              <a:rPr lang="en-GB" dirty="0"/>
              <a:t>Other Types of Projects</a:t>
            </a:r>
          </a:p>
          <a:p>
            <a:pPr marL="228600" lvl="1" indent="0">
              <a:buNone/>
            </a:pPr>
            <a:endParaRPr lang="en-GB" dirty="0"/>
          </a:p>
          <a:p>
            <a:pPr marL="228600" lvl="1" indent="0">
              <a:buNone/>
            </a:pPr>
            <a:r>
              <a:rPr lang="en-GB" sz="1300" dirty="0"/>
              <a:t>(This distribution changes when analysing each region individually, this can be observed in the interactive dashboard provided ) </a:t>
            </a:r>
          </a:p>
        </p:txBody>
      </p:sp>
      <p:pic>
        <p:nvPicPr>
          <p:cNvPr id="5" name="Picture 4" descr="A graph of blue bars with white text&#10;&#10;Description automatically generated">
            <a:extLst>
              <a:ext uri="{FF2B5EF4-FFF2-40B4-BE49-F238E27FC236}">
                <a16:creationId xmlns:a16="http://schemas.microsoft.com/office/drawing/2014/main" id="{32E384F5-DA9C-5F42-318D-C8D4381C2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1778" y="2461143"/>
            <a:ext cx="4250565" cy="3304815"/>
          </a:xfrm>
          <a:prstGeom prst="rect">
            <a:avLst/>
          </a:prstGeom>
          <a:effectLst>
            <a:reflection blurRad="6350" stA="50000" endA="275" endPos="40000" dist="101600" dir="5400000" sy="-100000" algn="bl" rotWithShape="0"/>
          </a:effectLst>
        </p:spPr>
      </p:pic>
    </p:spTree>
    <p:extLst>
      <p:ext uri="{BB962C8B-B14F-4D97-AF65-F5344CB8AC3E}">
        <p14:creationId xmlns:p14="http://schemas.microsoft.com/office/powerpoint/2010/main" val="3343089007"/>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288</TotalTime>
  <Words>1545</Words>
  <Application>Microsoft Office PowerPoint</Application>
  <PresentationFormat>Widescreen</PresentationFormat>
  <Paragraphs>151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Neue Haas Grotesk Text Pro</vt:lpstr>
      <vt:lpstr>InterweaveVTI</vt:lpstr>
      <vt:lpstr>Public Infrastructure in Argentina (Regional Analysis)</vt:lpstr>
      <vt:lpstr>Index</vt:lpstr>
      <vt:lpstr>Project Summary </vt:lpstr>
      <vt:lpstr>Data &amp; Notes</vt:lpstr>
      <vt:lpstr>Argentina’s regions</vt:lpstr>
      <vt:lpstr>1.Distribution of infrastructure Projects</vt:lpstr>
      <vt:lpstr>1.1. How are the projects distributed across region ?</vt:lpstr>
      <vt:lpstr>1.1. How are the projects distributed across region ?</vt:lpstr>
      <vt:lpstr>1.2. What is the most prevalent sector/infrastructure type?</vt:lpstr>
      <vt:lpstr>2.Current Status of the Country’s projects</vt:lpstr>
      <vt:lpstr>2.1. What’s the percentage of finished and ongoing projects ?</vt:lpstr>
      <vt:lpstr>2.2. What’s projects sectors with highest and lowest completion rate?</vt:lpstr>
      <vt:lpstr>3.Duration of the projects &amp; trends</vt:lpstr>
      <vt:lpstr>3.1. What’s the average “completion” time ?</vt:lpstr>
      <vt:lpstr>3.2. Projects Duration Insights</vt:lpstr>
      <vt:lpstr>3.3. Project Completion Time evolution </vt:lpstr>
      <vt:lpstr>Conclusions &amp; Further Analysis</vt:lpstr>
      <vt:lpstr>Conclusions</vt:lpstr>
      <vt:lpstr>Further Analysis &amp; Limitations</vt:lpstr>
      <vt:lpstr>Thanks for reading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Infrastructure in Argentina (Regional Analysis)</dc:title>
  <dc:creator>Tobias Casco</dc:creator>
  <cp:lastModifiedBy>Tobias Casco</cp:lastModifiedBy>
  <cp:revision>17</cp:revision>
  <dcterms:created xsi:type="dcterms:W3CDTF">2023-11-20T03:11:59Z</dcterms:created>
  <dcterms:modified xsi:type="dcterms:W3CDTF">2023-11-20T17:44:01Z</dcterms:modified>
</cp:coreProperties>
</file>