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2"/>
  </p:notesMasterIdLst>
  <p:handoutMasterIdLst>
    <p:handoutMasterId r:id="rId23"/>
  </p:handoutMasterIdLst>
  <p:sldIdLst>
    <p:sldId id="270" r:id="rId2"/>
    <p:sldId id="256" r:id="rId3"/>
    <p:sldId id="257" r:id="rId4"/>
    <p:sldId id="269" r:id="rId5"/>
    <p:sldId id="271" r:id="rId6"/>
    <p:sldId id="278" r:id="rId7"/>
    <p:sldId id="279" r:id="rId8"/>
    <p:sldId id="275" r:id="rId9"/>
    <p:sldId id="272" r:id="rId10"/>
    <p:sldId id="273" r:id="rId11"/>
    <p:sldId id="274" r:id="rId12"/>
    <p:sldId id="286" r:id="rId13"/>
    <p:sldId id="277" r:id="rId14"/>
    <p:sldId id="285" r:id="rId15"/>
    <p:sldId id="284" r:id="rId16"/>
    <p:sldId id="280" r:id="rId17"/>
    <p:sldId id="281" r:id="rId18"/>
    <p:sldId id="283" r:id="rId19"/>
    <p:sldId id="282" r:id="rId20"/>
    <p:sldId id="287" r:id="rId21"/>
  </p:sldIdLst>
  <p:sldSz cx="10693400" cy="7561263"/>
  <p:notesSz cx="7104063" cy="10234613"/>
  <p:defaultTextStyle>
    <a:defPPr>
      <a:defRPr lang="fr-FR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2">
          <p15:clr>
            <a:srgbClr val="A4A3A4"/>
          </p15:clr>
        </p15:guide>
        <p15:guide id="2" orient="horz" pos="4286">
          <p15:clr>
            <a:srgbClr val="A4A3A4"/>
          </p15:clr>
        </p15:guide>
        <p15:guide id="3" orient="horz" pos="2472">
          <p15:clr>
            <a:srgbClr val="A4A3A4"/>
          </p15:clr>
        </p15:guide>
        <p15:guide id="4" orient="horz" pos="4649">
          <p15:clr>
            <a:srgbClr val="A4A3A4"/>
          </p15:clr>
        </p15:guide>
        <p15:guide id="5" orient="horz" pos="233">
          <p15:clr>
            <a:srgbClr val="A4A3A4"/>
          </p15:clr>
        </p15:guide>
        <p15:guide id="6" orient="horz" pos="746">
          <p15:clr>
            <a:srgbClr val="A4A3A4"/>
          </p15:clr>
        </p15:guide>
        <p15:guide id="7" orient="horz" pos="1202">
          <p15:clr>
            <a:srgbClr val="A4A3A4"/>
          </p15:clr>
        </p15:guide>
        <p15:guide id="8" orient="horz" pos="1428">
          <p15:clr>
            <a:srgbClr val="A4A3A4"/>
          </p15:clr>
        </p15:guide>
        <p15:guide id="9" orient="horz" pos="1066">
          <p15:clr>
            <a:srgbClr val="A4A3A4"/>
          </p15:clr>
        </p15:guide>
        <p15:guide id="10" orient="horz" pos="122">
          <p15:clr>
            <a:srgbClr val="A4A3A4"/>
          </p15:clr>
        </p15:guide>
        <p15:guide id="11" orient="horz" pos="384">
          <p15:clr>
            <a:srgbClr val="A4A3A4"/>
          </p15:clr>
        </p15:guide>
        <p15:guide id="12" pos="3398">
          <p15:clr>
            <a:srgbClr val="A4A3A4"/>
          </p15:clr>
        </p15:guide>
        <p15:guide id="13" pos="6624">
          <p15:clr>
            <a:srgbClr val="A4A3A4"/>
          </p15:clr>
        </p15:guide>
        <p15:guide id="14" pos="927">
          <p15:clr>
            <a:srgbClr val="A4A3A4"/>
          </p15:clr>
        </p15:guide>
        <p15:guide id="15" pos="238">
          <p15:clr>
            <a:srgbClr val="A4A3A4"/>
          </p15:clr>
        </p15:guide>
        <p15:guide id="16" pos="462">
          <p15:clr>
            <a:srgbClr val="A4A3A4"/>
          </p15:clr>
        </p15:guide>
        <p15:guide id="17" pos="115">
          <p15:clr>
            <a:srgbClr val="A4A3A4"/>
          </p15:clr>
        </p15:guide>
        <p15:guide id="18" pos="696">
          <p15:clr>
            <a:srgbClr val="A4A3A4"/>
          </p15:clr>
        </p15:guide>
        <p15:guide id="19" pos="13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9D5AA6-5A0F-B55E-FFB6-BCA3A3D96C1E}" name="Tobias Fatzer" initials="TF" userId="S::fatzetob@students.zhaw.ch::9c9686ab-e395-46c4-9664-5ed52f64d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ll Gregory (hillgre1)" initials="HG(" lastIdx="1" clrIdx="0">
    <p:extLst>
      <p:ext uri="{19B8F6BF-5375-455C-9EA6-DF929625EA0E}">
        <p15:presenceInfo xmlns:p15="http://schemas.microsoft.com/office/powerpoint/2012/main" userId="Hill Gregory (hillgre1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58"/>
    <a:srgbClr val="0064A6"/>
    <a:srgbClr val="F5C513"/>
    <a:srgbClr val="002C59"/>
    <a:srgbClr val="000000"/>
    <a:srgbClr val="012C59"/>
    <a:srgbClr val="6FBAED"/>
    <a:srgbClr val="FFFFFF"/>
    <a:srgbClr val="A5A5A5"/>
    <a:srgbClr val="3AC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28" autoAdjust="0"/>
    <p:restoredTop sz="94472" autoAdjust="0"/>
  </p:normalViewPr>
  <p:slideViewPr>
    <p:cSldViewPr snapToGrid="0" showGuides="1">
      <p:cViewPr varScale="1">
        <p:scale>
          <a:sx n="89" d="100"/>
          <a:sy n="89" d="100"/>
        </p:scale>
        <p:origin x="114" y="1470"/>
      </p:cViewPr>
      <p:guideLst>
        <p:guide orient="horz" pos="632"/>
        <p:guide orient="horz" pos="4286"/>
        <p:guide orient="horz" pos="2472"/>
        <p:guide orient="horz" pos="4649"/>
        <p:guide orient="horz" pos="233"/>
        <p:guide orient="horz" pos="746"/>
        <p:guide orient="horz" pos="1202"/>
        <p:guide orient="horz" pos="1428"/>
        <p:guide orient="horz" pos="1066"/>
        <p:guide orient="horz" pos="122"/>
        <p:guide orient="horz" pos="384"/>
        <p:guide pos="3398"/>
        <p:guide pos="6624"/>
        <p:guide pos="927"/>
        <p:guide pos="238"/>
        <p:guide pos="462"/>
        <p:guide pos="115"/>
        <p:guide pos="696"/>
        <p:guide pos="13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-540" y="-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8427" cy="511731"/>
          </a:xfrm>
          <a:prstGeom prst="rect">
            <a:avLst/>
          </a:prstGeom>
        </p:spPr>
        <p:txBody>
          <a:bodyPr vert="horz" lIns="94920" tIns="47461" rIns="94920" bIns="4746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5639" y="1"/>
            <a:ext cx="3078427" cy="511731"/>
          </a:xfrm>
          <a:prstGeom prst="rect">
            <a:avLst/>
          </a:prstGeom>
        </p:spPr>
        <p:txBody>
          <a:bodyPr vert="horz" lIns="94920" tIns="47461" rIns="94920" bIns="47461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06.04.2022</a:t>
            </a:fld>
            <a:endParaRPr lang="fr-FR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721107"/>
            <a:ext cx="3078427" cy="511731"/>
          </a:xfrm>
          <a:prstGeom prst="rect">
            <a:avLst/>
          </a:prstGeom>
        </p:spPr>
        <p:txBody>
          <a:bodyPr vert="horz" lIns="94920" tIns="47461" rIns="94920" bIns="4746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5" y="9721107"/>
            <a:ext cx="3078427" cy="511731"/>
          </a:xfrm>
          <a:prstGeom prst="rect">
            <a:avLst/>
          </a:prstGeom>
        </p:spPr>
        <p:txBody>
          <a:bodyPr vert="horz" lIns="94920" tIns="47461" rIns="94920" bIns="47461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8427" cy="511731"/>
          </a:xfrm>
          <a:prstGeom prst="rect">
            <a:avLst/>
          </a:prstGeom>
        </p:spPr>
        <p:txBody>
          <a:bodyPr vert="horz" lIns="94920" tIns="47461" rIns="94920" bIns="4746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5" y="1"/>
            <a:ext cx="3078427" cy="511731"/>
          </a:xfrm>
          <a:prstGeom prst="rect">
            <a:avLst/>
          </a:prstGeom>
        </p:spPr>
        <p:txBody>
          <a:bodyPr vert="horz" lIns="94920" tIns="47461" rIns="94920" bIns="47461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06/04/2022</a:t>
            </a:fld>
            <a:endParaRPr lang="fr-FR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8350"/>
            <a:ext cx="54276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0" tIns="47461" rIns="94920" bIns="47461" rtlCol="0" anchor="ctr"/>
          <a:lstStyle/>
          <a:p>
            <a:endParaRPr lang="fr-FR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861443"/>
            <a:ext cx="5683250" cy="4605576"/>
          </a:xfrm>
          <a:prstGeom prst="rect">
            <a:avLst/>
          </a:prstGeom>
        </p:spPr>
        <p:txBody>
          <a:bodyPr vert="horz" lIns="94920" tIns="47461" rIns="94920" bIns="47461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8427" cy="511731"/>
          </a:xfrm>
          <a:prstGeom prst="rect">
            <a:avLst/>
          </a:prstGeom>
        </p:spPr>
        <p:txBody>
          <a:bodyPr vert="horz" lIns="94920" tIns="47461" rIns="94920" bIns="4746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5" y="9721107"/>
            <a:ext cx="3078427" cy="511731"/>
          </a:xfrm>
          <a:prstGeom prst="rect">
            <a:avLst/>
          </a:prstGeom>
        </p:spPr>
        <p:txBody>
          <a:bodyPr vert="horz" lIns="94920" tIns="47461" rIns="94920" bIns="47461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58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479549" y="6956319"/>
            <a:ext cx="8907464" cy="238176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1" baseline="0">
                <a:solidFill>
                  <a:schemeClr val="bg1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479549" y="3060601"/>
            <a:ext cx="8907463" cy="309629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1479549" y="7226000"/>
            <a:ext cx="8907464" cy="323012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aseline="0">
                <a:solidFill>
                  <a:schemeClr val="bg1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74176" y="375017"/>
            <a:ext cx="3392705" cy="129799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754008" y="3564607"/>
            <a:ext cx="5270621" cy="2311852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459421" y="1597006"/>
            <a:ext cx="9043987" cy="104865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98372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479549" y="6956319"/>
            <a:ext cx="8907464" cy="238176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1" baseline="0">
                <a:solidFill>
                  <a:srgbClr val="0064A6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479549" y="3060601"/>
            <a:ext cx="8907463" cy="3096294"/>
          </a:xfr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1479549" y="7226000"/>
            <a:ext cx="8907464" cy="323012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aseline="0">
                <a:solidFill>
                  <a:srgbClr val="0064A6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5" name="Bildplatzhalter 4" hidden="1"/>
          <p:cNvSpPr>
            <a:spLocks noGrp="1"/>
          </p:cNvSpPr>
          <p:nvPr>
            <p:ph type="pic" sz="quarter" idx="15"/>
          </p:nvPr>
        </p:nvSpPr>
        <p:spPr>
          <a:xfrm>
            <a:off x="2692400" y="3597275"/>
            <a:ext cx="5260975" cy="226695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92150" y="3542413"/>
            <a:ext cx="5400290" cy="232247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54538" y="372900"/>
            <a:ext cx="3418510" cy="1307866"/>
          </a:xfrm>
          <a:prstGeom prst="rect">
            <a:avLst/>
          </a:prstGeom>
        </p:spPr>
      </p:pic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1459421" y="1597006"/>
            <a:ext cx="9043987" cy="104865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800">
                <a:solidFill>
                  <a:srgbClr val="0064A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158312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182807" y="179904"/>
            <a:ext cx="10332793" cy="1001144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10137776" cy="5155294"/>
          </a:xfrm>
        </p:spPr>
        <p:txBody>
          <a:bodyPr/>
          <a:lstStyle>
            <a:lvl1pPr marL="355600" indent="-355600">
              <a:lnSpc>
                <a:spcPct val="120000"/>
              </a:lnSpc>
              <a:spcBef>
                <a:spcPts val="0"/>
              </a:spcBef>
              <a:defRPr sz="2400"/>
            </a:lvl1pPr>
            <a:lvl2pPr marL="719138" indent="-361950">
              <a:lnSpc>
                <a:spcPct val="120000"/>
              </a:lnSpc>
              <a:spcBef>
                <a:spcPts val="0"/>
              </a:spcBef>
              <a:defRPr sz="2200"/>
            </a:lvl2pPr>
            <a:lvl3pPr marL="1074738" indent="-355600">
              <a:lnSpc>
                <a:spcPct val="120000"/>
              </a:lnSpc>
              <a:spcBef>
                <a:spcPts val="0"/>
              </a:spcBef>
              <a:defRPr sz="2000"/>
            </a:lvl3pPr>
            <a:lvl4pPr marL="1433513" indent="-358775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4pPr>
            <a:lvl5pPr marL="1787525" indent="-354013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80893" y="284056"/>
            <a:ext cx="9928225" cy="80010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600" b="0" spc="3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80892" y="260160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600"/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  <p:sp>
        <p:nvSpPr>
          <p:cNvPr id="13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84691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4978757" y="7254174"/>
            <a:ext cx="83184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1000" smtClean="0">
                <a:solidFill>
                  <a:srgbClr val="012C59"/>
                </a:solidFill>
              </a:defRPr>
            </a:lvl1pPr>
          </a:lstStyle>
          <a:p>
            <a:pPr algn="r"/>
            <a:r>
              <a:rPr lang="de-CH" dirty="0"/>
              <a:t>- </a:t>
            </a:r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182807" y="179904"/>
            <a:ext cx="10332793" cy="1001144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626589"/>
            <a:ext cx="7351059" cy="5183187"/>
          </a:xfrm>
        </p:spPr>
        <p:txBody>
          <a:bodyPr>
            <a:noAutofit/>
          </a:bodyPr>
          <a:lstStyle>
            <a:lvl1pPr marL="361950" indent="-361950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2000"/>
            </a:lvl1pPr>
            <a:lvl3pPr marL="1074738" indent="-360363">
              <a:defRPr/>
            </a:lvl3pPr>
          </a:lstStyle>
          <a:p>
            <a:pPr marL="361950" indent="-361950">
              <a:lnSpc>
                <a:spcPct val="120000"/>
              </a:lnSpc>
              <a:spcBef>
                <a:spcPts val="0"/>
              </a:spcBef>
            </a:pPr>
            <a:r>
              <a:rPr lang="de-DE" sz="2000" dirty="0">
                <a:solidFill>
                  <a:srgbClr val="012C59"/>
                </a:solidFill>
              </a:rPr>
              <a:t>Aufzählung 1. Ebene, Arial, 20 </a:t>
            </a:r>
            <a:r>
              <a:rPr lang="de-DE" sz="2000" dirty="0" err="1">
                <a:solidFill>
                  <a:srgbClr val="012C59"/>
                </a:solidFill>
              </a:rPr>
              <a:t>pt</a:t>
            </a:r>
            <a:r>
              <a:rPr lang="de-DE" sz="2000" dirty="0">
                <a:solidFill>
                  <a:srgbClr val="012C59"/>
                </a:solidFill>
              </a:rPr>
              <a:t>, dunkelblau, Tabulator 1 cm</a:t>
            </a:r>
          </a:p>
          <a:p>
            <a:pPr marL="714375" lvl="1" indent="-352425">
              <a:lnSpc>
                <a:spcPct val="120000"/>
              </a:lnSpc>
              <a:spcBef>
                <a:spcPts val="0"/>
              </a:spcBef>
            </a:pPr>
            <a:r>
              <a:rPr lang="de-DE" sz="1800" dirty="0">
                <a:solidFill>
                  <a:srgbClr val="012C59"/>
                </a:solidFill>
              </a:rPr>
              <a:t>Aufzählung 2. Ebene, Arial, 18 </a:t>
            </a:r>
            <a:r>
              <a:rPr lang="de-DE" sz="1800" dirty="0" err="1">
                <a:solidFill>
                  <a:srgbClr val="012C59"/>
                </a:solidFill>
              </a:rPr>
              <a:t>pt</a:t>
            </a:r>
            <a:r>
              <a:rPr lang="de-DE" sz="1800" dirty="0">
                <a:solidFill>
                  <a:srgbClr val="012C59"/>
                </a:solidFill>
              </a:rPr>
              <a:t>, dunkelblau, Tabulator 2 cm</a:t>
            </a:r>
          </a:p>
          <a:p>
            <a:pPr marL="1076325" lvl="2" indent="-361950">
              <a:lnSpc>
                <a:spcPct val="120000"/>
              </a:lnSpc>
              <a:spcBef>
                <a:spcPts val="0"/>
              </a:spcBef>
            </a:pPr>
            <a:r>
              <a:rPr lang="de-DE" sz="1800" dirty="0">
                <a:solidFill>
                  <a:srgbClr val="012C59"/>
                </a:solidFill>
              </a:rPr>
              <a:t>Aufzählung 3. Ebene, Arial, 18 </a:t>
            </a:r>
            <a:r>
              <a:rPr lang="de-DE" sz="1800" dirty="0" err="1">
                <a:solidFill>
                  <a:srgbClr val="012C59"/>
                </a:solidFill>
              </a:rPr>
              <a:t>pt</a:t>
            </a:r>
            <a:r>
              <a:rPr lang="de-DE" sz="1800" dirty="0">
                <a:solidFill>
                  <a:srgbClr val="012C59"/>
                </a:solidFill>
              </a:rPr>
              <a:t>, dunkelblau, Tabulator 3 cm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7974106" y="4339988"/>
            <a:ext cx="2528047" cy="2464038"/>
          </a:xfrm>
        </p:spPr>
        <p:txBody>
          <a:bodyPr anchor="ctr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974106" y="1678828"/>
            <a:ext cx="2528047" cy="2464038"/>
          </a:xfrm>
        </p:spPr>
        <p:txBody>
          <a:bodyPr anchor="ctr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3" name="Textplatzhalter 2"/>
          <p:cNvSpPr txBox="1">
            <a:spLocks/>
          </p:cNvSpPr>
          <p:nvPr userDrawn="1"/>
        </p:nvSpPr>
        <p:spPr>
          <a:xfrm>
            <a:off x="380893" y="284056"/>
            <a:ext cx="9928225" cy="80010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600" b="0" spc="3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itelplatzhalter 1"/>
          <p:cNvSpPr>
            <a:spLocks noGrp="1"/>
          </p:cNvSpPr>
          <p:nvPr>
            <p:ph type="title"/>
          </p:nvPr>
        </p:nvSpPr>
        <p:spPr>
          <a:xfrm>
            <a:off x="380892" y="260160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600"/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551992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mplatzhalter 7"/>
          <p:cNvSpPr>
            <a:spLocks noGrp="1"/>
          </p:cNvSpPr>
          <p:nvPr>
            <p:ph type="chart" sz="quarter" idx="12"/>
          </p:nvPr>
        </p:nvSpPr>
        <p:spPr>
          <a:xfrm>
            <a:off x="377826" y="1651934"/>
            <a:ext cx="9928224" cy="511175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/>
              <a:t>Diagramm durch Klicken auf Symbol hinzufügen</a:t>
            </a:r>
            <a:endParaRPr lang="fr-FR" dirty="0"/>
          </a:p>
        </p:txBody>
      </p:sp>
      <p:sp>
        <p:nvSpPr>
          <p:cNvPr id="13" name="Rechteck 12"/>
          <p:cNvSpPr>
            <a:spLocks noChangeArrowheads="1"/>
          </p:cNvSpPr>
          <p:nvPr userDrawn="1"/>
        </p:nvSpPr>
        <p:spPr bwMode="hidden">
          <a:xfrm>
            <a:off x="182807" y="179904"/>
            <a:ext cx="10332793" cy="1001144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80893" y="284056"/>
            <a:ext cx="9928225" cy="80010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600" b="0" spc="3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itelplatzhalter 1"/>
          <p:cNvSpPr>
            <a:spLocks noGrp="1"/>
          </p:cNvSpPr>
          <p:nvPr>
            <p:ph type="title"/>
          </p:nvPr>
        </p:nvSpPr>
        <p:spPr>
          <a:xfrm>
            <a:off x="380892" y="260160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600"/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882712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4" y="2844526"/>
            <a:ext cx="10137776" cy="3959499"/>
          </a:xfrm>
        </p:spPr>
        <p:txBody>
          <a:bodyPr/>
          <a:lstStyle>
            <a:lvl1pPr marL="0" indent="0">
              <a:buNone/>
              <a:defRPr sz="2000"/>
            </a:lvl1pPr>
            <a:lvl2pPr marL="198793" indent="0">
              <a:buNone/>
              <a:defRPr/>
            </a:lvl2pPr>
            <a:lvl3pPr marL="388941" indent="0">
              <a:buNone/>
              <a:defRPr/>
            </a:lvl3pPr>
            <a:lvl4pPr marL="1493535" indent="0">
              <a:buFont typeface="Arial" pitchFamily="34" charset="0"/>
              <a:buNone/>
              <a:defRPr/>
            </a:lvl4pPr>
            <a:lvl5pPr marL="1991380" indent="0">
              <a:buFont typeface="Arial" pitchFamily="34" charset="0"/>
              <a:buNone/>
              <a:defRPr/>
            </a:lvl5pPr>
          </a:lstStyle>
          <a:p>
            <a:pPr lvl="0"/>
            <a:r>
              <a:rPr lang="de-DE" dirty="0"/>
              <a:t>Platzhalter für Text oder Bild</a:t>
            </a:r>
            <a:endParaRPr lang="de-CH" dirty="0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77825" y="1598295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600">
                <a:solidFill>
                  <a:srgbClr val="0064A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43104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7824" y="1634400"/>
            <a:ext cx="10137776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61950" indent="-361950">
              <a:lnSpc>
                <a:spcPct val="120000"/>
              </a:lnSpc>
              <a:spcBef>
                <a:spcPts val="0"/>
              </a:spcBef>
            </a:pPr>
            <a:r>
              <a:rPr lang="de-DE" sz="2000" dirty="0">
                <a:solidFill>
                  <a:srgbClr val="012C59"/>
                </a:solidFill>
              </a:rPr>
              <a:t>Aufzählung 1. Ebene, Arial, 20 </a:t>
            </a:r>
            <a:r>
              <a:rPr lang="de-DE" sz="2000" dirty="0" err="1">
                <a:solidFill>
                  <a:srgbClr val="012C59"/>
                </a:solidFill>
              </a:rPr>
              <a:t>pt</a:t>
            </a:r>
            <a:r>
              <a:rPr lang="de-DE" sz="2000" dirty="0">
                <a:solidFill>
                  <a:srgbClr val="012C59"/>
                </a:solidFill>
              </a:rPr>
              <a:t>, dunkelblau, Tabulator 1 cm</a:t>
            </a:r>
          </a:p>
          <a:p>
            <a:pPr marL="714375" lvl="1" indent="-352425">
              <a:lnSpc>
                <a:spcPct val="120000"/>
              </a:lnSpc>
              <a:spcBef>
                <a:spcPts val="0"/>
              </a:spcBef>
            </a:pPr>
            <a:r>
              <a:rPr lang="de-DE" sz="1800" dirty="0">
                <a:solidFill>
                  <a:srgbClr val="012C59"/>
                </a:solidFill>
              </a:rPr>
              <a:t>Aufzählung 2. Ebene, Arial, 18 </a:t>
            </a:r>
            <a:r>
              <a:rPr lang="de-DE" sz="1800" dirty="0" err="1">
                <a:solidFill>
                  <a:srgbClr val="012C59"/>
                </a:solidFill>
              </a:rPr>
              <a:t>pt</a:t>
            </a:r>
            <a:r>
              <a:rPr lang="de-DE" sz="1800" dirty="0">
                <a:solidFill>
                  <a:srgbClr val="012C59"/>
                </a:solidFill>
              </a:rPr>
              <a:t>, dunkelblau, Tabulator 2 cm</a:t>
            </a:r>
          </a:p>
          <a:p>
            <a:pPr marL="1076325" lvl="2" indent="-361950">
              <a:lnSpc>
                <a:spcPct val="120000"/>
              </a:lnSpc>
              <a:spcBef>
                <a:spcPts val="0"/>
              </a:spcBef>
            </a:pPr>
            <a:r>
              <a:rPr lang="de-DE" sz="1800" dirty="0">
                <a:solidFill>
                  <a:srgbClr val="012C59"/>
                </a:solidFill>
              </a:rPr>
              <a:t>Aufzählung 3. Ebene, Arial, 18 </a:t>
            </a:r>
            <a:r>
              <a:rPr lang="de-DE" sz="1800" dirty="0" err="1">
                <a:solidFill>
                  <a:srgbClr val="012C59"/>
                </a:solidFill>
              </a:rPr>
              <a:t>pt</a:t>
            </a:r>
            <a:r>
              <a:rPr lang="de-DE" sz="1800" dirty="0">
                <a:solidFill>
                  <a:srgbClr val="012C59"/>
                </a:solidFill>
              </a:rPr>
              <a:t>, dunkelblau, Tabulator 3 cm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952755" y="7121368"/>
            <a:ext cx="1568685" cy="278999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84691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4978757" y="7254174"/>
            <a:ext cx="83184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1000" smtClean="0">
                <a:solidFill>
                  <a:srgbClr val="012C59"/>
                </a:solidFill>
              </a:defRPr>
            </a:lvl1pPr>
          </a:lstStyle>
          <a:p>
            <a:pPr algn="r"/>
            <a:r>
              <a:rPr lang="de-CH" dirty="0"/>
              <a:t>- </a:t>
            </a:r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202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8" r:id="rId3"/>
    <p:sldLayoutId id="2147483686" r:id="rId4"/>
    <p:sldLayoutId id="2147483678" r:id="rId5"/>
    <p:sldLayoutId id="2147483684" r:id="rId6"/>
  </p:sldLayoutIdLst>
  <p:transition spd="slow">
    <p:cover/>
  </p:transition>
  <p:hf hdr="0" dt="0"/>
  <p:txStyles>
    <p:titleStyle>
      <a:lvl1pPr algn="l" defTabSz="99569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98793" indent="-198793" algn="l" defTabSz="995690" rtl="0" eaLnBrk="1" latinLnBrk="0" hangingPunct="1">
        <a:spcBef>
          <a:spcPts val="871"/>
        </a:spcBef>
        <a:buFont typeface="Arial" panose="020B0604020202020204" pitchFamily="34" charset="0"/>
        <a:buChar char="•"/>
        <a:defRPr sz="2200" kern="1200">
          <a:solidFill>
            <a:srgbClr val="002C59"/>
          </a:solidFill>
          <a:latin typeface="Arial" pitchFamily="34" charset="0"/>
          <a:ea typeface="+mn-ea"/>
          <a:cs typeface="Arial" pitchFamily="34" charset="0"/>
        </a:defRPr>
      </a:lvl1pPr>
      <a:lvl2pPr marL="388942" indent="-190149" algn="l" defTabSz="995690" rtl="0" eaLnBrk="1" latinLnBrk="0" hangingPunct="1">
        <a:spcBef>
          <a:spcPts val="871"/>
        </a:spcBef>
        <a:buFont typeface="Arial" panose="020B0604020202020204" pitchFamily="34" charset="0"/>
        <a:buChar char="•"/>
        <a:defRPr sz="2000" kern="1200">
          <a:solidFill>
            <a:srgbClr val="002C59"/>
          </a:solidFill>
          <a:latin typeface="Arial" pitchFamily="34" charset="0"/>
          <a:ea typeface="+mn-ea"/>
          <a:cs typeface="Arial" pitchFamily="34" charset="0"/>
        </a:defRPr>
      </a:lvl2pPr>
      <a:lvl3pPr marL="587734" indent="-198793" algn="l" defTabSz="995690" rtl="0" eaLnBrk="1" latinLnBrk="0" hangingPunct="1">
        <a:spcBef>
          <a:spcPts val="871"/>
        </a:spcBef>
        <a:buFont typeface="Arial" panose="020B0604020202020204" pitchFamily="34" charset="0"/>
        <a:buChar char="•"/>
        <a:defRPr sz="1700" kern="1200">
          <a:solidFill>
            <a:srgbClr val="002C59"/>
          </a:solidFill>
          <a:latin typeface="Arial" pitchFamily="34" charset="0"/>
          <a:ea typeface="+mn-ea"/>
          <a:cs typeface="Arial" pitchFamily="34" charset="0"/>
        </a:defRPr>
      </a:lvl3pPr>
      <a:lvl4pPr marL="1493535" indent="0" algn="l" defTabSz="99569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indent="0" algn="l" defTabSz="99569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cnu@zhaw.ch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76116" y="1412636"/>
            <a:ext cx="10137776" cy="5676141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CH" sz="1800" b="1" dirty="0">
                <a:solidFill>
                  <a:srgbClr val="FF0000"/>
                </a:solidFill>
              </a:rPr>
              <a:t>Diese Folie wird nicht mit aufgenommen, aber als erste Folie mit eingereicht:</a:t>
            </a:r>
            <a:endParaRPr lang="de-CH" sz="18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CH" sz="1800" dirty="0"/>
              <a:t>Thema a: Hill Gregory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CH" sz="1800" dirty="0"/>
              <a:t>Thema b: Hill Gregory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CH" sz="1800" dirty="0">
                <a:latin typeface="Arial"/>
                <a:cs typeface="Arial"/>
              </a:rPr>
              <a:t>Thema c: Neukom Michael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CH" sz="1800" dirty="0">
                <a:latin typeface="Arial"/>
                <a:cs typeface="Arial"/>
              </a:rPr>
              <a:t>Thema d: Neukom Michael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CH" sz="1800" dirty="0">
                <a:latin typeface="Arial"/>
                <a:cs typeface="Arial"/>
              </a:rPr>
              <a:t>Thema e: Fatzer Tobias</a:t>
            </a:r>
            <a:endParaRPr lang="de-CH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de-CH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CH" sz="1800" b="1" u="sng" dirty="0"/>
              <a:t>Aufnahme des Vortrages in MS-Teams unter: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CH" sz="1800" dirty="0" err="1"/>
              <a:t>Stat-Präs</a:t>
            </a:r>
            <a:r>
              <a:rPr lang="de-CH" sz="1800" dirty="0"/>
              <a:t> </a:t>
            </a:r>
            <a:r>
              <a:rPr lang="en-CH" sz="1800" dirty="0"/>
              <a:t>Do:0800 </a:t>
            </a:r>
            <a:r>
              <a:rPr lang="de-CH" sz="1800" dirty="0"/>
              <a:t>SCNU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CH" sz="1800" dirty="0">
                <a:solidFill>
                  <a:schemeClr val="accent3">
                    <a:lumMod val="75000"/>
                  </a:schemeClr>
                </a:solidFill>
              </a:rPr>
              <a:t>	(</a:t>
            </a:r>
            <a:r>
              <a:rPr lang="de-CH" sz="1800" dirty="0" err="1">
                <a:solidFill>
                  <a:schemeClr val="accent3">
                    <a:lumMod val="75000"/>
                  </a:schemeClr>
                </a:solidFill>
              </a:rPr>
              <a:t>Beipiel</a:t>
            </a:r>
            <a:r>
              <a:rPr lang="de-CH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3">
                    <a:lumMod val="75000"/>
                  </a:schemeClr>
                </a:solidFill>
              </a:rPr>
              <a:t>Stat-Präs</a:t>
            </a:r>
            <a:r>
              <a:rPr lang="de-CH" sz="1800" dirty="0">
                <a:solidFill>
                  <a:schemeClr val="accent3">
                    <a:lumMod val="75000"/>
                  </a:schemeClr>
                </a:solidFill>
              </a:rPr>
              <a:t> Mo:1400 SCNU)</a:t>
            </a:r>
            <a:endParaRPr lang="de-CH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CH" sz="1800" b="1" u="sng" dirty="0"/>
              <a:t>Einreichen der Vortragsunterlagen 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CH" sz="1800" dirty="0">
                <a:latin typeface="Arial"/>
                <a:cs typeface="Arial"/>
              </a:rPr>
              <a:t>Email: </a:t>
            </a:r>
            <a:r>
              <a:rPr lang="de-CH" sz="1800" dirty="0">
                <a:latin typeface="Arial"/>
                <a:cs typeface="Arial"/>
                <a:hlinkClick r:id="rId2"/>
              </a:rPr>
              <a:t>scnu@zhaw.ch</a:t>
            </a:r>
            <a:endParaRPr lang="de-CH" sz="18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CH" sz="1800" u="sng" dirty="0"/>
              <a:t>Betreff: </a:t>
            </a:r>
            <a:r>
              <a:rPr lang="de-CH" sz="1800" dirty="0"/>
              <a:t>Vortrag Statistik - Gruppe </a:t>
            </a:r>
            <a:r>
              <a:rPr lang="en-CH" sz="1800" dirty="0"/>
              <a:t>Do:0800</a:t>
            </a:r>
            <a:r>
              <a:rPr lang="de-CH" sz="1800" dirty="0"/>
              <a:t> – V</a:t>
            </a:r>
            <a:r>
              <a:rPr lang="en-CH" sz="1800" dirty="0"/>
              <a:t>03</a:t>
            </a:r>
            <a:endParaRPr lang="de-CH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CH" sz="1800" dirty="0"/>
              <a:t>	</a:t>
            </a:r>
            <a:r>
              <a:rPr lang="de-CH" sz="1800" dirty="0">
                <a:solidFill>
                  <a:schemeClr val="accent3">
                    <a:lumMod val="75000"/>
                  </a:schemeClr>
                </a:solidFill>
              </a:rPr>
              <a:t>(Bsp.: Vortrag Statistik - Gruppe Mo 14:00 – V01)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CH" sz="1800" u="sng" dirty="0"/>
              <a:t>Dateiname: </a:t>
            </a:r>
            <a:r>
              <a:rPr lang="de-CH" sz="1800" dirty="0" err="1"/>
              <a:t>Stat</a:t>
            </a:r>
            <a:r>
              <a:rPr lang="de-CH" sz="1800" dirty="0"/>
              <a:t>_</a:t>
            </a:r>
            <a:r>
              <a:rPr lang="en-CH" sz="1800" dirty="0"/>
              <a:t>Do_0800</a:t>
            </a:r>
            <a:r>
              <a:rPr lang="de-CH" sz="1800" dirty="0"/>
              <a:t>_V</a:t>
            </a:r>
            <a:r>
              <a:rPr lang="en-CH" sz="1800" dirty="0"/>
              <a:t>03.</a:t>
            </a:r>
            <a:r>
              <a:rPr lang="de-CH" sz="1800" dirty="0" err="1"/>
              <a:t>ppt</a:t>
            </a:r>
            <a:endParaRPr lang="de-CH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CH" sz="1800" dirty="0">
                <a:solidFill>
                  <a:schemeClr val="accent3">
                    <a:lumMod val="75000"/>
                  </a:schemeClr>
                </a:solidFill>
              </a:rPr>
              <a:t>	(Bsp.: Stat_Mo_1400_V01.ppt)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dirty="0"/>
              <a:t>Bearbeiter der Problemstellung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1</a:t>
            </a:fld>
            <a:r>
              <a:rPr lang="de-CH"/>
              <a:t> -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062709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77824" y="1626958"/>
                <a:ext cx="10137776" cy="5499555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n-CH" sz="220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H" sz="220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H" sz="220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H" sz="220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H" sz="220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H" sz="2200"/>
              </a:p>
              <a:p>
                <a:pPr>
                  <a:lnSpc>
                    <a:spcPct val="100000"/>
                  </a:lnSpc>
                </a:pPr>
                <a:r>
                  <a:rPr lang="en-CH" sz="2200" err="1"/>
                  <a:t>Gemäss</a:t>
                </a:r>
                <a:r>
                  <a:rPr lang="en-CH" sz="2200"/>
                  <a:t> </a:t>
                </a:r>
                <a:r>
                  <a:rPr lang="en-CH" sz="2200" err="1"/>
                  <a:t>Aufgabenstellung</a:t>
                </a:r>
                <a:r>
                  <a:rPr lang="en-CH" sz="2200"/>
                  <a:t> </a:t>
                </a:r>
                <a:r>
                  <a:rPr lang="en-CH" sz="2200" err="1"/>
                  <a:t>Erster</a:t>
                </a:r>
                <a:r>
                  <a:rPr lang="en-CH" sz="2200"/>
                  <a:t> und </a:t>
                </a:r>
                <a:r>
                  <a:rPr lang="en-CH" sz="2200" err="1"/>
                  <a:t>Letzter</a:t>
                </a:r>
                <a:r>
                  <a:rPr lang="en-CH" sz="2200"/>
                  <a:t> </a:t>
                </a:r>
                <a:r>
                  <a:rPr lang="en-CH" sz="2200" err="1"/>
                  <a:t>bekannter</a:t>
                </a:r>
                <a:r>
                  <a:rPr lang="en-CH" sz="2200"/>
                  <a:t> Wert, also:	</a:t>
                </a:r>
              </a:p>
              <a:p>
                <a:pPr>
                  <a:lnSpc>
                    <a:spcPct val="100000"/>
                  </a:lnSpc>
                </a:pPr>
                <a:endParaRPr lang="en-CH" sz="220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H" sz="2200"/>
                  <a:t>                               	      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CH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CH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CH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H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H" sz="2200" b="0" i="1" smtClean="0">
                            <a:latin typeface="Cambria Math" panose="02040503050406030204" pitchFamily="18" charset="0"/>
                          </a:rPr>
                          <m:t>41</m:t>
                        </m:r>
                        <m:r>
                          <a:rPr lang="en-CH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CH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H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H" sz="2200" b="0" i="1" smtClean="0">
                            <a:latin typeface="Cambria Math" panose="02040503050406030204" pitchFamily="18" charset="0"/>
                          </a:rPr>
                          <m:t>39</m:t>
                        </m:r>
                      </m:e>
                    </m:rad>
                    <m:r>
                      <a:rPr lang="en-CH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H" sz="2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H" sz="2200" b="0" i="1" smtClean="0">
                        <a:latin typeface="Cambria Math" panose="02040503050406030204" pitchFamily="18" charset="0"/>
                      </a:rPr>
                      <m:t>85</m:t>
                    </m:r>
                    <m:r>
                      <a:rPr lang="en-CH" sz="22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de-CH" sz="2200"/>
              </a:p>
            </p:txBody>
          </p:sp>
        </mc:Choice>
        <mc:Fallback>
          <p:sp>
            <p:nvSpPr>
              <p:cNvPr id="4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77824" y="1626958"/>
                <a:ext cx="10137776" cy="5499555"/>
              </a:xfrm>
              <a:blipFill>
                <a:blip r:embed="rId2"/>
                <a:stretch>
                  <a:fillRect l="-1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D: Bestimmen Sie das </a:t>
            </a:r>
            <a:r>
              <a:rPr lang="en-CH" sz="2400" err="1"/>
              <a:t>geometrische</a:t>
            </a:r>
            <a:r>
              <a:rPr lang="de-CH" sz="2400"/>
              <a:t> Mittel der Renditenverteilung</a:t>
            </a:r>
            <a:r>
              <a:rPr lang="en-CH" sz="2400"/>
              <a:t>.</a:t>
            </a:r>
            <a:endParaRPr lang="de-CH" sz="240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10</a:t>
            </a:fld>
            <a:r>
              <a:rPr lang="de-CH"/>
              <a:t> - 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E5B34A-8072-49AF-B85F-69824C03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50" y="1626958"/>
            <a:ext cx="7672444" cy="17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4810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77824" y="1626958"/>
                <a:ext cx="10137776" cy="5499555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n-CH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H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H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H" sz="2200" dirty="0"/>
              </a:p>
              <a:p>
                <a:pPr>
                  <a:lnSpc>
                    <a:spcPct val="100000"/>
                  </a:lnSpc>
                </a:pPr>
                <a:endParaRPr lang="en-CH" sz="2200" dirty="0"/>
              </a:p>
              <a:p>
                <a:pPr>
                  <a:lnSpc>
                    <a:spcPct val="100000"/>
                  </a:lnSpc>
                </a:pPr>
                <a:r>
                  <a:rPr lang="de-CH" sz="2200" dirty="0"/>
                  <a:t>W</a:t>
                </a:r>
                <a:r>
                  <a:rPr lang="en-CH" sz="2200" dirty="0"/>
                  <a:t>obei P(x) = 1/24, x = 24, µ = 1.78</a:t>
                </a:r>
              </a:p>
              <a:p>
                <a:pPr>
                  <a:lnSpc>
                    <a:spcPct val="100000"/>
                  </a:lnSpc>
                </a:pPr>
                <a:endParaRPr lang="en-CH" sz="2200" dirty="0"/>
              </a:p>
              <a:p>
                <a:pPr>
                  <a:lnSpc>
                    <a:spcPct val="100000"/>
                  </a:lnSpc>
                </a:pPr>
                <a:r>
                  <a:rPr lang="en-CH" sz="2200" dirty="0"/>
                  <a:t>Also: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CH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CH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de-CH" sz="2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220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CH" sz="2200" i="0" dirty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de-CH" sz="2200" i="0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z="2200" i="0" dirty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e>
                                </m:d>
                                <m:r>
                                  <a:rPr lang="de-CH" sz="22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CH" sz="22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CH" sz="2200" i="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sz="2200" i="0" dirty="0"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</m:e>
                            </m:d>
                          </m:e>
                          <m:sup>
                            <m:r>
                              <a:rPr lang="de-CH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CH" sz="2200" i="0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de-CH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22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CH" sz="2200" i="0" dirty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de-CH" sz="2200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H" sz="2200" b="0" i="0" dirty="0" smtClean="0">
                            <a:latin typeface="Cambria Math" panose="02040503050406030204" pitchFamily="18" charset="0"/>
                          </a:rPr>
                          <m:t>…+</m:t>
                        </m:r>
                        <m:sSup>
                          <m:sSupPr>
                            <m:ctrlPr>
                              <a:rPr lang="de-CH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2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sz="2200" i="0" dirty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de-CH" sz="2200" i="0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CH" sz="2200" i="0" dirty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de-CH" sz="22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CH" sz="22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CH" sz="2200" i="0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CH" sz="2200" i="0" dirty="0"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</m:e>
                            </m:d>
                          </m:e>
                          <m:sup>
                            <m:r>
                              <a:rPr lang="de-CH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CH" sz="2200" i="0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de-CH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22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CH" sz="2200" i="0" dirty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e>
                    </m:rad>
                  </m:oMath>
                </a14:m>
                <a:r>
                  <a:rPr lang="en-CH" sz="2200" dirty="0"/>
                  <a:t> = ~3.7%</a:t>
                </a:r>
                <a:endParaRPr lang="de-CH" sz="2200" dirty="0"/>
              </a:p>
            </p:txBody>
          </p:sp>
        </mc:Choice>
        <mc:Fallback>
          <p:sp>
            <p:nvSpPr>
              <p:cNvPr id="4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77824" y="1626958"/>
                <a:ext cx="10137776" cy="5499555"/>
              </a:xfrm>
              <a:blipFill>
                <a:blip r:embed="rId2"/>
                <a:stretch>
                  <a:fillRect l="-16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 dirty="0"/>
              <a:t>E1: </a:t>
            </a:r>
            <a:r>
              <a:rPr lang="de-DE" sz="2400" dirty="0" err="1"/>
              <a:t>Schätzen</a:t>
            </a:r>
            <a:r>
              <a:rPr lang="de-DE" sz="2400" dirty="0"/>
              <a:t> Sie die Standardabweichung (Volatilität) der SMI-Monatsrenditen</a:t>
            </a:r>
            <a:r>
              <a:rPr lang="en-CH" sz="2400" dirty="0"/>
              <a:t>.</a:t>
            </a:r>
            <a:endParaRPr lang="de-CH" sz="24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11</a:t>
            </a:fld>
            <a:r>
              <a:rPr lang="de-CH"/>
              <a:t> - 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A2066BD-EBF9-45B5-A5F7-9C53A5E5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4" y="1403083"/>
            <a:ext cx="6958063" cy="162878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E063D07-FCF9-4F19-8AC9-41CA64F30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549" y="1499297"/>
            <a:ext cx="3424263" cy="11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592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77824" y="1626958"/>
            <a:ext cx="10137776" cy="54995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CH" sz="22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E2: Verlaufssimulation SMI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12</a:t>
            </a:fld>
            <a:r>
              <a:rPr lang="de-CH"/>
              <a:t> - 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811A71-2230-4808-939D-32D6F43C7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45" y="1949203"/>
            <a:ext cx="6456734" cy="48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795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77824" y="1626958"/>
            <a:ext cx="10137776" cy="54995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CH" sz="22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E2: Verlaufssimulation SMI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13</a:t>
            </a:fld>
            <a:r>
              <a:rPr lang="de-CH"/>
              <a:t> - 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1DD631-C48D-4CF6-8239-5A05E0CA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61" y="1953513"/>
            <a:ext cx="7749083" cy="48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3503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77824" y="1626958"/>
            <a:ext cx="10137776" cy="54995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CH" sz="22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E2: Verlaufssimulation SMI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14</a:t>
            </a:fld>
            <a:r>
              <a:rPr lang="de-CH"/>
              <a:t> - 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E9A624-7B11-4F2E-AD19-C221C7555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26" y="1758935"/>
            <a:ext cx="6438947" cy="404339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A3219F4-74D1-0E42-9E40-E37EB1AF5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1626957"/>
            <a:ext cx="8816976" cy="552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3029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77824" y="1626958"/>
            <a:ext cx="10137776" cy="54995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CH" sz="22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E2: Verlaufssimulation SMI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15</a:t>
            </a:fld>
            <a:r>
              <a:rPr lang="de-CH"/>
              <a:t> - </a:t>
            </a: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B46D911-9F63-4DD4-813D-BAC794BB3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09" y="2129838"/>
            <a:ext cx="3200400" cy="20802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EACB14F-3224-440D-B4EE-CA53541F7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2129838"/>
            <a:ext cx="3200400" cy="20802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89DCEA5-B782-4B27-B415-D66D9DEC5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91" y="2129838"/>
            <a:ext cx="3200400" cy="20802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6C6DBC5-C395-4F03-AA1A-272CDE6B3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50" y="4712978"/>
            <a:ext cx="3200400" cy="208026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09B898-13C6-4404-8284-70BC5ED39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4628175"/>
            <a:ext cx="3200400" cy="20802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7FE362C-98E3-469C-A1AA-2B5734356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4" y="4628175"/>
            <a:ext cx="3200400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800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77824" y="1626958"/>
            <a:ext cx="10137776" cy="54995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CH" sz="22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E2: Verlaufssimulation SMI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16</a:t>
            </a:fld>
            <a:r>
              <a:rPr lang="de-CH"/>
              <a:t> - </a:t>
            </a:r>
            <a:endParaRPr lang="de-CH" dirty="0"/>
          </a:p>
        </p:txBody>
      </p:sp>
      <p:pic>
        <p:nvPicPr>
          <p:cNvPr id="1026" name="Picture 2" descr="Working GIFs - Find &amp; Share on GIPHY">
            <a:extLst>
              <a:ext uri="{FF2B5EF4-FFF2-40B4-BE49-F238E27FC236}">
                <a16:creationId xmlns:a16="http://schemas.microsoft.com/office/drawing/2014/main" id="{F08DC820-733E-49E6-A23A-917A01A8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2270125"/>
            <a:ext cx="47910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93404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77824" y="1626958"/>
            <a:ext cx="10137776" cy="54995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CH" sz="22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E2: Verlaufssimulation SMI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17</a:t>
            </a:fld>
            <a:r>
              <a:rPr lang="de-CH"/>
              <a:t> - </a:t>
            </a:r>
            <a:endParaRPr lang="de-CH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617ADFF-AE3C-4F9E-93E2-0D2A9D8F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31" y="1626958"/>
            <a:ext cx="7696538" cy="532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3766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77824" y="1626958"/>
            <a:ext cx="10137776" cy="54995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CH" sz="22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E2: Verlaufssimulation SMI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18</a:t>
            </a:fld>
            <a:r>
              <a:rPr lang="de-CH"/>
              <a:t> - </a:t>
            </a:r>
            <a:endParaRPr lang="de-CH" dirty="0"/>
          </a:p>
        </p:txBody>
      </p:sp>
      <p:pic>
        <p:nvPicPr>
          <p:cNvPr id="1026" name="Picture 2" descr="Working GIFs - Find &amp; Share on GIPHY">
            <a:extLst>
              <a:ext uri="{FF2B5EF4-FFF2-40B4-BE49-F238E27FC236}">
                <a16:creationId xmlns:a16="http://schemas.microsoft.com/office/drawing/2014/main" id="{F08DC820-733E-49E6-A23A-917A01A8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2270125"/>
            <a:ext cx="47910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7533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77824" y="1626958"/>
            <a:ext cx="10137776" cy="54995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CH" sz="22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E2: Verlaufssimulation SMI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19</a:t>
            </a:fld>
            <a:r>
              <a:rPr lang="de-CH"/>
              <a:t> - 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E78E8E-D6DF-48C7-82C8-EAF38F69B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7" y="1792300"/>
            <a:ext cx="6863580" cy="51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2082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479549" y="1367258"/>
            <a:ext cx="9043987" cy="1660544"/>
          </a:xfrm>
        </p:spPr>
        <p:txBody>
          <a:bodyPr/>
          <a:lstStyle/>
          <a:p>
            <a:r>
              <a:rPr lang="de-CH" b="0" dirty="0"/>
              <a:t>Statistik (w.BA.XX.2Stat-WIN.XX)</a:t>
            </a:r>
            <a:br>
              <a:rPr lang="de-CH" dirty="0"/>
            </a:br>
            <a:br>
              <a:rPr lang="de-CH" dirty="0"/>
            </a:br>
            <a:r>
              <a:rPr lang="de-CH" sz="3200" u="sng" dirty="0"/>
              <a:t>Vortragsthema 03:</a:t>
            </a:r>
            <a:r>
              <a:rPr lang="de-CH" sz="3200" dirty="0">
                <a:solidFill>
                  <a:schemeClr val="accent3"/>
                </a:solidFill>
              </a:rPr>
              <a:t> </a:t>
            </a:r>
            <a:r>
              <a:rPr lang="de-CH" sz="3200" b="0" dirty="0"/>
              <a:t>SMI Analyse</a:t>
            </a:r>
            <a:br>
              <a:rPr lang="de-CH" sz="3200" b="0" dirty="0"/>
            </a:br>
            <a:br>
              <a:rPr lang="de-CH" dirty="0"/>
            </a:br>
            <a:endParaRPr lang="de-CH" sz="2400" b="0" dirty="0"/>
          </a:p>
        </p:txBody>
      </p:sp>
      <p:sp>
        <p:nvSpPr>
          <p:cNvPr id="6" name="Rechteck 5"/>
          <p:cNvSpPr/>
          <p:nvPr/>
        </p:nvSpPr>
        <p:spPr>
          <a:xfrm>
            <a:off x="2626427" y="6214095"/>
            <a:ext cx="5400601" cy="2308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US" sz="1500" b="1" dirty="0">
                <a:solidFill>
                  <a:srgbClr val="0064A6"/>
                </a:solidFill>
              </a:rPr>
              <a:t>Building Competence. Crossing Borders.</a:t>
            </a:r>
          </a:p>
        </p:txBody>
      </p:sp>
    </p:spTree>
    <p:extLst>
      <p:ext uri="{BB962C8B-B14F-4D97-AF65-F5344CB8AC3E}">
        <p14:creationId xmlns:p14="http://schemas.microsoft.com/office/powerpoint/2010/main" val="328876710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77824" y="1626958"/>
            <a:ext cx="10137776" cy="54995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CH" sz="22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E2: Verlaufssimulation SMI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20</a:t>
            </a:fld>
            <a:r>
              <a:rPr lang="de-CH"/>
              <a:t> - 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E78E8E-D6DF-48C7-82C8-EAF38F69B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64" y="2547935"/>
            <a:ext cx="4856812" cy="3657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94D688B-20EE-484C-A6BE-3D2AA1F45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06" y="2547935"/>
            <a:ext cx="584420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8689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77824" y="1626958"/>
            <a:ext cx="10137776" cy="54995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de-DE" dirty="0"/>
              <a:t>Bestimmen Sie den Median der empirischen Renditeverteilung.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de-DE" dirty="0"/>
              <a:t>Bestimmen Sie das erste Quartil der Renditeverteilung.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de-DE" dirty="0"/>
              <a:t>Das arithmetische Mittel der diskreten Renditen wird berechnet, falls die erwartete Rendite in zukünftigen Monaten (ex ante) zu schätzen ist. Bestimmen Sie dieses mit den verfügbaren Daten.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de-DE" dirty="0"/>
              <a:t>Das geometrische Mittel diskreter Renditen wird berechnet, falls die tatsächliche Performance (ex </a:t>
            </a:r>
            <a:r>
              <a:rPr lang="de-DE" dirty="0" err="1"/>
              <a:t>post</a:t>
            </a:r>
            <a:r>
              <a:rPr lang="de-DE" dirty="0"/>
              <a:t>) zu ermitteln ist. Bestimmen Sie dieses mittels Anfangs- und Endwert des SMI.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de-DE" dirty="0" err="1"/>
              <a:t>Schätzen</a:t>
            </a:r>
            <a:r>
              <a:rPr lang="de-DE" dirty="0"/>
              <a:t> Sie die Standardabweichung (Volatilität) der SMI-Monatsrenditen und simulieren Sie den weiteren Verlauf des SMI.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3</a:t>
            </a:fld>
            <a:r>
              <a:rPr lang="de-CH"/>
              <a:t> -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53334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400"/>
              <a:t>Grundlage: </a:t>
            </a:r>
            <a:r>
              <a:rPr lang="de-DE" sz="2400"/>
              <a:t>Die Tabelle stellt die Monatsperformance des SMI-Index </a:t>
            </a:r>
            <a:r>
              <a:rPr lang="en-CH" sz="2400"/>
              <a:t>von Mai 2020 bis April 2022 </a:t>
            </a:r>
            <a:r>
              <a:rPr lang="de-DE" sz="2400"/>
              <a:t>dar.</a:t>
            </a:r>
            <a:endParaRPr lang="de-CH" sz="24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4</a:t>
            </a:fld>
            <a:r>
              <a:rPr lang="de-CH"/>
              <a:t> - </a:t>
            </a:r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55DF772-19F7-4011-AF96-1D7CFB209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7"/>
          <a:stretch/>
        </p:blipFill>
        <p:spPr>
          <a:xfrm>
            <a:off x="2838716" y="1351287"/>
            <a:ext cx="5217419" cy="55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1081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 dirty="0"/>
              <a:t>A: </a:t>
            </a:r>
            <a:r>
              <a:rPr lang="de-DE" sz="2400" dirty="0"/>
              <a:t>Bestimmen Sie den Median der empirischen Renditeverteilung.</a:t>
            </a:r>
            <a:endParaRPr lang="de-CH" sz="24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5</a:t>
            </a:fld>
            <a:r>
              <a:rPr lang="de-CH"/>
              <a:t> - </a:t>
            </a:r>
            <a:endParaRPr lang="de-CH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08B7434-440E-4F51-83E8-6C99B722A897}"/>
              </a:ext>
            </a:extLst>
          </p:cNvPr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xfrm>
            <a:off x="377825" y="1627188"/>
            <a:ext cx="10137775" cy="54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EBB2030-D847-4197-8139-F1CC28E0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3" y="1572332"/>
            <a:ext cx="10037861" cy="46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4185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A: </a:t>
            </a:r>
            <a:r>
              <a:rPr lang="de-DE" sz="2400"/>
              <a:t>Bestimmen Sie den Median der empirischen Renditeverteilung.</a:t>
            </a:r>
            <a:endParaRPr lang="de-CH" sz="240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6</a:t>
            </a:fld>
            <a:r>
              <a:rPr lang="de-CH"/>
              <a:t> -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08B7434-440E-4F51-83E8-6C99B722A897}"/>
              </a:ext>
            </a:extLst>
          </p:cNvPr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xfrm>
            <a:off x="377825" y="1627188"/>
            <a:ext cx="10137775" cy="54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CH">
                <a:latin typeface="Arial"/>
                <a:cs typeface="Arial"/>
              </a:rPr>
              <a:t>3.41 2.10 2.17 -0.39 1.30 0.51 -5.89 9.28 2.17 -1.05 -0.65 4.99 -0.23 3.09 5.10 1.46 2.43 -6.19 4.00 0.43 5.89 -5.04 -1.96 2.39 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>
                <a:latin typeface="Arial"/>
                <a:cs typeface="Arial"/>
              </a:rPr>
              <a:t>		</a:t>
            </a:r>
            <a:r>
              <a:rPr lang="en-CH" err="1">
                <a:latin typeface="Arial"/>
                <a:cs typeface="Arial"/>
              </a:rPr>
              <a:t>Ordnen</a:t>
            </a:r>
            <a:endParaRPr lang="en-CH">
              <a:latin typeface="Arial"/>
              <a:cs typeface="Arial"/>
            </a:endParaRP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>
                <a:latin typeface="Arial"/>
                <a:cs typeface="Arial"/>
              </a:rPr>
              <a:t>-6.19 -5.89 -5.04 -1.96 -1.05 -0.65 -0.39 -0.23 0.43 0.51 1.30 1.46 2.10 2.17 2.17 2.39 2.43 3.09 3.41 4.00 4.99 5.10 5.89 9.28 </a:t>
            </a:r>
            <a:endParaRPr lang="de-CH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787DA0D-A3E4-45C8-925A-A42D54621F75}"/>
              </a:ext>
            </a:extLst>
          </p:cNvPr>
          <p:cNvSpPr/>
          <p:nvPr/>
        </p:nvSpPr>
        <p:spPr>
          <a:xfrm rot="5400000">
            <a:off x="4523509" y="3027218"/>
            <a:ext cx="1496291" cy="1517073"/>
          </a:xfrm>
          <a:prstGeom prst="rightArrow">
            <a:avLst/>
          </a:prstGeom>
          <a:gradFill>
            <a:gsLst>
              <a:gs pos="0">
                <a:srgbClr val="101837"/>
              </a:gs>
              <a:gs pos="80000">
                <a:srgbClr val="004C83"/>
              </a:gs>
              <a:gs pos="100000">
                <a:srgbClr val="004C83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2872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A: </a:t>
            </a:r>
            <a:r>
              <a:rPr lang="de-DE" sz="2400"/>
              <a:t>Bestimmen Sie den Median der empirischen Renditeverteilung.</a:t>
            </a:r>
            <a:endParaRPr lang="de-CH" sz="240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7</a:t>
            </a:fld>
            <a:r>
              <a:rPr lang="de-CH"/>
              <a:t> -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AutoShape 2">
                <a:extLst>
                  <a:ext uri="{FF2B5EF4-FFF2-40B4-BE49-F238E27FC236}">
                    <a16:creationId xmlns:a16="http://schemas.microsoft.com/office/drawing/2014/main" id="{208B7434-440E-4F51-83E8-6C99B722A897}"/>
                  </a:ext>
                </a:extLst>
              </p:cNvPr>
              <p:cNvSpPr>
                <a:spLocks noGrp="1" noChangeAspect="1" noChangeArrowheads="1"/>
              </p:cNvSpPr>
              <p:nvPr>
                <p:ph type="body" sz="quarter" idx="10"/>
              </p:nvPr>
            </p:nvSpPr>
            <p:spPr bwMode="auto">
              <a:xfrm>
                <a:off x="377825" y="1627188"/>
                <a:ext cx="10137775" cy="549910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CH"/>
                  <a:t>Gemäss Formel Position </a:t>
                </a:r>
                <a:r>
                  <a:rPr lang="en-CH" err="1"/>
                  <a:t>erruieren</a:t>
                </a:r>
                <a:r>
                  <a:rPr lang="en-CH"/>
                  <a:t> </a:t>
                </a:r>
                <a:r>
                  <a:rPr lang="en-CH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H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CH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24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CH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CH">
                    <a:sym typeface="Wingdings" panose="05000000000000000000" pitchFamily="2" charset="2"/>
                  </a:rPr>
                  <a:t>  12.5te Position</a:t>
                </a:r>
              </a:p>
              <a:p>
                <a:r>
                  <a:rPr lang="en-CH" err="1">
                    <a:latin typeface="+mn-lt"/>
                    <a:sym typeface="Wingdings" panose="05000000000000000000" pitchFamily="2" charset="2"/>
                  </a:rPr>
                  <a:t>Ergibt</a:t>
                </a:r>
                <a:r>
                  <a:rPr lang="en-CH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en-CH" err="1">
                    <a:latin typeface="+mn-lt"/>
                    <a:sym typeface="Wingdings" panose="05000000000000000000" pitchFamily="2" charset="2"/>
                  </a:rPr>
                  <a:t>Durchschnitt</a:t>
                </a:r>
                <a:r>
                  <a:rPr lang="en-CH">
                    <a:latin typeface="+mn-lt"/>
                    <a:sym typeface="Wingdings" panose="05000000000000000000" pitchFamily="2" charset="2"/>
                  </a:rPr>
                  <a:t> von 1.46 &amp; 2.1  (1.46 + 2.1)/2 = 1.78</a:t>
                </a:r>
              </a:p>
              <a:p>
                <a:endParaRPr lang="en-CH"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en-CH" err="1">
                    <a:latin typeface="+mn-lt"/>
                    <a:sym typeface="Wingdings" panose="05000000000000000000" pitchFamily="2" charset="2"/>
                  </a:rPr>
                  <a:t>Erkenntnis</a:t>
                </a:r>
                <a:r>
                  <a:rPr lang="en-CH">
                    <a:latin typeface="+mn-lt"/>
                    <a:sym typeface="Wingdings" panose="05000000000000000000" pitchFamily="2" charset="2"/>
                  </a:rPr>
                  <a:t>:</a:t>
                </a:r>
              </a:p>
              <a:p>
                <a:pPr lvl="1"/>
                <a:r>
                  <a:rPr lang="en-CH" sz="2400">
                    <a:latin typeface="+mn-lt"/>
                    <a:sym typeface="Wingdings" panose="05000000000000000000" pitchFamily="2" charset="2"/>
                  </a:rPr>
                  <a:t>Der Median der </a:t>
                </a:r>
                <a:r>
                  <a:rPr lang="en-CH" sz="2400" err="1">
                    <a:latin typeface="+mn-lt"/>
                    <a:sym typeface="Wingdings" panose="05000000000000000000" pitchFamily="2" charset="2"/>
                  </a:rPr>
                  <a:t>Renditeverteilung</a:t>
                </a:r>
                <a:r>
                  <a:rPr lang="en-CH" sz="240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en-CH" sz="2400" err="1">
                    <a:latin typeface="+mn-lt"/>
                    <a:sym typeface="Wingdings" panose="05000000000000000000" pitchFamily="2" charset="2"/>
                  </a:rPr>
                  <a:t>beträgt</a:t>
                </a:r>
                <a:r>
                  <a:rPr lang="en-CH" sz="240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en-CH" sz="2400" err="1">
                    <a:latin typeface="+mn-lt"/>
                    <a:sym typeface="Wingdings" panose="05000000000000000000" pitchFamily="2" charset="2"/>
                  </a:rPr>
                  <a:t>mit</a:t>
                </a:r>
                <a:r>
                  <a:rPr lang="en-CH" sz="2400">
                    <a:latin typeface="+mn-lt"/>
                    <a:sym typeface="Wingdings" panose="05000000000000000000" pitchFamily="2" charset="2"/>
                  </a:rPr>
                  <a:t> den </a:t>
                </a:r>
                <a:r>
                  <a:rPr lang="en-CH" sz="2400" err="1">
                    <a:latin typeface="+mn-lt"/>
                    <a:sym typeface="Wingdings" panose="05000000000000000000" pitchFamily="2" charset="2"/>
                  </a:rPr>
                  <a:t>bekannten</a:t>
                </a:r>
                <a:r>
                  <a:rPr lang="en-CH" sz="240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en-CH" sz="2400" err="1">
                    <a:latin typeface="+mn-lt"/>
                    <a:sym typeface="Wingdings" panose="05000000000000000000" pitchFamily="2" charset="2"/>
                  </a:rPr>
                  <a:t>Werten</a:t>
                </a:r>
                <a:r>
                  <a:rPr lang="en-CH" sz="2400">
                    <a:latin typeface="+mn-lt"/>
                    <a:sym typeface="Wingdings" panose="05000000000000000000" pitchFamily="2" charset="2"/>
                  </a:rPr>
                  <a:t> 1.78</a:t>
                </a:r>
              </a:p>
              <a:p>
                <a:pPr lvl="1"/>
                <a:endParaRPr lang="de-CH">
                  <a:latin typeface="+mn-lt"/>
                </a:endParaRPr>
              </a:p>
            </p:txBody>
          </p:sp>
        </mc:Choice>
        <mc:Fallback>
          <p:sp>
            <p:nvSpPr>
              <p:cNvPr id="3" name="AutoShape 2">
                <a:extLst>
                  <a:ext uri="{FF2B5EF4-FFF2-40B4-BE49-F238E27FC236}">
                    <a16:creationId xmlns:a16="http://schemas.microsoft.com/office/drawing/2014/main" id="{208B7434-440E-4F51-83E8-6C99B722A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 bwMode="auto">
              <a:xfrm>
                <a:off x="377825" y="1627188"/>
                <a:ext cx="10137775" cy="5499100"/>
              </a:xfrm>
              <a:prstGeom prst="rect">
                <a:avLst/>
              </a:prstGeom>
              <a:blipFill>
                <a:blip r:embed="rId2"/>
                <a:stretch>
                  <a:fillRect l="-84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42926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77824" y="1626958"/>
                <a:ext cx="10137776" cy="5499555"/>
              </a:xfrm>
            </p:spPr>
            <p:txBody>
              <a:bodyPr/>
              <a:lstStyle/>
              <a:p>
                <a:r>
                  <a:rPr lang="en-CH" dirty="0"/>
                  <a:t>Gemäss Formel Position erruieren </a:t>
                </a:r>
                <a:r>
                  <a:rPr lang="en-CH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H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CH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24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CH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en-CH" dirty="0">
                    <a:sym typeface="Wingdings" panose="05000000000000000000" pitchFamily="2" charset="2"/>
                  </a:rPr>
                  <a:t>  6.25te Position</a:t>
                </a:r>
              </a:p>
              <a:p>
                <a:r>
                  <a:rPr lang="en-CH" dirty="0">
                    <a:latin typeface="+mn-lt"/>
                    <a:sym typeface="Wingdings" panose="05000000000000000000" pitchFamily="2" charset="2"/>
                  </a:rPr>
                  <a:t>Ergibt gewichteten Durchschnitt von -1.96 &amp; -1.05  (0.25*(-1.96) + 0.75*(-1.05)) = -0.455</a:t>
                </a:r>
              </a:p>
              <a:p>
                <a:endParaRPr lang="en-CH" dirty="0"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en-CH" dirty="0">
                    <a:latin typeface="+mn-lt"/>
                    <a:sym typeface="Wingdings" panose="05000000000000000000" pitchFamily="2" charset="2"/>
                  </a:rPr>
                  <a:t>Erkenntnis:</a:t>
                </a:r>
              </a:p>
              <a:p>
                <a:pPr lvl="1"/>
                <a:r>
                  <a:rPr lang="en-CH" sz="2400" dirty="0">
                    <a:latin typeface="+mn-lt"/>
                    <a:sym typeface="Wingdings" panose="05000000000000000000" pitchFamily="2" charset="2"/>
                  </a:rPr>
                  <a:t>Das erste Quartil der Renditeverteilung liegt bei -0.455.</a:t>
                </a:r>
                <a:endParaRPr lang="de-CH" dirty="0">
                  <a:latin typeface="+mn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de-CH" sz="2200" dirty="0"/>
              </a:p>
            </p:txBody>
          </p:sp>
        </mc:Choice>
        <mc:Fallback>
          <p:sp>
            <p:nvSpPr>
              <p:cNvPr id="4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77824" y="1626958"/>
                <a:ext cx="10137776" cy="5499555"/>
              </a:xfrm>
              <a:blipFill>
                <a:blip r:embed="rId3"/>
                <a:stretch>
                  <a:fillRect l="-17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B: </a:t>
            </a:r>
            <a:r>
              <a:rPr lang="de-DE" sz="2400"/>
              <a:t>Bestimmen Sie das erste Quartil der Renditeverteilung</a:t>
            </a:r>
            <a:r>
              <a:rPr lang="en-CH" sz="2400"/>
              <a:t>.</a:t>
            </a:r>
            <a:endParaRPr lang="de-CH" sz="240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8</a:t>
            </a:fld>
            <a:r>
              <a:rPr lang="de-CH"/>
              <a:t> -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992652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77824" y="1626958"/>
            <a:ext cx="10137776" cy="54995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CH" sz="2200"/>
          </a:p>
          <a:p>
            <a:pPr marL="0" indent="0">
              <a:lnSpc>
                <a:spcPct val="100000"/>
              </a:lnSpc>
              <a:buNone/>
            </a:pPr>
            <a:endParaRPr lang="en-CH" sz="2200"/>
          </a:p>
          <a:p>
            <a:pPr marL="0" indent="0">
              <a:lnSpc>
                <a:spcPct val="100000"/>
              </a:lnSpc>
              <a:buNone/>
            </a:pPr>
            <a:endParaRPr lang="en-CH" sz="2200"/>
          </a:p>
          <a:p>
            <a:pPr marL="0" indent="0">
              <a:lnSpc>
                <a:spcPct val="100000"/>
              </a:lnSpc>
              <a:buNone/>
            </a:pPr>
            <a:endParaRPr lang="en-CH" sz="2200"/>
          </a:p>
          <a:p>
            <a:pPr marL="0" indent="0">
              <a:lnSpc>
                <a:spcPct val="100000"/>
              </a:lnSpc>
              <a:buNone/>
            </a:pPr>
            <a:endParaRPr lang="en-CH" sz="2200"/>
          </a:p>
          <a:p>
            <a:pPr marL="0" indent="0">
              <a:lnSpc>
                <a:spcPct val="100000"/>
              </a:lnSpc>
              <a:buNone/>
            </a:pPr>
            <a:endParaRPr lang="en-CH" sz="2200"/>
          </a:p>
          <a:p>
            <a:pPr>
              <a:lnSpc>
                <a:spcPct val="100000"/>
              </a:lnSpc>
            </a:pPr>
            <a:r>
              <a:rPr lang="en-CH" sz="2200" err="1"/>
              <a:t>Heisst</a:t>
            </a:r>
            <a:r>
              <a:rPr lang="en-CH" sz="2200"/>
              <a:t> </a:t>
            </a:r>
            <a:r>
              <a:rPr lang="en-CH" sz="2200" err="1"/>
              <a:t>für</a:t>
            </a:r>
            <a:r>
              <a:rPr lang="en-CH" sz="2200"/>
              <a:t> </a:t>
            </a:r>
            <a:r>
              <a:rPr lang="en-CH" sz="2200" err="1"/>
              <a:t>uns</a:t>
            </a:r>
            <a:r>
              <a:rPr lang="en-CH" sz="2200"/>
              <a:t>: (</a:t>
            </a:r>
            <a:r>
              <a:rPr lang="en-CH" sz="2000"/>
              <a:t>3.41 2.10 2.17 -0.39 1.30 0.51 -5.89 9.28 2.17 -1.05 -0.65 4.99 -0.23 3.09 5.10 1.46 2.43 -6.19 4.00 0.43 5.89 -5.04 -1.96 2.39)/24 = ~1.22%</a:t>
            </a:r>
            <a:endParaRPr lang="en-CH" sz="2200"/>
          </a:p>
          <a:p>
            <a:pPr>
              <a:lnSpc>
                <a:spcPct val="100000"/>
              </a:lnSpc>
            </a:pPr>
            <a:endParaRPr lang="en-CH" sz="220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0892" y="245411"/>
            <a:ext cx="9928225" cy="840632"/>
          </a:xfrm>
        </p:spPr>
        <p:txBody>
          <a:bodyPr/>
          <a:lstStyle/>
          <a:p>
            <a:r>
              <a:rPr lang="de-CH" sz="2400"/>
              <a:t>C: Bestimmen Sie das arithmetische Mittel der Renditenverteilung</a:t>
            </a:r>
            <a:r>
              <a:rPr lang="en-CH" sz="2400"/>
              <a:t>.</a:t>
            </a:r>
            <a:endParaRPr lang="de-CH" sz="240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12C59"/>
                </a:solidFill>
              </a:rPr>
              <a:t>Teil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de-CH"/>
              <a:t>- </a:t>
            </a:r>
            <a:fld id="{05F9AC53-F790-4868-97E7-45E3866EE614}" type="slidenum">
              <a:rPr lang="de-CH" smtClean="0"/>
              <a:pPr algn="r"/>
              <a:t>9</a:t>
            </a:fld>
            <a:r>
              <a:rPr lang="de-CH"/>
              <a:t> - 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D7FC3F1-5F65-437B-8FA1-2502E54D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19" y="1626958"/>
            <a:ext cx="7758169" cy="18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1194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P_SML_deutsch">
  <a:themeElements>
    <a:clrScheme name="SML">
      <a:dk1>
        <a:srgbClr val="002C59"/>
      </a:dk1>
      <a:lt1>
        <a:srgbClr val="FFFFFF"/>
      </a:lt1>
      <a:dk2>
        <a:srgbClr val="A5A5A5"/>
      </a:dk2>
      <a:lt2>
        <a:srgbClr val="FFFFFF"/>
      </a:lt2>
      <a:accent1>
        <a:srgbClr val="6FBAED"/>
      </a:accent1>
      <a:accent2>
        <a:srgbClr val="F5C513"/>
      </a:accent2>
      <a:accent3>
        <a:srgbClr val="3ACA36"/>
      </a:accent3>
      <a:accent4>
        <a:srgbClr val="F09530"/>
      </a:accent4>
      <a:accent5>
        <a:srgbClr val="2CE8FC"/>
      </a:accent5>
      <a:accent6>
        <a:srgbClr val="FF7C80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101837"/>
            </a:gs>
            <a:gs pos="80000">
              <a:srgbClr val="004C83"/>
            </a:gs>
            <a:gs pos="100000">
              <a:srgbClr val="004C83"/>
            </a:gs>
          </a:gsLst>
          <a:lin ang="0" scaled="0"/>
        </a:gra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PP_SML_deutsch</Template>
  <TotalTime>0</TotalTime>
  <Words>707</Words>
  <Application>Microsoft Office PowerPoint</Application>
  <PresentationFormat>Benutzerdefiniert</PresentationFormat>
  <Paragraphs>124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Symbol</vt:lpstr>
      <vt:lpstr>Wingdings</vt:lpstr>
      <vt:lpstr>PP_SML_deutsch</vt:lpstr>
      <vt:lpstr>Bearbeiter der Problemstellung</vt:lpstr>
      <vt:lpstr>Statistik (w.BA.XX.2Stat-WIN.XX)  Vortragsthema 03: SMI Analyse  </vt:lpstr>
      <vt:lpstr>Aufgabenstellung</vt:lpstr>
      <vt:lpstr>Grundlage: Die Tabelle stellt die Monatsperformance des SMI-Index von Mai 2020 bis April 2022 dar.</vt:lpstr>
      <vt:lpstr>A: Bestimmen Sie den Median der empirischen Renditeverteilung.</vt:lpstr>
      <vt:lpstr>A: Bestimmen Sie den Median der empirischen Renditeverteilung.</vt:lpstr>
      <vt:lpstr>A: Bestimmen Sie den Median der empirischen Renditeverteilung.</vt:lpstr>
      <vt:lpstr>B: Bestimmen Sie das erste Quartil der Renditeverteilung.</vt:lpstr>
      <vt:lpstr>C: Bestimmen Sie das arithmetische Mittel der Renditenverteilung.</vt:lpstr>
      <vt:lpstr>D: Bestimmen Sie das geometrische Mittel der Renditenverteilung.</vt:lpstr>
      <vt:lpstr>E1: Schätzen Sie die Standardabweichung (Volatilität) der SMI-Monatsrenditen.</vt:lpstr>
      <vt:lpstr>E2: Verlaufssimulation SMI</vt:lpstr>
      <vt:lpstr>E2: Verlaufssimulation SMI</vt:lpstr>
      <vt:lpstr>E2: Verlaufssimulation SMI</vt:lpstr>
      <vt:lpstr>E2: Verlaufssimulation SMI</vt:lpstr>
      <vt:lpstr>E2: Verlaufssimulation SMI</vt:lpstr>
      <vt:lpstr>E2: Verlaufssimulation SMI</vt:lpstr>
      <vt:lpstr>E2: Verlaufssimulation SMI</vt:lpstr>
      <vt:lpstr>E2: Verlaufssimulation SMI</vt:lpstr>
      <vt:lpstr>E2: Verlaufssimulation SMI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Bänziger Armin (banz)</dc:creator>
  <cp:lastModifiedBy>Fatzer Tobias (fatzetob)</cp:lastModifiedBy>
  <cp:revision>202</cp:revision>
  <cp:lastPrinted>2013-12-05T08:38:55Z</cp:lastPrinted>
  <dcterms:created xsi:type="dcterms:W3CDTF">2013-12-05T08:36:51Z</dcterms:created>
  <dcterms:modified xsi:type="dcterms:W3CDTF">2022-04-06T18:37:20Z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iteId">
    <vt:lpwstr>5d1a9f9d-201f-4a10-b983-451cf65cbc1e</vt:lpwstr>
  </property>
  <property fmtid="{D5CDD505-2E9C-101B-9397-08002B2CF9AE}" pid="4" name="MSIP_Label_10d9bad3-6dac-4e9a-89a3-89f3b8d247b2_Owner">
    <vt:lpwstr>scnu@zhaw.ch</vt:lpwstr>
  </property>
  <property fmtid="{D5CDD505-2E9C-101B-9397-08002B2CF9AE}" pid="5" name="MSIP_Label_10d9bad3-6dac-4e9a-89a3-89f3b8d247b2_SetDate">
    <vt:lpwstr>2020-09-02T11:34:11.2790565Z</vt:lpwstr>
  </property>
  <property fmtid="{D5CDD505-2E9C-101B-9397-08002B2CF9AE}" pid="6" name="MSIP_Label_10d9bad3-6dac-4e9a-89a3-89f3b8d247b2_Name">
    <vt:lpwstr>Intern</vt:lpwstr>
  </property>
  <property fmtid="{D5CDD505-2E9C-101B-9397-08002B2CF9AE}" pid="7" name="MSIP_Label_10d9bad3-6dac-4e9a-89a3-89f3b8d247b2_Application">
    <vt:lpwstr>Microsoft Azure Information Protection</vt:lpwstr>
  </property>
  <property fmtid="{D5CDD505-2E9C-101B-9397-08002B2CF9AE}" pid="8" name="MSIP_Label_10d9bad3-6dac-4e9a-89a3-89f3b8d247b2_ActionId">
    <vt:lpwstr>c2208d32-12c6-4df2-9326-5b787250467e</vt:lpwstr>
  </property>
  <property fmtid="{D5CDD505-2E9C-101B-9397-08002B2CF9AE}" pid="9" name="MSIP_Label_10d9bad3-6dac-4e9a-89a3-89f3b8d247b2_Extended_MSFT_Method">
    <vt:lpwstr>Automatic</vt:lpwstr>
  </property>
  <property fmtid="{D5CDD505-2E9C-101B-9397-08002B2CF9AE}" pid="10" name="Sensitivity">
    <vt:lpwstr>Intern</vt:lpwstr>
  </property>
</Properties>
</file>