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7" r:id="rId4"/>
    <p:sldId id="258" r:id="rId5"/>
    <p:sldId id="268" r:id="rId6"/>
    <p:sldId id="266" r:id="rId7"/>
    <p:sldId id="270" r:id="rId8"/>
    <p:sldId id="265" r:id="rId9"/>
    <p:sldId id="267" r:id="rId10"/>
    <p:sldId id="269" r:id="rId11"/>
    <p:sldId id="275" r:id="rId12"/>
    <p:sldId id="284" r:id="rId13"/>
    <p:sldId id="263" r:id="rId14"/>
    <p:sldId id="289" r:id="rId15"/>
    <p:sldId id="279" r:id="rId16"/>
    <p:sldId id="271" r:id="rId17"/>
    <p:sldId id="291" r:id="rId18"/>
    <p:sldId id="287" r:id="rId19"/>
    <p:sldId id="272" r:id="rId20"/>
    <p:sldId id="288" r:id="rId21"/>
    <p:sldId id="283" r:id="rId2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27EA328-BE7C-7A41-A2C3-F823B6017204}">
          <p14:sldIdLst>
            <p14:sldId id="256"/>
            <p14:sldId id="261"/>
            <p14:sldId id="257"/>
            <p14:sldId id="258"/>
            <p14:sldId id="268"/>
            <p14:sldId id="266"/>
            <p14:sldId id="270"/>
            <p14:sldId id="265"/>
            <p14:sldId id="267"/>
            <p14:sldId id="269"/>
            <p14:sldId id="275"/>
            <p14:sldId id="284"/>
            <p14:sldId id="263"/>
            <p14:sldId id="289"/>
            <p14:sldId id="279"/>
            <p14:sldId id="271"/>
            <p14:sldId id="291"/>
            <p14:sldId id="287"/>
            <p14:sldId id="272"/>
            <p14:sldId id="288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624"/>
    <a:srgbClr val="F3D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7737" autoAdjust="0"/>
  </p:normalViewPr>
  <p:slideViewPr>
    <p:cSldViewPr snapToGrid="0" snapToObjects="1">
      <p:cViewPr varScale="1">
        <p:scale>
          <a:sx n="142" d="100"/>
          <a:sy n="142" d="100"/>
        </p:scale>
        <p:origin x="-680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445C4-0020-354F-BD5B-7067FBE6781E}" type="datetimeFigureOut">
              <a:rPr lang="de-DE" smtClean="0"/>
              <a:t>18.05.17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A3D18-9655-EB48-BAC5-E0A3661B3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2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ES2015</a:t>
            </a:r>
            <a:r>
              <a:rPr lang="de-DE" baseline="0" dirty="0" smtClean="0"/>
              <a:t> - </a:t>
            </a:r>
            <a:r>
              <a:rPr lang="de-DE" dirty="0" smtClean="0"/>
              <a:t>17. Juni 2015</a:t>
            </a:r>
          </a:p>
          <a:p>
            <a:r>
              <a:rPr lang="de-DE" dirty="0" err="1" smtClean="0"/>
              <a:t>Yearly</a:t>
            </a:r>
            <a:r>
              <a:rPr lang="de-DE" dirty="0" smtClean="0"/>
              <a:t> time-</a:t>
            </a:r>
            <a:r>
              <a:rPr lang="de-DE" dirty="0" err="1" smtClean="0"/>
              <a:t>boxed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3D18-9655-EB48-BAC5-E0A3661B3F1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89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Multiline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3D18-9655-EB48-BAC5-E0A3661B3F1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14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QUIZ</a:t>
            </a:r>
          </a:p>
          <a:p>
            <a:r>
              <a:rPr lang="de-DE" dirty="0" err="1" smtClean="0"/>
              <a:t>Hoisting</a:t>
            </a:r>
            <a:endParaRPr lang="de-DE" dirty="0" smtClean="0"/>
          </a:p>
          <a:p>
            <a:r>
              <a:rPr lang="de-DE" dirty="0" err="1" smtClean="0"/>
              <a:t>function</a:t>
            </a:r>
            <a:r>
              <a:rPr lang="de-DE" baseline="0" dirty="0" err="1" smtClean="0"/>
              <a:t>-scoped</a:t>
            </a:r>
            <a:r>
              <a:rPr lang="de-DE" baseline="0" dirty="0" smtClean="0"/>
              <a:t> -&gt; block-</a:t>
            </a:r>
            <a:r>
              <a:rPr lang="de-DE" baseline="0" dirty="0" err="1" smtClean="0"/>
              <a:t>scoped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3D18-9655-EB48-BAC5-E0A3661B3F1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F3D637"/>
                </a:solidFill>
              </a:rPr>
              <a:t>Object</a:t>
            </a:r>
            <a:r>
              <a:rPr lang="de-DE" dirty="0" smtClean="0">
                <a:solidFill>
                  <a:srgbClr val="F3D637"/>
                </a:solidFill>
              </a:rPr>
              <a:t>/</a:t>
            </a:r>
            <a:r>
              <a:rPr lang="de-DE" dirty="0" err="1" smtClean="0">
                <a:solidFill>
                  <a:srgbClr val="F3D637"/>
                </a:solidFill>
              </a:rPr>
              <a:t>Method</a:t>
            </a:r>
            <a:r>
              <a:rPr lang="de-DE" dirty="0" smtClean="0">
                <a:solidFill>
                  <a:srgbClr val="F3D637"/>
                </a:solidFill>
              </a:rPr>
              <a:t> Shorthand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3D18-9655-EB48-BAC5-E0A3661B3F1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9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resources</a:t>
            </a:r>
            <a:r>
              <a:rPr lang="de-DE" dirty="0" smtClean="0"/>
              <a:t>/</a:t>
            </a:r>
            <a:r>
              <a:rPr lang="de-DE" dirty="0" err="1" smtClean="0"/>
              <a:t>essentialjsdesignpatterns</a:t>
            </a:r>
            <a:r>
              <a:rPr lang="de-DE" dirty="0" smtClean="0"/>
              <a:t>/</a:t>
            </a:r>
            <a:r>
              <a:rPr lang="de-DE" dirty="0" err="1" smtClean="0"/>
              <a:t>book</a:t>
            </a:r>
            <a:r>
              <a:rPr lang="de-DE" dirty="0" smtClean="0"/>
              <a:t>/#</a:t>
            </a:r>
            <a:r>
              <a:rPr lang="de-DE" dirty="0" err="1" smtClean="0"/>
              <a:t>constructorpatternjavascript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3D18-9655-EB48-BAC5-E0A3661B3F1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1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3D18-9655-EB48-BAC5-E0A3661B3F1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95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collection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unique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elements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3D18-9655-EB48-BAC5-E0A3661B3F1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28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effectLst>
            <a:outerShdw dist="508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b="1" i="0">
                <a:solidFill>
                  <a:srgbClr val="F3D637"/>
                </a:solidFill>
                <a:latin typeface="Avenir Next Regular"/>
                <a:cs typeface="Avenir Next Regular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84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C56429-9407-854D-B470-C97E0645F09C}" type="datetimeFigureOut">
              <a:rPr lang="de-DE" smtClean="0"/>
              <a:t>18.05.17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5254A1-C637-AC4F-B985-501385CC0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C56429-9407-854D-B470-C97E0645F09C}" type="datetimeFigureOut">
              <a:rPr lang="de-DE" smtClean="0"/>
              <a:t>18.05.17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5254A1-C637-AC4F-B985-501385CC0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78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C56429-9407-854D-B470-C97E0645F09C}" type="datetimeFigureOut">
              <a:rPr lang="de-DE" smtClean="0"/>
              <a:t>18.05.17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5254A1-C637-AC4F-B985-501385CC0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0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794845"/>
          </a:xfrm>
          <a:prstGeom prst="rect">
            <a:avLst/>
          </a:prstGeom>
          <a:solidFill>
            <a:srgbClr val="F3D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252624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3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794845"/>
          </a:xfrm>
          <a:prstGeom prst="rect">
            <a:avLst/>
          </a:prstGeom>
          <a:solidFill>
            <a:srgbClr val="F3D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252624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4253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Courier"/>
                <a:cs typeface="Courier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8" name="Bild 7" descr="480px-JavaScript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17" y="4263844"/>
            <a:ext cx="670560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C56429-9407-854D-B470-C97E0645F09C}" type="datetimeFigureOut">
              <a:rPr lang="de-DE" smtClean="0"/>
              <a:t>18.05.17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5254A1-C637-AC4F-B985-501385CC0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93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794845"/>
          </a:xfrm>
          <a:prstGeom prst="rect">
            <a:avLst/>
          </a:prstGeom>
          <a:solidFill>
            <a:srgbClr val="F3D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C56429-9407-854D-B470-C97E0645F09C}" type="datetimeFigureOut">
              <a:rPr lang="de-DE" smtClean="0"/>
              <a:t>18.05.17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5254A1-C637-AC4F-B985-501385CC0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3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794845"/>
          </a:xfrm>
          <a:prstGeom prst="rect">
            <a:avLst/>
          </a:prstGeom>
          <a:solidFill>
            <a:srgbClr val="F3D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3D63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3D63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C56429-9407-854D-B470-C97E0645F09C}" type="datetimeFigureOut">
              <a:rPr lang="de-DE" smtClean="0"/>
              <a:t>18.05.17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5254A1-C637-AC4F-B985-501385CC0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15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C56429-9407-854D-B470-C97E0645F09C}" type="datetimeFigureOut">
              <a:rPr lang="de-DE" smtClean="0"/>
              <a:t>18.05.17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5254A1-C637-AC4F-B985-501385CC0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27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C56429-9407-854D-B470-C97E0645F09C}" type="datetimeFigureOut">
              <a:rPr lang="de-DE" smtClean="0"/>
              <a:t>18.05.17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5254A1-C637-AC4F-B985-501385CC0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21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C56429-9407-854D-B470-C97E0645F09C}" type="datetimeFigureOut">
              <a:rPr lang="de-DE" smtClean="0"/>
              <a:t>18.05.17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5254A1-C637-AC4F-B985-501385CC00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4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8242"/>
            <a:ext cx="8229600" cy="551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84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2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1"/>
          </a:solidFill>
          <a:latin typeface="Avenir Next Regular"/>
          <a:ea typeface="+mj-ea"/>
          <a:cs typeface="Avenir Next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uble.surge.sh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beljs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HennigTobias" TargetMode="External"/><Relationship Id="rId3" Type="http://schemas.openxmlformats.org/officeDocument/2006/relationships/hyperlink" Target="https://github.com/TobiasHenni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ollupjs.or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beljs.io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racasts.com/series/es6-cliffsnotes" TargetMode="External"/><Relationship Id="rId3" Type="http://schemas.openxmlformats.org/officeDocument/2006/relationships/hyperlink" Target="http://exploringjs.com/es6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de-DE" dirty="0" smtClean="0"/>
              <a:t>Introducing ES6/ES2015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Tobias Hennig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94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Rest / </a:t>
            </a:r>
            <a:r>
              <a:rPr lang="de-DE" dirty="0" err="1" smtClean="0"/>
              <a:t>Spread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rgbClr val="F3D637"/>
                </a:solidFill>
              </a:rPr>
              <a:t>[DEMO TIME]</a:t>
            </a:r>
            <a:endParaRPr lang="de-DE" dirty="0">
              <a:solidFill>
                <a:srgbClr val="F3D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5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Classes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rgbClr val="F3D637"/>
                </a:solidFill>
              </a:rPr>
              <a:t>[DEMO TIME]</a:t>
            </a:r>
          </a:p>
        </p:txBody>
      </p:sp>
    </p:spTree>
    <p:extLst>
      <p:ext uri="{BB962C8B-B14F-4D97-AF65-F5344CB8AC3E}">
        <p14:creationId xmlns:p14="http://schemas.microsoft.com/office/powerpoint/2010/main" val="227144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Arrows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smtClean="0">
                <a:solidFill>
                  <a:srgbClr val="F3D637"/>
                </a:solidFill>
              </a:rPr>
              <a:t>[DEMO TIME]</a:t>
            </a:r>
            <a:endParaRPr lang="de-DE" dirty="0">
              <a:solidFill>
                <a:srgbClr val="F3D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1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String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= 'Joe';</a:t>
            </a:r>
          </a:p>
          <a:p>
            <a:endParaRPr lang="de-DE" dirty="0" smtClean="0"/>
          </a:p>
          <a:p>
            <a:r>
              <a:rPr lang="de-DE" dirty="0" err="1" smtClean="0"/>
              <a:t>name.startsWith</a:t>
            </a:r>
            <a:r>
              <a:rPr lang="de-DE" dirty="0" smtClean="0"/>
              <a:t>('J'); </a:t>
            </a:r>
            <a:r>
              <a:rPr lang="de-DE" dirty="0" smtClean="0">
                <a:solidFill>
                  <a:srgbClr val="F3D637"/>
                </a:solidFill>
              </a:rPr>
              <a:t>// </a:t>
            </a:r>
            <a:r>
              <a:rPr lang="de-DE" dirty="0" err="1" smtClean="0">
                <a:solidFill>
                  <a:srgbClr val="F3D637"/>
                </a:solidFill>
              </a:rPr>
              <a:t>true</a:t>
            </a:r>
            <a:endParaRPr lang="de-DE" dirty="0" smtClean="0">
              <a:solidFill>
                <a:srgbClr val="F3D637"/>
              </a:solidFill>
            </a:endParaRPr>
          </a:p>
          <a:p>
            <a:r>
              <a:rPr lang="de-DE" dirty="0" err="1" smtClean="0"/>
              <a:t>name.endsWith</a:t>
            </a:r>
            <a:r>
              <a:rPr lang="de-DE" dirty="0" smtClean="0"/>
              <a:t>('x');   </a:t>
            </a:r>
            <a:r>
              <a:rPr lang="de-DE" dirty="0" smtClean="0">
                <a:solidFill>
                  <a:srgbClr val="F3D637"/>
                </a:solidFill>
              </a:rPr>
              <a:t>// </a:t>
            </a:r>
            <a:r>
              <a:rPr lang="de-DE" dirty="0" err="1" smtClean="0">
                <a:solidFill>
                  <a:srgbClr val="F3D637"/>
                </a:solidFill>
              </a:rPr>
              <a:t>false</a:t>
            </a:r>
            <a:endParaRPr lang="de-DE" dirty="0" smtClean="0">
              <a:solidFill>
                <a:srgbClr val="F3D637"/>
              </a:solidFill>
            </a:endParaRPr>
          </a:p>
          <a:p>
            <a:r>
              <a:rPr lang="de-DE" dirty="0" err="1" smtClean="0"/>
              <a:t>name.includes</a:t>
            </a:r>
            <a:r>
              <a:rPr lang="de-DE" dirty="0" smtClean="0"/>
              <a:t>('o');   </a:t>
            </a:r>
            <a:r>
              <a:rPr lang="de-DE" dirty="0" smtClean="0">
                <a:solidFill>
                  <a:srgbClr val="F3D637"/>
                </a:solidFill>
              </a:rPr>
              <a:t>// </a:t>
            </a:r>
            <a:r>
              <a:rPr lang="de-DE" dirty="0" err="1" smtClean="0">
                <a:solidFill>
                  <a:srgbClr val="F3D637"/>
                </a:solidFill>
              </a:rPr>
              <a:t>true</a:t>
            </a:r>
            <a:endParaRPr lang="de-DE" dirty="0" smtClean="0">
              <a:solidFill>
                <a:srgbClr val="F3D637"/>
              </a:solidFill>
            </a:endParaRPr>
          </a:p>
          <a:p>
            <a:r>
              <a:rPr lang="de-DE" dirty="0" err="1" smtClean="0"/>
              <a:t>name.repeat</a:t>
            </a:r>
            <a:r>
              <a:rPr lang="de-DE" dirty="0" smtClean="0"/>
              <a:t>(3);       </a:t>
            </a:r>
            <a:r>
              <a:rPr lang="de-DE" dirty="0" smtClean="0">
                <a:solidFill>
                  <a:srgbClr val="F3D637"/>
                </a:solidFill>
              </a:rPr>
              <a:t>// '</a:t>
            </a:r>
            <a:r>
              <a:rPr lang="de-DE" dirty="0" err="1" smtClean="0">
                <a:solidFill>
                  <a:srgbClr val="F3D637"/>
                </a:solidFill>
              </a:rPr>
              <a:t>JoeJoeJoe</a:t>
            </a:r>
            <a:r>
              <a:rPr lang="de-DE" dirty="0" smtClean="0">
                <a:solidFill>
                  <a:srgbClr val="F3D637"/>
                </a:solidFill>
              </a:rPr>
              <a:t>'</a:t>
            </a:r>
            <a:endParaRPr lang="de-DE" dirty="0">
              <a:solidFill>
                <a:srgbClr val="F3D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0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 smtClean="0"/>
              <a:t>let</a:t>
            </a:r>
            <a:r>
              <a:rPr lang="de-DE" sz="2000" dirty="0" smtClean="0"/>
              <a:t> </a:t>
            </a:r>
            <a:r>
              <a:rPr lang="de-DE" sz="2000" dirty="0" err="1" smtClean="0"/>
              <a:t>items</a:t>
            </a:r>
            <a:r>
              <a:rPr lang="de-DE" sz="2000" dirty="0" smtClean="0"/>
              <a:t> =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Map</a:t>
            </a:r>
            <a:r>
              <a:rPr lang="de-DE" sz="2000" dirty="0" smtClean="0"/>
              <a:t>();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 smtClean="0"/>
              <a:t>items.size</a:t>
            </a:r>
            <a:r>
              <a:rPr lang="de-DE" sz="2000" dirty="0" smtClean="0"/>
              <a:t>;</a:t>
            </a:r>
          </a:p>
          <a:p>
            <a:pPr marL="0" indent="0">
              <a:buNone/>
            </a:pPr>
            <a:r>
              <a:rPr lang="de-DE" sz="2000" dirty="0" err="1" smtClean="0"/>
              <a:t>items.set</a:t>
            </a:r>
            <a:r>
              <a:rPr lang="de-DE" sz="2000" dirty="0" smtClean="0"/>
              <a:t>('</a:t>
            </a:r>
            <a:r>
              <a:rPr lang="de-DE" sz="2000" dirty="0" err="1" smtClean="0"/>
              <a:t>key</a:t>
            </a:r>
            <a:r>
              <a:rPr lang="de-DE" sz="2000" dirty="0" smtClean="0"/>
              <a:t>', '</a:t>
            </a:r>
            <a:r>
              <a:rPr lang="de-DE" sz="2000" dirty="0" err="1" smtClean="0"/>
              <a:t>value</a:t>
            </a:r>
            <a:r>
              <a:rPr lang="de-DE" sz="2000" dirty="0" smtClean="0"/>
              <a:t>');</a:t>
            </a:r>
          </a:p>
          <a:p>
            <a:r>
              <a:rPr lang="de-DE" sz="2000" dirty="0" err="1"/>
              <a:t>i</a:t>
            </a:r>
            <a:r>
              <a:rPr lang="de-DE" sz="2000" dirty="0" err="1" smtClean="0"/>
              <a:t>tems.get</a:t>
            </a:r>
            <a:r>
              <a:rPr lang="de-DE" sz="2000" dirty="0"/>
              <a:t>('</a:t>
            </a:r>
            <a:r>
              <a:rPr lang="de-DE" sz="2000" dirty="0" err="1"/>
              <a:t>key</a:t>
            </a:r>
            <a:r>
              <a:rPr lang="de-DE" sz="2000" dirty="0" smtClean="0"/>
              <a:t>')</a:t>
            </a:r>
            <a:r>
              <a:rPr lang="de-DE" sz="2000" dirty="0"/>
              <a:t>;</a:t>
            </a:r>
          </a:p>
          <a:p>
            <a:r>
              <a:rPr lang="de-DE" sz="2000" dirty="0" err="1"/>
              <a:t>items.has</a:t>
            </a:r>
            <a:r>
              <a:rPr lang="de-DE" sz="2000" dirty="0"/>
              <a:t>(</a:t>
            </a:r>
            <a:r>
              <a:rPr lang="de-DE" sz="2000" dirty="0" smtClean="0">
                <a:solidFill>
                  <a:srgbClr val="FFFFFF"/>
                </a:solidFill>
              </a:rPr>
              <a:t>'</a:t>
            </a:r>
            <a:r>
              <a:rPr lang="de-DE" sz="2000" dirty="0" err="1" smtClean="0">
                <a:solidFill>
                  <a:srgbClr val="FFFFFF"/>
                </a:solidFill>
              </a:rPr>
              <a:t>key</a:t>
            </a:r>
            <a:r>
              <a:rPr lang="de-DE" sz="2000" dirty="0" smtClean="0">
                <a:solidFill>
                  <a:srgbClr val="FFFFFF"/>
                </a:solidFill>
              </a:rPr>
              <a:t>'</a:t>
            </a:r>
            <a:r>
              <a:rPr lang="de-DE" sz="2000" dirty="0"/>
              <a:t>)</a:t>
            </a:r>
            <a:r>
              <a:rPr lang="de-DE" sz="2000" dirty="0" smtClean="0"/>
              <a:t>;</a:t>
            </a:r>
          </a:p>
          <a:p>
            <a:r>
              <a:rPr lang="de-DE" sz="2000" dirty="0" err="1" smtClean="0"/>
              <a:t>items.delete</a:t>
            </a:r>
            <a:r>
              <a:rPr lang="de-DE" sz="2000" dirty="0" smtClean="0"/>
              <a:t>(</a:t>
            </a:r>
            <a:r>
              <a:rPr lang="de-DE" sz="2000" dirty="0" smtClean="0">
                <a:solidFill>
                  <a:srgbClr val="FFFFFF"/>
                </a:solidFill>
              </a:rPr>
              <a:t>'</a:t>
            </a:r>
            <a:r>
              <a:rPr lang="de-DE" sz="2000" dirty="0" err="1" smtClean="0">
                <a:solidFill>
                  <a:srgbClr val="FFFFFF"/>
                </a:solidFill>
              </a:rPr>
              <a:t>key</a:t>
            </a:r>
            <a:r>
              <a:rPr lang="de-DE" sz="2000" dirty="0" smtClean="0">
                <a:solidFill>
                  <a:srgbClr val="FFFFFF"/>
                </a:solidFill>
              </a:rPr>
              <a:t>'</a:t>
            </a:r>
            <a:r>
              <a:rPr lang="de-DE" sz="2000" dirty="0"/>
              <a:t>)</a:t>
            </a:r>
            <a:r>
              <a:rPr lang="de-DE" sz="2000" dirty="0" smtClean="0"/>
              <a:t>;</a:t>
            </a:r>
          </a:p>
          <a:p>
            <a:r>
              <a:rPr lang="de-DE" sz="2000" dirty="0" err="1" smtClean="0"/>
              <a:t>items.forEach</a:t>
            </a:r>
            <a:r>
              <a:rPr lang="de-DE" sz="2000" dirty="0" smtClean="0"/>
              <a:t>((</a:t>
            </a:r>
            <a:r>
              <a:rPr lang="de-DE" sz="2000" dirty="0" err="1" smtClean="0"/>
              <a:t>value</a:t>
            </a:r>
            <a:r>
              <a:rPr lang="de-DE" sz="2000" dirty="0" smtClean="0"/>
              <a:t>, </a:t>
            </a:r>
            <a:r>
              <a:rPr lang="de-DE" sz="2000" dirty="0" err="1" smtClean="0"/>
              <a:t>key</a:t>
            </a:r>
            <a:r>
              <a:rPr lang="de-DE" sz="2000" dirty="0" smtClean="0"/>
              <a:t>) =&gt; </a:t>
            </a:r>
            <a:r>
              <a:rPr lang="de-DE" sz="2000" dirty="0" err="1" smtClean="0"/>
              <a:t>console.log</a:t>
            </a:r>
            <a:r>
              <a:rPr lang="de-DE" sz="2000" dirty="0" smtClean="0"/>
              <a:t>(</a:t>
            </a:r>
            <a:r>
              <a:rPr lang="de-DE" sz="2000" dirty="0" err="1" smtClean="0"/>
              <a:t>value</a:t>
            </a:r>
            <a:r>
              <a:rPr lang="de-DE" sz="2000" dirty="0" smtClean="0"/>
              <a:t>));</a:t>
            </a:r>
          </a:p>
          <a:p>
            <a:r>
              <a:rPr lang="de-DE" sz="2000" dirty="0" err="1" smtClean="0"/>
              <a:t>items.clear</a:t>
            </a:r>
            <a:r>
              <a:rPr lang="de-DE" sz="2000" dirty="0" smtClean="0"/>
              <a:t>();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9859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 smtClean="0"/>
              <a:t>const</a:t>
            </a:r>
            <a:r>
              <a:rPr lang="de-DE" sz="2000" dirty="0" smtClean="0"/>
              <a:t> </a:t>
            </a:r>
            <a:r>
              <a:rPr lang="de-DE" sz="2000" dirty="0" err="1" smtClean="0"/>
              <a:t>items</a:t>
            </a:r>
            <a:r>
              <a:rPr lang="de-DE" sz="2000" dirty="0" smtClean="0"/>
              <a:t> = </a:t>
            </a:r>
            <a:r>
              <a:rPr lang="de-DE" sz="2000" dirty="0" err="1" smtClean="0"/>
              <a:t>new</a:t>
            </a:r>
            <a:r>
              <a:rPr lang="de-DE" sz="2000" dirty="0" smtClean="0"/>
              <a:t> Set([</a:t>
            </a:r>
            <a:r>
              <a:rPr lang="de-DE" sz="2000" dirty="0" smtClean="0">
                <a:solidFill>
                  <a:srgbClr val="FFFFFF"/>
                </a:solidFill>
              </a:rPr>
              <a:t>'</a:t>
            </a:r>
            <a:r>
              <a:rPr lang="de-DE" sz="2000" dirty="0" err="1" smtClean="0">
                <a:solidFill>
                  <a:srgbClr val="FFFFFF"/>
                </a:solidFill>
              </a:rPr>
              <a:t>one</a:t>
            </a:r>
            <a:r>
              <a:rPr lang="de-DE" sz="2000" dirty="0" smtClean="0">
                <a:solidFill>
                  <a:srgbClr val="FFFFFF"/>
                </a:solidFill>
              </a:rPr>
              <a:t>', '</a:t>
            </a:r>
            <a:r>
              <a:rPr lang="de-DE" sz="2000" dirty="0" err="1" smtClean="0">
                <a:solidFill>
                  <a:srgbClr val="FFFFFF"/>
                </a:solidFill>
              </a:rPr>
              <a:t>two</a:t>
            </a:r>
            <a:r>
              <a:rPr lang="de-DE" sz="2000" dirty="0" smtClean="0">
                <a:solidFill>
                  <a:srgbClr val="FFFFFF"/>
                </a:solidFill>
              </a:rPr>
              <a:t>', '</a:t>
            </a:r>
            <a:r>
              <a:rPr lang="de-DE" sz="2000" dirty="0" err="1" smtClean="0">
                <a:solidFill>
                  <a:srgbClr val="FFFFFF"/>
                </a:solidFill>
              </a:rPr>
              <a:t>three</a:t>
            </a:r>
            <a:r>
              <a:rPr lang="de-DE" sz="2000" dirty="0" smtClean="0">
                <a:solidFill>
                  <a:srgbClr val="FFFFFF"/>
                </a:solidFill>
              </a:rPr>
              <a:t>'</a:t>
            </a:r>
            <a:r>
              <a:rPr lang="de-DE" sz="2000" dirty="0" smtClean="0"/>
              <a:t>]);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 smtClean="0"/>
              <a:t>items.add</a:t>
            </a:r>
            <a:r>
              <a:rPr lang="de-DE" sz="2000" dirty="0" smtClean="0"/>
              <a:t>(</a:t>
            </a:r>
            <a:r>
              <a:rPr lang="de-DE" sz="2000" dirty="0" smtClean="0">
                <a:solidFill>
                  <a:srgbClr val="FFFFFF"/>
                </a:solidFill>
              </a:rPr>
              <a:t>'</a:t>
            </a:r>
            <a:r>
              <a:rPr lang="de-DE" sz="2000" dirty="0" err="1" smtClean="0">
                <a:solidFill>
                  <a:srgbClr val="FFFFFF"/>
                </a:solidFill>
              </a:rPr>
              <a:t>two</a:t>
            </a:r>
            <a:r>
              <a:rPr lang="de-DE" sz="2000" dirty="0" smtClean="0">
                <a:solidFill>
                  <a:srgbClr val="FFFFFF"/>
                </a:solidFill>
              </a:rPr>
              <a:t>'</a:t>
            </a:r>
            <a:r>
              <a:rPr lang="de-DE" sz="2000" dirty="0" smtClean="0"/>
              <a:t>);</a:t>
            </a:r>
          </a:p>
          <a:p>
            <a:r>
              <a:rPr lang="de-DE" sz="2000" dirty="0" err="1"/>
              <a:t>items.size</a:t>
            </a:r>
            <a:r>
              <a:rPr lang="de-DE" sz="2000" dirty="0" smtClean="0"/>
              <a:t>; </a:t>
            </a:r>
            <a:r>
              <a:rPr lang="de-DE" sz="2000" dirty="0" smtClean="0">
                <a:solidFill>
                  <a:srgbClr val="F3D637"/>
                </a:solidFill>
              </a:rPr>
              <a:t>// 3</a:t>
            </a:r>
          </a:p>
          <a:p>
            <a:r>
              <a:rPr lang="de-DE" sz="2000" dirty="0" err="1" smtClean="0"/>
              <a:t>items.delete</a:t>
            </a:r>
            <a:r>
              <a:rPr lang="de-DE" sz="2000" dirty="0" smtClean="0"/>
              <a:t>(</a:t>
            </a:r>
            <a:r>
              <a:rPr lang="de-DE" sz="2000" dirty="0" smtClean="0">
                <a:solidFill>
                  <a:srgbClr val="FFFFFF"/>
                </a:solidFill>
              </a:rPr>
              <a:t>'</a:t>
            </a:r>
            <a:r>
              <a:rPr lang="de-DE" sz="2000" dirty="0" err="1" smtClean="0">
                <a:solidFill>
                  <a:srgbClr val="FFFFFF"/>
                </a:solidFill>
              </a:rPr>
              <a:t>two</a:t>
            </a:r>
            <a:r>
              <a:rPr lang="de-DE" sz="2000" dirty="0" smtClean="0">
                <a:solidFill>
                  <a:srgbClr val="FFFFFF"/>
                </a:solidFill>
              </a:rPr>
              <a:t>'</a:t>
            </a:r>
            <a:r>
              <a:rPr lang="de-DE" sz="2000" dirty="0"/>
              <a:t>)</a:t>
            </a:r>
            <a:r>
              <a:rPr lang="de-DE" sz="2000" dirty="0" smtClean="0"/>
              <a:t>;</a:t>
            </a:r>
          </a:p>
          <a:p>
            <a:r>
              <a:rPr lang="de-DE" sz="2000" dirty="0" err="1" smtClean="0"/>
              <a:t>items.has</a:t>
            </a:r>
            <a:r>
              <a:rPr lang="de-DE" sz="2000" dirty="0" smtClean="0"/>
              <a:t>(</a:t>
            </a:r>
            <a:r>
              <a:rPr lang="de-DE" sz="2000" dirty="0">
                <a:solidFill>
                  <a:srgbClr val="FFFFFF"/>
                </a:solidFill>
              </a:rPr>
              <a:t>'</a:t>
            </a:r>
            <a:r>
              <a:rPr lang="de-DE" sz="2000" dirty="0" err="1">
                <a:solidFill>
                  <a:srgbClr val="FFFFFF"/>
                </a:solidFill>
              </a:rPr>
              <a:t>two</a:t>
            </a:r>
            <a:r>
              <a:rPr lang="de-DE" sz="2000" dirty="0">
                <a:solidFill>
                  <a:srgbClr val="FFFFFF"/>
                </a:solidFill>
              </a:rPr>
              <a:t>'</a:t>
            </a:r>
            <a:r>
              <a:rPr lang="de-DE" sz="2000" dirty="0"/>
              <a:t>)</a:t>
            </a:r>
            <a:r>
              <a:rPr lang="de-DE" sz="2000" dirty="0" smtClean="0"/>
              <a:t>;</a:t>
            </a:r>
          </a:p>
          <a:p>
            <a:r>
              <a:rPr lang="de-DE" sz="2000" dirty="0" err="1" smtClean="0"/>
              <a:t>items.forEach</a:t>
            </a:r>
            <a:r>
              <a:rPr lang="de-DE" sz="2000" dirty="0" smtClean="0"/>
              <a:t>(item =&gt; alert(item));</a:t>
            </a:r>
          </a:p>
          <a:p>
            <a:r>
              <a:rPr lang="de-DE" sz="2000" dirty="0" err="1" smtClean="0"/>
              <a:t>items.clear</a:t>
            </a:r>
            <a:r>
              <a:rPr lang="de-DE" sz="2000" dirty="0" smtClean="0"/>
              <a:t>();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0400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rgbClr val="F3D637"/>
                </a:solidFill>
              </a:rPr>
              <a:t>[DEMO TIME]</a:t>
            </a:r>
            <a:endParaRPr lang="de-DE" dirty="0">
              <a:solidFill>
                <a:srgbClr val="F3D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5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Compatibility</a:t>
            </a:r>
            <a:endParaRPr lang="de-DE" dirty="0"/>
          </a:p>
        </p:txBody>
      </p:sp>
      <p:pic>
        <p:nvPicPr>
          <p:cNvPr id="8" name="Bild 7" descr="2017-05-08-09-41-kangax.github.i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40"/>
          <a:stretch/>
        </p:blipFill>
        <p:spPr>
          <a:xfrm>
            <a:off x="223170" y="969702"/>
            <a:ext cx="8632297" cy="379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JavaScript Compiler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Babel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040334"/>
          </a:xfrm>
        </p:spPr>
        <p:txBody>
          <a:bodyPr/>
          <a:lstStyle/>
          <a:p>
            <a:r>
              <a:rPr lang="de-DE" dirty="0" smtClean="0"/>
              <a:t>Presets</a:t>
            </a:r>
          </a:p>
          <a:p>
            <a:r>
              <a:rPr lang="de-DE" dirty="0" err="1" smtClean="0"/>
              <a:t>Plugins</a:t>
            </a:r>
            <a:endParaRPr lang="de-DE" dirty="0" smtClean="0"/>
          </a:p>
          <a:p>
            <a:r>
              <a:rPr lang="de-DE" dirty="0" smtClean="0"/>
              <a:t>De-facto standard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://babeljs.io/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bublé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040334"/>
          </a:xfrm>
        </p:spPr>
        <p:txBody>
          <a:bodyPr/>
          <a:lstStyle/>
          <a:p>
            <a:r>
              <a:rPr lang="de-DE" dirty="0" smtClean="0"/>
              <a:t>Quick</a:t>
            </a:r>
          </a:p>
          <a:p>
            <a:r>
              <a:rPr lang="de-DE" dirty="0" smtClean="0"/>
              <a:t>Simple</a:t>
            </a:r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endParaRPr lang="de-DE" dirty="0" smtClean="0"/>
          </a:p>
          <a:p>
            <a:r>
              <a:rPr lang="mr-IN" dirty="0">
                <a:hlinkClick r:id="rId3"/>
              </a:rPr>
              <a:t>https://buble.surge.sh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7" name="Inhaltsplatzhalter 5" descr="400px-babel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t="9674" r="7459" b="10803"/>
          <a:stretch/>
        </p:blipFill>
        <p:spPr>
          <a:xfrm>
            <a:off x="1261391" y="3741506"/>
            <a:ext cx="1879212" cy="78949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387" y="3722976"/>
            <a:ext cx="2091441" cy="8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rgbClr val="F3D637"/>
                </a:solidFill>
              </a:rPr>
              <a:t>[DEMO TIME]</a:t>
            </a:r>
            <a:endParaRPr lang="de-DE" dirty="0">
              <a:solidFill>
                <a:srgbClr val="F3D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5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Twitter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@HennigTobias</a:t>
            </a:r>
            <a:endParaRPr lang="de-DE" dirty="0" smtClean="0"/>
          </a:p>
          <a:p>
            <a:r>
              <a:rPr lang="de-DE" dirty="0" err="1" smtClean="0"/>
              <a:t>GitHub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://github.com/</a:t>
            </a:r>
            <a:r>
              <a:rPr lang="de-DE" dirty="0" smtClean="0">
                <a:hlinkClick r:id="rId3"/>
              </a:rPr>
              <a:t>TobiasHennig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Visual Studio Code</a:t>
            </a:r>
          </a:p>
          <a:p>
            <a:pPr lvl="1"/>
            <a:r>
              <a:rPr lang="de-DE" dirty="0" err="1" smtClean="0"/>
              <a:t>Quokka</a:t>
            </a:r>
            <a:r>
              <a:rPr lang="de-DE" dirty="0" smtClean="0"/>
              <a:t> (Live Feedback)</a:t>
            </a:r>
          </a:p>
          <a:p>
            <a:pPr lvl="1"/>
            <a:r>
              <a:rPr lang="de-DE" dirty="0" smtClean="0"/>
              <a:t>Dracula </a:t>
            </a:r>
            <a:r>
              <a:rPr lang="de-DE" dirty="0" err="1" smtClean="0"/>
              <a:t>Theme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7114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Module </a:t>
            </a:r>
            <a:r>
              <a:rPr lang="de-DE" dirty="0" err="1" smtClean="0"/>
              <a:t>bundler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Webpack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040334"/>
          </a:xfrm>
        </p:spPr>
        <p:txBody>
          <a:bodyPr/>
          <a:lstStyle/>
          <a:p>
            <a:r>
              <a:rPr lang="de-DE" dirty="0" err="1" smtClean="0"/>
              <a:t>Complex</a:t>
            </a:r>
            <a:endParaRPr lang="de-DE" dirty="0" smtClean="0"/>
          </a:p>
          <a:p>
            <a:r>
              <a:rPr lang="de-DE" dirty="0" err="1" smtClean="0"/>
              <a:t>Plugins</a:t>
            </a:r>
            <a:endParaRPr lang="de-DE" dirty="0" smtClean="0"/>
          </a:p>
          <a:p>
            <a:r>
              <a:rPr lang="de-DE" dirty="0" smtClean="0"/>
              <a:t>Big community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://babeljs.io/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Rollup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040334"/>
          </a:xfrm>
        </p:spPr>
        <p:txBody>
          <a:bodyPr/>
          <a:lstStyle/>
          <a:p>
            <a:r>
              <a:rPr lang="de-DE" dirty="0" smtClean="0"/>
              <a:t>Quick</a:t>
            </a:r>
          </a:p>
          <a:p>
            <a:r>
              <a:rPr lang="de-DE" dirty="0" smtClean="0"/>
              <a:t>Simple</a:t>
            </a:r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rollupjs.org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9" name="Bild 8" descr="rollup-log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6" t="12404" r="18714" b="10771"/>
          <a:stretch/>
        </p:blipFill>
        <p:spPr>
          <a:xfrm>
            <a:off x="6246879" y="3681432"/>
            <a:ext cx="828000" cy="104761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5"/>
          <a:srcRect l="10224" t="20267" r="68160" b="18932"/>
          <a:stretch/>
        </p:blipFill>
        <p:spPr>
          <a:xfrm>
            <a:off x="1778359" y="3752047"/>
            <a:ext cx="828000" cy="9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6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Learning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Free Video Series - </a:t>
            </a:r>
            <a:r>
              <a:rPr lang="de-DE" dirty="0" smtClean="0">
                <a:solidFill>
                  <a:srgbClr val="F3D637"/>
                </a:solidFill>
                <a:hlinkClick r:id="rId2"/>
              </a:rPr>
              <a:t>https</a:t>
            </a:r>
            <a:r>
              <a:rPr lang="de-DE" dirty="0">
                <a:solidFill>
                  <a:srgbClr val="F3D637"/>
                </a:solidFill>
                <a:hlinkClick r:id="rId2"/>
              </a:rPr>
              <a:t>://laracasts.com/series/es6-</a:t>
            </a:r>
            <a:r>
              <a:rPr lang="de-DE" dirty="0" smtClean="0">
                <a:solidFill>
                  <a:srgbClr val="F3D637"/>
                </a:solidFill>
                <a:hlinkClick r:id="rId2"/>
              </a:rPr>
              <a:t>cliffsnotes</a:t>
            </a:r>
            <a:endParaRPr lang="de-DE" dirty="0" smtClean="0">
              <a:solidFill>
                <a:srgbClr val="F3D637"/>
              </a:solidFill>
            </a:endParaRPr>
          </a:p>
          <a:p>
            <a:r>
              <a:rPr lang="de-DE" dirty="0"/>
              <a:t>Free </a:t>
            </a:r>
            <a:r>
              <a:rPr lang="de-DE" dirty="0" smtClean="0"/>
              <a:t>HTML-</a:t>
            </a:r>
            <a:r>
              <a:rPr lang="de-DE" dirty="0"/>
              <a:t>Book </a:t>
            </a:r>
            <a:r>
              <a:rPr lang="de-DE" dirty="0" smtClean="0"/>
              <a:t>- </a:t>
            </a:r>
            <a:r>
              <a:rPr lang="de-DE" dirty="0" smtClean="0">
                <a:solidFill>
                  <a:srgbClr val="F3D637"/>
                </a:solidFill>
                <a:hlinkClick r:id="rId3"/>
              </a:rPr>
              <a:t>http</a:t>
            </a:r>
            <a:r>
              <a:rPr lang="de-DE" dirty="0">
                <a:solidFill>
                  <a:srgbClr val="F3D637"/>
                </a:solidFill>
                <a:hlinkClick r:id="rId3"/>
              </a:rPr>
              <a:t>://exploringjs.com/es6</a:t>
            </a:r>
            <a:r>
              <a:rPr lang="de-DE" dirty="0" smtClean="0">
                <a:solidFill>
                  <a:srgbClr val="F3D637"/>
                </a:solidFill>
                <a:hlinkClick r:id="rId3"/>
              </a:rPr>
              <a:t>/</a:t>
            </a:r>
            <a:endParaRPr lang="de-DE" dirty="0" smtClean="0">
              <a:solidFill>
                <a:srgbClr val="F3D637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68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History</a:t>
            </a:r>
            <a:endParaRPr lang="de-DE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282592" y="1739562"/>
            <a:ext cx="8578816" cy="1878733"/>
            <a:chOff x="166914" y="2282998"/>
            <a:chExt cx="8578816" cy="2277251"/>
          </a:xfrm>
        </p:grpSpPr>
        <p:sp>
          <p:nvSpPr>
            <p:cNvPr id="5" name="Textfeld 4"/>
            <p:cNvSpPr txBox="1"/>
            <p:nvPr/>
          </p:nvSpPr>
          <p:spPr>
            <a:xfrm>
              <a:off x="166914" y="2999620"/>
              <a:ext cx="1307419" cy="708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„JavaScript“</a:t>
              </a:r>
            </a:p>
            <a:p>
              <a:pPr algn="ctr"/>
              <a:r>
                <a:rPr lang="de-DE" sz="1600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vorgestellt</a:t>
              </a:r>
              <a:endParaRPr lang="de-DE" sz="1600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612182" y="2999620"/>
              <a:ext cx="1723549" cy="708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err="1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ECMAScript</a:t>
              </a:r>
              <a:endPara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  <a:p>
              <a:pPr algn="ctr"/>
              <a:r>
                <a:rPr lang="de-DE" sz="1600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Standard erstellt</a:t>
              </a:r>
              <a:endParaRPr lang="de-DE" sz="1600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502602" y="2999620"/>
              <a:ext cx="1406930" cy="708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ES5</a:t>
              </a:r>
            </a:p>
            <a:p>
              <a:pPr algn="ctr"/>
              <a:r>
                <a:rPr lang="de-DE" sz="1600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veröffentlicht</a:t>
              </a:r>
              <a:endParaRPr lang="de-DE" sz="1600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31658" y="4149881"/>
              <a:ext cx="660683" cy="41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rgbClr val="F3D637"/>
                  </a:solidFill>
                  <a:latin typeface="Avenir Next Regular"/>
                  <a:cs typeface="Avenir Next Regular"/>
                </a:rPr>
                <a:t>1996</a:t>
              </a:r>
              <a:endParaRPr lang="de-DE" sz="1600" dirty="0">
                <a:solidFill>
                  <a:srgbClr val="F3D637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142967" y="4149881"/>
              <a:ext cx="660683" cy="41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rgbClr val="F3D637"/>
                  </a:solidFill>
                  <a:latin typeface="Avenir Next Regular"/>
                  <a:cs typeface="Avenir Next Regular"/>
                </a:rPr>
                <a:t>1997</a:t>
              </a:r>
              <a:endParaRPr lang="de-DE" sz="1600" dirty="0">
                <a:solidFill>
                  <a:srgbClr val="F3D637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875725" y="4149881"/>
              <a:ext cx="660683" cy="41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rgbClr val="F3D637"/>
                  </a:solidFill>
                  <a:latin typeface="Avenir Next Regular"/>
                  <a:cs typeface="Avenir Next Regular"/>
                </a:rPr>
                <a:t>2009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194105" y="4146149"/>
              <a:ext cx="660683" cy="41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rgbClr val="F3D637"/>
                  </a:solidFill>
                  <a:latin typeface="Avenir Next Regular"/>
                  <a:cs typeface="Avenir Next Regular"/>
                </a:rPr>
                <a:t>2015</a:t>
              </a:r>
              <a:endParaRPr lang="de-DE" sz="1600" dirty="0">
                <a:solidFill>
                  <a:srgbClr val="F3D637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12" name="Gruppierung 11"/>
            <p:cNvGrpSpPr/>
            <p:nvPr/>
          </p:nvGrpSpPr>
          <p:grpSpPr>
            <a:xfrm>
              <a:off x="762000" y="2927048"/>
              <a:ext cx="7620000" cy="1088571"/>
              <a:chOff x="762000" y="2927048"/>
              <a:chExt cx="7620000" cy="1088571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>
                <a:off x="762000" y="3913414"/>
                <a:ext cx="7620000" cy="0"/>
              </a:xfrm>
              <a:prstGeom prst="straightConnector1">
                <a:avLst/>
              </a:prstGeom>
              <a:ln>
                <a:solidFill>
                  <a:srgbClr val="F3D637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762000" y="3816048"/>
                <a:ext cx="0" cy="199571"/>
              </a:xfrm>
              <a:prstGeom prst="line">
                <a:avLst/>
              </a:prstGeom>
              <a:ln>
                <a:solidFill>
                  <a:srgbClr val="F3D63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2486781" y="3814234"/>
                <a:ext cx="0" cy="198361"/>
              </a:xfrm>
              <a:prstGeom prst="line">
                <a:avLst/>
              </a:prstGeom>
              <a:ln>
                <a:solidFill>
                  <a:srgbClr val="F3D63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>
                <a:off x="6206067" y="3811210"/>
                <a:ext cx="0" cy="204409"/>
              </a:xfrm>
              <a:prstGeom prst="line">
                <a:avLst/>
              </a:prstGeom>
              <a:ln>
                <a:solidFill>
                  <a:srgbClr val="F3D63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7711924" y="3811210"/>
                <a:ext cx="0" cy="204409"/>
              </a:xfrm>
              <a:prstGeom prst="line">
                <a:avLst/>
              </a:prstGeom>
              <a:ln>
                <a:solidFill>
                  <a:srgbClr val="F3D63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>
                <a:off x="8042265" y="2927048"/>
                <a:ext cx="0" cy="1085547"/>
              </a:xfrm>
              <a:prstGeom prst="line">
                <a:avLst/>
              </a:prstGeom>
              <a:ln>
                <a:solidFill>
                  <a:srgbClr val="F3D63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feld 12"/>
            <p:cNvSpPr txBox="1"/>
            <p:nvPr/>
          </p:nvSpPr>
          <p:spPr>
            <a:xfrm>
              <a:off x="7949863" y="4146149"/>
              <a:ext cx="660683" cy="41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rgbClr val="F3D637"/>
                  </a:solidFill>
                  <a:latin typeface="Avenir Next Regular"/>
                  <a:cs typeface="Avenir Next Regular"/>
                </a:rPr>
                <a:t>2016</a:t>
              </a:r>
              <a:endParaRPr lang="de-DE" sz="1600" dirty="0">
                <a:solidFill>
                  <a:srgbClr val="F3D637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338800" y="2282998"/>
              <a:ext cx="1406930" cy="708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ES2016</a:t>
              </a:r>
            </a:p>
            <a:p>
              <a:pPr algn="ctr"/>
              <a:r>
                <a:rPr lang="de-DE" sz="1600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veröffentlicht</a:t>
              </a:r>
              <a:endParaRPr lang="de-DE" sz="1600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008459" y="2999619"/>
              <a:ext cx="1406930" cy="708819"/>
            </a:xfrm>
            <a:prstGeom prst="rect">
              <a:avLst/>
            </a:prstGeom>
            <a:solidFill>
              <a:srgbClr val="25262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ES2015</a:t>
              </a:r>
            </a:p>
            <a:p>
              <a:pPr algn="ctr"/>
              <a:r>
                <a:rPr lang="de-DE" sz="1600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veröffentlicht</a:t>
              </a:r>
              <a:endParaRPr lang="de-DE" sz="1600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26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ES2015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sz="3100" dirty="0" err="1" smtClean="0">
                <a:solidFill>
                  <a:srgbClr val="F3D637"/>
                </a:solidFill>
              </a:rPr>
              <a:t>Better</a:t>
            </a:r>
            <a:r>
              <a:rPr lang="de-DE" sz="3100" dirty="0" smtClean="0">
                <a:solidFill>
                  <a:srgbClr val="F3D637"/>
                </a:solidFill>
              </a:rPr>
              <a:t> </a:t>
            </a:r>
            <a:r>
              <a:rPr lang="de-DE" sz="3100" dirty="0" err="1" smtClean="0">
                <a:solidFill>
                  <a:srgbClr val="F3D637"/>
                </a:solidFill>
              </a:rPr>
              <a:t>syntax</a:t>
            </a:r>
            <a:endParaRPr lang="de-DE" sz="3100" dirty="0" smtClean="0">
              <a:solidFill>
                <a:srgbClr val="F3D637"/>
              </a:solidFill>
            </a:endParaRPr>
          </a:p>
          <a:p>
            <a:r>
              <a:rPr lang="de-DE" dirty="0" smtClean="0"/>
              <a:t>Arrows</a:t>
            </a:r>
          </a:p>
          <a:p>
            <a:r>
              <a:rPr lang="de-DE" dirty="0" err="1" smtClean="0"/>
              <a:t>Classes</a:t>
            </a:r>
            <a:endParaRPr lang="de-DE" dirty="0" smtClean="0"/>
          </a:p>
          <a:p>
            <a:r>
              <a:rPr lang="de-DE" dirty="0" smtClean="0"/>
              <a:t>Modules</a:t>
            </a:r>
          </a:p>
          <a:p>
            <a:r>
              <a:rPr lang="de-DE" dirty="0" smtClean="0"/>
              <a:t>Enhanced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Literals</a:t>
            </a:r>
            <a:endParaRPr lang="de-DE" dirty="0" smtClean="0"/>
          </a:p>
          <a:p>
            <a:r>
              <a:rPr lang="de-DE" dirty="0" smtClean="0"/>
              <a:t>Template Strings</a:t>
            </a:r>
          </a:p>
          <a:p>
            <a:r>
              <a:rPr lang="de-DE" dirty="0" err="1" smtClean="0"/>
              <a:t>Destructuring</a:t>
            </a:r>
            <a:endParaRPr lang="de-DE" dirty="0" smtClean="0"/>
          </a:p>
          <a:p>
            <a:r>
              <a:rPr lang="de-DE" dirty="0" smtClean="0"/>
              <a:t>Default</a:t>
            </a:r>
          </a:p>
          <a:p>
            <a:r>
              <a:rPr lang="de-DE" dirty="0" err="1" smtClean="0"/>
              <a:t>Spread</a:t>
            </a:r>
            <a:endParaRPr lang="de-DE" dirty="0" smtClean="0"/>
          </a:p>
          <a:p>
            <a:r>
              <a:rPr lang="de-DE" dirty="0" smtClean="0"/>
              <a:t>...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sz="3100" dirty="0" smtClean="0">
                <a:solidFill>
                  <a:srgbClr val="F3D637"/>
                </a:solidFill>
              </a:rPr>
              <a:t>New </a:t>
            </a:r>
            <a:r>
              <a:rPr lang="de-DE" sz="3100" dirty="0" err="1" smtClean="0">
                <a:solidFill>
                  <a:srgbClr val="F3D637"/>
                </a:solidFill>
              </a:rPr>
              <a:t>functionality</a:t>
            </a:r>
            <a:endParaRPr lang="de-DE" sz="3100" dirty="0" smtClean="0">
              <a:solidFill>
                <a:srgbClr val="F3D637"/>
              </a:solidFill>
            </a:endParaRPr>
          </a:p>
          <a:p>
            <a:r>
              <a:rPr lang="de-DE" dirty="0" smtClean="0"/>
              <a:t>String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/>
              <a:t>+ </a:t>
            </a:r>
            <a:r>
              <a:rPr lang="de-DE" dirty="0" err="1"/>
              <a:t>Const</a:t>
            </a:r>
            <a:endParaRPr lang="de-DE" dirty="0"/>
          </a:p>
          <a:p>
            <a:r>
              <a:rPr lang="de-DE" dirty="0" err="1" smtClean="0"/>
              <a:t>Promises</a:t>
            </a:r>
            <a:endParaRPr lang="de-DE" dirty="0" smtClean="0"/>
          </a:p>
          <a:p>
            <a:r>
              <a:rPr lang="de-DE" dirty="0" err="1" smtClean="0"/>
              <a:t>Maps</a:t>
            </a:r>
            <a:r>
              <a:rPr lang="de-DE" dirty="0" smtClean="0"/>
              <a:t>, Sets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100" dirty="0" smtClean="0">
                <a:solidFill>
                  <a:srgbClr val="F3D637"/>
                </a:solidFill>
              </a:rPr>
              <a:t>New </a:t>
            </a:r>
            <a:r>
              <a:rPr lang="de-DE" sz="3100" dirty="0" err="1" smtClean="0">
                <a:solidFill>
                  <a:srgbClr val="F3D637"/>
                </a:solidFill>
              </a:rPr>
              <a:t>features</a:t>
            </a:r>
            <a:endParaRPr lang="de-DE" sz="3100" dirty="0" smtClean="0">
              <a:solidFill>
                <a:srgbClr val="F3D637"/>
              </a:solidFill>
            </a:endParaRPr>
          </a:p>
          <a:p>
            <a:r>
              <a:rPr lang="de-DE" dirty="0" smtClean="0"/>
              <a:t>Generators</a:t>
            </a:r>
          </a:p>
          <a:p>
            <a:r>
              <a:rPr lang="de-DE" dirty="0" err="1" smtClean="0"/>
              <a:t>Proxies</a:t>
            </a:r>
            <a:endParaRPr lang="de-DE" dirty="0" smtClean="0"/>
          </a:p>
          <a:p>
            <a:r>
              <a:rPr lang="de-DE" dirty="0" err="1" smtClean="0"/>
              <a:t>WeakMaps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22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Default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rgbClr val="F3D637"/>
                </a:solidFill>
              </a:rPr>
              <a:t>// ES5</a:t>
            </a:r>
          </a:p>
          <a:p>
            <a:pPr marL="0" indent="0">
              <a:buNone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/>
              <a:t>sayHi</a:t>
            </a:r>
            <a:r>
              <a:rPr lang="de-DE" dirty="0"/>
              <a:t>(</a:t>
            </a:r>
            <a:r>
              <a:rPr lang="de-DE" dirty="0" err="1" smtClean="0"/>
              <a:t>name</a:t>
            </a:r>
            <a:r>
              <a:rPr lang="de-DE" dirty="0" smtClean="0"/>
              <a:t>) {</a:t>
            </a:r>
          </a:p>
          <a:p>
            <a:r>
              <a:rPr lang="de-DE" dirty="0" smtClean="0"/>
              <a:t> 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= </a:t>
            </a:r>
            <a:r>
              <a:rPr lang="de-DE" dirty="0" err="1" smtClean="0"/>
              <a:t>name</a:t>
            </a:r>
            <a:r>
              <a:rPr lang="de-DE" dirty="0" smtClean="0"/>
              <a:t> || </a:t>
            </a:r>
            <a:r>
              <a:rPr lang="de-DE" dirty="0">
                <a:solidFill>
                  <a:schemeClr val="accent3"/>
                </a:solidFill>
              </a:rPr>
              <a:t>'</a:t>
            </a:r>
            <a:r>
              <a:rPr lang="de-DE" dirty="0" smtClean="0">
                <a:solidFill>
                  <a:schemeClr val="accent3"/>
                </a:solidFill>
              </a:rPr>
              <a:t>George'</a:t>
            </a:r>
            <a:r>
              <a:rPr lang="de-DE" dirty="0" smtClean="0"/>
              <a:t>;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alert('Hi ' + </a:t>
            </a:r>
            <a:r>
              <a:rPr lang="de-DE" dirty="0" err="1"/>
              <a:t>name</a:t>
            </a:r>
            <a:r>
              <a:rPr lang="de-DE" dirty="0" smtClean="0"/>
              <a:t>);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rgbClr val="F3D637"/>
                </a:solidFill>
              </a:rPr>
              <a:t>// ES6</a:t>
            </a:r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sayHi</a:t>
            </a:r>
            <a:r>
              <a:rPr lang="de-DE" dirty="0"/>
              <a:t>(</a:t>
            </a:r>
            <a:r>
              <a:rPr lang="de-DE" dirty="0" err="1"/>
              <a:t>name</a:t>
            </a:r>
            <a:r>
              <a:rPr lang="de-DE" dirty="0"/>
              <a:t> = </a:t>
            </a:r>
            <a:r>
              <a:rPr lang="de-DE" dirty="0">
                <a:solidFill>
                  <a:srgbClr val="9BBB59"/>
                </a:solidFill>
              </a:rPr>
              <a:t>'George'</a:t>
            </a:r>
            <a:r>
              <a:rPr lang="de-DE" dirty="0"/>
              <a:t>) {</a:t>
            </a:r>
          </a:p>
          <a:p>
            <a:r>
              <a:rPr lang="de-DE" dirty="0"/>
              <a:t>  alert</a:t>
            </a:r>
            <a:r>
              <a:rPr lang="de-DE" dirty="0" smtClean="0"/>
              <a:t>(`Hi ${</a:t>
            </a:r>
            <a:r>
              <a:rPr lang="de-DE" dirty="0" err="1" smtClean="0"/>
              <a:t>name</a:t>
            </a:r>
            <a:r>
              <a:rPr lang="de-DE" dirty="0" smtClean="0"/>
              <a:t>}`);</a:t>
            </a:r>
            <a:endParaRPr lang="de-DE" dirty="0"/>
          </a:p>
          <a:p>
            <a:r>
              <a:rPr lang="de-DE" dirty="0"/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25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Template </a:t>
            </a:r>
            <a:r>
              <a:rPr lang="de-DE" dirty="0" smtClean="0"/>
              <a:t>Strings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3D637"/>
                </a:solidFill>
              </a:rPr>
              <a:t>// </a:t>
            </a:r>
            <a:r>
              <a:rPr lang="de-DE" dirty="0" smtClean="0">
                <a:solidFill>
                  <a:srgbClr val="F3D637"/>
                </a:solidFill>
              </a:rPr>
              <a:t>ES5</a:t>
            </a:r>
            <a:endParaRPr lang="de-DE" dirty="0">
              <a:solidFill>
                <a:srgbClr val="F3D637"/>
              </a:solidFill>
            </a:endParaRPr>
          </a:p>
          <a:p>
            <a:r>
              <a:rPr lang="de-DE" dirty="0" err="1"/>
              <a:t>v</a:t>
            </a:r>
            <a:r>
              <a:rPr lang="de-DE" dirty="0" err="1" smtClean="0"/>
              <a:t>ar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= </a:t>
            </a:r>
            <a:r>
              <a:rPr lang="de-DE" dirty="0"/>
              <a:t>'</a:t>
            </a:r>
            <a:r>
              <a:rPr lang="de-DE" dirty="0" smtClean="0"/>
              <a:t>John</a:t>
            </a:r>
            <a:r>
              <a:rPr lang="de-DE" dirty="0"/>
              <a:t>'</a:t>
            </a:r>
            <a:r>
              <a:rPr lang="de-DE" dirty="0" smtClean="0"/>
              <a:t>;</a:t>
            </a:r>
            <a:endParaRPr lang="de-DE" dirty="0"/>
          </a:p>
          <a:p>
            <a:r>
              <a:rPr lang="de-DE" dirty="0" smtClean="0"/>
              <a:t>alert(</a:t>
            </a:r>
            <a:r>
              <a:rPr lang="de-DE" dirty="0"/>
              <a:t>'</a:t>
            </a:r>
            <a:r>
              <a:rPr lang="de-DE" dirty="0" err="1" smtClean="0"/>
              <a:t>Hello</a:t>
            </a:r>
            <a:r>
              <a:rPr lang="de-DE" dirty="0" smtClean="0"/>
              <a:t> ' + </a:t>
            </a:r>
            <a:r>
              <a:rPr lang="de-DE" dirty="0" err="1" smtClean="0"/>
              <a:t>name</a:t>
            </a:r>
            <a:r>
              <a:rPr lang="de-DE" dirty="0" smtClean="0"/>
              <a:t>);</a:t>
            </a:r>
          </a:p>
          <a:p>
            <a:endParaRPr lang="de-DE" dirty="0" smtClean="0">
              <a:solidFill>
                <a:srgbClr val="F3D637"/>
              </a:solidFill>
            </a:endParaRPr>
          </a:p>
          <a:p>
            <a:r>
              <a:rPr lang="de-DE" dirty="0" smtClean="0">
                <a:solidFill>
                  <a:srgbClr val="F3D637"/>
                </a:solidFill>
              </a:rPr>
              <a:t>/</a:t>
            </a:r>
            <a:r>
              <a:rPr lang="de-DE" dirty="0">
                <a:solidFill>
                  <a:srgbClr val="F3D637"/>
                </a:solidFill>
              </a:rPr>
              <a:t>/ </a:t>
            </a:r>
            <a:r>
              <a:rPr lang="de-DE" dirty="0" smtClean="0">
                <a:solidFill>
                  <a:srgbClr val="F3D637"/>
                </a:solidFill>
              </a:rPr>
              <a:t>ES6</a:t>
            </a:r>
            <a:endParaRPr lang="de-DE" dirty="0">
              <a:solidFill>
                <a:srgbClr val="F3D637"/>
              </a:solidFill>
            </a:endParaRPr>
          </a:p>
          <a:p>
            <a:r>
              <a:rPr lang="de-DE" dirty="0" err="1"/>
              <a:t>l</a:t>
            </a:r>
            <a:r>
              <a:rPr lang="de-DE" dirty="0" err="1" smtClean="0"/>
              <a:t>et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/>
              <a:t>= John;</a:t>
            </a:r>
          </a:p>
          <a:p>
            <a:r>
              <a:rPr lang="de-DE" dirty="0" smtClean="0"/>
              <a:t>alert(`</a:t>
            </a:r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/>
              <a:t>+ </a:t>
            </a:r>
            <a:r>
              <a:rPr lang="de-DE" dirty="0" smtClean="0"/>
              <a:t>${</a:t>
            </a:r>
            <a:r>
              <a:rPr lang="de-DE" dirty="0" err="1" smtClean="0"/>
              <a:t>name</a:t>
            </a:r>
            <a:r>
              <a:rPr lang="de-DE" dirty="0" smtClean="0"/>
              <a:t>}`)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25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v</a:t>
            </a:r>
            <a:r>
              <a:rPr lang="de-DE" dirty="0" err="1" smtClean="0"/>
              <a:t>ar</a:t>
            </a:r>
            <a:r>
              <a:rPr lang="de-DE" dirty="0" smtClean="0"/>
              <a:t> / </a:t>
            </a:r>
            <a:r>
              <a:rPr lang="de-DE" dirty="0" err="1" smtClean="0"/>
              <a:t>let</a:t>
            </a:r>
            <a:r>
              <a:rPr lang="de-DE" dirty="0" smtClean="0"/>
              <a:t> / </a:t>
            </a:r>
            <a:r>
              <a:rPr lang="de-DE" dirty="0" err="1" smtClean="0"/>
              <a:t>const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rgbClr val="F3D637"/>
                </a:solidFill>
              </a:rPr>
              <a:t>[DEMO TIME]</a:t>
            </a:r>
            <a:endParaRPr lang="de-DE" dirty="0">
              <a:solidFill>
                <a:srgbClr val="F3D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5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Enhanced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 smtClean="0"/>
              <a:t>Literals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rgbClr val="F3D637"/>
                </a:solidFill>
              </a:rPr>
              <a:t>[DEMO TIME]</a:t>
            </a:r>
            <a:endParaRPr lang="de-DE" dirty="0">
              <a:solidFill>
                <a:srgbClr val="F3D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5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Destructuring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rgbClr val="F3D637"/>
              </a:solidFill>
            </a:endParaRPr>
          </a:p>
          <a:p>
            <a:pPr marL="0" indent="0" algn="ctr">
              <a:buNone/>
            </a:pPr>
            <a:endParaRPr lang="de-DE" dirty="0" smtClean="0">
              <a:solidFill>
                <a:srgbClr val="F3D637"/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rgbClr val="F3D637"/>
                </a:solidFill>
              </a:rPr>
              <a:t>[DEMO TIME]</a:t>
            </a:r>
          </a:p>
        </p:txBody>
      </p:sp>
    </p:spTree>
    <p:extLst>
      <p:ext uri="{BB962C8B-B14F-4D97-AF65-F5344CB8AC3E}">
        <p14:creationId xmlns:p14="http://schemas.microsoft.com/office/powerpoint/2010/main" val="322425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abel">
      <a:dk1>
        <a:srgbClr val="242524"/>
      </a:dk1>
      <a:lt1>
        <a:sysClr val="window" lastClr="FFFFFF"/>
      </a:lt1>
      <a:dk2>
        <a:srgbClr val="1F497D"/>
      </a:dk2>
      <a:lt2>
        <a:srgbClr val="EEECE1"/>
      </a:lt2>
      <a:accent1>
        <a:srgbClr val="F3D63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3D636"/>
      </a:hlink>
      <a:folHlink>
        <a:srgbClr val="F3D6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Macintosh PowerPoint</Application>
  <PresentationFormat>Bildschirmpräsentation (16:9)</PresentationFormat>
  <Paragraphs>173</Paragraphs>
  <Slides>21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Office-Design</vt:lpstr>
      <vt:lpstr>Introducing ES6/ES2015</vt:lpstr>
      <vt:lpstr>About me</vt:lpstr>
      <vt:lpstr>History</vt:lpstr>
      <vt:lpstr>ES2015 Features</vt:lpstr>
      <vt:lpstr>Default</vt:lpstr>
      <vt:lpstr>Template Strings</vt:lpstr>
      <vt:lpstr>var / let / const </vt:lpstr>
      <vt:lpstr>Enhanced Object Literals</vt:lpstr>
      <vt:lpstr>Destructuring</vt:lpstr>
      <vt:lpstr>Rest / Spread</vt:lpstr>
      <vt:lpstr>Classes</vt:lpstr>
      <vt:lpstr>Arrows</vt:lpstr>
      <vt:lpstr>String methods</vt:lpstr>
      <vt:lpstr>Map</vt:lpstr>
      <vt:lpstr>Set</vt:lpstr>
      <vt:lpstr>Promises</vt:lpstr>
      <vt:lpstr>Compatibility</vt:lpstr>
      <vt:lpstr>JavaScript Compiler</vt:lpstr>
      <vt:lpstr>Modules</vt:lpstr>
      <vt:lpstr>Module bundler</vt:lpstr>
      <vt:lpstr>Learning Resources</vt:lpstr>
    </vt:vector>
  </TitlesOfParts>
  <Company>G+J Digital Products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Hennig Tobias</dc:creator>
  <cp:lastModifiedBy>Hennig Tobias</cp:lastModifiedBy>
  <cp:revision>58</cp:revision>
  <dcterms:created xsi:type="dcterms:W3CDTF">2017-03-03T07:45:03Z</dcterms:created>
  <dcterms:modified xsi:type="dcterms:W3CDTF">2017-05-22T07:03:16Z</dcterms:modified>
</cp:coreProperties>
</file>