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 Id="rId3" Type="http://schemas.openxmlformats.org/officeDocument/2006/relationships/image" Target="../media/image2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psychpage.com" TargetMode="External"/><Relationship Id="rId3" Type="http://schemas.openxmlformats.org/officeDocument/2006/relationships/image" Target="../media/image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horizontal-scroll.png" descr="horizontal-scroll.png"/>
          <p:cNvPicPr>
            <a:picLocks noChangeAspect="1"/>
          </p:cNvPicPr>
          <p:nvPr/>
        </p:nvPicPr>
        <p:blipFill>
          <a:blip r:embed="rId2">
            <a:extLst/>
          </a:blip>
          <a:stretch>
            <a:fillRect/>
          </a:stretch>
        </p:blipFill>
        <p:spPr>
          <a:xfrm>
            <a:off x="-600740" y="-26521"/>
            <a:ext cx="7907197" cy="13769042"/>
          </a:xfrm>
          <a:prstGeom prst="rect">
            <a:avLst/>
          </a:prstGeom>
          <a:ln w="12700">
            <a:miter lim="400000"/>
          </a:ln>
        </p:spPr>
      </p:pic>
      <p:pic>
        <p:nvPicPr>
          <p:cNvPr id="152" name="woman-sitting-texting.png" descr="woman-sitting-texting.png"/>
          <p:cNvPicPr>
            <a:picLocks noChangeAspect="1"/>
          </p:cNvPicPr>
          <p:nvPr/>
        </p:nvPicPr>
        <p:blipFill>
          <a:blip r:embed="rId3">
            <a:extLst/>
          </a:blip>
          <a:stretch>
            <a:fillRect/>
          </a:stretch>
        </p:blipFill>
        <p:spPr>
          <a:xfrm>
            <a:off x="360731" y="3426545"/>
            <a:ext cx="5539915" cy="9553172"/>
          </a:xfrm>
          <a:prstGeom prst="rect">
            <a:avLst/>
          </a:prstGeom>
          <a:ln w="12700">
            <a:miter lim="400000"/>
          </a:ln>
        </p:spPr>
      </p:pic>
      <p:sp>
        <p:nvSpPr>
          <p:cNvPr id="153" name="Rectangle"/>
          <p:cNvSpPr/>
          <p:nvPr/>
        </p:nvSpPr>
        <p:spPr>
          <a:xfrm>
            <a:off x="7287086" y="-4981"/>
            <a:ext cx="17084956" cy="13725962"/>
          </a:xfrm>
          <a:prstGeom prst="rect">
            <a:avLst/>
          </a:prstGeom>
          <a:solidFill>
            <a:srgbClr val="AB8FE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54" name="Random Sample of Tweets"/>
          <p:cNvSpPr txBox="1"/>
          <p:nvPr>
            <p:ph type="subTitle" sz="quarter" idx="1"/>
          </p:nvPr>
        </p:nvSpPr>
        <p:spPr>
          <a:xfrm>
            <a:off x="6246575" y="5791200"/>
            <a:ext cx="10658983" cy="1062443"/>
          </a:xfrm>
          <a:prstGeom prst="rect">
            <a:avLst/>
          </a:prstGeom>
        </p:spPr>
        <p:txBody>
          <a:bodyPr/>
          <a:lstStyle>
            <a:lvl1pPr>
              <a:defRPr b="0">
                <a:solidFill>
                  <a:srgbClr val="FFFFFF"/>
                </a:solidFill>
                <a:latin typeface="Helvetica Neue Medium"/>
                <a:ea typeface="Helvetica Neue Medium"/>
                <a:cs typeface="Helvetica Neue Medium"/>
                <a:sym typeface="Helvetica Neue Medium"/>
              </a:defRPr>
            </a:lvl1pPr>
          </a:lstStyle>
          <a:p>
            <a:pPr/>
            <a:r>
              <a:t>Random Sample of Tweets</a:t>
            </a:r>
          </a:p>
        </p:txBody>
      </p:sp>
      <p:sp>
        <p:nvSpPr>
          <p:cNvPr id="155" name="Twitter Sentiment Analysis"/>
          <p:cNvSpPr txBox="1"/>
          <p:nvPr>
            <p:ph type="ctrTitle"/>
          </p:nvPr>
        </p:nvSpPr>
        <p:spPr>
          <a:xfrm>
            <a:off x="5965704" y="3740214"/>
            <a:ext cx="17972750" cy="2385203"/>
          </a:xfrm>
          <a:prstGeom prst="rect">
            <a:avLst/>
          </a:prstGeom>
        </p:spPr>
        <p:txBody>
          <a:bodyPr/>
          <a:lstStyle>
            <a:lvl1pPr>
              <a:defRPr spc="-230" sz="11500">
                <a:solidFill>
                  <a:srgbClr val="FFFFFF"/>
                </a:solidFill>
              </a:defRPr>
            </a:lvl1pPr>
          </a:lstStyle>
          <a:p>
            <a:pPr/>
            <a:r>
              <a:t>Twitter Sentiment Analysis</a:t>
            </a:r>
          </a:p>
        </p:txBody>
      </p:sp>
      <p:sp>
        <p:nvSpPr>
          <p:cNvPr id="156" name="Tobias Hollander"/>
          <p:cNvSpPr txBox="1"/>
          <p:nvPr>
            <p:ph type="body" idx="21"/>
          </p:nvPr>
        </p:nvSpPr>
        <p:spPr>
          <a:xfrm>
            <a:off x="5412672" y="12494288"/>
            <a:ext cx="18504431" cy="636979"/>
          </a:xfrm>
          <a:prstGeom prst="rect">
            <a:avLst/>
          </a:prstGeom>
          <a:extLst>
            <a:ext uri="{C572A759-6A51-4108-AA02-DFA0A04FC94B}">
              <ma14:wrappingTextBoxFlag xmlns:ma14="http://schemas.microsoft.com/office/mac/drawingml/2011/main" val="1"/>
            </a:ext>
          </a:extLst>
        </p:spPr>
        <p:txBody>
          <a:bodyPr/>
          <a:lstStyle>
            <a:lvl1pPr algn="r">
              <a:defRPr>
                <a:solidFill>
                  <a:srgbClr val="FFFFFF"/>
                </a:solidFill>
              </a:defRPr>
            </a:lvl1pPr>
          </a:lstStyle>
          <a:p>
            <a:pPr/>
            <a:r>
              <a:t>Tobias Hollander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Main Categories"/>
          <p:cNvSpPr txBox="1"/>
          <p:nvPr>
            <p:ph type="title"/>
          </p:nvPr>
        </p:nvSpPr>
        <p:spPr>
          <a:prstGeom prst="rect">
            <a:avLst/>
          </a:prstGeom>
        </p:spPr>
        <p:txBody>
          <a:bodyPr/>
          <a:lstStyle/>
          <a:p>
            <a:pPr/>
            <a:r>
              <a:t>Main Categories</a:t>
            </a:r>
          </a:p>
        </p:txBody>
      </p:sp>
      <p:sp>
        <p:nvSpPr>
          <p:cNvPr id="205" name="Pleasant | Difficult | Neutral | Multi-Feelings"/>
          <p:cNvSpPr txBox="1"/>
          <p:nvPr/>
        </p:nvSpPr>
        <p:spPr>
          <a:xfrm>
            <a:off x="1206500" y="2372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sz="5500">
                <a:solidFill>
                  <a:srgbClr val="000000"/>
                </a:solidFill>
                <a:latin typeface="Helvetica Neue Medium"/>
                <a:ea typeface="Helvetica Neue Medium"/>
                <a:cs typeface="Helvetica Neue Medium"/>
                <a:sym typeface="Helvetica Neue Medium"/>
              </a:defRPr>
            </a:lvl1pPr>
          </a:lstStyle>
          <a:p>
            <a:pPr/>
            <a:r>
              <a:t>Pleasant | Difficult | Neutral | Multi-Feelings</a:t>
            </a:r>
          </a:p>
        </p:txBody>
      </p:sp>
      <p:sp>
        <p:nvSpPr>
          <p:cNvPr id="206" name="The neutral category takes up roughly 84% of all tweets…"/>
          <p:cNvSpPr txBox="1"/>
          <p:nvPr>
            <p:ph type="body" sz="quarter" idx="1"/>
          </p:nvPr>
        </p:nvSpPr>
        <p:spPr>
          <a:xfrm>
            <a:off x="15597668" y="4964196"/>
            <a:ext cx="8166230" cy="5176769"/>
          </a:xfrm>
          <a:prstGeom prst="rect">
            <a:avLst/>
          </a:prstGeom>
        </p:spPr>
        <p:txBody>
          <a:bodyPr/>
          <a:lstStyle/>
          <a:p>
            <a:pPr marL="609599" indent="-609599">
              <a:defRPr sz="4000"/>
            </a:pPr>
            <a:r>
              <a:t>The neutral category takes up roughly 84% of all tweets</a:t>
            </a:r>
          </a:p>
          <a:p>
            <a:pPr marL="609599" indent="-609599">
              <a:defRPr sz="4000"/>
            </a:pPr>
            <a:r>
              <a:t>Pleasant category 10%</a:t>
            </a:r>
          </a:p>
          <a:p>
            <a:pPr marL="609599" indent="-609599">
              <a:defRPr sz="4000"/>
            </a:pPr>
            <a:r>
              <a:t>Difficult category 4%</a:t>
            </a:r>
          </a:p>
          <a:p>
            <a:pPr marL="609599" indent="-609599">
              <a:defRPr sz="4000"/>
            </a:pPr>
            <a:r>
              <a:t>Multi-Feelings 2%</a:t>
            </a:r>
          </a:p>
        </p:txBody>
      </p:sp>
      <p:pic>
        <p:nvPicPr>
          <p:cNvPr id="207" name="percent_tweets_main_cat.png" descr="percent_tweets_main_cat.png"/>
          <p:cNvPicPr>
            <a:picLocks noChangeAspect="1"/>
          </p:cNvPicPr>
          <p:nvPr/>
        </p:nvPicPr>
        <p:blipFill>
          <a:blip r:embed="rId2">
            <a:extLst/>
          </a:blip>
          <a:stretch>
            <a:fillRect/>
          </a:stretch>
        </p:blipFill>
        <p:spPr>
          <a:xfrm>
            <a:off x="673464" y="3833431"/>
            <a:ext cx="14965663" cy="897939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Rectangle"/>
          <p:cNvSpPr/>
          <p:nvPr/>
        </p:nvSpPr>
        <p:spPr>
          <a:xfrm>
            <a:off x="-25210" y="4534"/>
            <a:ext cx="19614077" cy="13706932"/>
          </a:xfrm>
          <a:prstGeom prst="rect">
            <a:avLst/>
          </a:prstGeom>
          <a:solidFill>
            <a:srgbClr val="73E5E2"/>
          </a:solidFill>
          <a:ln w="12700">
            <a:miter lim="400000"/>
          </a:ln>
        </p:spPr>
        <p:txBody>
          <a:bodyPr lIns="50800" tIns="50800" rIns="50800" bIns="50800" anchor="ctr"/>
          <a:lstStyle/>
          <a:p>
            <a:pPr defTabSz="825500">
              <a:defRPr sz="3200">
                <a:solidFill>
                  <a:srgbClr val="73E5E2"/>
                </a:solidFill>
                <a:latin typeface="Helvetica Neue Medium"/>
                <a:ea typeface="Helvetica Neue Medium"/>
                <a:cs typeface="Helvetica Neue Medium"/>
                <a:sym typeface="Helvetica Neue Medium"/>
              </a:defRPr>
            </a:pPr>
          </a:p>
        </p:txBody>
      </p:sp>
      <p:sp>
        <p:nvSpPr>
          <p:cNvPr id="210" name="Does the type of emotional expression affect the length of a tweet?"/>
          <p:cNvSpPr txBox="1"/>
          <p:nvPr/>
        </p:nvSpPr>
        <p:spPr>
          <a:xfrm>
            <a:off x="1178305" y="1585773"/>
            <a:ext cx="15436360" cy="105444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80000"/>
              </a:lnSpc>
              <a:defRPr spc="-319" sz="16000">
                <a:solidFill>
                  <a:srgbClr val="000000"/>
                </a:solidFill>
                <a:latin typeface="Helvetica Neue Medium"/>
                <a:ea typeface="Helvetica Neue Medium"/>
                <a:cs typeface="Helvetica Neue Medium"/>
                <a:sym typeface="Helvetica Neue Medium"/>
              </a:defRPr>
            </a:pPr>
            <a:r>
              <a:t>Does the </a:t>
            </a:r>
            <a:r>
              <a:rPr>
                <a:solidFill>
                  <a:srgbClr val="FFFFFF"/>
                </a:solidFill>
              </a:rPr>
              <a:t>type</a:t>
            </a:r>
            <a:r>
              <a:t> of emotional </a:t>
            </a:r>
            <a:r>
              <a:rPr>
                <a:solidFill>
                  <a:srgbClr val="FFFFFF"/>
                </a:solidFill>
              </a:rPr>
              <a:t>expression</a:t>
            </a:r>
            <a:r>
              <a:t> affect the length of a tweet</a:t>
            </a:r>
            <a:r>
              <a:rPr>
                <a:solidFill>
                  <a:srgbClr val="FFFFFF"/>
                </a:solidFill>
              </a:rPr>
              <a:t>?</a:t>
            </a:r>
          </a:p>
        </p:txBody>
      </p:sp>
      <p:pic>
        <p:nvPicPr>
          <p:cNvPr id="211" name="man-walking-texting.png" descr="man-walking-texting.png"/>
          <p:cNvPicPr>
            <a:picLocks noChangeAspect="1"/>
          </p:cNvPicPr>
          <p:nvPr/>
        </p:nvPicPr>
        <p:blipFill>
          <a:blip r:embed="rId2">
            <a:extLst/>
          </a:blip>
          <a:stretch>
            <a:fillRect/>
          </a:stretch>
        </p:blipFill>
        <p:spPr>
          <a:xfrm>
            <a:off x="16999576" y="2487508"/>
            <a:ext cx="5691592" cy="11228492"/>
          </a:xfrm>
          <a:prstGeom prst="rect">
            <a:avLst/>
          </a:prstGeom>
          <a:ln w="12700">
            <a:miter lim="400000"/>
          </a:ln>
        </p:spPr>
      </p:pic>
      <p:pic>
        <p:nvPicPr>
          <p:cNvPr id="212" name="app-notification.png" descr="app-notification.png"/>
          <p:cNvPicPr>
            <a:picLocks noChangeAspect="1"/>
          </p:cNvPicPr>
          <p:nvPr/>
        </p:nvPicPr>
        <p:blipFill>
          <a:blip r:embed="rId3">
            <a:extLst/>
          </a:blip>
          <a:stretch>
            <a:fillRect/>
          </a:stretch>
        </p:blipFill>
        <p:spPr>
          <a:xfrm>
            <a:off x="21939393" y="2434353"/>
            <a:ext cx="1461847" cy="1461847"/>
          </a:xfrm>
          <a:prstGeom prst="rect">
            <a:avLst/>
          </a:prstGeom>
          <a:ln w="12700">
            <a:miter lim="400000"/>
          </a:ln>
        </p:spPr>
      </p:pic>
      <p:pic>
        <p:nvPicPr>
          <p:cNvPr id="213" name="select.png" descr="select.png"/>
          <p:cNvPicPr>
            <a:picLocks noChangeAspect="1"/>
          </p:cNvPicPr>
          <p:nvPr/>
        </p:nvPicPr>
        <p:blipFill>
          <a:blip r:embed="rId4">
            <a:extLst/>
          </a:blip>
          <a:stretch>
            <a:fillRect/>
          </a:stretch>
        </p:blipFill>
        <p:spPr>
          <a:xfrm>
            <a:off x="20908452" y="1807490"/>
            <a:ext cx="1608939" cy="50701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weet Length"/>
          <p:cNvSpPr txBox="1"/>
          <p:nvPr>
            <p:ph type="title"/>
          </p:nvPr>
        </p:nvSpPr>
        <p:spPr>
          <a:prstGeom prst="rect">
            <a:avLst/>
          </a:prstGeom>
        </p:spPr>
        <p:txBody>
          <a:bodyPr/>
          <a:lstStyle/>
          <a:p>
            <a:pPr/>
            <a:r>
              <a:t>Tweet Length</a:t>
            </a:r>
          </a:p>
        </p:txBody>
      </p:sp>
      <p:sp>
        <p:nvSpPr>
          <p:cNvPr id="216" name="Pleasant vs Difficul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Medium"/>
                <a:ea typeface="Helvetica Neue Medium"/>
                <a:cs typeface="Helvetica Neue Medium"/>
                <a:sym typeface="Helvetica Neue Medium"/>
              </a:defRPr>
            </a:lvl1pPr>
          </a:lstStyle>
          <a:p>
            <a:pPr/>
            <a:r>
              <a:t>Pleasant vs Difficult</a:t>
            </a:r>
          </a:p>
        </p:txBody>
      </p:sp>
      <p:pic>
        <p:nvPicPr>
          <p:cNvPr id="217" name="avg_word_count_pleasant_sub.png" descr="avg_word_count_pleasant_sub.png"/>
          <p:cNvPicPr>
            <a:picLocks noChangeAspect="1"/>
          </p:cNvPicPr>
          <p:nvPr/>
        </p:nvPicPr>
        <p:blipFill>
          <a:blip r:embed="rId2">
            <a:extLst/>
          </a:blip>
          <a:srcRect l="4317" t="0" r="6546" b="0"/>
          <a:stretch>
            <a:fillRect/>
          </a:stretch>
        </p:blipFill>
        <p:spPr>
          <a:xfrm>
            <a:off x="69620" y="3528454"/>
            <a:ext cx="12216372" cy="8565869"/>
          </a:xfrm>
          <a:prstGeom prst="rect">
            <a:avLst/>
          </a:prstGeom>
          <a:ln w="12700">
            <a:miter lim="400000"/>
          </a:ln>
        </p:spPr>
      </p:pic>
      <p:sp>
        <p:nvSpPr>
          <p:cNvPr id="218" name="Top Three for Pleasant…"/>
          <p:cNvSpPr txBox="1"/>
          <p:nvPr/>
        </p:nvSpPr>
        <p:spPr>
          <a:xfrm>
            <a:off x="1774082" y="12175073"/>
            <a:ext cx="10450701" cy="1018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000">
                <a:solidFill>
                  <a:srgbClr val="000000"/>
                </a:solidFill>
              </a:defRPr>
            </a:pPr>
            <a:r>
              <a:t>Top Three for Pleasant</a:t>
            </a:r>
          </a:p>
          <a:p>
            <a:pPr algn="l">
              <a:defRPr sz="3000">
                <a:solidFill>
                  <a:srgbClr val="000000"/>
                </a:solidFill>
              </a:defRPr>
            </a:pPr>
            <a:r>
              <a:t>Interested: 32.5 | Strong: 28 | Good: 26.5</a:t>
            </a:r>
          </a:p>
        </p:txBody>
      </p:sp>
      <p:sp>
        <p:nvSpPr>
          <p:cNvPr id="219" name="Top Three for Difficult…"/>
          <p:cNvSpPr txBox="1"/>
          <p:nvPr/>
        </p:nvSpPr>
        <p:spPr>
          <a:xfrm>
            <a:off x="13210404" y="12175073"/>
            <a:ext cx="10450700" cy="1018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000">
                <a:solidFill>
                  <a:srgbClr val="000000"/>
                </a:solidFill>
              </a:defRPr>
            </a:pPr>
            <a:r>
              <a:t>Top Three for Difficult</a:t>
            </a:r>
          </a:p>
          <a:p>
            <a:pPr algn="l">
              <a:defRPr sz="3000">
                <a:solidFill>
                  <a:srgbClr val="000000"/>
                </a:solidFill>
              </a:defRPr>
            </a:pPr>
            <a:r>
              <a:t>Angry: 31.5 | Hurt: 30 | Helpless: 29.8</a:t>
            </a:r>
          </a:p>
        </p:txBody>
      </p:sp>
      <p:pic>
        <p:nvPicPr>
          <p:cNvPr id="220" name="avg_word_count_difficult_sub.png" descr="avg_word_count_difficult_sub.png"/>
          <p:cNvPicPr>
            <a:picLocks noChangeAspect="1"/>
          </p:cNvPicPr>
          <p:nvPr/>
        </p:nvPicPr>
        <p:blipFill>
          <a:blip r:embed="rId3">
            <a:extLst/>
          </a:blip>
          <a:srcRect l="5533" t="0" r="7182" b="0"/>
          <a:stretch>
            <a:fillRect/>
          </a:stretch>
        </p:blipFill>
        <p:spPr>
          <a:xfrm>
            <a:off x="12525192" y="3511152"/>
            <a:ext cx="12011963" cy="860126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Tweet Length"/>
          <p:cNvSpPr txBox="1"/>
          <p:nvPr>
            <p:ph type="title"/>
          </p:nvPr>
        </p:nvSpPr>
        <p:spPr>
          <a:prstGeom prst="rect">
            <a:avLst/>
          </a:prstGeom>
        </p:spPr>
        <p:txBody>
          <a:bodyPr/>
          <a:lstStyle/>
          <a:p>
            <a:pPr/>
            <a:r>
              <a:t>Tweet Length</a:t>
            </a:r>
          </a:p>
        </p:txBody>
      </p:sp>
      <p:sp>
        <p:nvSpPr>
          <p:cNvPr id="223" name="Main Categor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Medium"/>
                <a:ea typeface="Helvetica Neue Medium"/>
                <a:cs typeface="Helvetica Neue Medium"/>
                <a:sym typeface="Helvetica Neue Medium"/>
              </a:defRPr>
            </a:lvl1pPr>
          </a:lstStyle>
          <a:p>
            <a:pPr/>
            <a:r>
              <a:t>Main Categories</a:t>
            </a:r>
          </a:p>
        </p:txBody>
      </p:sp>
      <p:pic>
        <p:nvPicPr>
          <p:cNvPr id="224" name="avg_word_count_main.png" descr="avg_word_count_main.png"/>
          <p:cNvPicPr>
            <a:picLocks noChangeAspect="1"/>
          </p:cNvPicPr>
          <p:nvPr/>
        </p:nvPicPr>
        <p:blipFill>
          <a:blip r:embed="rId2">
            <a:extLst/>
          </a:blip>
          <a:stretch>
            <a:fillRect/>
          </a:stretch>
        </p:blipFill>
        <p:spPr>
          <a:xfrm>
            <a:off x="7152130" y="2917575"/>
            <a:ext cx="18181266" cy="10908760"/>
          </a:xfrm>
          <a:prstGeom prst="rect">
            <a:avLst/>
          </a:prstGeom>
          <a:ln w="12700">
            <a:miter lim="400000"/>
          </a:ln>
        </p:spPr>
      </p:pic>
      <p:sp>
        <p:nvSpPr>
          <p:cNvPr id="225" name="Despite having only 2% of the overall tweets, the Multi-Feelings category has the highest average of 33.6 words.…"/>
          <p:cNvSpPr txBox="1"/>
          <p:nvPr>
            <p:ph type="body" sz="quarter" idx="4294967295"/>
          </p:nvPr>
        </p:nvSpPr>
        <p:spPr>
          <a:xfrm>
            <a:off x="1162251" y="4209197"/>
            <a:ext cx="7131368" cy="8325516"/>
          </a:xfrm>
          <a:prstGeom prst="rect">
            <a:avLst/>
          </a:prstGeom>
        </p:spPr>
        <p:txBody>
          <a:bodyPr/>
          <a:lstStyle/>
          <a:p>
            <a:pPr marL="560831" indent="-560831" defTabSz="2243271">
              <a:spcBef>
                <a:spcPts val="4100"/>
              </a:spcBef>
              <a:defRPr sz="3680"/>
            </a:pPr>
            <a:r>
              <a:t>Despite having only 2% of the overall tweets, the Multi-Feelings category has the highest average of 33.6 words.</a:t>
            </a:r>
          </a:p>
          <a:p>
            <a:pPr marL="560831" indent="-560831" defTabSz="2243271">
              <a:spcBef>
                <a:spcPts val="4100"/>
              </a:spcBef>
              <a:defRPr sz="3680"/>
            </a:pPr>
            <a:r>
              <a:t>The Difficult category has the second highest average of 28 words per tweet.</a:t>
            </a:r>
          </a:p>
          <a:p>
            <a:pPr marL="560831" indent="-560831" defTabSz="2243271">
              <a:spcBef>
                <a:spcPts val="4100"/>
              </a:spcBef>
              <a:defRPr sz="3680"/>
            </a:pPr>
            <a:r>
              <a:t>The Pleasant category is in third with an average of 24.5</a:t>
            </a:r>
          </a:p>
          <a:p>
            <a:pPr marL="560831" indent="-560831" defTabSz="2243271">
              <a:spcBef>
                <a:spcPts val="4100"/>
              </a:spcBef>
              <a:defRPr sz="3680"/>
            </a:pPr>
            <a:r>
              <a:t>Surprisingly, the Neutral category that takes up 84% of tweets has an average of 20 words.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Everything considered"/>
          <p:cNvSpPr txBox="1"/>
          <p:nvPr>
            <p:ph type="body" sz="half" idx="1"/>
          </p:nvPr>
        </p:nvSpPr>
        <p:spPr>
          <a:xfrm>
            <a:off x="2959969" y="1075927"/>
            <a:ext cx="18464062" cy="6085707"/>
          </a:xfrm>
          <a:prstGeom prst="rect">
            <a:avLst/>
          </a:prstGeom>
        </p:spPr>
        <p:txBody>
          <a:bodyPr/>
          <a:lstStyle>
            <a:lvl1pPr defTabSz="2096971">
              <a:defRPr spc="-214" sz="21500"/>
            </a:lvl1pPr>
          </a:lstStyle>
          <a:p>
            <a:pPr/>
            <a:r>
              <a:t>Everything considered</a:t>
            </a:r>
          </a:p>
        </p:txBody>
      </p:sp>
      <p:sp>
        <p:nvSpPr>
          <p:cNvPr id="228" name="Twitter users often tweet relatively more pleasant messages than difficult ones. It is ambiguous if users have a wide emotional vocabulary for describing their feelings. There are 3,000 English words to express emotions, and only 240 words were used to a"/>
          <p:cNvSpPr txBox="1"/>
          <p:nvPr>
            <p:ph type="body" idx="21"/>
          </p:nvPr>
        </p:nvSpPr>
        <p:spPr>
          <a:xfrm>
            <a:off x="1258765" y="7710506"/>
            <a:ext cx="21866470" cy="5187008"/>
          </a:xfrm>
          <a:prstGeom prst="rect">
            <a:avLst/>
          </a:prstGeom>
          <a:extLst>
            <a:ext uri="{C572A759-6A51-4108-AA02-DFA0A04FC94B}">
              <ma14:wrappingTextBoxFlag xmlns:ma14="http://schemas.microsoft.com/office/mac/drawingml/2011/main" val="1"/>
            </a:ext>
          </a:extLst>
        </p:spPr>
        <p:txBody>
          <a:bodyPr/>
          <a:lstStyle/>
          <a:p>
            <a:pPr algn="l" defTabSz="354965">
              <a:defRPr b="0" sz="4472">
                <a:latin typeface="Helvetica Neue Medium"/>
                <a:ea typeface="Helvetica Neue Medium"/>
                <a:cs typeface="Helvetica Neue Medium"/>
                <a:sym typeface="Helvetica Neue Medium"/>
              </a:defRPr>
            </a:pPr>
            <a:r>
              <a:t>Twitter users often tweet relatively more pleasant messages than difficult ones. It is ambiguous if users have a wide emotional vocabulary for describing their feelings. There are 3,000 English words to express emotions, and only 240 words were used to analyze the tweets. Regarding the lengths of tweets, the type of emotional expression affecting the word count is questionable. However, the Difficult category did have more words per tweet on average than the Pleasant category.</a:t>
            </a:r>
          </a:p>
          <a:p>
            <a:pPr algn="l" defTabSz="354965">
              <a:defRPr sz="1935"/>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0" name="example-scene-1.png" descr="example-scene-1.png"/>
          <p:cNvPicPr>
            <a:picLocks noChangeAspect="1"/>
          </p:cNvPicPr>
          <p:nvPr/>
        </p:nvPicPr>
        <p:blipFill>
          <a:blip r:embed="rId2">
            <a:extLst/>
          </a:blip>
          <a:stretch>
            <a:fillRect/>
          </a:stretch>
        </p:blipFill>
        <p:spPr>
          <a:xfrm>
            <a:off x="2082888" y="1932590"/>
            <a:ext cx="12499494" cy="10531225"/>
          </a:xfrm>
          <a:prstGeom prst="rect">
            <a:avLst/>
          </a:prstGeom>
          <a:ln w="12700">
            <a:miter lim="400000"/>
          </a:ln>
        </p:spPr>
      </p:pic>
      <p:sp>
        <p:nvSpPr>
          <p:cNvPr id="231" name="Q&amp;A"/>
          <p:cNvSpPr txBox="1"/>
          <p:nvPr/>
        </p:nvSpPr>
        <p:spPr>
          <a:xfrm>
            <a:off x="15980936" y="4835790"/>
            <a:ext cx="7206997" cy="40444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6000"/>
            </a:pPr>
            <a:r>
              <a:rPr>
                <a:solidFill>
                  <a:srgbClr val="CCCCFF"/>
                </a:solidFill>
              </a:rPr>
              <a:t>Q</a:t>
            </a:r>
            <a:r>
              <a:rPr>
                <a:solidFill>
                  <a:srgbClr val="FADB93"/>
                </a:solidFill>
              </a:rPr>
              <a:t>&amp;</a:t>
            </a:r>
            <a:r>
              <a:rPr>
                <a:solidFill>
                  <a:srgbClr val="73E5E2"/>
                </a:solidFill>
              </a:rPr>
              <a:t>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Data Questions"/>
          <p:cNvSpPr txBox="1"/>
          <p:nvPr>
            <p:ph type="title"/>
          </p:nvPr>
        </p:nvSpPr>
        <p:spPr>
          <a:prstGeom prst="rect">
            <a:avLst/>
          </a:prstGeom>
        </p:spPr>
        <p:txBody>
          <a:bodyPr/>
          <a:lstStyle/>
          <a:p>
            <a:pPr/>
            <a:r>
              <a:t>Data Questions</a:t>
            </a:r>
          </a:p>
        </p:txBody>
      </p:sp>
      <p:sp>
        <p:nvSpPr>
          <p:cNvPr id="159" name="Twitter Sentimen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Medium"/>
                <a:ea typeface="Helvetica Neue Medium"/>
                <a:cs typeface="Helvetica Neue Medium"/>
                <a:sym typeface="Helvetica Neue Medium"/>
              </a:defRPr>
            </a:lvl1pPr>
          </a:lstStyle>
          <a:p>
            <a:pPr/>
            <a:r>
              <a:t>Twitter Sentiment</a:t>
            </a:r>
          </a:p>
        </p:txBody>
      </p:sp>
      <p:sp>
        <p:nvSpPr>
          <p:cNvPr id="160" name="What types of emotions do Twitter users tweet about more often?…"/>
          <p:cNvSpPr txBox="1"/>
          <p:nvPr>
            <p:ph type="body" sz="half" idx="1"/>
          </p:nvPr>
        </p:nvSpPr>
        <p:spPr>
          <a:xfrm>
            <a:off x="1206500" y="4248504"/>
            <a:ext cx="21971000" cy="4128986"/>
          </a:xfrm>
          <a:prstGeom prst="rect">
            <a:avLst/>
          </a:prstGeom>
        </p:spPr>
        <p:txBody>
          <a:bodyPr/>
          <a:lstStyle/>
          <a:p>
            <a:pPr/>
            <a:r>
              <a:t>What types of emotions do Twitter users tweet about more often?</a:t>
            </a:r>
          </a:p>
          <a:p>
            <a:pPr/>
            <a:r>
              <a:t>Do users have a wide emotional vocabulary for describing their feelings?</a:t>
            </a:r>
          </a:p>
          <a:p>
            <a:pPr/>
            <a:r>
              <a:t>Does the type of emotional expression affect the length of a tweet?</a:t>
            </a:r>
          </a:p>
        </p:txBody>
      </p:sp>
      <p:pic>
        <p:nvPicPr>
          <p:cNvPr id="161" name="woman-lying-down.png" descr="woman-lying-down.png"/>
          <p:cNvPicPr>
            <a:picLocks noChangeAspect="1"/>
          </p:cNvPicPr>
          <p:nvPr/>
        </p:nvPicPr>
        <p:blipFill>
          <a:blip r:embed="rId2">
            <a:extLst/>
          </a:blip>
          <a:stretch>
            <a:fillRect/>
          </a:stretch>
        </p:blipFill>
        <p:spPr>
          <a:xfrm>
            <a:off x="7277618" y="8545909"/>
            <a:ext cx="9828764" cy="4496751"/>
          </a:xfrm>
          <a:prstGeom prst="rect">
            <a:avLst/>
          </a:prstGeom>
          <a:ln w="12700">
            <a:miter lim="400000"/>
          </a:ln>
        </p:spPr>
      </p:pic>
      <p:pic>
        <p:nvPicPr>
          <p:cNvPr id="162" name="like-button.png" descr="like-button.png"/>
          <p:cNvPicPr>
            <a:picLocks noChangeAspect="1"/>
          </p:cNvPicPr>
          <p:nvPr/>
        </p:nvPicPr>
        <p:blipFill>
          <a:blip r:embed="rId3">
            <a:extLst/>
          </a:blip>
          <a:stretch>
            <a:fillRect/>
          </a:stretch>
        </p:blipFill>
        <p:spPr>
          <a:xfrm>
            <a:off x="11960859" y="8725933"/>
            <a:ext cx="1264642" cy="64714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witter Sentimen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Twitter Sentiment</a:t>
            </a:r>
          </a:p>
        </p:txBody>
      </p:sp>
      <p:sp>
        <p:nvSpPr>
          <p:cNvPr id="165" name="Used the Twitter API to pull 25,010 tweets.…"/>
          <p:cNvSpPr txBox="1"/>
          <p:nvPr>
            <p:ph type="body" sz="half" idx="1"/>
          </p:nvPr>
        </p:nvSpPr>
        <p:spPr>
          <a:xfrm>
            <a:off x="1206500" y="4248504"/>
            <a:ext cx="14552911" cy="8256630"/>
          </a:xfrm>
          <a:prstGeom prst="rect">
            <a:avLst/>
          </a:prstGeom>
        </p:spPr>
        <p:txBody>
          <a:bodyPr/>
          <a:lstStyle/>
          <a:p>
            <a:pPr marL="591312" indent="-591312" defTabSz="2365188">
              <a:spcBef>
                <a:spcPts val="4300"/>
              </a:spcBef>
              <a:defRPr sz="4656"/>
            </a:pPr>
            <a:r>
              <a:t>Used the Twitter API to pull 25,010 tweets.</a:t>
            </a:r>
          </a:p>
          <a:p>
            <a:pPr lvl="1" marL="1182624" indent="-591312" defTabSz="2365188">
              <a:spcBef>
                <a:spcPts val="4300"/>
              </a:spcBef>
              <a:defRPr sz="4365"/>
            </a:pPr>
            <a:r>
              <a:t>Before pulling the tweets:</a:t>
            </a:r>
          </a:p>
          <a:p>
            <a:pPr lvl="2" marL="1773936" indent="-591312" defTabSz="2365188">
              <a:spcBef>
                <a:spcPts val="4300"/>
              </a:spcBef>
              <a:defRPr sz="3880"/>
            </a:pPr>
            <a:r>
              <a:t>the text was filtered by common words such as ‘of’, ‘to’, ‘be’ and/or ‘have’. Sensitive language and hashtags were also filtered out to avoid pulling certain offensive content.</a:t>
            </a:r>
          </a:p>
          <a:p>
            <a:pPr lvl="2" marL="1773936" indent="-591312" defTabSz="2365188">
              <a:spcBef>
                <a:spcPts val="4300"/>
              </a:spcBef>
              <a:defRPr sz="3880"/>
            </a:pPr>
            <a:r>
              <a:t>The tweets had a date and time parameter of April 19th 2021 T12:30:00Z, UTC time zone. Tweets where pulled in reverse chronological order.</a:t>
            </a:r>
          </a:p>
          <a:p>
            <a:pPr lvl="2" marL="1773936" indent="-591312" defTabSz="2365188">
              <a:spcBef>
                <a:spcPts val="4300"/>
              </a:spcBef>
              <a:defRPr sz="3880"/>
            </a:pPr>
            <a:r>
              <a:t>The resulting data frame was 25,010 rows and 9 columns</a:t>
            </a:r>
          </a:p>
        </p:txBody>
      </p:sp>
      <p:sp>
        <p:nvSpPr>
          <p:cNvPr id="166" name="Data"/>
          <p:cNvSpPr txBox="1"/>
          <p:nvPr>
            <p:ph type="title"/>
          </p:nvPr>
        </p:nvSpPr>
        <p:spPr>
          <a:prstGeom prst="rect">
            <a:avLst/>
          </a:prstGeom>
        </p:spPr>
        <p:txBody>
          <a:bodyPr/>
          <a:lstStyle/>
          <a:p>
            <a:pPr/>
            <a:r>
              <a:t>Data</a:t>
            </a:r>
          </a:p>
        </p:txBody>
      </p:sp>
      <p:pic>
        <p:nvPicPr>
          <p:cNvPr id="167" name="profile-card.png" descr="profile-card.png"/>
          <p:cNvPicPr>
            <a:picLocks noChangeAspect="1"/>
          </p:cNvPicPr>
          <p:nvPr/>
        </p:nvPicPr>
        <p:blipFill>
          <a:blip r:embed="rId2">
            <a:extLst/>
          </a:blip>
          <a:stretch>
            <a:fillRect/>
          </a:stretch>
        </p:blipFill>
        <p:spPr>
          <a:xfrm>
            <a:off x="16412307" y="1457816"/>
            <a:ext cx="7442826" cy="3349272"/>
          </a:xfrm>
          <a:prstGeom prst="rect">
            <a:avLst/>
          </a:prstGeom>
          <a:ln w="12700">
            <a:miter lim="400000"/>
          </a:ln>
        </p:spPr>
      </p:pic>
      <p:pic>
        <p:nvPicPr>
          <p:cNvPr id="168" name="comment-card.png" descr="comment-card.png"/>
          <p:cNvPicPr>
            <a:picLocks noChangeAspect="1"/>
          </p:cNvPicPr>
          <p:nvPr/>
        </p:nvPicPr>
        <p:blipFill>
          <a:blip r:embed="rId3">
            <a:extLst/>
          </a:blip>
          <a:stretch>
            <a:fillRect/>
          </a:stretch>
        </p:blipFill>
        <p:spPr>
          <a:xfrm>
            <a:off x="18232175" y="5046170"/>
            <a:ext cx="5584903" cy="2326261"/>
          </a:xfrm>
          <a:prstGeom prst="rect">
            <a:avLst/>
          </a:prstGeom>
          <a:ln w="12700">
            <a:miter lim="400000"/>
          </a:ln>
        </p:spPr>
      </p:pic>
      <p:pic>
        <p:nvPicPr>
          <p:cNvPr id="169" name="comment-card.png" descr="comment-card.png"/>
          <p:cNvPicPr>
            <a:picLocks noChangeAspect="1"/>
          </p:cNvPicPr>
          <p:nvPr/>
        </p:nvPicPr>
        <p:blipFill>
          <a:blip r:embed="rId3">
            <a:extLst/>
          </a:blip>
          <a:stretch>
            <a:fillRect/>
          </a:stretch>
        </p:blipFill>
        <p:spPr>
          <a:xfrm>
            <a:off x="18232175" y="7611513"/>
            <a:ext cx="5584903" cy="2326261"/>
          </a:xfrm>
          <a:prstGeom prst="rect">
            <a:avLst/>
          </a:prstGeom>
          <a:ln w="12700">
            <a:miter lim="400000"/>
          </a:ln>
        </p:spPr>
      </p:pic>
      <p:pic>
        <p:nvPicPr>
          <p:cNvPr id="170" name="comment-card.png" descr="comment-card.png"/>
          <p:cNvPicPr>
            <a:picLocks noChangeAspect="1"/>
          </p:cNvPicPr>
          <p:nvPr/>
        </p:nvPicPr>
        <p:blipFill>
          <a:blip r:embed="rId3">
            <a:extLst/>
          </a:blip>
          <a:stretch>
            <a:fillRect/>
          </a:stretch>
        </p:blipFill>
        <p:spPr>
          <a:xfrm>
            <a:off x="18232175" y="10176856"/>
            <a:ext cx="5584903" cy="232626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Data Continued"/>
          <p:cNvSpPr txBox="1"/>
          <p:nvPr>
            <p:ph type="title"/>
          </p:nvPr>
        </p:nvSpPr>
        <p:spPr>
          <a:prstGeom prst="rect">
            <a:avLst/>
          </a:prstGeom>
        </p:spPr>
        <p:txBody>
          <a:bodyPr/>
          <a:lstStyle/>
          <a:p>
            <a:pPr/>
            <a:r>
              <a:t>Data Continued</a:t>
            </a:r>
          </a:p>
        </p:txBody>
      </p:sp>
      <p:sp>
        <p:nvSpPr>
          <p:cNvPr id="173" name="Twitter Sentimen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Medium"/>
                <a:ea typeface="Helvetica Neue Medium"/>
                <a:cs typeface="Helvetica Neue Medium"/>
                <a:sym typeface="Helvetica Neue Medium"/>
              </a:defRPr>
            </a:lvl1pPr>
          </a:lstStyle>
          <a:p>
            <a:pPr/>
            <a:r>
              <a:t>Twitter Sentiment</a:t>
            </a:r>
          </a:p>
        </p:txBody>
      </p:sp>
      <p:sp>
        <p:nvSpPr>
          <p:cNvPr id="174" name="Web-scrapped for emotional feeling words from psychpage.com:…"/>
          <p:cNvSpPr txBox="1"/>
          <p:nvPr>
            <p:ph type="body" idx="1"/>
          </p:nvPr>
        </p:nvSpPr>
        <p:spPr>
          <a:xfrm>
            <a:off x="1206500" y="4248504"/>
            <a:ext cx="21971000" cy="6786885"/>
          </a:xfrm>
          <a:prstGeom prst="rect">
            <a:avLst/>
          </a:prstGeom>
        </p:spPr>
        <p:txBody>
          <a:bodyPr/>
          <a:lstStyle/>
          <a:p>
            <a:pPr/>
            <a:r>
              <a:t>Web-scrapped for emotional feeling words from </a:t>
            </a:r>
            <a:r>
              <a:rPr u="sng">
                <a:hlinkClick r:id="rId2" invalidUrl="" action="" tgtFrame="" tooltip="" history="1" highlightClick="0" endSnd="0"/>
              </a:rPr>
              <a:t>psychpage.com</a:t>
            </a:r>
            <a:r>
              <a:t>:</a:t>
            </a:r>
          </a:p>
          <a:p>
            <a:pPr lvl="1"/>
            <a:r>
              <a:t>Reconstructed the scrapped data by words, sub categories, and main categories.</a:t>
            </a:r>
          </a:p>
          <a:p>
            <a:pPr lvl="3"/>
            <a:r>
              <a:t>240 feeling words</a:t>
            </a:r>
          </a:p>
          <a:p>
            <a:pPr lvl="3"/>
            <a:r>
              <a:t>Originally 16 subcategories</a:t>
            </a:r>
          </a:p>
          <a:p>
            <a:pPr lvl="3"/>
            <a:r>
              <a:t>Two main categories</a:t>
            </a:r>
          </a:p>
        </p:txBody>
      </p:sp>
      <p:pic>
        <p:nvPicPr>
          <p:cNvPr id="175" name="progress-bar.png" descr="progress-bar.png"/>
          <p:cNvPicPr>
            <a:picLocks noChangeAspect="1"/>
          </p:cNvPicPr>
          <p:nvPr/>
        </p:nvPicPr>
        <p:blipFill>
          <a:blip r:embed="rId3">
            <a:extLst/>
          </a:blip>
          <a:stretch>
            <a:fillRect/>
          </a:stretch>
        </p:blipFill>
        <p:spPr>
          <a:xfrm>
            <a:off x="14587041" y="11452147"/>
            <a:ext cx="9383204" cy="143316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Rectangle"/>
          <p:cNvSpPr/>
          <p:nvPr/>
        </p:nvSpPr>
        <p:spPr>
          <a:xfrm>
            <a:off x="-25210" y="4534"/>
            <a:ext cx="19614077" cy="13706932"/>
          </a:xfrm>
          <a:prstGeom prst="rect">
            <a:avLst/>
          </a:prstGeom>
          <a:solidFill>
            <a:srgbClr val="CCCC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178" name="sitting-leaning.png" descr="sitting-leaning.png"/>
          <p:cNvPicPr>
            <a:picLocks noChangeAspect="1"/>
          </p:cNvPicPr>
          <p:nvPr/>
        </p:nvPicPr>
        <p:blipFill>
          <a:blip r:embed="rId2">
            <a:extLst/>
          </a:blip>
          <a:stretch>
            <a:fillRect/>
          </a:stretch>
        </p:blipFill>
        <p:spPr>
          <a:xfrm>
            <a:off x="13076802" y="6163983"/>
            <a:ext cx="10717281" cy="6679079"/>
          </a:xfrm>
          <a:prstGeom prst="rect">
            <a:avLst/>
          </a:prstGeom>
          <a:ln w="12700">
            <a:miter lim="400000"/>
          </a:ln>
        </p:spPr>
      </p:pic>
      <p:pic>
        <p:nvPicPr>
          <p:cNvPr id="179" name="speech-modal-2.png" descr="speech-modal-2.png"/>
          <p:cNvPicPr>
            <a:picLocks noChangeAspect="1"/>
          </p:cNvPicPr>
          <p:nvPr/>
        </p:nvPicPr>
        <p:blipFill>
          <a:blip r:embed="rId3">
            <a:extLst/>
          </a:blip>
          <a:stretch>
            <a:fillRect/>
          </a:stretch>
        </p:blipFill>
        <p:spPr>
          <a:xfrm>
            <a:off x="16557122" y="5351705"/>
            <a:ext cx="3616488" cy="2270818"/>
          </a:xfrm>
          <a:prstGeom prst="rect">
            <a:avLst/>
          </a:prstGeom>
          <a:ln w="12700">
            <a:miter lim="400000"/>
          </a:ln>
        </p:spPr>
      </p:pic>
      <p:sp>
        <p:nvSpPr>
          <p:cNvPr id="180" name="What types of emotions do Twitter users tweet about more often?"/>
          <p:cNvSpPr txBox="1"/>
          <p:nvPr/>
        </p:nvSpPr>
        <p:spPr>
          <a:xfrm>
            <a:off x="1178305" y="1585773"/>
            <a:ext cx="12807457" cy="105444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80000"/>
              </a:lnSpc>
              <a:defRPr spc="-319" sz="16000">
                <a:solidFill>
                  <a:srgbClr val="000000"/>
                </a:solidFill>
                <a:latin typeface="Helvetica Neue Medium"/>
                <a:ea typeface="Helvetica Neue Medium"/>
                <a:cs typeface="Helvetica Neue Medium"/>
                <a:sym typeface="Helvetica Neue Medium"/>
              </a:defRPr>
            </a:pPr>
            <a:r>
              <a:t>What types of </a:t>
            </a:r>
            <a:r>
              <a:rPr>
                <a:solidFill>
                  <a:srgbClr val="FFFFFF"/>
                </a:solidFill>
              </a:rPr>
              <a:t>emotions</a:t>
            </a:r>
            <a:r>
              <a:t> do Twitter users </a:t>
            </a:r>
            <a:r>
              <a:rPr>
                <a:solidFill>
                  <a:srgbClr val="FFFFFF"/>
                </a:solidFill>
              </a:rPr>
              <a:t>tweet</a:t>
            </a:r>
            <a:r>
              <a:t> about more often</a:t>
            </a:r>
            <a:r>
              <a:rPr>
                <a:solidFill>
                  <a:srgbClr val="FFFFFF"/>
                </a:solidFill>
              </a:rP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Pleasant vs Difficul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Medium"/>
                <a:ea typeface="Helvetica Neue Medium"/>
                <a:cs typeface="Helvetica Neue Medium"/>
                <a:sym typeface="Helvetica Neue Medium"/>
              </a:defRPr>
            </a:lvl1pPr>
          </a:lstStyle>
          <a:p>
            <a:pPr/>
            <a:r>
              <a:t>Pleasant vs Difficult</a:t>
            </a:r>
          </a:p>
        </p:txBody>
      </p:sp>
      <p:sp>
        <p:nvSpPr>
          <p:cNvPr id="183" name="Subcategories"/>
          <p:cNvSpPr txBox="1"/>
          <p:nvPr>
            <p:ph type="title"/>
          </p:nvPr>
        </p:nvSpPr>
        <p:spPr>
          <a:prstGeom prst="rect">
            <a:avLst/>
          </a:prstGeom>
        </p:spPr>
        <p:txBody>
          <a:bodyPr/>
          <a:lstStyle/>
          <a:p>
            <a:pPr/>
            <a:r>
              <a:t>Subcategories</a:t>
            </a:r>
          </a:p>
        </p:txBody>
      </p:sp>
      <p:pic>
        <p:nvPicPr>
          <p:cNvPr id="184" name="number_tweets_pleasant_sub.png" descr="number_tweets_pleasant_sub.png"/>
          <p:cNvPicPr>
            <a:picLocks noChangeAspect="1"/>
          </p:cNvPicPr>
          <p:nvPr/>
        </p:nvPicPr>
        <p:blipFill>
          <a:blip r:embed="rId2">
            <a:extLst/>
          </a:blip>
          <a:stretch>
            <a:fillRect/>
          </a:stretch>
        </p:blipFill>
        <p:spPr>
          <a:xfrm>
            <a:off x="230956" y="3856796"/>
            <a:ext cx="12930890" cy="8081807"/>
          </a:xfrm>
          <a:prstGeom prst="rect">
            <a:avLst/>
          </a:prstGeom>
          <a:ln w="12700">
            <a:miter lim="400000"/>
          </a:ln>
        </p:spPr>
      </p:pic>
      <p:pic>
        <p:nvPicPr>
          <p:cNvPr id="185" name="number_tweets_difficult_sub.png" descr="number_tweets_difficult_sub.png"/>
          <p:cNvPicPr>
            <a:picLocks noChangeAspect="1"/>
          </p:cNvPicPr>
          <p:nvPr/>
        </p:nvPicPr>
        <p:blipFill>
          <a:blip r:embed="rId3">
            <a:extLst/>
          </a:blip>
          <a:stretch>
            <a:fillRect/>
          </a:stretch>
        </p:blipFill>
        <p:spPr>
          <a:xfrm>
            <a:off x="12285037" y="3856796"/>
            <a:ext cx="12930892" cy="8081807"/>
          </a:xfrm>
          <a:prstGeom prst="rect">
            <a:avLst/>
          </a:prstGeom>
          <a:ln w="12700">
            <a:miter lim="400000"/>
          </a:ln>
        </p:spPr>
      </p:pic>
      <p:sp>
        <p:nvSpPr>
          <p:cNvPr id="186" name="Top Three for Pleasant…"/>
          <p:cNvSpPr txBox="1"/>
          <p:nvPr/>
        </p:nvSpPr>
        <p:spPr>
          <a:xfrm>
            <a:off x="1774083" y="12175073"/>
            <a:ext cx="10450700" cy="1018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000">
                <a:solidFill>
                  <a:srgbClr val="000000"/>
                </a:solidFill>
              </a:defRPr>
            </a:pPr>
            <a:r>
              <a:t>Top Three for Pleasant</a:t>
            </a:r>
          </a:p>
          <a:p>
            <a:pPr algn="l">
              <a:defRPr sz="3000">
                <a:solidFill>
                  <a:srgbClr val="000000"/>
                </a:solidFill>
              </a:defRPr>
            </a:pPr>
            <a:r>
              <a:t>Open: 857 | Happy: 669 | Strong: 325</a:t>
            </a:r>
          </a:p>
        </p:txBody>
      </p:sp>
      <p:sp>
        <p:nvSpPr>
          <p:cNvPr id="187" name="Top Three for Difficult…"/>
          <p:cNvSpPr txBox="1"/>
          <p:nvPr/>
        </p:nvSpPr>
        <p:spPr>
          <a:xfrm>
            <a:off x="13872413" y="12175073"/>
            <a:ext cx="10450700" cy="1018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3000">
                <a:solidFill>
                  <a:srgbClr val="000000"/>
                </a:solidFill>
              </a:defRPr>
            </a:pPr>
            <a:r>
              <a:t>Top Three for Difficult</a:t>
            </a:r>
          </a:p>
          <a:p>
            <a:pPr algn="l">
              <a:defRPr sz="3000">
                <a:solidFill>
                  <a:srgbClr val="000000"/>
                </a:solidFill>
              </a:defRPr>
            </a:pPr>
            <a:r>
              <a:t>Depressed: 324 | Helpless: 191 | Confused: 137</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ubcategories"/>
          <p:cNvSpPr txBox="1"/>
          <p:nvPr>
            <p:ph type="title"/>
          </p:nvPr>
        </p:nvSpPr>
        <p:spPr>
          <a:prstGeom prst="rect">
            <a:avLst/>
          </a:prstGeom>
        </p:spPr>
        <p:txBody>
          <a:bodyPr/>
          <a:lstStyle/>
          <a:p>
            <a:pPr/>
            <a:r>
              <a:t>Subcategories</a:t>
            </a:r>
          </a:p>
        </p:txBody>
      </p:sp>
      <p:sp>
        <p:nvSpPr>
          <p:cNvPr id="190" name="Pleasant vs Difficul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Medium"/>
                <a:ea typeface="Helvetica Neue Medium"/>
                <a:cs typeface="Helvetica Neue Medium"/>
                <a:sym typeface="Helvetica Neue Medium"/>
              </a:defRPr>
            </a:lvl1pPr>
          </a:lstStyle>
          <a:p>
            <a:pPr/>
            <a:r>
              <a:t>Pleasant vs Difficult</a:t>
            </a:r>
          </a:p>
        </p:txBody>
      </p:sp>
      <p:pic>
        <p:nvPicPr>
          <p:cNvPr id="191" name="percent_tweets_sub_cat.png" descr="percent_tweets_sub_cat.png"/>
          <p:cNvPicPr>
            <a:picLocks noChangeAspect="1"/>
          </p:cNvPicPr>
          <p:nvPr/>
        </p:nvPicPr>
        <p:blipFill>
          <a:blip r:embed="rId2">
            <a:extLst/>
          </a:blip>
          <a:stretch>
            <a:fillRect/>
          </a:stretch>
        </p:blipFill>
        <p:spPr>
          <a:xfrm>
            <a:off x="8209601" y="3219649"/>
            <a:ext cx="16850300" cy="10110180"/>
          </a:xfrm>
          <a:prstGeom prst="rect">
            <a:avLst/>
          </a:prstGeom>
          <a:ln w="12700">
            <a:miter lim="400000"/>
          </a:ln>
        </p:spPr>
      </p:pic>
      <p:sp>
        <p:nvSpPr>
          <p:cNvPr id="192" name="Between Pleasant and Difficult, these two main categories account for 3,619 tweets.…"/>
          <p:cNvSpPr txBox="1"/>
          <p:nvPr/>
        </p:nvSpPr>
        <p:spPr>
          <a:xfrm>
            <a:off x="1113384" y="3772626"/>
            <a:ext cx="7361639" cy="90042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9599" indent="-609599" algn="l">
              <a:lnSpc>
                <a:spcPct val="90000"/>
              </a:lnSpc>
              <a:spcBef>
                <a:spcPts val="4500"/>
              </a:spcBef>
              <a:buSzPct val="123000"/>
              <a:buChar char="•"/>
              <a:defRPr sz="3500">
                <a:solidFill>
                  <a:srgbClr val="000000"/>
                </a:solidFill>
              </a:defRPr>
            </a:pPr>
            <a:r>
              <a:t>Between Pleasant and Difficult, these two main categories account for 3,619 tweets.</a:t>
            </a:r>
          </a:p>
          <a:p>
            <a:pPr marL="609599" indent="-609599" algn="l">
              <a:lnSpc>
                <a:spcPct val="90000"/>
              </a:lnSpc>
              <a:spcBef>
                <a:spcPts val="4500"/>
              </a:spcBef>
              <a:buSzPct val="123000"/>
              <a:buChar char="•"/>
              <a:defRPr sz="3500">
                <a:solidFill>
                  <a:srgbClr val="000000"/>
                </a:solidFill>
              </a:defRPr>
            </a:pPr>
            <a:r>
              <a:t>The highest percent of tweets belongs to the open subcategory with 23.6%</a:t>
            </a:r>
          </a:p>
          <a:p>
            <a:pPr marL="609599" indent="-609599" algn="l">
              <a:lnSpc>
                <a:spcPct val="90000"/>
              </a:lnSpc>
              <a:spcBef>
                <a:spcPts val="4500"/>
              </a:spcBef>
              <a:buSzPct val="123000"/>
              <a:buChar char="•"/>
              <a:defRPr sz="3500">
                <a:solidFill>
                  <a:srgbClr val="000000"/>
                </a:solidFill>
              </a:defRPr>
            </a:pPr>
            <a:r>
              <a:t>Second highest goes to the happy subcategory with 18%</a:t>
            </a:r>
          </a:p>
          <a:p>
            <a:pPr marL="609599" indent="-609599" algn="l">
              <a:lnSpc>
                <a:spcPct val="90000"/>
              </a:lnSpc>
              <a:spcBef>
                <a:spcPts val="4500"/>
              </a:spcBef>
              <a:buSzPct val="123000"/>
              <a:buChar char="•"/>
              <a:defRPr sz="3500">
                <a:solidFill>
                  <a:srgbClr val="000000"/>
                </a:solidFill>
              </a:defRPr>
            </a:pPr>
            <a:r>
              <a:t>Third highest to the strong subcategory with 8.9%</a:t>
            </a:r>
          </a:p>
          <a:p>
            <a:pPr marL="609599" indent="-609599" algn="l">
              <a:lnSpc>
                <a:spcPct val="90000"/>
              </a:lnSpc>
              <a:spcBef>
                <a:spcPts val="4500"/>
              </a:spcBef>
              <a:buSzPct val="123000"/>
              <a:buChar char="•"/>
              <a:defRPr sz="3500">
                <a:solidFill>
                  <a:srgbClr val="000000"/>
                </a:solidFill>
              </a:defRPr>
            </a:pPr>
            <a:r>
              <a:t>Overall, the Pleasant category which is represented as the purple bars consist of 72% of the 3,619 tweets.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Rectangle"/>
          <p:cNvSpPr/>
          <p:nvPr/>
        </p:nvSpPr>
        <p:spPr>
          <a:xfrm>
            <a:off x="-25210" y="4534"/>
            <a:ext cx="19614077" cy="13706932"/>
          </a:xfrm>
          <a:prstGeom prst="rect">
            <a:avLst/>
          </a:prstGeom>
          <a:solidFill>
            <a:srgbClr val="FADB93"/>
          </a:solidFill>
          <a:ln w="12700">
            <a:miter lim="400000"/>
          </a:ln>
        </p:spPr>
        <p:txBody>
          <a:bodyPr lIns="50800" tIns="50800" rIns="50800" bIns="50800" anchor="ctr"/>
          <a:lstStyle/>
          <a:p>
            <a:pPr defTabSz="825500">
              <a:defRPr sz="3200">
                <a:solidFill>
                  <a:srgbClr val="FADB93"/>
                </a:solidFill>
                <a:latin typeface="Helvetica Neue Medium"/>
                <a:ea typeface="Helvetica Neue Medium"/>
                <a:cs typeface="Helvetica Neue Medium"/>
                <a:sym typeface="Helvetica Neue Medium"/>
              </a:defRPr>
            </a:pPr>
          </a:p>
        </p:txBody>
      </p:sp>
      <p:sp>
        <p:nvSpPr>
          <p:cNvPr id="195" name="Do users have a wide emotional vocabulary for describing their feelings?"/>
          <p:cNvSpPr txBox="1"/>
          <p:nvPr/>
        </p:nvSpPr>
        <p:spPr>
          <a:xfrm>
            <a:off x="1178305" y="1585773"/>
            <a:ext cx="15436360" cy="105444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80000"/>
              </a:lnSpc>
              <a:defRPr spc="-319" sz="16000">
                <a:solidFill>
                  <a:srgbClr val="000000"/>
                </a:solidFill>
                <a:latin typeface="Helvetica Neue Medium"/>
                <a:ea typeface="Helvetica Neue Medium"/>
                <a:cs typeface="Helvetica Neue Medium"/>
                <a:sym typeface="Helvetica Neue Medium"/>
              </a:defRPr>
            </a:pPr>
            <a:r>
              <a:t>Do </a:t>
            </a:r>
            <a:r>
              <a:rPr>
                <a:solidFill>
                  <a:srgbClr val="FFFFFF"/>
                </a:solidFill>
              </a:rPr>
              <a:t>users</a:t>
            </a:r>
            <a:r>
              <a:t> have a wide emotional </a:t>
            </a:r>
            <a:r>
              <a:rPr>
                <a:solidFill>
                  <a:srgbClr val="FFFFFF"/>
                </a:solidFill>
              </a:rPr>
              <a:t>vocabulary</a:t>
            </a:r>
            <a:r>
              <a:t> for describing their feelings</a:t>
            </a:r>
            <a:r>
              <a:rPr>
                <a:solidFill>
                  <a:srgbClr val="FFFFFF"/>
                </a:solidFill>
              </a:rPr>
              <a:t>?</a:t>
            </a:r>
          </a:p>
        </p:txBody>
      </p:sp>
      <p:pic>
        <p:nvPicPr>
          <p:cNvPr id="196" name="walking-with-handbag.png" descr="walking-with-handbag.png"/>
          <p:cNvPicPr>
            <a:picLocks noChangeAspect="1"/>
          </p:cNvPicPr>
          <p:nvPr/>
        </p:nvPicPr>
        <p:blipFill>
          <a:blip r:embed="rId2">
            <a:extLst/>
          </a:blip>
          <a:stretch>
            <a:fillRect/>
          </a:stretch>
        </p:blipFill>
        <p:spPr>
          <a:xfrm>
            <a:off x="17511536" y="3359774"/>
            <a:ext cx="6511044" cy="10383810"/>
          </a:xfrm>
          <a:prstGeom prst="rect">
            <a:avLst/>
          </a:prstGeom>
          <a:ln w="12700">
            <a:miter lim="400000"/>
          </a:ln>
        </p:spPr>
      </p:pic>
      <p:pic>
        <p:nvPicPr>
          <p:cNvPr id="197" name="typing-modal.png" descr="typing-modal.png"/>
          <p:cNvPicPr>
            <a:picLocks noChangeAspect="1"/>
          </p:cNvPicPr>
          <p:nvPr/>
        </p:nvPicPr>
        <p:blipFill>
          <a:blip r:embed="rId3">
            <a:extLst/>
          </a:blip>
          <a:stretch>
            <a:fillRect/>
          </a:stretch>
        </p:blipFill>
        <p:spPr>
          <a:xfrm>
            <a:off x="17398301" y="3218717"/>
            <a:ext cx="1898144" cy="102750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Main Categories"/>
          <p:cNvSpPr txBox="1"/>
          <p:nvPr>
            <p:ph type="title"/>
          </p:nvPr>
        </p:nvSpPr>
        <p:spPr>
          <a:prstGeom prst="rect">
            <a:avLst/>
          </a:prstGeom>
        </p:spPr>
        <p:txBody>
          <a:bodyPr/>
          <a:lstStyle/>
          <a:p>
            <a:pPr/>
            <a:r>
              <a:t>Main Categories</a:t>
            </a:r>
          </a:p>
        </p:txBody>
      </p:sp>
      <p:sp>
        <p:nvSpPr>
          <p:cNvPr id="200" name="Pleasant | Difficult | Neutral | Multi-Feeling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Medium"/>
                <a:ea typeface="Helvetica Neue Medium"/>
                <a:cs typeface="Helvetica Neue Medium"/>
                <a:sym typeface="Helvetica Neue Medium"/>
              </a:defRPr>
            </a:lvl1pPr>
          </a:lstStyle>
          <a:p>
            <a:pPr/>
            <a:r>
              <a:t>Pleasant | Difficult | Neutral | Multi-Feelings</a:t>
            </a:r>
          </a:p>
        </p:txBody>
      </p:sp>
      <p:pic>
        <p:nvPicPr>
          <p:cNvPr id="201" name="number_tweets_main_cat.png" descr="number_tweets_main_cat.png"/>
          <p:cNvPicPr>
            <a:picLocks noChangeAspect="1"/>
          </p:cNvPicPr>
          <p:nvPr/>
        </p:nvPicPr>
        <p:blipFill>
          <a:blip r:embed="rId2">
            <a:extLst/>
          </a:blip>
          <a:stretch>
            <a:fillRect/>
          </a:stretch>
        </p:blipFill>
        <p:spPr>
          <a:xfrm>
            <a:off x="8667204" y="3488508"/>
            <a:ext cx="16797758" cy="10078655"/>
          </a:xfrm>
          <a:prstGeom prst="rect">
            <a:avLst/>
          </a:prstGeom>
          <a:ln w="12700">
            <a:miter lim="400000"/>
          </a:ln>
        </p:spPr>
      </p:pic>
      <p:sp>
        <p:nvSpPr>
          <p:cNvPr id="202" name="The neutral category captures all the tweets that didn’t match for any of the 240 feeling words.…"/>
          <p:cNvSpPr txBox="1"/>
          <p:nvPr>
            <p:ph type="body" sz="quarter" idx="4294967295"/>
          </p:nvPr>
        </p:nvSpPr>
        <p:spPr>
          <a:xfrm>
            <a:off x="1079499" y="4705704"/>
            <a:ext cx="8166230" cy="6717868"/>
          </a:xfrm>
          <a:prstGeom prst="rect">
            <a:avLst/>
          </a:prstGeom>
        </p:spPr>
        <p:txBody>
          <a:bodyPr/>
          <a:lstStyle/>
          <a:p>
            <a:pPr marL="609599" indent="-609599">
              <a:defRPr sz="4000"/>
            </a:pPr>
            <a:r>
              <a:t>The neutral category captures all the tweets that didn’t match for any of the 240 feeling words.</a:t>
            </a:r>
          </a:p>
          <a:p>
            <a:pPr marL="609599" indent="-609599">
              <a:defRPr sz="4000"/>
            </a:pPr>
            <a:r>
              <a:t>The Multi-Feelings category contains various combinations of the 240 feeling words.</a:t>
            </a:r>
          </a:p>
          <a:p>
            <a:pPr marL="609599" indent="-609599">
              <a:defRPr sz="4000"/>
            </a:pPr>
            <a:r>
              <a:t>Majority of tweets were neutral.</a:t>
            </a:r>
          </a:p>
          <a:p>
            <a:pPr lvl="1">
              <a:defRPr sz="4000"/>
            </a:pPr>
            <a:r>
              <a:t>20,936 out of 25,010 tweets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