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49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71" r:id="rId15"/>
    <p:sldId id="383" r:id="rId16"/>
  </p:sldIdLst>
  <p:sldSz cx="9144000" cy="6858000" type="screen4x3"/>
  <p:notesSz cx="70866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270"/>
    <a:srgbClr val="005828"/>
    <a:srgbClr val="C0E399"/>
    <a:srgbClr val="006600"/>
    <a:srgbClr val="FBD6C1"/>
    <a:srgbClr val="FFFFCC"/>
    <a:srgbClr val="FFBDBD"/>
    <a:srgbClr val="FFCCFF"/>
    <a:srgbClr val="FF33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17" autoAdjust="0"/>
  </p:normalViewPr>
  <p:slideViewPr>
    <p:cSldViewPr>
      <p:cViewPr varScale="1">
        <p:scale>
          <a:sx n="93" d="100"/>
          <a:sy n="93" d="100"/>
        </p:scale>
        <p:origin x="21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2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3200" y="0"/>
            <a:ext cx="307181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2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3F41ABF-0290-485F-80E0-FAA9EAD854BA}" type="datetimeFigureOut">
              <a:rPr lang="sl-SI"/>
              <a:pPr>
                <a:defRPr/>
              </a:pPr>
              <a:t>29.1.2016</a:t>
            </a:fld>
            <a:endParaRPr lang="sl-S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1113"/>
            <a:ext cx="3070225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2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3200" y="8901113"/>
            <a:ext cx="307181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2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24B8D96-25DB-4ECD-A3AB-A994B10E747C}" type="slidenum">
              <a:rPr lang="sl-SI"/>
              <a:pPr>
                <a:defRPr/>
              </a:pPr>
              <a:t>‹Nr.›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449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200" y="0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3263"/>
            <a:ext cx="46863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451350"/>
            <a:ext cx="5667375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Kliknite, če želite urediti sloge besedila matrice</a:t>
            </a:r>
          </a:p>
          <a:p>
            <a:pPr lvl="1"/>
            <a:r>
              <a:rPr lang="en-US" noProof="0" smtClean="0"/>
              <a:t>Druga raven</a:t>
            </a:r>
          </a:p>
          <a:p>
            <a:pPr lvl="2"/>
            <a:r>
              <a:rPr lang="en-US" noProof="0" smtClean="0"/>
              <a:t>Tretja raven</a:t>
            </a:r>
          </a:p>
          <a:p>
            <a:pPr lvl="3"/>
            <a:r>
              <a:rPr lang="en-US" noProof="0" smtClean="0"/>
              <a:t>Četrta raven</a:t>
            </a:r>
          </a:p>
          <a:p>
            <a:pPr lvl="4"/>
            <a:r>
              <a:rPr lang="en-US" noProof="0" smtClean="0"/>
              <a:t>Peta raven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1113"/>
            <a:ext cx="3070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200" y="8901113"/>
            <a:ext cx="30718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431F113-347A-4EF6-966A-346318805CA5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8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1F113-347A-4EF6-966A-346318805CA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72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1F113-347A-4EF6-966A-346318805CA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7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had </a:t>
            </a:r>
            <a:r>
              <a:rPr lang="en-US" dirty="0" err="1" smtClean="0"/>
              <a:t>eddot</a:t>
            </a:r>
            <a:r>
              <a:rPr lang="en-US" dirty="0" smtClean="0"/>
              <a:t>=</a:t>
            </a:r>
            <a:r>
              <a:rPr lang="en-US" dirty="0" err="1" smtClean="0"/>
              <a:t>u+w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83270-EAFF-4933-865B-B68DE0D6ABA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had </a:t>
            </a:r>
            <a:r>
              <a:rPr lang="en-US" dirty="0" err="1" smtClean="0"/>
              <a:t>eddot</a:t>
            </a:r>
            <a:r>
              <a:rPr lang="en-US" dirty="0" smtClean="0"/>
              <a:t>=</a:t>
            </a:r>
            <a:r>
              <a:rPr lang="en-US" dirty="0" err="1" smtClean="0"/>
              <a:t>u+w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83270-EAFF-4933-865B-B68DE0D6ABA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17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had </a:t>
            </a:r>
            <a:r>
              <a:rPr lang="en-US" dirty="0" err="1" smtClean="0"/>
              <a:t>eddot</a:t>
            </a:r>
            <a:r>
              <a:rPr lang="en-US" dirty="0" smtClean="0"/>
              <a:t>=</a:t>
            </a:r>
            <a:r>
              <a:rPr lang="en-US" dirty="0" err="1" smtClean="0"/>
              <a:t>u+w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83270-EAFF-4933-865B-B68DE0D6ABA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4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had </a:t>
            </a:r>
            <a:r>
              <a:rPr lang="en-US" dirty="0" err="1" smtClean="0"/>
              <a:t>eddot</a:t>
            </a:r>
            <a:r>
              <a:rPr lang="en-US" dirty="0" smtClean="0"/>
              <a:t>=</a:t>
            </a:r>
            <a:r>
              <a:rPr lang="en-US" dirty="0" err="1" smtClean="0"/>
              <a:t>u+w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83270-EAFF-4933-865B-B68DE0D6ABA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6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F7A0F-0FE0-4E7B-A274-6D91989B47ED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4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6C4B6-1D34-49FE-8524-BFB56B6E1DC7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3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29E7F-3DA4-467D-804D-2604DAD6BC3B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881D1-A079-4F2C-BC54-2289F89BB1F0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7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A668A-EA11-4B33-B819-D1244CB061F5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9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A3DDB-4F61-4FAC-ABEB-8EC42A3ED51C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8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061CA-2CC0-49B9-B135-1FA2DD0B172A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DB52A-B36C-4485-AC60-F7DB7EFD5C53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9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37699-50CA-42A6-804D-65E76FA66558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5B29C-EBB5-407D-BC8D-789428BFF37B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2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CC9A0-18A8-4172-AE04-1FAC4E5D47FC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3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l-SI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AD32-B16B-4C6A-B6D0-5F8A9BA82DEF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3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DFFABDA-47BF-4E83-B2B1-8F6B6B9F2D98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8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7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7.png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-2003-Dokument1.doc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12.png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21.png"/><Relationship Id="rId4" Type="http://schemas.openxmlformats.org/officeDocument/2006/relationships/image" Target="../media/image7.wmf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5733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tx1"/>
                </a:solidFill>
              </a:rPr>
              <a:t>CT-LIKE CONTROLLER WITH DISTURBANCE ESTIMATOR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522663"/>
            <a:ext cx="3132137" cy="2246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l-SI" altLang="en-US" sz="2800" dirty="0" smtClean="0"/>
              <a:t>Andreja Rojko</a:t>
            </a:r>
          </a:p>
          <a:p>
            <a:pPr eaLnBrk="1" hangingPunct="1">
              <a:lnSpc>
                <a:spcPct val="80000"/>
              </a:lnSpc>
            </a:pPr>
            <a:endParaRPr lang="sl-SI" altLang="en-US" sz="28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609600" indent="-609600" eaLnBrk="1" hangingPunct="1"/>
            <a:r>
              <a:rPr lang="en-US" altLang="en-US" dirty="0"/>
              <a:t>Design of disturbance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504" y="1407919"/>
                <a:ext cx="6544987" cy="5030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Conclusions: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n-lt"/>
                  </a:rPr>
                  <a:t>P</a:t>
                </a:r>
                <a:r>
                  <a:rPr lang="en-US" sz="2800" dirty="0" smtClean="0">
                    <a:latin typeface="+mn-lt"/>
                  </a:rPr>
                  <a:t>eak </a:t>
                </a:r>
                <a:r>
                  <a:rPr lang="en-US" sz="2800" dirty="0">
                    <a:latin typeface="+mn-lt"/>
                  </a:rPr>
                  <a:t>position error </a:t>
                </a:r>
                <a:r>
                  <a:rPr lang="en-US" sz="2800" dirty="0" smtClean="0">
                    <a:latin typeface="+mn-lt"/>
                  </a:rPr>
                  <a:t>decreases with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n-lt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n-lt"/>
                  </a:rPr>
                  <a:t>Increasing </a:t>
                </a:r>
                <a:r>
                  <a:rPr lang="sl-SI" sz="2800" dirty="0" smtClean="0">
                    <a:latin typeface="+mn-lt"/>
                  </a:rPr>
                  <a:t>pole </a:t>
                </a:r>
                <a:r>
                  <a:rPr lang="sl-SI" sz="2800" dirty="0">
                    <a:latin typeface="+mn-lt"/>
                  </a:rPr>
                  <a:t>ratio </a:t>
                </a:r>
                <a:r>
                  <a:rPr lang="en-US" sz="28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𝑒𝑠𝑡𝑖𝑚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n-lt"/>
                  </a:rPr>
                  <a:t> also decreases </a:t>
                </a:r>
                <a:r>
                  <a:rPr lang="en-US" sz="2800" dirty="0">
                    <a:latin typeface="+mn-lt"/>
                  </a:rPr>
                  <a:t>peak position </a:t>
                </a:r>
                <a:r>
                  <a:rPr lang="en-US" sz="2800" dirty="0" smtClean="0">
                    <a:latin typeface="+mn-lt"/>
                  </a:rPr>
                  <a:t>error.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𝑒𝑠𝑡𝑖𝑚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 smtClean="0">
                    <a:latin typeface="+mn-lt"/>
                  </a:rPr>
                  <a:t> should be already fine.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Method to position estimator poles: choosing suitable values</a:t>
                </a:r>
                <a:r>
                  <a:rPr lang="sl-SI" sz="2800" dirty="0" smtClean="0"/>
                  <a:t> </a:t>
                </a:r>
                <a:r>
                  <a:rPr lang="sl-SI" sz="2800" dirty="0"/>
                  <a:t>of parameters </a:t>
                </a:r>
                <a:r>
                  <a:rPr lang="sl-SI" sz="2800" i="1" dirty="0"/>
                  <a:t>l</a:t>
                </a:r>
                <a:r>
                  <a:rPr lang="sl-SI" sz="2800" i="1" baseline="-25000" dirty="0"/>
                  <a:t>i</a:t>
                </a:r>
                <a:r>
                  <a:rPr lang="sl-SI" sz="2800" dirty="0"/>
                  <a:t> </a:t>
                </a:r>
                <a:r>
                  <a:rPr lang="en-US" sz="2800" dirty="0" smtClean="0"/>
                  <a:t>.</a:t>
                </a:r>
                <a:endParaRPr lang="en-US" sz="2800" dirty="0" smtClean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n-lt"/>
                </a:endParaRPr>
              </a:p>
              <a:p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07919"/>
                <a:ext cx="6544987" cy="5030993"/>
              </a:xfrm>
              <a:prstGeom prst="rect">
                <a:avLst/>
              </a:prstGeom>
              <a:blipFill rotWithShape="0">
                <a:blip r:embed="rId3"/>
                <a:stretch>
                  <a:fillRect l="-1957" t="-133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228132"/>
              </p:ext>
            </p:extLst>
          </p:nvPr>
        </p:nvGraphicFramePr>
        <p:xfrm>
          <a:off x="7236296" y="1304764"/>
          <a:ext cx="1548172" cy="676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4" imgW="1015920" imgH="444240" progId="Equation.3">
                  <p:embed/>
                </p:oleObj>
              </mc:Choice>
              <mc:Fallback>
                <p:oleObj name="Equation" r:id="rId4" imgW="1015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1304764"/>
                        <a:ext cx="1548172" cy="676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493508"/>
              </p:ext>
            </p:extLst>
          </p:nvPr>
        </p:nvGraphicFramePr>
        <p:xfrm>
          <a:off x="7253109" y="1981200"/>
          <a:ext cx="1514543" cy="660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6" imgW="1015920" imgH="444240" progId="Equation.3">
                  <p:embed/>
                </p:oleObj>
              </mc:Choice>
              <mc:Fallback>
                <p:oleObj name="Equation" r:id="rId6" imgW="1015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109" y="1981200"/>
                        <a:ext cx="1514543" cy="660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844376"/>
              </p:ext>
            </p:extLst>
          </p:nvPr>
        </p:nvGraphicFramePr>
        <p:xfrm>
          <a:off x="6480213" y="2500309"/>
          <a:ext cx="2871244" cy="2152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Picture" r:id="rId8" imgW="3010680" imgH="2257920" progId="Word.Picture.8">
                  <p:embed/>
                </p:oleObj>
              </mc:Choice>
              <mc:Fallback>
                <p:oleObj name="Picture" r:id="rId8" imgW="3010680" imgH="22579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213" y="2500309"/>
                        <a:ext cx="2871244" cy="2152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64742"/>
              </p:ext>
            </p:extLst>
          </p:nvPr>
        </p:nvGraphicFramePr>
        <p:xfrm>
          <a:off x="6480213" y="4526201"/>
          <a:ext cx="2871244" cy="2153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Picture" r:id="rId10" imgW="5922000" imgH="4441680" progId="Word.Picture.8">
                  <p:embed/>
                </p:oleObj>
              </mc:Choice>
              <mc:Fallback>
                <p:oleObj name="Picture" r:id="rId10" imgW="5922000" imgH="4441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213" y="4526201"/>
                        <a:ext cx="2871244" cy="2153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6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977299"/>
              </p:ext>
            </p:extLst>
          </p:nvPr>
        </p:nvGraphicFramePr>
        <p:xfrm>
          <a:off x="-360548" y="1592795"/>
          <a:ext cx="5719048" cy="4500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Picture" r:id="rId3" imgW="6611040" imgH="5144040" progId="Word.Picture.8">
                  <p:embed/>
                </p:oleObj>
              </mc:Choice>
              <mc:Fallback>
                <p:oleObj name="Picture" r:id="rId3" imgW="6611040" imgH="514404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0548" y="1592795"/>
                        <a:ext cx="5719048" cy="4500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609600" indent="-609600" eaLnBrk="1" hangingPunct="1"/>
            <a:r>
              <a:rPr lang="en-US" altLang="en-US" dirty="0"/>
              <a:t>Design of disturbance estimator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9512" y="1592795"/>
            <a:ext cx="151216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68044" y="2157745"/>
                <a:ext cx="4063474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Conclusions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+mn-lt"/>
                  </a:rPr>
                  <a:t>Increasing </a:t>
                </a:r>
                <a:r>
                  <a:rPr lang="sl-SI" sz="2400" dirty="0">
                    <a:latin typeface="+mn-lt"/>
                  </a:rPr>
                  <a:t>pole ratio </a:t>
                </a:r>
                <a:r>
                  <a:rPr lang="en-US" sz="24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𝑒𝑠𝑡𝑖𝑚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</a:rPr>
                  <a:t> has a significant effect on </a:t>
                </a:r>
                <a:r>
                  <a:rPr lang="en-US" sz="2400" dirty="0" smtClean="0">
                    <a:latin typeface="+mn-lt"/>
                  </a:rPr>
                  <a:t>suppressing </a:t>
                </a:r>
                <a:r>
                  <a:rPr lang="en-US" sz="2400" dirty="0">
                    <a:latin typeface="+mn-lt"/>
                  </a:rPr>
                  <a:t>of </a:t>
                </a:r>
                <a:r>
                  <a:rPr lang="en-US" sz="2400" dirty="0" smtClean="0">
                    <a:latin typeface="+mn-lt"/>
                  </a:rPr>
                  <a:t>the low-pass </a:t>
                </a:r>
                <a:r>
                  <a:rPr lang="en-US" sz="2400" dirty="0">
                    <a:latin typeface="+mn-lt"/>
                  </a:rPr>
                  <a:t>frequency </a:t>
                </a:r>
                <a:r>
                  <a:rPr lang="en-US" sz="2400" dirty="0" smtClean="0">
                    <a:latin typeface="+mn-lt"/>
                  </a:rPr>
                  <a:t>disturbances.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+mn-lt"/>
                  </a:rPr>
                  <a:t>No </a:t>
                </a:r>
                <a:r>
                  <a:rPr lang="sl-SI" sz="2400" dirty="0" smtClean="0">
                    <a:latin typeface="+mn-lt"/>
                  </a:rPr>
                  <a:t>such </a:t>
                </a:r>
                <a:r>
                  <a:rPr lang="sl-SI" sz="2400" dirty="0">
                    <a:latin typeface="+mn-lt"/>
                  </a:rPr>
                  <a:t>action is observed </a:t>
                </a:r>
                <a:r>
                  <a:rPr lang="en-US" sz="2400" dirty="0" smtClean="0">
                    <a:latin typeface="+mn-lt"/>
                  </a:rPr>
                  <a:t>in</a:t>
                </a:r>
                <a:r>
                  <a:rPr lang="sl-SI" sz="2400" dirty="0" smtClean="0">
                    <a:latin typeface="+mn-lt"/>
                  </a:rPr>
                  <a:t> </a:t>
                </a:r>
                <a:r>
                  <a:rPr lang="sl-SI" sz="2400" dirty="0">
                    <a:latin typeface="+mn-lt"/>
                  </a:rPr>
                  <a:t>high-pass frequency </a:t>
                </a:r>
                <a:r>
                  <a:rPr lang="en-US" sz="2400" dirty="0" smtClean="0">
                    <a:latin typeface="+mn-lt"/>
                  </a:rPr>
                  <a:t>domain.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044" y="2157745"/>
                <a:ext cx="4063474" cy="3416320"/>
              </a:xfrm>
              <a:prstGeom prst="rect">
                <a:avLst/>
              </a:prstGeom>
              <a:blipFill rotWithShape="0">
                <a:blip r:embed="rId5"/>
                <a:stretch>
                  <a:fillRect l="-2399" t="-1250" r="-3598" b="-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9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609600" indent="-609600" eaLnBrk="1" hangingPunct="1"/>
            <a:r>
              <a:rPr lang="en-US" altLang="en-US" dirty="0"/>
              <a:t>Design of disturbance estimator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9512" y="1592795"/>
            <a:ext cx="151216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315348"/>
            <a:ext cx="709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xperimental results 3-DOF direct drive robot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65" y="2528900"/>
            <a:ext cx="2384523" cy="324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3760" y="7647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2449019"/>
            <a:ext cx="4059828" cy="303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88124" y="5434362"/>
            <a:ext cx="286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trajectory, joint space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5" y="2517020"/>
            <a:ext cx="2817912" cy="32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609600" indent="-609600" eaLnBrk="1" hangingPunct="1"/>
            <a:r>
              <a:rPr lang="en-US" altLang="en-US" dirty="0"/>
              <a:t>Design of disturbance estimator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9512" y="1592795"/>
            <a:ext cx="151216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3760" y="7647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494219"/>
              </p:ext>
            </p:extLst>
          </p:nvPr>
        </p:nvGraphicFramePr>
        <p:xfrm>
          <a:off x="-99431" y="1372841"/>
          <a:ext cx="4671431" cy="3496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Picture" r:id="rId3" imgW="3026664" imgH="2264664" progId="Word.Picture.8">
                  <p:embed/>
                </p:oleObj>
              </mc:Choice>
              <mc:Fallback>
                <p:oleObj name="Picture" r:id="rId3" imgW="3026664" imgH="226466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9431" y="1372841"/>
                        <a:ext cx="4671431" cy="3496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64470" y="4820970"/>
            <a:ext cx="3743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  <a:ea typeface="Times New Roman" panose="02020603050405020304" pitchFamily="18" charset="0"/>
              </a:rPr>
              <a:t>Tracking error of robot </a:t>
            </a:r>
            <a:r>
              <a:rPr lang="en-US" dirty="0" err="1" smtClean="0">
                <a:latin typeface="+mn-lt"/>
                <a:ea typeface="Times New Roman" panose="02020603050405020304" pitchFamily="18" charset="0"/>
              </a:rPr>
              <a:t>ti</a:t>
            </a:r>
            <a:r>
              <a:rPr lang="sl-SI" dirty="0" smtClean="0">
                <a:latin typeface="+mn-lt"/>
                <a:ea typeface="Times New Roman" panose="02020603050405020304" pitchFamily="18" charset="0"/>
              </a:rPr>
              <a:t>p</a:t>
            </a:r>
            <a:r>
              <a:rPr lang="en-US" dirty="0" smtClean="0">
                <a:latin typeface="+mn-lt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[</a:t>
            </a:r>
            <a:r>
              <a:rPr lang="en-US" i="1" dirty="0">
                <a:latin typeface="+mn-lt"/>
                <a:ea typeface="Times New Roman" panose="02020603050405020304" pitchFamily="18" charset="0"/>
              </a:rPr>
              <a:t>mm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] in task space for </a:t>
            </a:r>
            <a:r>
              <a:rPr lang="en-US" i="1" dirty="0" smtClean="0">
                <a:latin typeface="+mn-lt"/>
                <a:ea typeface="Times New Roman" panose="02020603050405020304" pitchFamily="18" charset="0"/>
              </a:rPr>
              <a:t>ξ=0.65</a:t>
            </a:r>
            <a:endParaRPr lang="en-US" i="1" dirty="0"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75956" y="7647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80293"/>
              </p:ext>
            </p:extLst>
          </p:nvPr>
        </p:nvGraphicFramePr>
        <p:xfrm>
          <a:off x="4178382" y="1376772"/>
          <a:ext cx="4678094" cy="351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Picture" r:id="rId5" imgW="2750820" imgH="2065020" progId="Word.Picture.8">
                  <p:embed/>
                </p:oleObj>
              </mc:Choice>
              <mc:Fallback>
                <p:oleObj name="Picture" r:id="rId5" imgW="2750820" imgH="206502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82" y="1376772"/>
                        <a:ext cx="4678094" cy="351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504714" y="4820970"/>
            <a:ext cx="3743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  <a:ea typeface="Times New Roman" panose="02020603050405020304" pitchFamily="18" charset="0"/>
              </a:rPr>
              <a:t>Tracking error of robot </a:t>
            </a:r>
            <a:r>
              <a:rPr lang="en-US" dirty="0" smtClean="0">
                <a:latin typeface="+mn-lt"/>
                <a:ea typeface="Times New Roman" panose="02020603050405020304" pitchFamily="18" charset="0"/>
              </a:rPr>
              <a:t>tip 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[</a:t>
            </a:r>
            <a:r>
              <a:rPr lang="en-US" i="1" dirty="0">
                <a:latin typeface="+mn-lt"/>
                <a:ea typeface="Times New Roman" panose="02020603050405020304" pitchFamily="18" charset="0"/>
              </a:rPr>
              <a:t>mm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] in task space for </a:t>
            </a:r>
            <a:r>
              <a:rPr lang="en-US" i="1" dirty="0">
                <a:latin typeface="+mn-lt"/>
                <a:ea typeface="Times New Roman" panose="02020603050405020304" pitchFamily="18" charset="0"/>
              </a:rPr>
              <a:t>ξ=1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6650" y="5744300"/>
            <a:ext cx="7931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dirty="0">
                <a:latin typeface="+mn-lt"/>
              </a:rPr>
              <a:t>The </a:t>
            </a:r>
            <a:r>
              <a:rPr lang="en-GB" altLang="en-US" dirty="0" smtClean="0">
                <a:latin typeface="+mn-lt"/>
              </a:rPr>
              <a:t>suitable  </a:t>
            </a:r>
            <a:r>
              <a:rPr lang="en-GB" altLang="en-US" dirty="0">
                <a:latin typeface="+mn-lt"/>
              </a:rPr>
              <a:t>location of the poles determined by the pole ratio </a:t>
            </a:r>
            <a:r>
              <a:rPr lang="sl-SI" altLang="en-US" i="1" dirty="0">
                <a:latin typeface="+mn-lt"/>
                <a:sym typeface="Symbol" panose="05050102010706020507" pitchFamily="18" charset="2"/>
              </a:rPr>
              <a:t></a:t>
            </a:r>
            <a:r>
              <a:rPr lang="sl-SI" altLang="en-US" i="1" baseline="-25000" dirty="0">
                <a:latin typeface="+mn-lt"/>
              </a:rPr>
              <a:t>estim</a:t>
            </a:r>
            <a:r>
              <a:rPr lang="sl-SI" altLang="en-US" i="1" dirty="0">
                <a:latin typeface="+mn-lt"/>
              </a:rPr>
              <a:t>/</a:t>
            </a:r>
            <a:r>
              <a:rPr lang="sl-SI" altLang="en-US" i="1" dirty="0" smtClean="0">
                <a:latin typeface="+mn-lt"/>
                <a:sym typeface="Symbol" panose="05050102010706020507" pitchFamily="18" charset="2"/>
              </a:rPr>
              <a:t></a:t>
            </a:r>
            <a:r>
              <a:rPr lang="en-US" altLang="en-US" i="1" baseline="-25000" dirty="0">
                <a:latin typeface="+mn-lt"/>
                <a:sym typeface="Symbol" panose="05050102010706020507" pitchFamily="18" charset="2"/>
              </a:rPr>
              <a:t>n</a:t>
            </a:r>
            <a:r>
              <a:rPr lang="sl-SI" altLang="en-US" i="1" dirty="0" smtClean="0">
                <a:latin typeface="+mn-lt"/>
              </a:rPr>
              <a:t>=2.0</a:t>
            </a:r>
            <a:r>
              <a:rPr lang="sl-SI" altLang="en-US" dirty="0" smtClean="0">
                <a:latin typeface="+mn-lt"/>
              </a:rPr>
              <a:t> </a:t>
            </a:r>
            <a:r>
              <a:rPr lang="sl-SI" altLang="en-US" dirty="0">
                <a:latin typeface="+mn-lt"/>
              </a:rPr>
              <a:t>or more,</a:t>
            </a:r>
            <a:r>
              <a:rPr lang="en-GB" altLang="en-US" dirty="0">
                <a:latin typeface="+mn-lt"/>
              </a:rPr>
              <a:t> and damping factor being near critical </a:t>
            </a:r>
            <a:r>
              <a:rPr lang="en-GB" altLang="en-US" i="1" dirty="0" smtClean="0">
                <a:latin typeface="+mn-lt"/>
              </a:rPr>
              <a:t>ξ</a:t>
            </a:r>
            <a:r>
              <a:rPr lang="en-GB" altLang="en-US" i="1" dirty="0" smtClean="0">
                <a:latin typeface="+mn-lt"/>
                <a:sym typeface="Symbol" panose="05050102010706020507" pitchFamily="18" charset="2"/>
              </a:rPr>
              <a:t></a:t>
            </a:r>
            <a:r>
              <a:rPr lang="en-GB" altLang="en-US" i="1" dirty="0">
                <a:latin typeface="+mn-lt"/>
              </a:rPr>
              <a:t>1</a:t>
            </a:r>
            <a:r>
              <a:rPr lang="en-GB" altLang="en-US" dirty="0">
                <a:latin typeface="+mn-lt"/>
              </a:rPr>
              <a:t> </a:t>
            </a:r>
            <a:r>
              <a:rPr lang="en-GB" altLang="en-US" dirty="0" smtClean="0">
                <a:latin typeface="+mn-lt"/>
              </a:rPr>
              <a:t>result </a:t>
            </a:r>
            <a:r>
              <a:rPr lang="en-GB" altLang="en-US" dirty="0">
                <a:latin typeface="+mn-lt"/>
              </a:rPr>
              <a:t>in good </a:t>
            </a:r>
            <a:r>
              <a:rPr lang="en-GB" altLang="en-US" dirty="0" smtClean="0">
                <a:latin typeface="+mn-lt"/>
              </a:rPr>
              <a:t>performance.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39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Exercise: CT-like controller with PI disturbance estimator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1771993"/>
            <a:ext cx="8748972" cy="4525963"/>
          </a:xfrm>
        </p:spPr>
        <p:txBody>
          <a:bodyPr/>
          <a:lstStyle/>
          <a:p>
            <a:r>
              <a:rPr lang="en-US" sz="2800" dirty="0" smtClean="0"/>
              <a:t>Draw the controller scheme.</a:t>
            </a:r>
          </a:p>
          <a:p>
            <a:r>
              <a:rPr lang="en-US" sz="2800" dirty="0" smtClean="0"/>
              <a:t>Design </a:t>
            </a:r>
            <a:r>
              <a:rPr lang="sl-SI" sz="2800" dirty="0" smtClean="0"/>
              <a:t>the </a:t>
            </a:r>
            <a:r>
              <a:rPr lang="en-US" sz="2800" dirty="0" smtClean="0"/>
              <a:t>controller for 2-DOF robot and realize it by simulation in MATLAB/Simulink.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the performance for different parameters to confirm the efficiency of the controller and the results of</a:t>
            </a:r>
            <a:r>
              <a:rPr lang="en-US" sz="2800" dirty="0"/>
              <a:t> </a:t>
            </a:r>
            <a:r>
              <a:rPr lang="en-US" sz="2800" dirty="0" smtClean="0"/>
              <a:t>analysis concerning the parameter’s influence.</a:t>
            </a:r>
          </a:p>
          <a:p>
            <a:endParaRPr lang="en-US" sz="2800" dirty="0" smtClean="0"/>
          </a:p>
          <a:p>
            <a:endParaRPr lang="en-US" sz="3600" b="1" dirty="0"/>
          </a:p>
          <a:p>
            <a:endParaRPr lang="en-US" sz="29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0CF88-DFC5-42B0-89A3-692001A9DDA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5516" y="1304764"/>
            <a:ext cx="8280920" cy="3960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87724" y="6093296"/>
            <a:ext cx="3348372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27684" y="6201308"/>
            <a:ext cx="864096" cy="3960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7200900" y="-26988"/>
            <a:ext cx="1979613" cy="30797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en-US" sz="1400" b="1" dirty="0"/>
              <a:t>REPORT REQUIRED</a:t>
            </a:r>
          </a:p>
        </p:txBody>
      </p:sp>
    </p:spTree>
    <p:extLst>
      <p:ext uri="{BB962C8B-B14F-4D97-AF65-F5344CB8AC3E}">
        <p14:creationId xmlns:p14="http://schemas.microsoft.com/office/powerpoint/2010/main" val="23639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Exercise: CT-like controller with PI disturbance estimator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0CF88-DFC5-42B0-89A3-692001A9DDA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5516" y="1304764"/>
            <a:ext cx="8280920" cy="3960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87724" y="6093296"/>
            <a:ext cx="3348372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27684" y="6201308"/>
            <a:ext cx="864096" cy="3960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4" descr="E:\public\Blokovnashema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600908"/>
            <a:ext cx="5562600" cy="29527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8374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eaLnBrk="1" hangingPunct="1"/>
            <a:r>
              <a:rPr lang="sl-SI" altLang="en-US" sz="3600" b="1" smtClean="0"/>
              <a:t/>
            </a:r>
            <a:br>
              <a:rPr lang="sl-SI" altLang="en-US" sz="3600" b="1" smtClean="0"/>
            </a:br>
            <a:endParaRPr lang="en-US" altLang="en-US" sz="3600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39888"/>
            <a:ext cx="8229600" cy="4525962"/>
          </a:xfrm>
        </p:spPr>
        <p:txBody>
          <a:bodyPr/>
          <a:lstStyle/>
          <a:p>
            <a:pPr marL="609600" indent="-609600" eaLnBrk="1" hangingPunct="1"/>
            <a:r>
              <a:rPr lang="en-US" altLang="en-US" dirty="0" smtClean="0"/>
              <a:t>Introduction</a:t>
            </a:r>
          </a:p>
          <a:p>
            <a:pPr marL="609600" indent="-609600" eaLnBrk="1" hangingPunct="1"/>
            <a:r>
              <a:rPr lang="en-US" altLang="en-US" dirty="0" smtClean="0"/>
              <a:t>Decoupled CT-like controller</a:t>
            </a:r>
          </a:p>
          <a:p>
            <a:pPr marL="609600" indent="-609600" eaLnBrk="1" hangingPunct="1"/>
            <a:r>
              <a:rPr lang="en-US" altLang="en-US" dirty="0" smtClean="0"/>
              <a:t>Design of disturbance estimator</a:t>
            </a:r>
          </a:p>
          <a:p>
            <a:pPr marL="609600" indent="-609600" eaLnBrk="1" hangingPunct="1"/>
            <a:r>
              <a:rPr lang="en-US" altLang="en-US" dirty="0" smtClean="0"/>
              <a:t>Exercise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l-SI" altLang="en-US" sz="3600">
                <a:solidFill>
                  <a:schemeClr val="tx2"/>
                </a:solidFill>
              </a:rPr>
              <a:t>OUTLINE</a:t>
            </a: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AC675-36AC-484A-94EE-F1D0445ED2DD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Ograda vsebine 2"/>
          <p:cNvSpPr>
            <a:spLocks noGrp="1"/>
          </p:cNvSpPr>
          <p:nvPr>
            <p:ph idx="1"/>
          </p:nvPr>
        </p:nvSpPr>
        <p:spPr>
          <a:xfrm>
            <a:off x="503238" y="1557338"/>
            <a:ext cx="8353238" cy="45259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Computed torque like controller with disturbance estimator useful when (most of) the dynamic model is unknown.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This chapter: Decoupled, very robust controller which works well for motion control of most of the robot mechanisms with gears (even with lower reduction ratio).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PI disturbance </a:t>
            </a:r>
            <a:r>
              <a:rPr lang="en-US" dirty="0" smtClean="0"/>
              <a:t>estimator.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endParaRPr lang="en-US" sz="1000" dirty="0" smtClean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6551613" y="6300788"/>
            <a:ext cx="2133600" cy="476250"/>
          </a:xfrm>
        </p:spPr>
        <p:txBody>
          <a:bodyPr/>
          <a:lstStyle/>
          <a:p>
            <a:pPr>
              <a:defRPr/>
            </a:pPr>
            <a:fld id="{52396523-9970-4E90-9B96-008601B4BBA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806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Decoupled CT-like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024" y="1628800"/>
            <a:ext cx="8784976" cy="4555736"/>
          </a:xfrm>
        </p:spPr>
        <p:txBody>
          <a:bodyPr/>
          <a:lstStyle/>
          <a:p>
            <a:pPr marL="0" indent="0">
              <a:buNone/>
            </a:pPr>
            <a:r>
              <a:rPr lang="en-US" sz="2900" dirty="0" smtClean="0"/>
              <a:t>CT controller with proportional + derivative (PD) feedback :</a:t>
            </a:r>
          </a:p>
          <a:p>
            <a:pPr marL="0" indent="0">
              <a:buNone/>
            </a:pPr>
            <a:endParaRPr lang="en-US" sz="2900" b="1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0CF88-DFC5-42B0-89A3-692001A9DDA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0696" y="2514636"/>
                <a:ext cx="7389676" cy="2800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32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𝑞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𝑐𝑎𝑙𝑐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𝑞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600" b="1" dirty="0" smtClean="0"/>
              </a:p>
              <a:p>
                <a:pPr marL="0" indent="0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sz="3200" i="1">
                        <a:latin typeface="Cambria Math"/>
                      </a:rPr>
                      <m:t>a</m:t>
                    </m:r>
                  </m:oMath>
                </a14:m>
                <a:r>
                  <a:rPr lang="en-US" sz="3200" dirty="0"/>
                  <a:t>re </a:t>
                </a:r>
                <a:r>
                  <a:rPr lang="en-US" sz="3200" i="1" dirty="0" err="1"/>
                  <a:t>nxn</a:t>
                </a:r>
                <a:r>
                  <a:rPr lang="en-US" sz="3200" dirty="0"/>
                  <a:t> matrices: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</m:t>
                    </m:r>
                    <m:r>
                      <a:rPr lang="en-US" sz="3200" i="1">
                        <a:latin typeface="Cambria Math"/>
                      </a:rPr>
                      <m:t>𝑑𝑖𝑎𝑔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</m:t>
                    </m:r>
                    <m:r>
                      <a:rPr lang="en-US" sz="3200" i="1">
                        <a:latin typeface="Cambria Math"/>
                      </a:rPr>
                      <m:t>𝑑𝑖𝑎𝑔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96" y="2514636"/>
                <a:ext cx="7389676" cy="2800510"/>
              </a:xfrm>
              <a:prstGeom prst="rect">
                <a:avLst/>
              </a:prstGeom>
              <a:blipFill rotWithShape="0">
                <a:blip r:embed="rId3"/>
                <a:stretch>
                  <a:fillRect b="-4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89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508" y="3320988"/>
            <a:ext cx="9216516" cy="522058"/>
          </a:xfrm>
          <a:prstGeom prst="rect">
            <a:avLst/>
          </a:prstGeom>
          <a:solidFill>
            <a:srgbClr val="F0FFE1"/>
          </a:solidFill>
          <a:ln>
            <a:noFill/>
          </a:ln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sl-S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Decoupled CT-like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7524" y="1468178"/>
                <a:ext cx="8784976" cy="22046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𝑐𝑎𝑙𝑐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If dynamic model is not well known conventional CT cannot be implemented.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524" y="1468178"/>
                <a:ext cx="8784976" cy="2204620"/>
              </a:xfrm>
              <a:blipFill rotWithShape="0">
                <a:blip r:embed="rId3"/>
                <a:stretch>
                  <a:fillRect l="-1735" t="-3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0CF88-DFC5-42B0-89A3-692001A9DDA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3248980"/>
                <a:ext cx="7389676" cy="4716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/>
                  <a:t>Decoupled CT-like controller:</a:t>
                </a:r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𝑐𝑎𝑙𝑐</m:t>
                          </m:r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2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32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𝑐𝑎𝑙𝑐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is estimated disturbance (unknown dynamics) </a:t>
                </a:r>
                <a:r>
                  <a:rPr lang="en-US" sz="2800" dirty="0"/>
                  <a:t>of </a:t>
                </a:r>
                <a:r>
                  <a:rPr lang="en-US" sz="2800" dirty="0" err="1"/>
                  <a:t>i-th</a:t>
                </a:r>
                <a:r>
                  <a:rPr lang="en-US" sz="2800" dirty="0"/>
                  <a:t> robot </a:t>
                </a:r>
                <a:r>
                  <a:rPr lang="en-US" sz="2800" dirty="0" smtClean="0"/>
                  <a:t>joint;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estimated or average inertia of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i-th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robot joint.</a:t>
                </a:r>
              </a:p>
              <a:p>
                <a:pPr marL="0" indent="0">
                  <a:buNone/>
                </a:pPr>
                <a:endParaRPr lang="en-US" sz="3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48980"/>
                <a:ext cx="7389676" cy="4716291"/>
              </a:xfrm>
              <a:prstGeom prst="rect">
                <a:avLst/>
              </a:prstGeom>
              <a:blipFill rotWithShape="0">
                <a:blip r:embed="rId4"/>
                <a:stretch>
                  <a:fillRect l="-2063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226278" y="6448227"/>
            <a:ext cx="50405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What are advantages of decoupled controllers?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-508" y="2132856"/>
            <a:ext cx="9216516" cy="567082"/>
          </a:xfrm>
          <a:prstGeom prst="rect">
            <a:avLst/>
          </a:prstGeom>
          <a:solidFill>
            <a:srgbClr val="F0FFE1"/>
          </a:solidFill>
          <a:ln>
            <a:noFill/>
          </a:ln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sl-S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/>
              <a:t>Design of disturbance estimator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0CF88-DFC5-42B0-89A3-692001A9DDA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1434528"/>
                <a:ext cx="7499176" cy="2766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𝑐𝑎𝑙𝑐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1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sz="1000" dirty="0" smtClean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3200" dirty="0" smtClean="0">
                    <a:latin typeface="+mn-lt"/>
                  </a:rPr>
                  <a:t>PI disturbance estimator:</a:t>
                </a:r>
                <a:endParaRPr lang="en-US" sz="3200" b="1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32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200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2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320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𝑐𝑎𝑙𝑐</m:t>
                              </m:r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3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34528"/>
                <a:ext cx="7499176" cy="2766655"/>
              </a:xfrm>
              <a:prstGeom prst="rect">
                <a:avLst/>
              </a:prstGeom>
              <a:blipFill rotWithShape="0">
                <a:blip r:embed="rId4"/>
                <a:stretch>
                  <a:fillRect l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67992" y="4292513"/>
                <a:ext cx="7389676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+mn-lt"/>
                  </a:rPr>
                  <a:t>Error  dynamics for decoupled control:</a:t>
                </a:r>
                <a:endParaRPr lang="en-US" sz="3200" b="1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sz="3600" b="1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92" y="4292513"/>
                <a:ext cx="7389676" cy="1692771"/>
              </a:xfrm>
              <a:prstGeom prst="rect">
                <a:avLst/>
              </a:prstGeom>
              <a:blipFill rotWithShape="0">
                <a:blip r:embed="rId5"/>
                <a:stretch>
                  <a:fillRect l="-2145" t="-4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62181" y="45233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150799"/>
              </p:ext>
            </p:extLst>
          </p:nvPr>
        </p:nvGraphicFramePr>
        <p:xfrm>
          <a:off x="650452" y="4756469"/>
          <a:ext cx="6764338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6" imgW="3657600" imgH="901440" progId="Equation.3">
                  <p:embed/>
                </p:oleObj>
              </mc:Choice>
              <mc:Fallback>
                <p:oleObj name="Equation" r:id="rId6" imgW="3657600" imgH="9014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452" y="4756469"/>
                        <a:ext cx="6764338" cy="170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67636" y="2838547"/>
                <a:ext cx="327636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</a:rPr>
                  <a:t> estimator parameter for </a:t>
                </a:r>
                <a:r>
                  <a:rPr lang="en-US" sz="2400" dirty="0" err="1">
                    <a:latin typeface="+mn-lt"/>
                  </a:rPr>
                  <a:t>i-th</a:t>
                </a:r>
                <a:r>
                  <a:rPr lang="en-US" sz="2400" dirty="0">
                    <a:latin typeface="+mn-lt"/>
                  </a:rPr>
                  <a:t> robot joint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636" y="2838547"/>
                <a:ext cx="3276364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2980" t="-5147" r="-2235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47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/>
              <a:t>Design of disturbance estimator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0CF88-DFC5-42B0-89A3-692001A9DDA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7200" y="1637588"/>
                <a:ext cx="7389676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+mn-lt"/>
                  </a:rPr>
                  <a:t>Error dynamics for decoupled control:</a:t>
                </a:r>
                <a:endParaRPr lang="en-US" sz="2800" b="1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sz="3600" b="1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37588"/>
                <a:ext cx="7389676" cy="1692771"/>
              </a:xfrm>
              <a:prstGeom prst="rect">
                <a:avLst/>
              </a:prstGeom>
              <a:blipFill rotWithShape="0">
                <a:blip r:embed="rId4"/>
                <a:stretch>
                  <a:fillRect l="-1650" t="-3971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63588" y="47611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905836"/>
              </p:ext>
            </p:extLst>
          </p:nvPr>
        </p:nvGraphicFramePr>
        <p:xfrm>
          <a:off x="653897" y="2193044"/>
          <a:ext cx="5588280" cy="140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5" imgW="3657600" imgH="901440" progId="Equation.3">
                  <p:embed/>
                </p:oleObj>
              </mc:Choice>
              <mc:Fallback>
                <p:oleObj name="Equation" r:id="rId5" imgW="36576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97" y="2193044"/>
                        <a:ext cx="5588280" cy="14082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598930"/>
              </p:ext>
            </p:extLst>
          </p:nvPr>
        </p:nvGraphicFramePr>
        <p:xfrm>
          <a:off x="667891" y="4500977"/>
          <a:ext cx="5848325" cy="202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Document" r:id="rId8" imgW="5483860" imgH="1854855" progId="Word.Document.8">
                  <p:embed/>
                </p:oleObj>
              </mc:Choice>
              <mc:Fallback>
                <p:oleObj name="Document" r:id="rId8" imgW="5483860" imgH="18548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91" y="4500977"/>
                        <a:ext cx="5848325" cy="202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39552" y="3847563"/>
            <a:ext cx="433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+mn-lt"/>
              </a:rPr>
              <a:t>The controller’s poles are:</a:t>
            </a:r>
            <a:endParaRPr lang="en-US" sz="28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32040" y="5489357"/>
                <a:ext cx="2048894" cy="803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l-SI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l-SI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sl-SI" sz="2400" dirty="0" smtClean="0"/>
              </a:p>
              <a:p>
                <a:r>
                  <a:rPr lang="sl-SI" sz="24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sl-SI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l-SI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sz="24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sl-SI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sl-SI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sl-SI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l-SI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sl-SI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sl-SI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l-SI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489357"/>
                <a:ext cx="2048894" cy="803169"/>
              </a:xfrm>
              <a:prstGeom prst="rect">
                <a:avLst/>
              </a:prstGeom>
              <a:blipFill rotWithShape="0">
                <a:blip r:embed="rId10"/>
                <a:stretch>
                  <a:fillRect r="-2083" b="-14394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56176" y="3060443"/>
            <a:ext cx="2412268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Which part of transfer function determines time response?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7449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374271"/>
              </p:ext>
            </p:extLst>
          </p:nvPr>
        </p:nvGraphicFramePr>
        <p:xfrm>
          <a:off x="2519772" y="2769649"/>
          <a:ext cx="5452669" cy="408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Picture" r:id="rId3" imgW="3010680" imgH="2257920" progId="Word.Picture.8">
                  <p:embed/>
                </p:oleObj>
              </mc:Choice>
              <mc:Fallback>
                <p:oleObj name="Picture" r:id="rId3" imgW="3010680" imgH="22579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772" y="2769649"/>
                        <a:ext cx="5452669" cy="4088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423" name="Text Box 7"/>
              <p:cNvSpPr txBox="1">
                <a:spLocks noChangeArrowheads="1"/>
              </p:cNvSpPr>
              <p:nvPr/>
            </p:nvSpPr>
            <p:spPr bwMode="auto">
              <a:xfrm>
                <a:off x="287524" y="2132856"/>
                <a:ext cx="8399276" cy="1368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𝑒𝑠𝑡𝑖𝑚</m:t>
                            </m:r>
                          </m:sub>
                        </m:s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𝑎𝑟𝑐𝑡𝑔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</m:d>
                      </m:e>
                    </m:d>
                  </m:oMath>
                </a14:m>
                <a:r>
                  <a:rPr lang="en-GB" altLang="en-US" sz="2400" dirty="0" smtClean="0"/>
                  <a:t> </a:t>
                </a:r>
                <a:endParaRPr lang="en-GB" altLang="en-US" sz="2800" dirty="0"/>
              </a:p>
              <a:p>
                <a:pPr>
                  <a:spcBef>
                    <a:spcPct val="50000"/>
                  </a:spcBef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6042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524" y="2132856"/>
                <a:ext cx="8399276" cy="13683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4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84652"/>
              </p:ext>
            </p:extLst>
          </p:nvPr>
        </p:nvGraphicFramePr>
        <p:xfrm>
          <a:off x="323850" y="3089689"/>
          <a:ext cx="190023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6" imgW="1015920" imgH="444240" progId="Equation.3">
                  <p:embed/>
                </p:oleObj>
              </mc:Choice>
              <mc:Fallback>
                <p:oleObj name="Equation" r:id="rId6" imgW="1015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089689"/>
                        <a:ext cx="1900238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318540"/>
              </p:ext>
            </p:extLst>
          </p:nvPr>
        </p:nvGraphicFramePr>
        <p:xfrm>
          <a:off x="344488" y="4002611"/>
          <a:ext cx="18589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8" imgW="1015920" imgH="444240" progId="Equation.3">
                  <p:embed/>
                </p:oleObj>
              </mc:Choice>
              <mc:Fallback>
                <p:oleObj name="Equation" r:id="rId8" imgW="1015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4002611"/>
                        <a:ext cx="1858962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430" name="Rectangle 14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3722" y="1196751"/>
                <a:ext cx="8144681" cy="983705"/>
              </a:xfrm>
            </p:spPr>
            <p:txBody>
              <a:bodyPr/>
              <a:lstStyle/>
              <a:p>
                <a:pPr algn="l"/>
                <a:r>
                  <a:rPr lang="en-GB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Position error in the time domain for the damping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&lt;1 </a:t>
                </a:r>
                <a:r>
                  <a:rPr lang="en-GB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and impulse disturbance </a:t>
                </a:r>
                <a:r>
                  <a:rPr lang="en-GB" altLang="en-US" sz="2400" i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W(s)=</a:t>
                </a:r>
                <a:r>
                  <a:rPr lang="en-GB" altLang="en-US" sz="2400" i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1 </a:t>
                </a:r>
                <a:r>
                  <a:rPr lang="en-GB" alt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(all frequencies included)</a:t>
                </a:r>
                <a:r>
                  <a:rPr lang="sl-SI" alt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:</a:t>
                </a:r>
                <a:r>
                  <a:rPr lang="en-GB" alt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endParaRPr lang="en-US" altLang="en-US" sz="36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430" name="Rectangle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722" y="1196751"/>
                <a:ext cx="8144681" cy="983705"/>
              </a:xfrm>
              <a:blipFill rotWithShape="0">
                <a:blip r:embed="rId10"/>
                <a:stretch>
                  <a:fillRect l="-1122" b="-617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609600" indent="-609600" eaLnBrk="1" hangingPunct="1"/>
            <a:r>
              <a:rPr lang="en-US" altLang="en-US" dirty="0"/>
              <a:t>Design of disturbance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96372" y="6536377"/>
                <a:ext cx="1099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𝑒𝑠𝑡𝑖𝑚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372" y="6536377"/>
                <a:ext cx="109946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21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50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939560"/>
              </p:ext>
            </p:extLst>
          </p:nvPr>
        </p:nvGraphicFramePr>
        <p:xfrm>
          <a:off x="2384868" y="2584276"/>
          <a:ext cx="5638800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Picture" r:id="rId3" imgW="5922000" imgH="4441680" progId="Word.Picture.8">
                  <p:embed/>
                </p:oleObj>
              </mc:Choice>
              <mc:Fallback>
                <p:oleObj name="Picture" r:id="rId3" imgW="5922000" imgH="4441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868" y="2584276"/>
                        <a:ext cx="5638800" cy="422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423" name="Text Box 7"/>
              <p:cNvSpPr txBox="1">
                <a:spLocks noChangeArrowheads="1"/>
              </p:cNvSpPr>
              <p:nvPr/>
            </p:nvSpPr>
            <p:spPr bwMode="auto">
              <a:xfrm>
                <a:off x="287524" y="2132856"/>
                <a:ext cx="8399276" cy="11849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𝑒𝑠𝑡𝑖𝑚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altLang="en-US" sz="2800" dirty="0"/>
              </a:p>
              <a:p>
                <a:pPr>
                  <a:spcBef>
                    <a:spcPct val="50000"/>
                  </a:spcBef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6042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524" y="2132856"/>
                <a:ext cx="8399276" cy="11849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4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234282"/>
              </p:ext>
            </p:extLst>
          </p:nvPr>
        </p:nvGraphicFramePr>
        <p:xfrm>
          <a:off x="323850" y="2746375"/>
          <a:ext cx="190023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6" imgW="1015920" imgH="444240" progId="Equation.3">
                  <p:embed/>
                </p:oleObj>
              </mc:Choice>
              <mc:Fallback>
                <p:oleObj name="Equation" r:id="rId6" imgW="1015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746375"/>
                        <a:ext cx="1900238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846238"/>
              </p:ext>
            </p:extLst>
          </p:nvPr>
        </p:nvGraphicFramePr>
        <p:xfrm>
          <a:off x="417513" y="3505200"/>
          <a:ext cx="18589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8" imgW="1015920" imgH="444240" progId="Equation.3">
                  <p:embed/>
                </p:oleObj>
              </mc:Choice>
              <mc:Fallback>
                <p:oleObj name="Equation" r:id="rId8" imgW="1015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3505200"/>
                        <a:ext cx="1858962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430" name="Rectangle 14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3722" y="1196751"/>
                <a:ext cx="8144681" cy="983705"/>
              </a:xfrm>
            </p:spPr>
            <p:txBody>
              <a:bodyPr/>
              <a:lstStyle/>
              <a:p>
                <a:pPr algn="l"/>
                <a:r>
                  <a:rPr lang="en-GB" alt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Position error in the time domain for the damping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alt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1 </a:t>
                </a:r>
                <a:r>
                  <a:rPr lang="en-GB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and impulse disturbance </a:t>
                </a:r>
                <a:r>
                  <a:rPr lang="en-GB" altLang="en-US" sz="2400" i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W(s)=</a:t>
                </a:r>
                <a:r>
                  <a:rPr lang="en-GB" altLang="en-US" sz="2400" i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1 </a:t>
                </a:r>
                <a:endParaRPr lang="en-US" altLang="en-US" sz="36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430" name="Rectangle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722" y="1196751"/>
                <a:ext cx="8144681" cy="983705"/>
              </a:xfrm>
              <a:blipFill rotWithShape="0">
                <a:blip r:embed="rId10"/>
                <a:stretch>
                  <a:fillRect l="-1122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609600" indent="-609600" eaLnBrk="1" hangingPunct="1"/>
            <a:r>
              <a:rPr lang="en-US" altLang="en-US" dirty="0"/>
              <a:t>Design of disturbance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16016" y="6453336"/>
                <a:ext cx="1099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𝑒𝑠𝑡𝑖𝑚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6453336"/>
                <a:ext cx="109946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222"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32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Bildschirmpräsentation (4:3)</PresentationFormat>
  <Paragraphs>118</Paragraphs>
  <Slides>15</Slides>
  <Notes>6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Symbol</vt:lpstr>
      <vt:lpstr>Times New Roman</vt:lpstr>
      <vt:lpstr>Default Design</vt:lpstr>
      <vt:lpstr>Equation</vt:lpstr>
      <vt:lpstr>Document</vt:lpstr>
      <vt:lpstr>Picture</vt:lpstr>
      <vt:lpstr>CT-LIKE CONTROLLER WITH DISTURBANCE ESTIMATOR</vt:lpstr>
      <vt:lpstr> </vt:lpstr>
      <vt:lpstr>Introduction</vt:lpstr>
      <vt:lpstr>Decoupled CT-like controller</vt:lpstr>
      <vt:lpstr>Decoupled CT-like controller</vt:lpstr>
      <vt:lpstr>Design of disturbance estimator</vt:lpstr>
      <vt:lpstr>Design of disturbance estimator</vt:lpstr>
      <vt:lpstr>Position error in the time domain for the damping ξ &lt;1 and impulse disturbance W(s)=1 (all frequencies included): </vt:lpstr>
      <vt:lpstr>Position error in the time domain for the damping ξ=1 and impulse disturbance W(s)=1 </vt:lpstr>
      <vt:lpstr>PowerPoint-Präsentation</vt:lpstr>
      <vt:lpstr>PowerPoint-Präsentation</vt:lpstr>
      <vt:lpstr>PowerPoint-Präsentation</vt:lpstr>
      <vt:lpstr>PowerPoint-Präsentation</vt:lpstr>
      <vt:lpstr>Exercise: CT-like controller with PI disturbance estimator</vt:lpstr>
      <vt:lpstr>Exercise: CT-like controller with PI disturbance estimator</vt:lpstr>
    </vt:vector>
  </TitlesOfParts>
  <Company>FERI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Andreja Rojko</dc:creator>
  <cp:lastModifiedBy>Patrick</cp:lastModifiedBy>
  <cp:revision>369</cp:revision>
  <cp:lastPrinted>2015-01-03T17:12:46Z</cp:lastPrinted>
  <dcterms:created xsi:type="dcterms:W3CDTF">2006-05-30T07:10:35Z</dcterms:created>
  <dcterms:modified xsi:type="dcterms:W3CDTF">2016-01-29T10:14:22Z</dcterms:modified>
</cp:coreProperties>
</file>