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sldIdLst>
    <p:sldId id="286" r:id="rId3"/>
    <p:sldId id="284" r:id="rId4"/>
    <p:sldId id="264" r:id="rId5"/>
    <p:sldId id="289" r:id="rId6"/>
    <p:sldId id="283" r:id="rId7"/>
    <p:sldId id="278" r:id="rId8"/>
    <p:sldId id="282" r:id="rId9"/>
    <p:sldId id="281" r:id="rId10"/>
    <p:sldId id="277" r:id="rId11"/>
    <p:sldId id="285" r:id="rId12"/>
    <p:sldId id="280" r:id="rId13"/>
    <p:sldId id="279" r:id="rId14"/>
    <p:sldId id="265" r:id="rId15"/>
    <p:sldId id="276" r:id="rId16"/>
    <p:sldId id="275" r:id="rId17"/>
    <p:sldId id="267" r:id="rId18"/>
    <p:sldId id="266" r:id="rId19"/>
    <p:sldId id="287" r:id="rId20"/>
    <p:sldId id="274" r:id="rId21"/>
    <p:sldId id="273" r:id="rId22"/>
    <p:sldId id="272" r:id="rId23"/>
    <p:sldId id="271" r:id="rId24"/>
    <p:sldId id="270" r:id="rId25"/>
    <p:sldId id="269" r:id="rId26"/>
    <p:sldId id="291" r:id="rId27"/>
    <p:sldId id="288" r:id="rId2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82302691" val="1062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82302691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8230269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" d="100"/>
        <a:sy n="8" d="100"/>
      </p:scale>
      <p:origin x="0" y="0"/>
    </p:cViewPr>
  </p:sorterViewPr>
  <p:notesViewPr>
    <p:cSldViewPr snapToObjects="1" showGuides="1">
      <p:cViewPr>
        <p:scale>
          <a:sx n="40" d="100"/>
          <a:sy n="40" d="100"/>
        </p:scale>
        <p:origin x="2820" y="44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P3w////////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b="0" i="0" u="none" strike="noStrike" kern="1" cap="none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Clique para editar o título Mestre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H3w////////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24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Hxw////////"/>
              </a:ext>
            </a:extLst>
          </p:cNvSpPr>
          <p:nvPr>
            <p:ph type="dt" sz="half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fld id="{30EA25CC-82DD-BFD3-9352-74866B1C6521}" type="datetime1">
              <a:t>24/04/2023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fld id="{30EA631D-53DD-BF95-9352-A5C02D1C65F0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mr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aA0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Rye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6D2A-64DD-BF9B-9352-92CE231C65C7}" type="datetime1">
              <a:t>24/04/2023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P8l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qIC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1803-4DDD-BFEE-9352-BBBB561C65E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zKk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D0N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Og8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0BF8-B6DD-BFFD-9352-40A8451C6515}" type="datetime1">
              <a:t>24/04/2023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XoK5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so6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1DD3-9DDD-BFEB-9352-6BBE531C653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36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3F9B35-9161-402E-A987-62AAE4796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68"/>
            <a:ext cx="12191999" cy="6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496EFF-4690-4AEC-BF8B-0F07175E5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7C651B-6747-4C7B-AE92-D87D14992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5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1DFDE0-6595-41A4-BDA1-2435BDEDB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E97FAD-7397-4108-8329-14A12E31D4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01660-8446-4860-9764-D1F65E324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3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26EA1A-14D6-4557-89ED-4E1C96173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7A70-3EDD-BF8C-9352-C8D9341C659D}" type="datetime1">
              <a:t>24/04/2023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cLDd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7468-26DD-BF82-9352-D0D73A1C658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CF3B32-9C37-4751-A0CB-E8185D4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A6F0E-D6DF-4D44-8322-F85AE4CCFA8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E9B4D9-195B-41E5-B88B-BAA1A91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3062E-6AA5-4D67-93D5-2265A8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8B72-25B8-490E-978C-F883CF00DE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EEAAF7-89E5-4843-99DA-B16589B50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58"/>
            <a:ext cx="12187071" cy="68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2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790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219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5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565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527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35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62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29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rXm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UAABwbAACtRQAAfSMAABAAAAAmAAAACAAAAIE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Hu9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UAAOERAACtRQAAHBsAABAAAAAmAAAACAAAAIE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UK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50F9-B7DD-BFA6-9352-41F31E1C6514}" type="datetime1">
              <a:t>24/04/2023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RAK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zj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29F7-B9DD-BFDF-9352-4F8A671C651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EADCC-4C31-497A-98AC-E48B39C8B2B9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F316-18C9-4DB0-9D89-5CCC3BA36BD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02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BCD8-521B-4392-AA80-BDEF9906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2D999D-8B96-4DDB-B2D6-830B9D7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980B8-4497-4D96-ABA1-4D242B0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8DFE6A-1BCF-42FA-94C6-3E60F71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348B9A-90E0-493C-9345-6EBF0272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693"/>
            <a:ext cx="12176963" cy="68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7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BE4E7-E7C1-4784-A08E-BB3267F2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DE09B-4A4F-4289-9359-A7C6EA25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A0200-318B-492E-9290-F14C4DCE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594F58-5DFE-4576-A8C9-3EF649C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3E1B90-82F1-4BE2-9727-708035F83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568"/>
            <a:ext cx="12183291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J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GmE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gJAADhJAAAsCUAABAAAAAmAAAACAAAAAEAAAAAAAAA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DvR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yYAANgJAABARwAAsCUAAAAAAAAmAAAACAAAAAEAAAAAAAAA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jun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4CE8-A6DD-BFBA-9352-50EF021C6505}" type="datetime1">
              <a:t>24/04/2023</a:t>
            </a:fld>
            <a:endParaRPr/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hYVS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EEMJ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340C-42DD-BFC2-9352-B4977A1C65E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RtAo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oDoSlide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ovfz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HEJAADjJAAAYQ0AABAAAAAmAAAACAAAAIE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Z7qy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GENAADjJAAAsCUAAAAAAAAmAAAACAAAAAEAAAAAAAAA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oSlide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B+D6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SYAAHEJAABARwAAYQ0AAAAAAAAmAAAACAAAAIE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TextoDoSlide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xvm8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SYAAGENAABARwAAsCUAAAAAAAAmAAAACAAAAAEAAAAAAAAA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3Uwr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001B-55DD-BFF6-9352-A3A34E1C65F6}" type="datetime1">
              <a:t>24/04/2023</a:t>
            </a:fld>
            <a:endParaRPr/>
          </a:p>
        </p:txBody>
      </p:sp>
      <p:sp>
        <p:nvSpPr>
          <p:cNvPr id="8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ZUO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+d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6D26-68DD-BF9B-9352-9ECE231C65C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rI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MlE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3608-46DD-BFC0-9352-B095781C65E5}" type="datetime1">
              <a:t>24/04/2023</a:t>
            </a:fld>
            <a:endParaRPr/>
          </a:p>
        </p:txBody>
      </p:sp>
      <p:sp>
        <p:nvSpPr>
          <p:cNvPr id="4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f9Xi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TJh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6457-19DD-BF92-9352-EFC72A1C65B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vWl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2D90-DEDD-BFDB-9352-288E631C657D}" type="datetime1">
              <a:t>24/04/2023</a:t>
            </a:fld>
            <a:endParaRPr/>
          </a:p>
        </p:txBody>
      </p:sp>
      <p:sp>
        <p:nvSpPr>
          <p:cNvPr id="3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P+1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kwR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560F-41DD-BFA0-9352-B7F5181C65E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/txz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K4BAABtHAAA1AgAABAAAAAmAAAACAAAAIE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npu8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x0AAK4BAABARwAAsCUAABAAAAAmAAAACAAAAAE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KtC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QIAABtHAAAsCUAAAAAAAAmAAAACAAAAAEAAAAAAAAA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uf8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1A90-DEDD-BFEC-9352-28B9541C657D}" type="datetime1">
              <a:t>24/04/2023</a:t>
            </a:fld>
            <a:endParaRPr/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ER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Xs5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2D28-66DD-BFDB-9352-908E631C65C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5LLe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IgdAACzOwAABCEAABAAAAAmAAAACAAAAIE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nNhm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MYDAACzOwAAFh0AABAAAAAmAAAACAAAAAE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F+I2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AQhAACzOwAA+CUAAAAAAAAmAAAACAAAAAEAAAAAAAAA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ND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EA28DD-93DD-BFDE-9352-658B661C6530}" type="datetime1">
              <a:t>24/04/2023</a:t>
            </a:fld>
            <a:endParaRPr/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4FUc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jBV4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EA2AEC-A2DD-BFDC-9352-5489641C650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P//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r>
              <a:t>Clique para editar o título Mestre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P//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wxt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P//////////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fld id="{30EA12FA-B4DD-BFE4-9352-42B15C1C6517}" type="datetime1">
              <a:t>24/04/2023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P//////////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 defTabSz="914400">
              <a:tabLst/>
              <a:defRPr sz="1200" cap="none">
                <a:solidFill>
                  <a:srgbClr val="8C8C8C"/>
                </a:solidFill>
              </a:defRPr>
            </a:lvl1pPr>
          </a:lstStyle>
          <a:p>
            <a:fld id="{30EA2C17-59DD-BFDA-9352-AF8F621C65FA}" type="slidenum">
              <a:t>‹nº›</a:t>
            </a:fld>
            <a:endParaRPr/>
          </a:p>
        </p:txBody>
      </p:sp>
      <p:sp>
        <p:nvSpPr>
          <p:cNvPr id="7" name="CaixaDeText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wQAAPUmAACXFQAAaykAABAgAAAmAAAACAAAAP//////////"/>
              </a:ext>
            </a:extLst>
          </p:cNvSpPr>
          <p:nvPr/>
        </p:nvSpPr>
        <p:spPr>
          <a:xfrm>
            <a:off x="766445" y="6332855"/>
            <a:ext cx="27432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sz="1000" b="1" cap="none"/>
              <a:t>Criação e Produção Digital | 7º PP</a:t>
            </a:r>
          </a:p>
          <a:p>
            <a:endParaRPr sz="1000" b="1" cap="none"/>
          </a:p>
        </p:txBody>
      </p:sp>
      <p:pic>
        <p:nvPicPr>
          <p:cNvPr id="8" name="Imagem 1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4+ZF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PH4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GAAAAAEsAADAqAAAQAAAAJgAAAAgAAAD//////////w==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C5FD4-6C55-4451-AE52-552F8128F083}"/>
              </a:ext>
            </a:extLst>
          </p:cNvPr>
          <p:cNvSpPr txBox="1"/>
          <p:nvPr userDrawn="1"/>
        </p:nvSpPr>
        <p:spPr>
          <a:xfrm>
            <a:off x="766620" y="6332951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Criação e Produção Digital | 7º PP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9474D7D-87B8-436E-894F-A27E71267165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3568"/>
            <a:ext cx="12191999" cy="6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8BAAAAkAAAAEgAAACQAAAASAAAAAAAAAAAAAAAAAAAAAEAAABQAAAAAAAAAAAA4D8AAAAAAADgPwAAAAAAAOA/AAAAAAAA4D8AAAAAAADgPwAAAAAAAOA/AAAAAAAA4D8AAAAAAADgPwAAAAAAAOA/AAAAAAAA4D8CAAAAjAAAAAEAAAAAAAAAKEeC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EeCAP///wEAAAAAAAAAAAAAAAAAAAAAAAAAAAAAAAAAAAAAAAAAAAAAAAJ/f38A5+bmA8zMzADAwP8Af39/AAAAAAAAAAAAAAAAAAAAAAAAAAAAIQAAABgAAAAUAAAAAAAAAAAAAAAASwAA9iUAAAAAAAAmAAAACAAAAP//////////"/>
              </a:ext>
            </a:extLst>
          </p:cNvSpPr>
          <p:nvPr/>
        </p:nvSpPr>
        <p:spPr>
          <a:xfrm>
            <a:off x="0" y="0"/>
            <a:ext cx="12192000" cy="6170930"/>
          </a:xfrm>
          <a:prstGeom prst="rect">
            <a:avLst/>
          </a:prstGeom>
          <a:solidFill>
            <a:srgbClr val="284782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IAAOIAAABkSAAA+xIAAAAAAAAmAAAACAAAAH1w////////"/>
              </a:ext>
            </a:extLst>
          </p:cNvSpPr>
          <p:nvPr>
            <p:ph type="title"/>
          </p:nvPr>
        </p:nvSpPr>
        <p:spPr>
          <a:xfrm>
            <a:off x="358775" y="143510"/>
            <a:ext cx="11409045" cy="29419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 prática da Psicologia Jurídica no Brasil em suas diversas áreas: Sistema prisional: prisão, hospital de custódia.</a:t>
            </a:r>
          </a:p>
        </p:txBody>
      </p:sp>
      <p:sp>
        <p:nvSpPr>
          <p:cNvPr id="4" name="CaixaTexto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DcR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gIAAPQWAABkSAAAGyEAAAAAAAAmAAAACAAAAP//////////"/>
              </a:ext>
            </a:extLst>
          </p:cNvSpPr>
          <p:nvPr/>
        </p:nvSpPr>
        <p:spPr>
          <a:xfrm>
            <a:off x="430530" y="3731260"/>
            <a:ext cx="11337290" cy="1650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3" spcCol="215900" anchor="t"/>
          <a:lstStyle/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Amalia Borges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Ana Beatriz Kalid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Beatriz Kulza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Gabriel Barozzi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Hayanna Vieira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Isabella Queiroga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Larissa Vitória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Luiza Bindão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Mariana Costa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Marianne Sampaio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Marília Barbosa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Matheus Pereira Barbosa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Miqueias Andrade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Tainá Alves</a:t>
            </a:r>
          </a:p>
          <a:p>
            <a:pPr>
              <a:defRPr sz="2000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Tobias Lino</a:t>
            </a:r>
          </a:p>
        </p:txBody>
      </p:sp>
      <p:sp>
        <p:nvSpPr>
          <p:cNvPr id="5" name="CaixaTexto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DU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w8AAN0TAADTOQAATRYAAAAgAAAmAAAACAAAAP//////////"/>
              </a:ext>
            </a:extLst>
          </p:cNvSpPr>
          <p:nvPr/>
        </p:nvSpPr>
        <p:spPr>
          <a:xfrm>
            <a:off x="2511425" y="3228975"/>
            <a:ext cx="68884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000" b="0" u="sng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Alunos</a:t>
            </a:r>
          </a:p>
        </p:txBody>
      </p:sp>
      <p:sp>
        <p:nvSpPr>
          <p:cNvPr id="6" name="CaixaTexto3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Go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gIAAIwhAAB+KQAAMiQAAAAAAAAmAAAACAAAAP//////////"/>
              </a:ext>
            </a:extLst>
          </p:cNvSpPr>
          <p:nvPr/>
        </p:nvSpPr>
        <p:spPr>
          <a:xfrm>
            <a:off x="430530" y="5453380"/>
            <a:ext cx="63144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 u="sng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Professor e Orientador: Paulo Roberto Grangeiro Rodrigues</a:t>
            </a:r>
          </a:p>
        </p:txBody>
      </p:sp>
      <p:sp>
        <p:nvSpPr>
          <p:cNvPr id="7" name="CaixaTexto4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CoAAIwhAABkSAAAMiQAAAAAAAAmAAAACAAAAP//////////"/>
              </a:ext>
            </a:extLst>
          </p:cNvSpPr>
          <p:nvPr/>
        </p:nvSpPr>
        <p:spPr>
          <a:xfrm>
            <a:off x="6888480" y="5453380"/>
            <a:ext cx="48793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 u="sng" cap="none">
                <a:solidFill>
                  <a:schemeClr val="accent4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Ciências Jurídicas 1° C - Noturno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Psicologia Jurídica no Brasil.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O </a:t>
            </a:r>
            <a:r>
              <a:rPr dirty="0" err="1"/>
              <a:t>Inicio</a:t>
            </a:r>
            <a:r>
              <a:rPr dirty="0"/>
              <a:t> da </a:t>
            </a:r>
            <a:r>
              <a:rPr dirty="0" err="1"/>
              <a:t>atuação</a:t>
            </a:r>
            <a:r>
              <a:rPr dirty="0"/>
              <a:t> </a:t>
            </a:r>
            <a:r>
              <a:rPr dirty="0" err="1"/>
              <a:t>Psicológica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do </a:t>
            </a:r>
            <a:r>
              <a:rPr dirty="0" err="1"/>
              <a:t>contexto</a:t>
            </a:r>
            <a:r>
              <a:rPr dirty="0"/>
              <a:t> </a:t>
            </a:r>
            <a:r>
              <a:rPr dirty="0" err="1"/>
              <a:t>Jurídico</a:t>
            </a:r>
            <a:r>
              <a:rPr dirty="0"/>
              <a:t> </a:t>
            </a:r>
            <a:r>
              <a:rPr dirty="0" err="1"/>
              <a:t>deu</a:t>
            </a:r>
            <a:r>
              <a:rPr dirty="0"/>
              <a:t> </a:t>
            </a:r>
            <a:r>
              <a:rPr dirty="0" err="1"/>
              <a:t>inicio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década</a:t>
            </a:r>
            <a:r>
              <a:rPr dirty="0"/>
              <a:t> 1960.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Atuação</a:t>
            </a:r>
            <a:r>
              <a:rPr dirty="0"/>
              <a:t> </a:t>
            </a:r>
            <a:r>
              <a:rPr dirty="0" err="1"/>
              <a:t>Psicológica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dos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penitenciário</a:t>
            </a:r>
            <a:r>
              <a:rPr dirty="0"/>
              <a:t> antes da LEP.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Atuação</a:t>
            </a:r>
            <a:r>
              <a:rPr dirty="0"/>
              <a:t> informal e </a:t>
            </a:r>
            <a:r>
              <a:rPr dirty="0" err="1"/>
              <a:t>voluntaria</a:t>
            </a:r>
            <a:r>
              <a:rPr dirty="0"/>
              <a:t> do </a:t>
            </a:r>
            <a:r>
              <a:rPr dirty="0" err="1"/>
              <a:t>Psicólogo</a:t>
            </a:r>
            <a:r>
              <a:rPr dirty="0"/>
              <a:t> 1979. 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Lei de </a:t>
            </a:r>
            <a:r>
              <a:rPr dirty="0" err="1"/>
              <a:t>Execução</a:t>
            </a:r>
            <a:r>
              <a:rPr dirty="0"/>
              <a:t> Penal (Lei Federal n° 7.210/84).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Entrada </a:t>
            </a:r>
            <a:r>
              <a:rPr dirty="0" err="1"/>
              <a:t>oficial</a:t>
            </a:r>
            <a:r>
              <a:rPr dirty="0"/>
              <a:t> dos </a:t>
            </a:r>
            <a:r>
              <a:rPr dirty="0" err="1"/>
              <a:t>Psicólogos</a:t>
            </a:r>
            <a:r>
              <a:rPr dirty="0"/>
              <a:t> 1985.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Direto</a:t>
            </a:r>
            <a:r>
              <a:rPr dirty="0"/>
              <a:t> da </a:t>
            </a:r>
            <a:r>
              <a:rPr dirty="0" err="1"/>
              <a:t>Infância</a:t>
            </a:r>
            <a:r>
              <a:rPr dirty="0"/>
              <a:t> e </a:t>
            </a:r>
            <a:r>
              <a:rPr dirty="0" err="1"/>
              <a:t>Juventude</a:t>
            </a:r>
            <a:r>
              <a:rPr dirty="0"/>
              <a:t> (</a:t>
            </a:r>
            <a:r>
              <a:rPr dirty="0" err="1"/>
              <a:t>Juizado</a:t>
            </a:r>
            <a:r>
              <a:rPr dirty="0"/>
              <a:t> de </a:t>
            </a:r>
            <a:r>
              <a:rPr dirty="0" err="1"/>
              <a:t>menores</a:t>
            </a:r>
            <a:r>
              <a:rPr dirty="0"/>
              <a:t>).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Implantação</a:t>
            </a:r>
            <a:r>
              <a:rPr dirty="0"/>
              <a:t> do ECA (</a:t>
            </a:r>
            <a:r>
              <a:rPr dirty="0" err="1"/>
              <a:t>Estatuto</a:t>
            </a:r>
            <a:r>
              <a:rPr dirty="0"/>
              <a:t> da </a:t>
            </a:r>
            <a:r>
              <a:rPr dirty="0" err="1"/>
              <a:t>Criança</a:t>
            </a:r>
            <a:r>
              <a:rPr dirty="0"/>
              <a:t> e do </a:t>
            </a:r>
            <a:r>
              <a:rPr dirty="0" err="1"/>
              <a:t>Adolescente</a:t>
            </a:r>
            <a:r>
              <a:rPr dirty="0"/>
              <a:t>).</a:t>
            </a:r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 Atuação do Psicologo Jurídico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Psicanálise</a:t>
            </a:r>
            <a:r>
              <a:rPr dirty="0"/>
              <a:t>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transtornos</a:t>
            </a:r>
            <a:r>
              <a:rPr dirty="0"/>
              <a:t> </a:t>
            </a:r>
            <a:r>
              <a:rPr dirty="0" err="1"/>
              <a:t>metais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Os</a:t>
            </a:r>
            <a:r>
              <a:rPr dirty="0"/>
              <a:t> testes e </a:t>
            </a:r>
            <a:r>
              <a:rPr dirty="0" err="1"/>
              <a:t>avaliações</a:t>
            </a:r>
            <a:r>
              <a:rPr dirty="0"/>
              <a:t> </a:t>
            </a:r>
            <a:r>
              <a:rPr dirty="0" err="1"/>
              <a:t>Psicológicas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Aproximação</a:t>
            </a:r>
            <a:r>
              <a:rPr dirty="0"/>
              <a:t> da </a:t>
            </a:r>
            <a:r>
              <a:rPr dirty="0" err="1"/>
              <a:t>Psicologia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Direito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conduta</a:t>
            </a:r>
            <a:r>
              <a:rPr dirty="0"/>
              <a:t> </a:t>
            </a:r>
            <a:r>
              <a:rPr dirty="0" err="1"/>
              <a:t>humana</a:t>
            </a:r>
            <a:r>
              <a:rPr dirty="0"/>
              <a:t> e o </a:t>
            </a:r>
            <a:r>
              <a:rPr dirty="0" err="1"/>
              <a:t>Direito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Atuação</a:t>
            </a:r>
            <a:r>
              <a:rPr dirty="0"/>
              <a:t> </a:t>
            </a:r>
            <a:r>
              <a:rPr dirty="0" err="1"/>
              <a:t>Psicológica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do </a:t>
            </a:r>
            <a:r>
              <a:rPr dirty="0" err="1"/>
              <a:t>Direito</a:t>
            </a:r>
            <a:r>
              <a:rPr dirty="0"/>
              <a:t> Civil, Penal e </a:t>
            </a:r>
            <a:r>
              <a:rPr dirty="0" err="1"/>
              <a:t>Trabalhista</a:t>
            </a:r>
            <a:r>
              <a:rPr dirty="0"/>
              <a:t>. 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As Atuações do Psicólogo Jurídico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687830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Direito</a:t>
            </a:r>
            <a:r>
              <a:rPr dirty="0"/>
              <a:t> da </a:t>
            </a:r>
            <a:r>
              <a:rPr dirty="0" err="1"/>
              <a:t>Família</a:t>
            </a:r>
            <a:r>
              <a:rPr dirty="0"/>
              <a:t> (</a:t>
            </a:r>
            <a:r>
              <a:rPr dirty="0" err="1"/>
              <a:t>Separação</a:t>
            </a:r>
            <a:r>
              <a:rPr dirty="0"/>
              <a:t> e </a:t>
            </a:r>
            <a:r>
              <a:rPr dirty="0" err="1"/>
              <a:t>Divórcio</a:t>
            </a:r>
            <a:r>
              <a:rPr dirty="0"/>
              <a:t>, </a:t>
            </a:r>
            <a:r>
              <a:rPr dirty="0" err="1"/>
              <a:t>Regulamentação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, </a:t>
            </a:r>
            <a:r>
              <a:rPr dirty="0" err="1"/>
              <a:t>Disputa</a:t>
            </a:r>
            <a:r>
              <a:rPr dirty="0"/>
              <a:t> de </a:t>
            </a:r>
            <a:r>
              <a:rPr dirty="0" err="1"/>
              <a:t>guarda</a:t>
            </a:r>
            <a:r>
              <a:rPr dirty="0"/>
              <a:t>, </a:t>
            </a:r>
            <a:r>
              <a:rPr dirty="0" err="1"/>
              <a:t>Adoção</a:t>
            </a:r>
            <a:r>
              <a:rPr dirty="0"/>
              <a:t>, </a:t>
            </a:r>
            <a:r>
              <a:rPr dirty="0" err="1"/>
              <a:t>Destituição</a:t>
            </a:r>
            <a:r>
              <a:rPr dirty="0"/>
              <a:t> do </a:t>
            </a:r>
            <a:r>
              <a:rPr dirty="0" err="1"/>
              <a:t>poder</a:t>
            </a:r>
            <a:r>
              <a:rPr dirty="0"/>
              <a:t> familiar, </a:t>
            </a:r>
            <a:r>
              <a:rPr dirty="0" err="1"/>
              <a:t>Interdição</a:t>
            </a:r>
            <a:r>
              <a:rPr dirty="0"/>
              <a:t>).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Direito</a:t>
            </a:r>
            <a:r>
              <a:rPr dirty="0"/>
              <a:t> Penal, Atos </a:t>
            </a:r>
            <a:r>
              <a:rPr dirty="0" err="1"/>
              <a:t>infracionários</a:t>
            </a:r>
            <a:r>
              <a:rPr dirty="0"/>
              <a:t> (</a:t>
            </a:r>
            <a:r>
              <a:rPr dirty="0" err="1"/>
              <a:t>Adolescentes</a:t>
            </a:r>
            <a:r>
              <a:rPr dirty="0"/>
              <a:t> </a:t>
            </a:r>
            <a:r>
              <a:rPr dirty="0" err="1"/>
              <a:t>autores</a:t>
            </a:r>
            <a:r>
              <a:rPr dirty="0"/>
              <a:t> de </a:t>
            </a:r>
            <a:r>
              <a:rPr dirty="0" err="1"/>
              <a:t>atos</a:t>
            </a:r>
            <a:r>
              <a:rPr dirty="0"/>
              <a:t> </a:t>
            </a:r>
            <a:r>
              <a:rPr dirty="0" err="1"/>
              <a:t>infracionais</a:t>
            </a:r>
            <a:r>
              <a:rPr dirty="0"/>
              <a:t>).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Direito</a:t>
            </a:r>
            <a:r>
              <a:rPr dirty="0"/>
              <a:t> Penal (Crimes de </a:t>
            </a:r>
            <a:r>
              <a:rPr dirty="0" err="1"/>
              <a:t>pequeno</a:t>
            </a:r>
            <a:r>
              <a:rPr dirty="0"/>
              <a:t> e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porte</a:t>
            </a:r>
            <a:r>
              <a:rPr dirty="0"/>
              <a:t>).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Dano</a:t>
            </a:r>
            <a:r>
              <a:rPr dirty="0"/>
              <a:t> </a:t>
            </a:r>
            <a:r>
              <a:rPr dirty="0" err="1"/>
              <a:t>Psíquico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Vitimologia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Psicologia</a:t>
            </a:r>
            <a:r>
              <a:rPr dirty="0"/>
              <a:t> do </a:t>
            </a:r>
            <a:r>
              <a:rPr dirty="0" err="1"/>
              <a:t>Testemunho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QAAOoNAABNRQAAEhYAAAAAAAAmAAAACAAAAH1w////////"/>
              </a:ext>
            </a:extLst>
          </p:cNvSpPr>
          <p:nvPr>
            <p:ph type="title"/>
          </p:nvPr>
        </p:nvSpPr>
        <p:spPr>
          <a:xfrm>
            <a:off x="749935" y="2261870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Hospital de Custódia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O que são os Hospitais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Custódia</a:t>
            </a:r>
            <a:endParaRPr dirty="0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Hospital de </a:t>
            </a:r>
            <a:r>
              <a:rPr dirty="0" err="1"/>
              <a:t>Custódia</a:t>
            </a:r>
            <a:r>
              <a:rPr dirty="0"/>
              <a:t> e </a:t>
            </a:r>
            <a:r>
              <a:rPr dirty="0" err="1"/>
              <a:t>Tratamento</a:t>
            </a:r>
            <a:r>
              <a:rPr dirty="0"/>
              <a:t> </a:t>
            </a:r>
            <a:r>
              <a:rPr dirty="0" err="1"/>
              <a:t>Psicológico</a:t>
            </a:r>
            <a:r>
              <a:rPr dirty="0"/>
              <a:t>, </a:t>
            </a:r>
            <a:r>
              <a:rPr dirty="0" err="1"/>
              <a:t>instituído</a:t>
            </a:r>
            <a:r>
              <a:rPr dirty="0"/>
              <a:t> para o </a:t>
            </a:r>
            <a:r>
              <a:rPr dirty="0" err="1"/>
              <a:t>tratamento</a:t>
            </a:r>
            <a:r>
              <a:rPr dirty="0"/>
              <a:t> de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portadoras</a:t>
            </a:r>
            <a:r>
              <a:rPr dirty="0"/>
              <a:t> de </a:t>
            </a:r>
            <a:r>
              <a:rPr dirty="0" err="1"/>
              <a:t>distúrbios</a:t>
            </a:r>
            <a:r>
              <a:rPr dirty="0"/>
              <a:t> </a:t>
            </a:r>
            <a:r>
              <a:rPr dirty="0" err="1"/>
              <a:t>mentais</a:t>
            </a:r>
            <a:r>
              <a:rPr dirty="0"/>
              <a:t> que </a:t>
            </a:r>
            <a:r>
              <a:rPr dirty="0" err="1"/>
              <a:t>cometeram</a:t>
            </a:r>
            <a:r>
              <a:rPr dirty="0"/>
              <a:t>  crimes de </a:t>
            </a:r>
            <a:r>
              <a:rPr dirty="0" err="1"/>
              <a:t>pequena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gravidade</a:t>
            </a:r>
            <a:r>
              <a:rPr dirty="0" smtClean="0"/>
              <a:t>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Acesso a médicos clínicos e psiquiátricos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Foco na ressocialização. 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Características das Instituições totais (</a:t>
            </a:r>
            <a:r>
              <a:rPr lang="pt-BR" dirty="0" err="1" smtClean="0"/>
              <a:t>Goffman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Hospital de Custódia - Objetivo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Segundo o </a:t>
            </a:r>
            <a:r>
              <a:rPr dirty="0" err="1"/>
              <a:t>Regimento</a:t>
            </a:r>
            <a:r>
              <a:rPr dirty="0"/>
              <a:t> </a:t>
            </a:r>
            <a:r>
              <a:rPr dirty="0" err="1"/>
              <a:t>Interno</a:t>
            </a:r>
            <a:r>
              <a:rPr dirty="0"/>
              <a:t>: (</a:t>
            </a:r>
            <a:r>
              <a:rPr dirty="0" err="1"/>
              <a:t>Oferecer</a:t>
            </a:r>
            <a:r>
              <a:rPr dirty="0"/>
              <a:t> </a:t>
            </a:r>
            <a:r>
              <a:rPr dirty="0" err="1"/>
              <a:t>tratamento</a:t>
            </a:r>
            <a:r>
              <a:rPr dirty="0"/>
              <a:t> </a:t>
            </a:r>
            <a:r>
              <a:rPr dirty="0" err="1"/>
              <a:t>Psiquiátrico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paciente</a:t>
            </a:r>
            <a:r>
              <a:rPr dirty="0"/>
              <a:t> </a:t>
            </a:r>
            <a:r>
              <a:rPr dirty="0" err="1"/>
              <a:t>internado</a:t>
            </a:r>
            <a:r>
              <a:rPr dirty="0"/>
              <a:t>, </a:t>
            </a:r>
            <a:r>
              <a:rPr dirty="0" err="1"/>
              <a:t>preservar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direitos</a:t>
            </a:r>
            <a:r>
              <a:rPr dirty="0"/>
              <a:t> </a:t>
            </a:r>
            <a:r>
              <a:rPr dirty="0" err="1"/>
              <a:t>humanos</a:t>
            </a:r>
            <a:r>
              <a:rPr dirty="0"/>
              <a:t> e a </a:t>
            </a:r>
            <a:r>
              <a:rPr dirty="0" err="1"/>
              <a:t>dignidade</a:t>
            </a:r>
            <a:r>
              <a:rPr dirty="0"/>
              <a:t> do </a:t>
            </a:r>
            <a:r>
              <a:rPr dirty="0" err="1"/>
              <a:t>mesmo</a:t>
            </a:r>
            <a:r>
              <a:rPr dirty="0"/>
              <a:t>,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garantir</a:t>
            </a:r>
            <a:r>
              <a:rPr dirty="0"/>
              <a:t> 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 e </a:t>
            </a:r>
            <a:r>
              <a:rPr dirty="0" err="1"/>
              <a:t>bom</a:t>
            </a:r>
            <a:r>
              <a:rPr dirty="0"/>
              <a:t> </a:t>
            </a:r>
            <a:r>
              <a:rPr dirty="0" err="1"/>
              <a:t>atendimento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a </a:t>
            </a:r>
            <a:r>
              <a:rPr dirty="0" err="1"/>
              <a:t>hospitalização</a:t>
            </a:r>
            <a:r>
              <a:rPr dirty="0"/>
              <a:t>).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T</a:t>
            </a:r>
            <a:r>
              <a:rPr dirty="0" err="1" smtClean="0"/>
              <a:t>ratamento</a:t>
            </a:r>
            <a:r>
              <a:rPr dirty="0" smtClean="0"/>
              <a:t> </a:t>
            </a:r>
            <a:r>
              <a:rPr dirty="0"/>
              <a:t>e a </a:t>
            </a:r>
            <a:r>
              <a:rPr dirty="0" err="1"/>
              <a:t>reintegração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meio</a:t>
            </a:r>
            <a:r>
              <a:rPr dirty="0"/>
              <a:t> social.</a:t>
            </a:r>
          </a:p>
          <a:p>
            <a:pPr algn="just"/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Estando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os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Hospitais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em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conformidade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com a Lei 10.216/01, que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cuida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da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reforma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psiquiátrica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e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redireciona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o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modelo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sz="3000" cap="none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assistencial</a:t>
            </a:r>
            <a:r>
              <a:rPr sz="3000" cap="none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d</a:t>
            </a:r>
            <a:r>
              <a:rPr dirty="0"/>
              <a:t>e </a:t>
            </a:r>
            <a:r>
              <a:rPr dirty="0" err="1"/>
              <a:t>saúde</a:t>
            </a:r>
            <a:r>
              <a:rPr dirty="0"/>
              <a:t> mental.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Julgados</a:t>
            </a:r>
            <a:r>
              <a:rPr dirty="0"/>
              <a:t> </a:t>
            </a:r>
            <a:r>
              <a:rPr dirty="0" err="1" smtClean="0"/>
              <a:t>inimputáveis</a:t>
            </a:r>
            <a:endParaRPr dirty="0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Segundo artigos 26 e 27 do Código Penal:</a:t>
            </a:r>
          </a:p>
          <a:p>
            <a:pPr marL="0" indent="0">
              <a:buNone/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Doentes mentais</a:t>
            </a:r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 smtClean="0"/>
              <a:t>Desenvolvimento</a:t>
            </a:r>
            <a:r>
              <a:rPr dirty="0" smtClean="0"/>
              <a:t> me</a:t>
            </a:r>
            <a:r>
              <a:rPr lang="pt-BR" dirty="0" smtClean="0"/>
              <a:t>n</a:t>
            </a:r>
            <a:r>
              <a:rPr dirty="0" err="1" smtClean="0"/>
              <a:t>tal</a:t>
            </a:r>
            <a:r>
              <a:rPr dirty="0" smtClean="0"/>
              <a:t> </a:t>
            </a:r>
            <a:r>
              <a:rPr dirty="0" err="1"/>
              <a:t>incompleto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retardado</a:t>
            </a:r>
            <a:r>
              <a:rPr dirty="0" smtClean="0"/>
              <a:t>.</a:t>
            </a:r>
            <a:endParaRPr lang="pt-BR" dirty="0" smtClean="0"/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Menores de 18 anos</a:t>
            </a:r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Embriaguez decorrente de vício,</a:t>
            </a:r>
            <a:endParaRPr dirty="0"/>
          </a:p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43802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Como é verificada a sanidade do sujeito?</a:t>
            </a:r>
            <a:endParaRPr dirty="0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 smtClean="0"/>
              <a:t>Incapacidade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entender</a:t>
            </a:r>
            <a:r>
              <a:rPr dirty="0"/>
              <a:t> o </a:t>
            </a:r>
            <a:r>
              <a:rPr dirty="0" err="1"/>
              <a:t>caráter</a:t>
            </a:r>
            <a:r>
              <a:rPr dirty="0"/>
              <a:t> </a:t>
            </a:r>
            <a:r>
              <a:rPr dirty="0" err="1"/>
              <a:t>criminoso</a:t>
            </a:r>
            <a:r>
              <a:rPr dirty="0"/>
              <a:t> do </a:t>
            </a:r>
            <a:r>
              <a:rPr dirty="0" err="1" smtClean="0"/>
              <a:t>fato</a:t>
            </a:r>
            <a:endParaRPr lang="pt-BR" dirty="0" smtClean="0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O examinado pode ser dito perigoso para terceiros ou perigoso para si mesmo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smtClean="0"/>
              <a:t>Se </a:t>
            </a:r>
            <a:r>
              <a:rPr dirty="0"/>
              <a:t>a </a:t>
            </a:r>
            <a:r>
              <a:rPr dirty="0" err="1"/>
              <a:t>periculosidade</a:t>
            </a:r>
            <a:r>
              <a:rPr dirty="0"/>
              <a:t> </a:t>
            </a:r>
            <a:r>
              <a:rPr dirty="0" err="1"/>
              <a:t>enseja</a:t>
            </a:r>
            <a:r>
              <a:rPr dirty="0"/>
              <a:t> </a:t>
            </a:r>
            <a:r>
              <a:rPr lang="pt-BR" dirty="0" smtClean="0"/>
              <a:t>internação ou tratamento ambulatorial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Classificação </a:t>
            </a:r>
            <a:r>
              <a:rPr lang="pt-BR" dirty="0"/>
              <a:t>entre </a:t>
            </a:r>
            <a:r>
              <a:rPr lang="pt-BR" dirty="0" err="1"/>
              <a:t>semi-imputável</a:t>
            </a:r>
            <a:r>
              <a:rPr lang="pt-BR" dirty="0"/>
              <a:t> ou </a:t>
            </a:r>
            <a:r>
              <a:rPr lang="pt-BR" dirty="0" smtClean="0"/>
              <a:t>inimputável</a:t>
            </a:r>
            <a:endParaRPr lang="pt-BR" dirty="0"/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Através de laudo psiquiátrico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43802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Medida de segurança para os inimputáveis</a:t>
            </a:r>
            <a:endParaRPr dirty="0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Noção de punição pela Periculosidade (Foucault)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Medida de segurança de acordo com art. 96 do Código Penal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Internação em hospital de custódia e tratamento psiquiátrico</a:t>
            </a:r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Sujeição a tratamento ambulatorial</a:t>
            </a:r>
          </a:p>
        </p:txBody>
      </p:sp>
    </p:spTree>
    <p:extLst>
      <p:ext uri="{BB962C8B-B14F-4D97-AF65-F5344CB8AC3E}">
        <p14:creationId xmlns:p14="http://schemas.microsoft.com/office/powerpoint/2010/main" val="19442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Concretização dos objetivos - Pesquisa do Ministério da Saúde em Florianópolis/SC, 2004.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Pesquisa feita com internos do HCTP (Hospital de Custódia e Tratamento Psicológico)  demonstrou que nem sempre, os internos eram informados que seriam internados, ou do tempo que ficariam ali.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Alguns não se recordam do processo de internação, afirmando ter sido algo muito abrupto.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Introdução</a:t>
            </a:r>
            <a:endParaRPr dirty="0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Características das instituições totais (</a:t>
            </a:r>
            <a:r>
              <a:rPr lang="pt-BR" dirty="0" err="1" smtClean="0"/>
              <a:t>Goffman</a:t>
            </a:r>
            <a:r>
              <a:rPr lang="pt-BR" dirty="0" smtClean="0"/>
              <a:t>)</a:t>
            </a:r>
            <a:endParaRPr lang="pt-BR" dirty="0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Controle das necessidades pela organização burocrática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Segundo grupo – pessoas incapazes de cuidar de si</a:t>
            </a:r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Hospital de custódia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 smtClean="0"/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Terceiro grupo – proteger contra perigos intencionais</a:t>
            </a:r>
          </a:p>
          <a:p>
            <a:pPr lvl="1"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Prisão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Relatos dos Internos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serem</a:t>
            </a:r>
            <a:r>
              <a:rPr dirty="0"/>
              <a:t> </a:t>
            </a:r>
            <a:r>
              <a:rPr dirty="0" err="1"/>
              <a:t>questionados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as </a:t>
            </a:r>
            <a:r>
              <a:rPr dirty="0" err="1"/>
              <a:t>condições</a:t>
            </a:r>
            <a:r>
              <a:rPr dirty="0"/>
              <a:t> do hospital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internos</a:t>
            </a:r>
            <a:r>
              <a:rPr dirty="0"/>
              <a:t> </a:t>
            </a:r>
            <a:r>
              <a:rPr dirty="0" err="1"/>
              <a:t>afirmam</a:t>
            </a:r>
            <a:r>
              <a:rPr dirty="0"/>
              <a:t>: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Alimentação</a:t>
            </a:r>
            <a:r>
              <a:rPr dirty="0"/>
              <a:t> e </a:t>
            </a:r>
            <a:r>
              <a:rPr dirty="0" err="1"/>
              <a:t>higiene</a:t>
            </a:r>
            <a:r>
              <a:rPr dirty="0"/>
              <a:t> </a:t>
            </a:r>
            <a:r>
              <a:rPr dirty="0" err="1"/>
              <a:t>precárias</a:t>
            </a:r>
            <a:r>
              <a:rPr dirty="0"/>
              <a:t>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Falta</a:t>
            </a:r>
            <a:r>
              <a:rPr dirty="0"/>
              <a:t> de material </a:t>
            </a:r>
            <a:r>
              <a:rPr dirty="0" err="1"/>
              <a:t>vestuário</a:t>
            </a:r>
            <a:r>
              <a:rPr dirty="0"/>
              <a:t>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Poucos</a:t>
            </a:r>
            <a:r>
              <a:rPr dirty="0"/>
              <a:t> </a:t>
            </a:r>
            <a:r>
              <a:rPr dirty="0" err="1"/>
              <a:t>momentos</a:t>
            </a:r>
            <a:r>
              <a:rPr dirty="0"/>
              <a:t> de </a:t>
            </a:r>
            <a:r>
              <a:rPr dirty="0" err="1"/>
              <a:t>lazer</a:t>
            </a:r>
            <a:r>
              <a:rPr dirty="0"/>
              <a:t>.</a:t>
            </a:r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Falta</a:t>
            </a:r>
            <a:r>
              <a:rPr dirty="0"/>
              <a:t> de </a:t>
            </a:r>
            <a:r>
              <a:rPr dirty="0" err="1"/>
              <a:t>Enfermeiros</a:t>
            </a:r>
            <a:r>
              <a:rPr dirty="0"/>
              <a:t> e </a:t>
            </a:r>
            <a:r>
              <a:rPr dirty="0" err="1"/>
              <a:t>Agentes</a:t>
            </a:r>
            <a:r>
              <a:rPr dirty="0"/>
              <a:t> </a:t>
            </a:r>
            <a:r>
              <a:rPr dirty="0" err="1"/>
              <a:t>desempenhando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tratativas</a:t>
            </a:r>
            <a:r>
              <a:rPr dirty="0"/>
              <a:t> e de </a:t>
            </a:r>
            <a:r>
              <a:rPr dirty="0" err="1"/>
              <a:t>segurança</a:t>
            </a:r>
            <a:r>
              <a:rPr dirty="0" smtClean="0"/>
              <a:t>.</a:t>
            </a:r>
            <a:endParaRPr lang="pt-BR" dirty="0" smtClean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Feridas na dignidade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Problemática do longo período de internação.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69100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falta</a:t>
            </a:r>
            <a:r>
              <a:rPr dirty="0"/>
              <a:t> de </a:t>
            </a:r>
            <a:r>
              <a:rPr dirty="0" err="1"/>
              <a:t>conhecimento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o tempo </a:t>
            </a:r>
            <a:r>
              <a:rPr dirty="0" err="1"/>
              <a:t>em</a:t>
            </a:r>
            <a:r>
              <a:rPr dirty="0"/>
              <a:t> que o </a:t>
            </a:r>
            <a:r>
              <a:rPr dirty="0" err="1"/>
              <a:t>individuo</a:t>
            </a:r>
            <a:r>
              <a:rPr dirty="0"/>
              <a:t> </a:t>
            </a:r>
            <a:r>
              <a:rPr dirty="0" err="1"/>
              <a:t>ficará</a:t>
            </a:r>
            <a:r>
              <a:rPr dirty="0"/>
              <a:t> </a:t>
            </a:r>
            <a:r>
              <a:rPr dirty="0" err="1"/>
              <a:t>internado</a:t>
            </a:r>
            <a:r>
              <a:rPr dirty="0"/>
              <a:t>, </a:t>
            </a:r>
            <a:r>
              <a:rPr dirty="0" err="1"/>
              <a:t>gera</a:t>
            </a:r>
            <a:r>
              <a:rPr dirty="0"/>
              <a:t> </a:t>
            </a:r>
            <a:r>
              <a:rPr dirty="0" err="1"/>
              <a:t>ansiedade</a:t>
            </a:r>
            <a:r>
              <a:rPr dirty="0"/>
              <a:t> e stress no </a:t>
            </a:r>
            <a:r>
              <a:rPr dirty="0" err="1"/>
              <a:t>individuo</a:t>
            </a:r>
            <a:r>
              <a:rPr dirty="0"/>
              <a:t> e </a:t>
            </a:r>
            <a:r>
              <a:rPr dirty="0" err="1"/>
              <a:t>prejudica</a:t>
            </a:r>
            <a:r>
              <a:rPr dirty="0"/>
              <a:t> </a:t>
            </a:r>
            <a:r>
              <a:rPr dirty="0" err="1"/>
              <a:t>tanto</a:t>
            </a:r>
            <a:r>
              <a:rPr dirty="0"/>
              <a:t> 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hospitalar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a </a:t>
            </a:r>
            <a:r>
              <a:rPr dirty="0" err="1"/>
              <a:t>ressocialização</a:t>
            </a:r>
            <a:r>
              <a:rPr dirty="0"/>
              <a:t> do </a:t>
            </a:r>
            <a:r>
              <a:rPr dirty="0" err="1"/>
              <a:t>mesmo</a:t>
            </a:r>
            <a:r>
              <a:rPr dirty="0" smtClean="0"/>
              <a:t>.</a:t>
            </a:r>
            <a:endParaRPr lang="pt-BR" dirty="0" smtClean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dirty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Art. 97 – internação por tempo indeterminado, enquanto a periculosidade não for cessada</a:t>
            </a:r>
            <a:endParaRPr dirty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  <a:p>
            <a:pPr algn="just"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solução</a:t>
            </a:r>
            <a:r>
              <a:rPr dirty="0"/>
              <a:t> para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problemática</a:t>
            </a:r>
            <a:r>
              <a:rPr dirty="0"/>
              <a:t> é a </a:t>
            </a:r>
            <a:r>
              <a:rPr dirty="0" err="1"/>
              <a:t>integração</a:t>
            </a:r>
            <a:r>
              <a:rPr dirty="0"/>
              <a:t> </a:t>
            </a:r>
            <a:r>
              <a:rPr dirty="0" err="1"/>
              <a:t>desses</a:t>
            </a:r>
            <a:r>
              <a:rPr dirty="0"/>
              <a:t> </a:t>
            </a:r>
            <a:r>
              <a:rPr dirty="0" err="1"/>
              <a:t>pacientes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(CAPS) Centro de </a:t>
            </a:r>
            <a:r>
              <a:rPr dirty="0" err="1"/>
              <a:t>Atenção</a:t>
            </a:r>
            <a:r>
              <a:rPr dirty="0"/>
              <a:t> </a:t>
            </a:r>
            <a:r>
              <a:rPr dirty="0" err="1"/>
              <a:t>Psicossocial</a:t>
            </a:r>
            <a:r>
              <a:rPr dirty="0"/>
              <a:t>, </a:t>
            </a:r>
            <a:r>
              <a:rPr dirty="0" err="1"/>
              <a:t>possibilitando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continuação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 reinserção social dos portadores de transtorno metal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reinserção</a:t>
            </a:r>
            <a:r>
              <a:rPr dirty="0"/>
              <a:t> é </a:t>
            </a:r>
            <a:r>
              <a:rPr dirty="0" err="1"/>
              <a:t>complexa</a:t>
            </a:r>
            <a:r>
              <a:rPr dirty="0"/>
              <a:t>, </a:t>
            </a:r>
            <a:r>
              <a:rPr dirty="0" err="1"/>
              <a:t>principalmente</a:t>
            </a:r>
            <a:r>
              <a:rPr dirty="0"/>
              <a:t> </a:t>
            </a:r>
            <a:r>
              <a:rPr dirty="0" err="1"/>
              <a:t>depois</a:t>
            </a:r>
            <a:r>
              <a:rPr dirty="0"/>
              <a:t> de </a:t>
            </a:r>
            <a:r>
              <a:rPr dirty="0" err="1"/>
              <a:t>longos</a:t>
            </a:r>
            <a:r>
              <a:rPr dirty="0"/>
              <a:t> </a:t>
            </a:r>
            <a:r>
              <a:rPr dirty="0" err="1"/>
              <a:t>períodos</a:t>
            </a:r>
            <a:r>
              <a:rPr dirty="0"/>
              <a:t> de </a:t>
            </a:r>
            <a:r>
              <a:rPr dirty="0" err="1"/>
              <a:t>internação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 Desinstitucionalização e seus objetivos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Eliminar os meios de contenção.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Restabelecer a relação indivíduo/corpo.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Restituir os direitos civis.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Liberar sentimentos.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Produzir relações, espaços e objetos de interlocução.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Abrir as portas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Dar acesso aos intercâmbio sociais.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Tratativas atuais para os problemas da Reinserção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 Ministério da Saúde com o Programa de Volta para Casa, busca fazer a reabilitação psicossocial assistida em paciente com grave dependência institucional. 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Objetivo é a inclusão social de pacientes e a mudança do modelo assistencial em saúde metal.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Incentivando a organização de uma rede de recursos e cuidados assistenciais, beneficiando pacientes e familiares.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QAAOoNAABNRQAAEhYAAAAAAAAmAAAACAAAAH1w////////"/>
              </a:ext>
            </a:extLst>
          </p:cNvSpPr>
          <p:nvPr>
            <p:ph type="title"/>
          </p:nvPr>
        </p:nvSpPr>
        <p:spPr>
          <a:xfrm>
            <a:off x="749935" y="2261870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dirty="0" smtClean="0"/>
              <a:t>Conclusão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AA041222-BB90-CAC7-35C1-DB58DD8E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6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wQAAFsOAACLRQAAgxYAAAAAAAAmAAAACAAAAH1w////////"/>
              </a:ext>
            </a:extLst>
          </p:cNvSpPr>
          <p:nvPr>
            <p:ph type="title"/>
          </p:nvPr>
        </p:nvSpPr>
        <p:spPr>
          <a:xfrm>
            <a:off x="789305" y="23336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48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Prisão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Historia das prisões no mundo e no Brasil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Período</a:t>
            </a:r>
            <a:r>
              <a:rPr dirty="0"/>
              <a:t> antes das </a:t>
            </a:r>
            <a:r>
              <a:rPr dirty="0" err="1"/>
              <a:t>prisões</a:t>
            </a:r>
            <a:r>
              <a:rPr dirty="0"/>
              <a:t>, </a:t>
            </a:r>
            <a:r>
              <a:rPr dirty="0" err="1"/>
              <a:t>durantes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séculos</a:t>
            </a:r>
            <a:r>
              <a:rPr dirty="0"/>
              <a:t>  XIII </a:t>
            </a:r>
            <a:r>
              <a:rPr dirty="0" err="1"/>
              <a:t>até</a:t>
            </a:r>
            <a:r>
              <a:rPr dirty="0"/>
              <a:t> XIX.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Punições</a:t>
            </a:r>
            <a:r>
              <a:rPr dirty="0"/>
              <a:t> no </a:t>
            </a:r>
            <a:r>
              <a:rPr dirty="0" err="1"/>
              <a:t>período</a:t>
            </a:r>
            <a:r>
              <a:rPr dirty="0"/>
              <a:t> colonial </a:t>
            </a:r>
            <a:r>
              <a:rPr dirty="0" err="1"/>
              <a:t>Brasileiro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mudanças</a:t>
            </a:r>
            <a:r>
              <a:rPr dirty="0"/>
              <a:t> no </a:t>
            </a:r>
            <a:r>
              <a:rPr dirty="0" err="1"/>
              <a:t>direito</a:t>
            </a:r>
            <a:r>
              <a:rPr dirty="0"/>
              <a:t> de </a:t>
            </a:r>
            <a:r>
              <a:rPr dirty="0" err="1"/>
              <a:t>punir</a:t>
            </a:r>
            <a:r>
              <a:rPr dirty="0"/>
              <a:t> e no Estado.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Cesarie</a:t>
            </a:r>
            <a:r>
              <a:rPr dirty="0"/>
              <a:t> Beccaria (1764) - “</a:t>
            </a:r>
            <a:r>
              <a:rPr dirty="0" err="1"/>
              <a:t>Qual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o </a:t>
            </a:r>
            <a:r>
              <a:rPr dirty="0" err="1"/>
              <a:t>direito</a:t>
            </a:r>
            <a:r>
              <a:rPr dirty="0"/>
              <a:t> que se </a:t>
            </a:r>
            <a:r>
              <a:rPr dirty="0" err="1"/>
              <a:t>atribuem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homens</a:t>
            </a:r>
            <a:r>
              <a:rPr dirty="0"/>
              <a:t> para </a:t>
            </a:r>
            <a:r>
              <a:rPr dirty="0" err="1"/>
              <a:t>trucidar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semelhantes</a:t>
            </a:r>
            <a:r>
              <a:rPr dirty="0"/>
              <a:t>?”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Focault</a:t>
            </a:r>
            <a:r>
              <a:rPr dirty="0"/>
              <a:t> - “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pior</a:t>
            </a:r>
            <a:r>
              <a:rPr dirty="0"/>
              <a:t> dos </a:t>
            </a:r>
            <a:r>
              <a:rPr dirty="0" err="1"/>
              <a:t>criminosos</a:t>
            </a:r>
            <a:r>
              <a:rPr dirty="0"/>
              <a:t> é </a:t>
            </a:r>
            <a:r>
              <a:rPr dirty="0" err="1"/>
              <a:t>necessário</a:t>
            </a:r>
            <a:r>
              <a:rPr dirty="0"/>
              <a:t> </a:t>
            </a:r>
            <a:r>
              <a:rPr dirty="0" err="1"/>
              <a:t>preservar</a:t>
            </a:r>
            <a:r>
              <a:rPr dirty="0"/>
              <a:t>,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punimos</a:t>
            </a:r>
            <a:r>
              <a:rPr dirty="0"/>
              <a:t>,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humanidade</a:t>
            </a:r>
            <a:r>
              <a:rPr dirty="0"/>
              <a:t>.”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Primeiras</a:t>
            </a:r>
            <a:r>
              <a:rPr dirty="0"/>
              <a:t> </a:t>
            </a:r>
            <a:r>
              <a:rPr dirty="0" err="1"/>
              <a:t>prisões</a:t>
            </a:r>
            <a:r>
              <a:rPr dirty="0"/>
              <a:t> - Casas de </a:t>
            </a:r>
            <a:r>
              <a:rPr dirty="0" err="1"/>
              <a:t>Correição</a:t>
            </a:r>
            <a:r>
              <a:rPr dirty="0"/>
              <a:t> -  Paris, </a:t>
            </a:r>
            <a:r>
              <a:rPr dirty="0" err="1"/>
              <a:t>Mettrey</a:t>
            </a:r>
            <a:r>
              <a:rPr dirty="0"/>
              <a:t> (1839) / São Paulo, Tobias de </a:t>
            </a:r>
            <a:r>
              <a:rPr dirty="0" err="1"/>
              <a:t>Aguiar</a:t>
            </a:r>
            <a:r>
              <a:rPr dirty="0"/>
              <a:t> (ROTA) - 1852</a:t>
            </a:r>
          </a:p>
        </p:txBody>
      </p:sp>
    </p:spTree>
    <p:extLst>
      <p:ext uri="{BB962C8B-B14F-4D97-AF65-F5344CB8AC3E}">
        <p14:creationId xmlns:p14="http://schemas.microsoft.com/office/powerpoint/2010/main" val="11215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Prisões e Sistema prisional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O </a:t>
            </a:r>
            <a:r>
              <a:rPr dirty="0" err="1"/>
              <a:t>aumento</a:t>
            </a:r>
            <a:r>
              <a:rPr dirty="0"/>
              <a:t> gradual das </a:t>
            </a:r>
            <a:r>
              <a:rPr dirty="0" err="1"/>
              <a:t>Instituições</a:t>
            </a:r>
            <a:r>
              <a:rPr dirty="0"/>
              <a:t> </a:t>
            </a:r>
            <a:r>
              <a:rPr dirty="0" err="1"/>
              <a:t>Penitenciarias</a:t>
            </a:r>
            <a:r>
              <a:rPr dirty="0"/>
              <a:t> e de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privadas</a:t>
            </a:r>
            <a:r>
              <a:rPr dirty="0"/>
              <a:t> de </a:t>
            </a:r>
            <a:r>
              <a:rPr dirty="0" err="1"/>
              <a:t>liberdade</a:t>
            </a:r>
            <a:r>
              <a:rPr dirty="0"/>
              <a:t> de 1920 </a:t>
            </a:r>
            <a:r>
              <a:rPr dirty="0" err="1"/>
              <a:t>até</a:t>
            </a:r>
            <a:r>
              <a:rPr dirty="0"/>
              <a:t> 2021.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Padronização</a:t>
            </a:r>
            <a:r>
              <a:rPr dirty="0"/>
              <a:t> dos </a:t>
            </a:r>
            <a:r>
              <a:rPr dirty="0" err="1"/>
              <a:t>Presídios</a:t>
            </a:r>
            <a:r>
              <a:rPr dirty="0"/>
              <a:t> </a:t>
            </a:r>
            <a:r>
              <a:rPr dirty="0" err="1"/>
              <a:t>segundo</a:t>
            </a:r>
            <a:r>
              <a:rPr dirty="0"/>
              <a:t> </a:t>
            </a:r>
            <a:r>
              <a:rPr dirty="0" err="1"/>
              <a:t>Resolução</a:t>
            </a:r>
            <a:r>
              <a:rPr dirty="0"/>
              <a:t> do </a:t>
            </a:r>
            <a:r>
              <a:rPr dirty="0" err="1"/>
              <a:t>Conselho</a:t>
            </a:r>
            <a:r>
              <a:rPr dirty="0"/>
              <a:t> Nacional de </a:t>
            </a:r>
            <a:r>
              <a:rPr dirty="0" err="1"/>
              <a:t>Política</a:t>
            </a:r>
            <a:r>
              <a:rPr dirty="0"/>
              <a:t> Criminal e </a:t>
            </a:r>
            <a:r>
              <a:rPr dirty="0" err="1"/>
              <a:t>Penitenciária</a:t>
            </a:r>
            <a:r>
              <a:rPr dirty="0"/>
              <a:t> (2005).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Atuação</a:t>
            </a:r>
            <a:r>
              <a:rPr dirty="0"/>
              <a:t> do </a:t>
            </a:r>
            <a:r>
              <a:rPr dirty="0" err="1"/>
              <a:t>Agentes</a:t>
            </a:r>
            <a:r>
              <a:rPr dirty="0"/>
              <a:t> </a:t>
            </a:r>
            <a:r>
              <a:rPr dirty="0" err="1"/>
              <a:t>Penitenciários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O </a:t>
            </a:r>
            <a:r>
              <a:rPr dirty="0" err="1"/>
              <a:t>olhar</a:t>
            </a:r>
            <a:r>
              <a:rPr dirty="0"/>
              <a:t> do </a:t>
            </a:r>
            <a:r>
              <a:rPr dirty="0" err="1"/>
              <a:t>indivíduo</a:t>
            </a:r>
            <a:r>
              <a:rPr dirty="0"/>
              <a:t> </a:t>
            </a:r>
            <a:r>
              <a:rPr dirty="0" err="1"/>
              <a:t>privado</a:t>
            </a:r>
            <a:r>
              <a:rPr dirty="0"/>
              <a:t> de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liberdade</a:t>
            </a:r>
            <a:r>
              <a:rPr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QAACcKAADVSAAAmhkAAAAAAAAmAAAACAAAAH1w////////"/>
              </a:ext>
            </a:extLst>
          </p:cNvSpPr>
          <p:nvPr>
            <p:ph type="body" idx="1"/>
          </p:nvPr>
        </p:nvSpPr>
        <p:spPr>
          <a:xfrm>
            <a:off x="678180" y="1650365"/>
            <a:ext cx="11161395" cy="25114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atualizados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2021 (</a:t>
            </a:r>
            <a:r>
              <a:rPr dirty="0" err="1"/>
              <a:t>Revista</a:t>
            </a:r>
            <a:r>
              <a:rPr dirty="0"/>
              <a:t> Consultor </a:t>
            </a:r>
            <a:r>
              <a:rPr dirty="0" err="1"/>
              <a:t>Jurídico</a:t>
            </a:r>
            <a:r>
              <a:rPr dirty="0"/>
              <a:t>)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temos</a:t>
            </a:r>
            <a:r>
              <a:rPr dirty="0"/>
              <a:t> 820,7 mil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privadas</a:t>
            </a:r>
            <a:r>
              <a:rPr dirty="0"/>
              <a:t> de </a:t>
            </a:r>
            <a:r>
              <a:rPr dirty="0" err="1"/>
              <a:t>liberdade</a:t>
            </a:r>
            <a:r>
              <a:rPr dirty="0"/>
              <a:t>, e 24% de deficit de </a:t>
            </a:r>
            <a:r>
              <a:rPr dirty="0" err="1"/>
              <a:t>vagas</a:t>
            </a:r>
            <a:r>
              <a:rPr dirty="0"/>
              <a:t>, </a:t>
            </a:r>
            <a:r>
              <a:rPr dirty="0" err="1"/>
              <a:t>sendo</a:t>
            </a:r>
            <a:r>
              <a:rPr dirty="0"/>
              <a:t> 123 mil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vagas</a:t>
            </a:r>
            <a:r>
              <a:rPr dirty="0"/>
              <a:t>. Outro dado é que, das 1.381 </a:t>
            </a:r>
            <a:r>
              <a:rPr dirty="0" err="1"/>
              <a:t>unidades</a:t>
            </a:r>
            <a:r>
              <a:rPr dirty="0"/>
              <a:t> </a:t>
            </a:r>
            <a:r>
              <a:rPr dirty="0" err="1"/>
              <a:t>prisionais</a:t>
            </a:r>
            <a:r>
              <a:rPr dirty="0"/>
              <a:t>, 997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de 100% da </a:t>
            </a:r>
            <a:r>
              <a:rPr dirty="0" err="1"/>
              <a:t>capacidade</a:t>
            </a:r>
            <a:r>
              <a:rPr dirty="0"/>
              <a:t> </a:t>
            </a:r>
            <a:r>
              <a:rPr dirty="0" err="1"/>
              <a:t>ocupada</a:t>
            </a:r>
            <a:r>
              <a:rPr dirty="0"/>
              <a:t> e </a:t>
            </a:r>
            <a:r>
              <a:rPr dirty="0" err="1"/>
              <a:t>outras</a:t>
            </a:r>
            <a:r>
              <a:rPr dirty="0"/>
              <a:t> 276 </a:t>
            </a:r>
            <a:r>
              <a:rPr dirty="0" err="1"/>
              <a:t>estão</a:t>
            </a:r>
            <a:r>
              <a:rPr dirty="0"/>
              <a:t> com </a:t>
            </a:r>
            <a:r>
              <a:rPr dirty="0" err="1"/>
              <a:t>ocupação</a:t>
            </a:r>
            <a:r>
              <a:rPr dirty="0"/>
              <a:t> superior a 200%.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4+ZFZ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EMAAAaAgAAeTwAABQ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341630"/>
            <a:ext cx="7767320" cy="5685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H1w////////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Situação Atual do Sistema Penitenciário 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AAAAAAmAAAACAAAAH1w////////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As </a:t>
            </a:r>
            <a:r>
              <a:rPr dirty="0" err="1"/>
              <a:t>condições</a:t>
            </a:r>
            <a:r>
              <a:rPr dirty="0"/>
              <a:t> do Sistema </a:t>
            </a:r>
            <a:r>
              <a:rPr dirty="0" err="1"/>
              <a:t>Penitenciário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O </a:t>
            </a:r>
            <a:r>
              <a:rPr dirty="0" err="1"/>
              <a:t>individuo</a:t>
            </a:r>
            <a:r>
              <a:rPr dirty="0"/>
              <a:t> </a:t>
            </a:r>
            <a:r>
              <a:rPr dirty="0" err="1"/>
              <a:t>privado</a:t>
            </a:r>
            <a:r>
              <a:rPr dirty="0"/>
              <a:t> de </a:t>
            </a:r>
            <a:r>
              <a:rPr dirty="0" err="1"/>
              <a:t>liberdade</a:t>
            </a:r>
            <a:r>
              <a:rPr dirty="0"/>
              <a:t> 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dia</a:t>
            </a:r>
            <a:r>
              <a:rPr dirty="0"/>
              <a:t> a dia.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corrupção</a:t>
            </a:r>
            <a:r>
              <a:rPr dirty="0"/>
              <a:t> dos </a:t>
            </a:r>
            <a:r>
              <a:rPr dirty="0" err="1"/>
              <a:t>agentes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Direitos</a:t>
            </a:r>
            <a:r>
              <a:rPr dirty="0"/>
              <a:t> e o </a:t>
            </a:r>
            <a:r>
              <a:rPr dirty="0" err="1"/>
              <a:t>ambiente</a:t>
            </a:r>
            <a:r>
              <a:rPr dirty="0"/>
              <a:t> para a </a:t>
            </a:r>
            <a:r>
              <a:rPr dirty="0" err="1"/>
              <a:t>ressocialização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 </a:t>
            </a:r>
            <a:r>
              <a:rPr dirty="0" err="1"/>
              <a:t>consequência</a:t>
            </a:r>
            <a:r>
              <a:rPr dirty="0"/>
              <a:t> do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atual</a:t>
            </a:r>
            <a:r>
              <a:rPr dirty="0"/>
              <a:t>.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Lei de </a:t>
            </a:r>
            <a:r>
              <a:rPr dirty="0" err="1"/>
              <a:t>Execução</a:t>
            </a:r>
            <a:r>
              <a:rPr dirty="0"/>
              <a:t> Penal (Lei Federal 7.210 de 1984)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Artigos</a:t>
            </a:r>
            <a:r>
              <a:rPr dirty="0"/>
              <a:t> I, V, VI, VII, XI, XII</a:t>
            </a:r>
          </a:p>
          <a:p>
            <a:pPr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4+ZF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QAAHsBAABGSQAAMiQAAAAAAAAmAAAACAAAAH1w////////"/>
              </a:ext>
            </a:extLst>
          </p:cNvSpPr>
          <p:nvPr>
            <p:ph type="body" idx="1"/>
          </p:nvPr>
        </p:nvSpPr>
        <p:spPr>
          <a:xfrm>
            <a:off x="678180" y="240665"/>
            <a:ext cx="11233150" cy="56432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Art. 41 - </a:t>
            </a:r>
            <a:r>
              <a:rPr dirty="0" err="1"/>
              <a:t>Constituem</a:t>
            </a:r>
            <a:r>
              <a:rPr dirty="0"/>
              <a:t> </a:t>
            </a:r>
            <a:r>
              <a:rPr dirty="0" err="1"/>
              <a:t>direitos</a:t>
            </a:r>
            <a:r>
              <a:rPr dirty="0"/>
              <a:t> do </a:t>
            </a:r>
            <a:r>
              <a:rPr dirty="0" err="1"/>
              <a:t>preso</a:t>
            </a:r>
            <a:r>
              <a:rPr dirty="0"/>
              <a:t>: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I - </a:t>
            </a:r>
            <a:r>
              <a:rPr dirty="0" err="1"/>
              <a:t>alimentação</a:t>
            </a:r>
            <a:r>
              <a:rPr dirty="0"/>
              <a:t> </a:t>
            </a:r>
            <a:r>
              <a:rPr dirty="0" err="1"/>
              <a:t>suficiente</a:t>
            </a:r>
            <a:r>
              <a:rPr dirty="0"/>
              <a:t> e </a:t>
            </a:r>
            <a:r>
              <a:rPr dirty="0" err="1"/>
              <a:t>vestuário</a:t>
            </a:r>
            <a:r>
              <a:rPr dirty="0"/>
              <a:t>;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V - </a:t>
            </a:r>
            <a:r>
              <a:rPr dirty="0" err="1"/>
              <a:t>proporcionalidade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distribuição</a:t>
            </a:r>
            <a:r>
              <a:rPr dirty="0"/>
              <a:t> do tempo para o </a:t>
            </a:r>
            <a:r>
              <a:rPr dirty="0" err="1"/>
              <a:t>trabalho</a:t>
            </a:r>
            <a:r>
              <a:rPr dirty="0"/>
              <a:t>, o </a:t>
            </a:r>
            <a:r>
              <a:rPr dirty="0" err="1"/>
              <a:t>descanso</a:t>
            </a:r>
            <a:r>
              <a:rPr dirty="0"/>
              <a:t> e a </a:t>
            </a:r>
            <a:r>
              <a:rPr dirty="0" err="1"/>
              <a:t>recração</a:t>
            </a:r>
            <a:r>
              <a:rPr dirty="0"/>
              <a:t>;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VI - </a:t>
            </a:r>
            <a:r>
              <a:rPr dirty="0" err="1"/>
              <a:t>execícios</a:t>
            </a:r>
            <a:r>
              <a:rPr dirty="0"/>
              <a:t> das </a:t>
            </a:r>
            <a:r>
              <a:rPr dirty="0" err="1"/>
              <a:t>atividades</a:t>
            </a:r>
            <a:r>
              <a:rPr dirty="0"/>
              <a:t> </a:t>
            </a:r>
            <a:r>
              <a:rPr dirty="0" err="1"/>
              <a:t>profissionais</a:t>
            </a:r>
            <a:r>
              <a:rPr dirty="0"/>
              <a:t>, </a:t>
            </a:r>
            <a:r>
              <a:rPr dirty="0" err="1"/>
              <a:t>intelectuais</a:t>
            </a:r>
            <a:r>
              <a:rPr dirty="0"/>
              <a:t>, </a:t>
            </a:r>
            <a:r>
              <a:rPr dirty="0" err="1"/>
              <a:t>artísticas</a:t>
            </a:r>
            <a:r>
              <a:rPr dirty="0"/>
              <a:t> e </a:t>
            </a:r>
            <a:r>
              <a:rPr dirty="0" err="1"/>
              <a:t>desportivas</a:t>
            </a:r>
            <a:r>
              <a:rPr dirty="0"/>
              <a:t> </a:t>
            </a:r>
            <a:r>
              <a:rPr dirty="0" err="1"/>
              <a:t>anteriores</a:t>
            </a:r>
            <a:r>
              <a:rPr dirty="0"/>
              <a:t>, </a:t>
            </a:r>
            <a:r>
              <a:rPr dirty="0" err="1"/>
              <a:t>desde</a:t>
            </a:r>
            <a:r>
              <a:rPr dirty="0"/>
              <a:t> que </a:t>
            </a:r>
            <a:r>
              <a:rPr dirty="0" err="1"/>
              <a:t>compatíveis</a:t>
            </a:r>
            <a:r>
              <a:rPr dirty="0"/>
              <a:t> com a </a:t>
            </a:r>
            <a:r>
              <a:rPr dirty="0" err="1"/>
              <a:t>execução</a:t>
            </a:r>
            <a:r>
              <a:rPr dirty="0"/>
              <a:t> da </a:t>
            </a:r>
            <a:r>
              <a:rPr dirty="0" err="1"/>
              <a:t>pena</a:t>
            </a:r>
            <a:r>
              <a:rPr dirty="0"/>
              <a:t>; 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VII - </a:t>
            </a:r>
            <a:r>
              <a:rPr dirty="0" err="1"/>
              <a:t>assistência</a:t>
            </a:r>
            <a:r>
              <a:rPr dirty="0"/>
              <a:t> material, à </a:t>
            </a:r>
            <a:r>
              <a:rPr dirty="0" err="1"/>
              <a:t>saúde</a:t>
            </a:r>
            <a:r>
              <a:rPr dirty="0"/>
              <a:t>, </a:t>
            </a:r>
            <a:r>
              <a:rPr dirty="0" err="1"/>
              <a:t>Jurídica</a:t>
            </a:r>
            <a:r>
              <a:rPr dirty="0"/>
              <a:t>, </a:t>
            </a:r>
            <a:r>
              <a:rPr dirty="0" err="1"/>
              <a:t>educacional</a:t>
            </a:r>
            <a:r>
              <a:rPr dirty="0"/>
              <a:t>, social e </a:t>
            </a:r>
            <a:r>
              <a:rPr dirty="0" err="1"/>
              <a:t>religiosa</a:t>
            </a:r>
            <a:r>
              <a:rPr dirty="0"/>
              <a:t>;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XI - </a:t>
            </a:r>
            <a:r>
              <a:rPr dirty="0" err="1"/>
              <a:t>chamamento</a:t>
            </a:r>
            <a:r>
              <a:rPr dirty="0"/>
              <a:t> nominal;</a:t>
            </a:r>
          </a:p>
          <a:p>
            <a:pPr algn="just">
              <a:def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XII - </a:t>
            </a:r>
            <a:r>
              <a:rPr dirty="0" err="1"/>
              <a:t>igualdade</a:t>
            </a:r>
            <a:r>
              <a:rPr dirty="0"/>
              <a:t> de </a:t>
            </a:r>
            <a:r>
              <a:rPr dirty="0" err="1"/>
              <a:t>tratamento</a:t>
            </a:r>
            <a:r>
              <a:rPr dirty="0"/>
              <a:t> salvo </a:t>
            </a:r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exigências</a:t>
            </a:r>
            <a:r>
              <a:rPr dirty="0"/>
              <a:t> da </a:t>
            </a:r>
            <a:r>
              <a:rPr dirty="0" err="1"/>
              <a:t>individualização</a:t>
            </a:r>
            <a:r>
              <a:rPr dirty="0"/>
              <a:t> da </a:t>
            </a:r>
            <a:r>
              <a:rPr dirty="0" err="1"/>
              <a:t>pena</a:t>
            </a:r>
            <a:r>
              <a:rPr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1215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SimSun</vt:lpstr>
      <vt:lpstr>Arial</vt:lpstr>
      <vt:lpstr>Calibri</vt:lpstr>
      <vt:lpstr>Calibri Light</vt:lpstr>
      <vt:lpstr>Times New Roman</vt:lpstr>
      <vt:lpstr>Presentation</vt:lpstr>
      <vt:lpstr>Tema do Office</vt:lpstr>
      <vt:lpstr>A prática da Psicologia Jurídica no Brasil em suas diversas áreas: Sistema prisional: prisão, hospital de custódia.</vt:lpstr>
      <vt:lpstr>Introdução</vt:lpstr>
      <vt:lpstr>Prisão</vt:lpstr>
      <vt:lpstr>Historia das prisões no mundo e no Brasil</vt:lpstr>
      <vt:lpstr>Prisões e Sistema prisional</vt:lpstr>
      <vt:lpstr>Apresentação do PowerPoint</vt:lpstr>
      <vt:lpstr>Apresentação do PowerPoint</vt:lpstr>
      <vt:lpstr>Situação Atual do Sistema Penitenciário </vt:lpstr>
      <vt:lpstr>Apresentação do PowerPoint</vt:lpstr>
      <vt:lpstr>Psicologia Jurídica no Brasil.</vt:lpstr>
      <vt:lpstr>A Atuação do Psicologo Jurídico</vt:lpstr>
      <vt:lpstr>As Atuações do Psicólogo Jurídico</vt:lpstr>
      <vt:lpstr>Hospital de Custódia</vt:lpstr>
      <vt:lpstr>O que são os Hospitais de Custódia</vt:lpstr>
      <vt:lpstr>Hospital de Custódia - Objetivo</vt:lpstr>
      <vt:lpstr>Os Julgados inimputáveis</vt:lpstr>
      <vt:lpstr>Como é verificada a sanidade do sujeito?</vt:lpstr>
      <vt:lpstr>Medida de segurança para os inimputáveis</vt:lpstr>
      <vt:lpstr>Concretização dos objetivos - Pesquisa do Ministério da Saúde em Florianópolis/SC, 2004.</vt:lpstr>
      <vt:lpstr>Relatos dos Internos</vt:lpstr>
      <vt:lpstr>Problemática do longo período de internação.</vt:lpstr>
      <vt:lpstr>A reinserção social dos portadores de transtorno metal</vt:lpstr>
      <vt:lpstr>A Desinstitucionalização e seus objetivos</vt:lpstr>
      <vt:lpstr>Tratativas atuais para os problemas da Reinserção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prática da Psicologia Jurídica no Brasil em suas diversas áreas: Sistema prisional: prisão, hospital de custódia.</dc:title>
  <dc:subject/>
  <dc:creator/>
  <cp:keywords/>
  <dc:description/>
  <cp:lastModifiedBy>Tobias da Silva Lino</cp:lastModifiedBy>
  <cp:revision>8</cp:revision>
  <dcterms:created xsi:type="dcterms:W3CDTF">2023-04-23T21:52:51Z</dcterms:created>
  <dcterms:modified xsi:type="dcterms:W3CDTF">2023-04-24T14:39:00Z</dcterms:modified>
</cp:coreProperties>
</file>