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handoutMasterIdLst>
    <p:handoutMasterId r:id="rId12"/>
  </p:handoutMasterIdLst>
  <p:sldIdLst>
    <p:sldId id="257" r:id="rId2"/>
    <p:sldId id="256" r:id="rId3"/>
    <p:sldId id="258" r:id="rId4"/>
    <p:sldId id="259" r:id="rId5"/>
    <p:sldId id="260" r:id="rId6"/>
    <p:sldId id="261" r:id="rId7"/>
    <p:sldId id="262" r:id="rId8"/>
    <p:sldId id="263" r:id="rId9"/>
    <p:sldId id="264" r:id="rId10"/>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1A56B8B-90F6-41EC-AC37-F033ED2A57FF}" type="datetime1">
              <a:rPr lang="pt-BR" smtClean="0"/>
              <a:t>28/09/2021</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1A8EE09-76CC-4000-B080-9F213DA7DCEF}" type="slidenum">
              <a:rPr lang="en-US" smtClean="0"/>
              <a:t>‹nº›</a:t>
            </a:fld>
            <a:endParaRPr lang="en-US"/>
          </a:p>
        </p:txBody>
      </p:sp>
    </p:spTree>
    <p:extLst>
      <p:ext uri="{BB962C8B-B14F-4D97-AF65-F5344CB8AC3E}">
        <p14:creationId xmlns:p14="http://schemas.microsoft.com/office/powerpoint/2010/main" val="6386812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A983AA-2481-4371-917C-6457CA055053}" type="datetime1">
              <a:rPr lang="pt-BR" smtClean="0"/>
              <a:t>28/09/2021</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8E40627-AA7D-471F-B5F2-0BF9E4C68EB6}" type="slidenum">
              <a:rPr lang="en-US" smtClean="0"/>
              <a:t>‹nº›</a:t>
            </a:fld>
            <a:endParaRPr lang="en-US"/>
          </a:p>
        </p:txBody>
      </p:sp>
    </p:spTree>
    <p:extLst>
      <p:ext uri="{BB962C8B-B14F-4D97-AF65-F5344CB8AC3E}">
        <p14:creationId xmlns:p14="http://schemas.microsoft.com/office/powerpoint/2010/main" val="4099545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ângu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â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â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400" b="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sp>
        <p:nvSpPr>
          <p:cNvPr id="3" name="Subtítu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Clique para editar o estilo do subtítulo Mestre</a:t>
            </a:r>
            <a:endParaRPr lang="en-US" dirty="0"/>
          </a:p>
        </p:txBody>
      </p:sp>
      <p:sp>
        <p:nvSpPr>
          <p:cNvPr id="20" name="Espaço Reservado para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A97FF641-F313-4AD0-BA92-8145B9101A50}" type="datetime1">
              <a:rPr lang="pt-BR" smtClean="0"/>
              <a:t>28/09/2021</a:t>
            </a:fld>
            <a:endParaRPr lang="en-US" dirty="0"/>
          </a:p>
        </p:txBody>
      </p:sp>
      <p:sp>
        <p:nvSpPr>
          <p:cNvPr id="21" name="Espaço Reservado para Rodapé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ço reservado para o número do slid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9D288EE4-F830-4159-BFF9-E721BA7AE0AB}" type="datetime1">
              <a:rPr lang="pt-BR" smtClean="0"/>
              <a:t>28/09/2021</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991600" y="762000"/>
            <a:ext cx="2362200" cy="5257800"/>
          </a:xfrm>
        </p:spPr>
        <p:txBody>
          <a:bodyPr vert="eaVert"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838200" y="762000"/>
            <a:ext cx="8077200" cy="5257800"/>
          </a:xfrm>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006B8899-C6DA-43D3-8986-CFC20CD4B104}" type="datetime1">
              <a:rPr lang="pt-BR" smtClean="0"/>
              <a:t>28/09/2021</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B6E62EC5-0DC6-4A78-BB05-D67BCA50AA36}" type="datetime1">
              <a:rPr lang="pt-BR" smtClean="0"/>
              <a:t>28/09/2021</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â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â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â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629156" y="2275165"/>
            <a:ext cx="8933688" cy="2406895"/>
          </a:xfrm>
        </p:spPr>
        <p:txBody>
          <a:bodyPr rtlCol="0" anchor="ctr">
            <a:noAutofit/>
          </a:bodyPr>
          <a:lstStyle>
            <a:lvl1pPr algn="ctr">
              <a:lnSpc>
                <a:spcPct val="83000"/>
              </a:lnSpc>
              <a:defRPr lang="en-US" sz="640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ço reservado para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4" name="Espaço Reservado para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0D1A4693-2F41-43D3-BCDB-D5059F2986DB}" type="datetime1">
              <a:rPr lang="pt-BR" smtClean="0"/>
              <a:t>28/09/2021</a:t>
            </a:fld>
            <a:endParaRPr lang="en-US" dirty="0"/>
          </a:p>
        </p:txBody>
      </p:sp>
      <p:sp>
        <p:nvSpPr>
          <p:cNvPr id="5" name="Espaço Reservado para Rodapé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ço Reservado para o Número do Slid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5BBB8AB2-DE16-44F3-8F59-40B18FC602F6}" type="datetime1">
              <a:rPr lang="pt-BR" smtClean="0"/>
              <a:t>28/09/2021</a:t>
            </a:fld>
            <a:endParaRPr lang="en-US"/>
          </a:p>
        </p:txBody>
      </p:sp>
      <p:sp>
        <p:nvSpPr>
          <p:cNvPr id="6" name="Espaço Reservado para Rodapé 5"/>
          <p:cNvSpPr>
            <a:spLocks noGrp="1"/>
          </p:cNvSpPr>
          <p:nvPr>
            <p:ph type="ftr" sz="quarter" idx="11"/>
          </p:nvPr>
        </p:nvSpPr>
        <p:spPr/>
        <p:txBody>
          <a:bodyPr rtlCol="0"/>
          <a:lstStyle/>
          <a:p>
            <a:pPr rtl="0"/>
            <a:endParaRPr lang="en-US"/>
          </a:p>
        </p:txBody>
      </p:sp>
      <p:sp>
        <p:nvSpPr>
          <p:cNvPr id="7" name="Espaço Reservado para o Número do Slide 6"/>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5" name="Espaço reservado para tex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7" name="Espaço Reservado para Data 6"/>
          <p:cNvSpPr>
            <a:spLocks noGrp="1"/>
          </p:cNvSpPr>
          <p:nvPr>
            <p:ph type="dt" sz="half" idx="10"/>
          </p:nvPr>
        </p:nvSpPr>
        <p:spPr/>
        <p:txBody>
          <a:bodyPr rtlCol="0"/>
          <a:lstStyle/>
          <a:p>
            <a:pPr rtl="0"/>
            <a:fld id="{5ACA5D35-0539-48FA-A753-0871E1ECAF0D}" type="datetime1">
              <a:rPr lang="pt-BR" smtClean="0"/>
              <a:t>28/09/2021</a:t>
            </a:fld>
            <a:endParaRPr lang="en-US"/>
          </a:p>
        </p:txBody>
      </p:sp>
      <p:sp>
        <p:nvSpPr>
          <p:cNvPr id="8" name="Espaço Reservado para Rodapé 7"/>
          <p:cNvSpPr>
            <a:spLocks noGrp="1"/>
          </p:cNvSpPr>
          <p:nvPr>
            <p:ph type="ftr" sz="quarter" idx="11"/>
          </p:nvPr>
        </p:nvSpPr>
        <p:spPr/>
        <p:txBody>
          <a:bodyPr rtlCol="0"/>
          <a:lstStyle/>
          <a:p>
            <a:pPr rtl="0"/>
            <a:endParaRPr lang="en-US"/>
          </a:p>
        </p:txBody>
      </p:sp>
      <p:sp>
        <p:nvSpPr>
          <p:cNvPr id="9" name="Espaço Reservado para o Número do Slide 8"/>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5BA371F0-AB78-4B7A-B042-3B5D124F9CC4}" type="datetime1">
              <a:rPr lang="pt-BR" smtClean="0"/>
              <a:t>28/09/2021</a:t>
            </a:fld>
            <a:endParaRPr lang="en-US"/>
          </a:p>
        </p:txBody>
      </p:sp>
      <p:sp>
        <p:nvSpPr>
          <p:cNvPr id="4" name="Espaço Reservado para Rodapé 3"/>
          <p:cNvSpPr>
            <a:spLocks noGrp="1"/>
          </p:cNvSpPr>
          <p:nvPr>
            <p:ph type="ftr" sz="quarter" idx="11"/>
          </p:nvPr>
        </p:nvSpPr>
        <p:spPr/>
        <p:txBody>
          <a:bodyPr rtlCol="0"/>
          <a:lstStyle/>
          <a:p>
            <a:pPr rtl="0"/>
            <a:endParaRPr lang="en-US"/>
          </a:p>
        </p:txBody>
      </p:sp>
      <p:sp>
        <p:nvSpPr>
          <p:cNvPr id="5" name="Espaço Reservado para o Número do Slide 4"/>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C3E59013-4240-4BCB-9D6D-0402FB62C003}" type="datetime1">
              <a:rPr lang="pt-BR" smtClean="0"/>
              <a:t>28/09/2021</a:t>
            </a:fld>
            <a:endParaRPr lang="en-US"/>
          </a:p>
        </p:txBody>
      </p:sp>
      <p:sp>
        <p:nvSpPr>
          <p:cNvPr id="3" name="Espaço Reservado para Rodapé 2"/>
          <p:cNvSpPr>
            <a:spLocks noGrp="1"/>
          </p:cNvSpPr>
          <p:nvPr>
            <p:ph type="ftr" sz="quarter" idx="11"/>
          </p:nvPr>
        </p:nvSpPr>
        <p:spPr/>
        <p:txBody>
          <a:bodyPr rtlCol="0"/>
          <a:lstStyle/>
          <a:p>
            <a:pPr rtl="0"/>
            <a:endParaRPr lang="en-US"/>
          </a:p>
        </p:txBody>
      </p:sp>
      <p:sp>
        <p:nvSpPr>
          <p:cNvPr id="4" name="Espaço reservado para o número do slide 3"/>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â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pt-BR"/>
              <a:t>Clique para editar o título Mestre</a:t>
            </a:r>
            <a:endParaRPr lang="en-US" dirty="0"/>
          </a:p>
        </p:txBody>
      </p:sp>
      <p:sp>
        <p:nvSpPr>
          <p:cNvPr id="3" name="Espaço reservado para conteúd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90243F5-F020-403B-84E8-3610E6C6CB4F}" type="datetime1">
              <a:rPr lang="pt-BR" smtClean="0"/>
              <a:t>28/09/2021</a:t>
            </a:fld>
            <a:endParaRPr lang="en-US"/>
          </a:p>
        </p:txBody>
      </p:sp>
      <p:sp>
        <p:nvSpPr>
          <p:cNvPr id="9" name="Espaço Reservado para Rodapé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ço Reservado para o Número do Slid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dirty="0"/>
              <a:t>Clique no ícone para adicionar uma imagem</a:t>
            </a:r>
            <a:endParaRPr lang="en-US" dirty="0"/>
          </a:p>
        </p:txBody>
      </p:sp>
      <p:sp>
        <p:nvSpPr>
          <p:cNvPr id="5" name="Espaço Reservado para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5D7AD476-FCE1-4F4C-AFD1-546A99681531}" type="datetime1">
              <a:rPr lang="pt-BR" smtClean="0"/>
              <a:t>28/09/2021</a:t>
            </a:fld>
            <a:endParaRPr lang="en-US" dirty="0"/>
          </a:p>
        </p:txBody>
      </p:sp>
      <p:sp>
        <p:nvSpPr>
          <p:cNvPr id="6" name="Espaço Reservado para Rodapé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ço Reservado para o Número do Slid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‹nº›</a:t>
            </a:fld>
            <a:endParaRPr lang="en-US"/>
          </a:p>
        </p:txBody>
      </p:sp>
      <p:sp>
        <p:nvSpPr>
          <p:cNvPr id="12" name="Retâ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pt-BR"/>
              <a:t>Clique para editar o título Mestre</a:t>
            </a:r>
            <a:endParaRPr lang="en-US" dirty="0"/>
          </a:p>
        </p:txBody>
      </p:sp>
      <p:sp>
        <p:nvSpPr>
          <p:cNvPr id="4" name="Espaço reservado para tex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â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â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â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ço reservado para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2643713A-F4DD-4FBD-9DD6-C5B4A339B115}" type="datetime1">
              <a:rPr lang="pt-BR" smtClean="0"/>
              <a:t>28/09/2021</a:t>
            </a:fld>
            <a:endParaRPr lang="en-US" dirty="0"/>
          </a:p>
        </p:txBody>
      </p:sp>
      <p:sp>
        <p:nvSpPr>
          <p:cNvPr id="5" name="Espaço Reservado para Rodapé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m 4" descr="Uma imagem contendo malha, mesa, vermelha, coberta&#10;&#10;Descrição gerada automaticament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tângulo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tângulo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rtlCol="0">
            <a:normAutofit/>
          </a:bodyPr>
          <a:lstStyle/>
          <a:p>
            <a:pPr rtl="0"/>
            <a:r>
              <a:rPr lang="pt-BR" sz="4400" dirty="0">
                <a:solidFill>
                  <a:schemeClr val="tx1"/>
                </a:solidFill>
              </a:rPr>
              <a:t>Aula 07</a:t>
            </a:r>
            <a:endParaRPr lang="pt-br" sz="4400" dirty="0">
              <a:solidFill>
                <a:schemeClr val="tx1"/>
              </a:solidFill>
            </a:endParaRPr>
          </a:p>
        </p:txBody>
      </p:sp>
      <p:sp>
        <p:nvSpPr>
          <p:cNvPr id="3" name="Subtítulo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rtlCol="0">
            <a:normAutofit fontScale="92500" lnSpcReduction="20000"/>
          </a:bodyPr>
          <a:lstStyle/>
          <a:p>
            <a:pPr rtl="0"/>
            <a:r>
              <a:rPr lang="pt-BR" dirty="0">
                <a:solidFill>
                  <a:schemeClr val="tx1"/>
                </a:solidFill>
              </a:rPr>
              <a:t>Políticas públicas</a:t>
            </a:r>
          </a:p>
          <a:p>
            <a:pPr rtl="0"/>
            <a:r>
              <a:rPr lang="pt-BR" dirty="0">
                <a:solidFill>
                  <a:schemeClr val="tx1"/>
                </a:solidFill>
              </a:rPr>
              <a:t>UNIVERSIDADE DE TAUBATÉ</a:t>
            </a:r>
            <a:endParaRPr lang="pt-br"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QUADRO DE REFERÊNCIA PARA ELABORAÇÃO DE PP</a:t>
            </a:r>
          </a:p>
        </p:txBody>
      </p:sp>
      <p:sp>
        <p:nvSpPr>
          <p:cNvPr id="3" name="Subtítulo 2"/>
          <p:cNvSpPr>
            <a:spLocks noGrp="1"/>
          </p:cNvSpPr>
          <p:nvPr>
            <p:ph type="subTitle" idx="1"/>
          </p:nvPr>
        </p:nvSpPr>
        <p:spPr/>
        <p:txBody>
          <a:bodyPr/>
          <a:lstStyle/>
          <a:p>
            <a:endParaRPr lang="pt-BR"/>
          </a:p>
          <a:p>
            <a:endParaRPr lang="pt-BR"/>
          </a:p>
        </p:txBody>
      </p:sp>
      <p:sp>
        <p:nvSpPr>
          <p:cNvPr id="4" name="CaixaDeTexto 3"/>
          <p:cNvSpPr txBox="1"/>
          <p:nvPr/>
        </p:nvSpPr>
        <p:spPr>
          <a:xfrm>
            <a:off x="4764505" y="5221705"/>
            <a:ext cx="4451684" cy="1200329"/>
          </a:xfrm>
          <a:prstGeom prst="rect">
            <a:avLst/>
          </a:prstGeom>
          <a:solidFill>
            <a:schemeClr val="accent1">
              <a:lumMod val="60000"/>
              <a:lumOff val="40000"/>
            </a:schemeClr>
          </a:solidFill>
        </p:spPr>
        <p:txBody>
          <a:bodyPr wrap="square" rtlCol="0">
            <a:spAutoFit/>
          </a:bodyPr>
          <a:lstStyle/>
          <a:p>
            <a:r>
              <a:rPr lang="pt-BR"/>
              <a:t>Mª Isabela Franco</a:t>
            </a:r>
          </a:p>
          <a:p>
            <a:r>
              <a:rPr lang="pt-BR"/>
              <a:t>Disciplina de Políticas Públicas do Departamento de Ciências Jurídicas da Universidade de Taubaté - UNITAU</a:t>
            </a:r>
          </a:p>
        </p:txBody>
      </p:sp>
    </p:spTree>
    <p:extLst>
      <p:ext uri="{BB962C8B-B14F-4D97-AF65-F5344CB8AC3E}">
        <p14:creationId xmlns:p14="http://schemas.microsoft.com/office/powerpoint/2010/main" val="373662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36675"/>
          </a:xfrm>
          <a:solidFill>
            <a:schemeClr val="bg2"/>
          </a:solidFill>
        </p:spPr>
        <p:txBody>
          <a:bodyPr>
            <a:normAutofit fontScale="90000"/>
          </a:bodyPr>
          <a:lstStyle/>
          <a:p>
            <a:br>
              <a:rPr lang="pt-BR" b="1"/>
            </a:br>
            <a:r>
              <a:rPr lang="pt-BR" b="1"/>
              <a:t>Quadro </a:t>
            </a:r>
            <a:r>
              <a:rPr lang="pt-BR" b="1" dirty="0"/>
              <a:t>de Referência de uma Política Pública: primeiras linhas de uma visão jurídico-institucional</a:t>
            </a:r>
            <a:br>
              <a:rPr lang="pt-BR" b="1" dirty="0"/>
            </a:br>
            <a:r>
              <a:rPr lang="pt-BR" sz="2700" b="1" dirty="0"/>
              <a:t>Proposto por Maria Paula Dallari </a:t>
            </a:r>
            <a:r>
              <a:rPr lang="pt-BR" sz="2700" b="1" dirty="0" err="1"/>
              <a:t>Bucci</a:t>
            </a:r>
            <a:r>
              <a:rPr lang="pt-BR" sz="2700" b="1" dirty="0"/>
              <a:t>.</a:t>
            </a:r>
            <a:endParaRPr lang="pt-BR" sz="2700" dirty="0"/>
          </a:p>
        </p:txBody>
      </p:sp>
      <p:sp>
        <p:nvSpPr>
          <p:cNvPr id="3" name="Espaço Reservado para Conteúdo 2"/>
          <p:cNvSpPr>
            <a:spLocks noGrp="1"/>
          </p:cNvSpPr>
          <p:nvPr>
            <p:ph idx="1"/>
          </p:nvPr>
        </p:nvSpPr>
        <p:spPr>
          <a:xfrm>
            <a:off x="838200" y="2977983"/>
            <a:ext cx="10515600" cy="2886075"/>
          </a:xfrm>
          <a:solidFill>
            <a:schemeClr val="accent1">
              <a:lumMod val="60000"/>
              <a:lumOff val="40000"/>
            </a:schemeClr>
          </a:solidFill>
        </p:spPr>
        <p:txBody>
          <a:bodyPr/>
          <a:lstStyle/>
          <a:p>
            <a:r>
              <a:rPr lang="pt-BR" b="1" dirty="0"/>
              <a:t>Elementos do quadro de referência</a:t>
            </a:r>
            <a:endParaRPr lang="pt-BR" dirty="0"/>
          </a:p>
          <a:p>
            <a:r>
              <a:rPr lang="pt-BR" dirty="0"/>
              <a:t>O quadro de referência sintetiza, numa perspectiva de racionalidade ideal, o caráter sistemático que articula os elementos mais importantes da política pública, a seguir destacados.</a:t>
            </a:r>
          </a:p>
          <a:p>
            <a:endParaRPr lang="pt-BR" dirty="0"/>
          </a:p>
          <a:p>
            <a:endParaRPr lang="pt-BR" dirty="0"/>
          </a:p>
        </p:txBody>
      </p:sp>
    </p:spTree>
    <p:extLst>
      <p:ext uri="{BB962C8B-B14F-4D97-AF65-F5344CB8AC3E}">
        <p14:creationId xmlns:p14="http://schemas.microsoft.com/office/powerpoint/2010/main" val="324259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9A2C61-598A-4DEC-B3CD-9D6C54818368}"/>
              </a:ext>
            </a:extLst>
          </p:cNvPr>
          <p:cNvSpPr>
            <a:spLocks noGrp="1"/>
          </p:cNvSpPr>
          <p:nvPr>
            <p:ph idx="1"/>
          </p:nvPr>
        </p:nvSpPr>
        <p:spPr>
          <a:xfrm>
            <a:off x="583096" y="457200"/>
            <a:ext cx="10542104" cy="5495544"/>
          </a:xfrm>
          <a:solidFill>
            <a:schemeClr val="accent1">
              <a:lumMod val="60000"/>
              <a:lumOff val="40000"/>
            </a:schemeClr>
          </a:solidFill>
        </p:spPr>
        <p:txBody>
          <a:bodyPr/>
          <a:lstStyle/>
          <a:p>
            <a:pPr marL="0" indent="0">
              <a:buNone/>
            </a:pPr>
            <a:r>
              <a:rPr lang="pt-BR" b="1" dirty="0"/>
              <a:t>1)             Nome oficial do programa de ação</a:t>
            </a:r>
            <a:endParaRPr lang="pt-BR" dirty="0"/>
          </a:p>
          <a:p>
            <a:r>
              <a:rPr lang="pt-BR" dirty="0"/>
              <a:t>O nome do programa é o que lhe confere identidade, permitindo isolá-lo do entorno. Contemporaneamente, o nome é associado à marca política do programa, sua identificação político-partidária. Embora seja, talvez, uma “licença teórica” relacionar esse componente da marca política, hoje muito ligado ao marketing político, a um dos corifeus do institucionalismo do séc. XX, </a:t>
            </a:r>
            <a:r>
              <a:rPr lang="pt-BR" dirty="0" err="1"/>
              <a:t>Hauriou</a:t>
            </a:r>
            <a:r>
              <a:rPr lang="pt-BR" dirty="0"/>
              <a:t>, a noção de ideia diretriz, concebida por esse autor, empresta um poderoso sentido explicativo à noção da marca, na medida em que descreve a comunicação entre as expectativas individuais e a iniciativa que resulta do poder legitimado pela coletividade.</a:t>
            </a:r>
          </a:p>
          <a:p>
            <a:pPr marL="0" indent="0">
              <a:buNone/>
            </a:pPr>
            <a:r>
              <a:rPr lang="pt-BR" b="1" dirty="0"/>
              <a:t>2)              Gestão governamental</a:t>
            </a:r>
            <a:endParaRPr lang="pt-BR" dirty="0"/>
          </a:p>
          <a:p>
            <a:r>
              <a:rPr lang="pt-BR" dirty="0"/>
              <a:t>Apontar a gestão governamental que criou ou implementou o programa permite compreender seu sentido à luz do espectro político-partidário. Isso, além de conferir maior profundidade à análise, aproxima o estudioso do material não jurídico, permitindo visualizar aspectos que a consideração isolada das normas e variáveis exclusivamente jurídicas limita sobremaneira.</a:t>
            </a:r>
          </a:p>
          <a:p>
            <a:r>
              <a:rPr lang="pt-BR" dirty="0"/>
              <a:t>Em complemento, devem ser indicadas eventuais fontes de inspiração em modelos de ação externos, tais como os adotados por agências da Organização das Nações Unidas, Banco Mundial etc.</a:t>
            </a:r>
          </a:p>
          <a:p>
            <a:endParaRPr lang="pt-BR" dirty="0"/>
          </a:p>
        </p:txBody>
      </p:sp>
      <p:sp>
        <p:nvSpPr>
          <p:cNvPr id="4" name="Espaço Reservado para Data 3">
            <a:extLst>
              <a:ext uri="{FF2B5EF4-FFF2-40B4-BE49-F238E27FC236}">
                <a16:creationId xmlns:a16="http://schemas.microsoft.com/office/drawing/2014/main" id="{D81844BC-D65C-4B1F-8B3E-2F55C6E5B818}"/>
              </a:ext>
            </a:extLst>
          </p:cNvPr>
          <p:cNvSpPr>
            <a:spLocks noGrp="1"/>
          </p:cNvSpPr>
          <p:nvPr>
            <p:ph type="dt" sz="half" idx="10"/>
          </p:nvPr>
        </p:nvSpPr>
        <p:spPr/>
        <p:txBody>
          <a:bodyPr/>
          <a:lstStyle/>
          <a:p>
            <a:pPr rtl="0"/>
            <a:fld id="{B6E62EC5-0DC6-4A78-BB05-D67BCA50AA36}" type="datetime1">
              <a:rPr lang="pt-BR" smtClean="0"/>
              <a:t>28/09/2021</a:t>
            </a:fld>
            <a:endParaRPr lang="en-US"/>
          </a:p>
        </p:txBody>
      </p:sp>
    </p:spTree>
    <p:extLst>
      <p:ext uri="{BB962C8B-B14F-4D97-AF65-F5344CB8AC3E}">
        <p14:creationId xmlns:p14="http://schemas.microsoft.com/office/powerpoint/2010/main" val="2388747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9A2C61-598A-4DEC-B3CD-9D6C54818368}"/>
              </a:ext>
            </a:extLst>
          </p:cNvPr>
          <p:cNvSpPr>
            <a:spLocks noGrp="1"/>
          </p:cNvSpPr>
          <p:nvPr>
            <p:ph idx="1"/>
          </p:nvPr>
        </p:nvSpPr>
        <p:spPr>
          <a:xfrm>
            <a:off x="583096" y="457200"/>
            <a:ext cx="10542104" cy="5495544"/>
          </a:xfrm>
          <a:solidFill>
            <a:schemeClr val="accent1">
              <a:lumMod val="60000"/>
              <a:lumOff val="40000"/>
            </a:schemeClr>
          </a:solidFill>
        </p:spPr>
        <p:txBody>
          <a:bodyPr>
            <a:normAutofit fontScale="92500" lnSpcReduction="10000"/>
          </a:bodyPr>
          <a:lstStyle/>
          <a:p>
            <a:pPr marL="0" indent="0">
              <a:buNone/>
            </a:pPr>
            <a:r>
              <a:rPr lang="pt-BR" b="1" dirty="0"/>
              <a:t>3)              Base normativa</a:t>
            </a:r>
            <a:endParaRPr lang="pt-BR" dirty="0"/>
          </a:p>
          <a:p>
            <a:r>
              <a:rPr lang="pt-BR" dirty="0"/>
              <a:t>Apontar a norma que institui o programa e as disposições mais importantes específicas para o seu funcionamento. A norma principal, cujo suporte pode ser de hierarquia variada (em geral lei ordinária ou decreto, embora possa ser também inferior ou superior) se caracteriza, pelo menos idealmente, por conferir caráter sistemático ao programa, articulando seus diversos elementos e, em especial, os vários focos de competência dos quais depende o seu funcionamento.</a:t>
            </a:r>
          </a:p>
          <a:p>
            <a:r>
              <a:rPr lang="pt-BR" dirty="0"/>
              <a:t>Em complemento, pode-se indicar outras normas não exclusivas do programa, nos quais se apoia o seu funcionamento.</a:t>
            </a:r>
          </a:p>
          <a:p>
            <a:r>
              <a:rPr lang="pt-BR" dirty="0"/>
              <a:t>Conforme se advertiu no início, essa operação não é simples. Não basta arrolar um grande número de normas com incidência sobre a criação ou implementação do programa. É importante buscar o núcleo de sentido do programa, amparado no conjunto normativo. Cabe aos intérpretes --- o “autêntico”, no caso dos instituidores do programa, ou os externos --- identificar de que forma isso se dá.</a:t>
            </a:r>
          </a:p>
          <a:p>
            <a:endParaRPr lang="pt-BR" dirty="0"/>
          </a:p>
          <a:p>
            <a:pPr marL="0" indent="0">
              <a:buNone/>
            </a:pPr>
            <a:r>
              <a:rPr lang="pt-BR" b="1" dirty="0"/>
              <a:t>4)              Desenho jurídico-institucional</a:t>
            </a:r>
            <a:endParaRPr lang="pt-BR" dirty="0"/>
          </a:p>
          <a:p>
            <a:r>
              <a:rPr lang="pt-BR" dirty="0"/>
              <a:t>A identificação da base normativa do programa, referida no item 3, é mais viável quando se consegue descrever a organização do programa, numa visão macro. O primeiro passo é identificar os principais agentes institucionais com competências, atribuições e responsabilidades sobre o funcionamento do programa, tanto no interior do aparelho governamental, como fora dele. Em seguida, descrevem-se os papéis institucionais de cada um (itens 5 e 6) e os mecanismos de articulação da ação (item 7), isto é, como está prevista a atuação, em conjunto, desses vários agentes. A descrição, nesse ponto, deve ser não valorativa, de modo que a percepção mais objetiva permita, posteriormente, a apreciação crítica.</a:t>
            </a:r>
          </a:p>
          <a:p>
            <a:r>
              <a:rPr lang="pt-BR" dirty="0"/>
              <a:t>A visão comparativa, tanto histórica, no sentido evolutivo, em relação ao contexto de programas de ação existentes para finalidades semelhantes, como em vista de experiências similares adotadas em outros países, em geral é inspiradora para a descrição ou elaboração do desenho institucional.</a:t>
            </a:r>
          </a:p>
          <a:p>
            <a:endParaRPr lang="pt-BR" dirty="0"/>
          </a:p>
          <a:p>
            <a:endParaRPr lang="pt-BR" dirty="0"/>
          </a:p>
        </p:txBody>
      </p:sp>
      <p:sp>
        <p:nvSpPr>
          <p:cNvPr id="4" name="Espaço Reservado para Data 3">
            <a:extLst>
              <a:ext uri="{FF2B5EF4-FFF2-40B4-BE49-F238E27FC236}">
                <a16:creationId xmlns:a16="http://schemas.microsoft.com/office/drawing/2014/main" id="{D81844BC-D65C-4B1F-8B3E-2F55C6E5B818}"/>
              </a:ext>
            </a:extLst>
          </p:cNvPr>
          <p:cNvSpPr>
            <a:spLocks noGrp="1"/>
          </p:cNvSpPr>
          <p:nvPr>
            <p:ph type="dt" sz="half" idx="10"/>
          </p:nvPr>
        </p:nvSpPr>
        <p:spPr/>
        <p:txBody>
          <a:bodyPr/>
          <a:lstStyle/>
          <a:p>
            <a:pPr rtl="0"/>
            <a:fld id="{B6E62EC5-0DC6-4A78-BB05-D67BCA50AA36}" type="datetime1">
              <a:rPr lang="pt-BR" smtClean="0"/>
              <a:t>28/09/2021</a:t>
            </a:fld>
            <a:endParaRPr lang="en-US"/>
          </a:p>
        </p:txBody>
      </p:sp>
    </p:spTree>
    <p:extLst>
      <p:ext uri="{BB962C8B-B14F-4D97-AF65-F5344CB8AC3E}">
        <p14:creationId xmlns:p14="http://schemas.microsoft.com/office/powerpoint/2010/main" val="105953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9A2C61-598A-4DEC-B3CD-9D6C54818368}"/>
              </a:ext>
            </a:extLst>
          </p:cNvPr>
          <p:cNvSpPr>
            <a:spLocks noGrp="1"/>
          </p:cNvSpPr>
          <p:nvPr>
            <p:ph idx="1"/>
          </p:nvPr>
        </p:nvSpPr>
        <p:spPr>
          <a:xfrm>
            <a:off x="583096" y="457200"/>
            <a:ext cx="10542104" cy="5495544"/>
          </a:xfrm>
          <a:solidFill>
            <a:schemeClr val="accent1">
              <a:lumMod val="60000"/>
              <a:lumOff val="40000"/>
            </a:schemeClr>
          </a:solidFill>
        </p:spPr>
        <p:txBody>
          <a:bodyPr>
            <a:normAutofit/>
          </a:bodyPr>
          <a:lstStyle/>
          <a:p>
            <a:pPr marL="0" indent="0">
              <a:buNone/>
            </a:pPr>
            <a:r>
              <a:rPr lang="pt-BR" b="1" dirty="0"/>
              <a:t> 5)            Agentes governamentais</a:t>
            </a:r>
            <a:endParaRPr lang="pt-BR" dirty="0"/>
          </a:p>
          <a:p>
            <a:r>
              <a:rPr lang="pt-BR" dirty="0"/>
              <a:t>Identificar, a partir da base normativa, as competências, atribuições e responsabilidades reservadas a cada agente governamental, tanto os principais, como os secundários, isto é, aqueles que administrarão efeitos da conduta dos primeiros. Essa identificação é a base para a compreensão tanto da estratégia de implantação do programa (item 10), como de seu funcionamento, seja o idealizado, seja o efetivo, e seus aspectos críticos (itens 11 e 12).</a:t>
            </a:r>
          </a:p>
          <a:p>
            <a:pPr marL="0" indent="0">
              <a:buNone/>
            </a:pPr>
            <a:r>
              <a:rPr lang="pt-BR" b="1" dirty="0"/>
              <a:t>6)              Agentes não governamentais         </a:t>
            </a:r>
            <a:endParaRPr lang="pt-BR" dirty="0"/>
          </a:p>
          <a:p>
            <a:r>
              <a:rPr lang="pt-BR" dirty="0"/>
              <a:t>Identificar os agentes situados fora do aparelho governamental que executam aspectos da política, em geral mediante financiamento ou indução de comportamentos. A compreensão de quem são os principais interessados, quais são os protagonistas e possíveis antagonistas do programa, as forças sociais que explicitamente (ou de forma menos visível) o sustentam confere maior profundidade à análise.</a:t>
            </a:r>
          </a:p>
          <a:p>
            <a:endParaRPr lang="pt-BR" dirty="0"/>
          </a:p>
          <a:p>
            <a:pPr marL="0" indent="0">
              <a:buNone/>
            </a:pPr>
            <a:r>
              <a:rPr lang="pt-BR" b="1" dirty="0"/>
              <a:t>7)              Mecanismos jurídicos de articulação</a:t>
            </a:r>
            <a:endParaRPr lang="pt-BR" dirty="0"/>
          </a:p>
          <a:p>
            <a:r>
              <a:rPr lang="pt-BR" dirty="0"/>
              <a:t>Há diversos mecanismos possíveis de articulação ou coordenação da ação dos vários agentes, tanto no plano </a:t>
            </a:r>
            <a:r>
              <a:rPr lang="pt-BR" dirty="0" err="1"/>
              <a:t>intra-governamental</a:t>
            </a:r>
            <a:r>
              <a:rPr lang="pt-BR" dirty="0"/>
              <a:t>, como na relação dos agentes governamentais com os não governamentais. No Brasil, a forma federativa e a repartição de competências, especialmente a definição constitucional das competências comuns, tem influência determinante sobre os programas de alcance nacional. Os modos pelos quais se dá a articulação da ação dos vários agentes depende, em grande medida, de mecanismos jurídicos, de gestão e de informação.</a:t>
            </a:r>
          </a:p>
          <a:p>
            <a:endParaRPr lang="pt-BR" dirty="0"/>
          </a:p>
        </p:txBody>
      </p:sp>
      <p:sp>
        <p:nvSpPr>
          <p:cNvPr id="4" name="Espaço Reservado para Data 3">
            <a:extLst>
              <a:ext uri="{FF2B5EF4-FFF2-40B4-BE49-F238E27FC236}">
                <a16:creationId xmlns:a16="http://schemas.microsoft.com/office/drawing/2014/main" id="{D81844BC-D65C-4B1F-8B3E-2F55C6E5B818}"/>
              </a:ext>
            </a:extLst>
          </p:cNvPr>
          <p:cNvSpPr>
            <a:spLocks noGrp="1"/>
          </p:cNvSpPr>
          <p:nvPr>
            <p:ph type="dt" sz="half" idx="10"/>
          </p:nvPr>
        </p:nvSpPr>
        <p:spPr/>
        <p:txBody>
          <a:bodyPr/>
          <a:lstStyle/>
          <a:p>
            <a:pPr rtl="0"/>
            <a:fld id="{B6E62EC5-0DC6-4A78-BB05-D67BCA50AA36}" type="datetime1">
              <a:rPr lang="pt-BR" smtClean="0"/>
              <a:t>28/09/2021</a:t>
            </a:fld>
            <a:endParaRPr lang="en-US"/>
          </a:p>
        </p:txBody>
      </p:sp>
    </p:spTree>
    <p:extLst>
      <p:ext uri="{BB962C8B-B14F-4D97-AF65-F5344CB8AC3E}">
        <p14:creationId xmlns:p14="http://schemas.microsoft.com/office/powerpoint/2010/main" val="135707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9A2C61-598A-4DEC-B3CD-9D6C54818368}"/>
              </a:ext>
            </a:extLst>
          </p:cNvPr>
          <p:cNvSpPr>
            <a:spLocks noGrp="1"/>
          </p:cNvSpPr>
          <p:nvPr>
            <p:ph idx="1"/>
          </p:nvPr>
        </p:nvSpPr>
        <p:spPr>
          <a:xfrm>
            <a:off x="583096" y="457200"/>
            <a:ext cx="10542104" cy="5495544"/>
          </a:xfrm>
          <a:solidFill>
            <a:schemeClr val="accent1">
              <a:lumMod val="60000"/>
              <a:lumOff val="40000"/>
            </a:schemeClr>
          </a:solidFill>
        </p:spPr>
        <p:txBody>
          <a:bodyPr>
            <a:normAutofit/>
          </a:bodyPr>
          <a:lstStyle/>
          <a:p>
            <a:pPr marL="0" indent="0">
              <a:buNone/>
            </a:pPr>
            <a:r>
              <a:rPr lang="pt-BR" b="1" dirty="0"/>
              <a:t>8)              Escala e público-alvo</a:t>
            </a:r>
            <a:endParaRPr lang="pt-BR" dirty="0"/>
          </a:p>
          <a:p>
            <a:r>
              <a:rPr lang="pt-BR" dirty="0"/>
              <a:t>Conforme dito acima, a escala ampla é um traço definidor das políticas públicas. Nesse sentido, a análise do programa deve escrutinar o alcance esperado com a implementação do programa, dimensionando, para o intérprete, a magnitude pretendida, mediante comparação com programas similares ou ordens de grandeza que possam servir de referência. Essa análise poderá ser balizada por programas de outros países, programas mais antigos etc.. Esses parâmetros permitem qualificar os dados quantitativos sobre beneficiários diretos e indiretos, em geral disponíveis em bancos de dados oficiais, a partir do cotejo com informações de outras procedências, que permitirão a necessária perspectiva crítica sobre o programa (item 12)</a:t>
            </a:r>
          </a:p>
          <a:p>
            <a:endParaRPr lang="pt-BR" dirty="0"/>
          </a:p>
          <a:p>
            <a:pPr marL="0" indent="0">
              <a:buNone/>
            </a:pPr>
            <a:r>
              <a:rPr lang="pt-BR" b="1" dirty="0"/>
              <a:t>9)              Dimensão econômico-financeira do programa</a:t>
            </a:r>
            <a:endParaRPr lang="pt-BR" dirty="0"/>
          </a:p>
          <a:p>
            <a:r>
              <a:rPr lang="pt-BR" dirty="0"/>
              <a:t>Os recursos financeiros vinculados ao programa são um dado da maior relevância, que os estudiosos do direito em geral têm dificuldade em considerar. Do ponto de vista da alocação orçamentária, essa inversão de recursos pode se dar na forma de investimento, custeio ou pessoal. A última, em regra não é exclusiva do programa, pois exceto na hipótese de pessoal especializado (professores, médicos etc.), os recursos humanos na Administração Pública geralmente atendem a diversos serviços e programas.</a:t>
            </a:r>
          </a:p>
          <a:p>
            <a:r>
              <a:rPr lang="pt-BR" dirty="0"/>
              <a:t>Ainda assim, na descrição da política essa informação, pela sua relevância, deve ser buscada, seja nos quadros da leis orçamentárias, seja nos anexos do projeto de lei que cria o programa ou em outras fontes disponíveis. O dimensionamento do programa mencionado no item 8 ganha outra expressão, se puder ser comparado quando ao quesito do financiamento.</a:t>
            </a:r>
          </a:p>
          <a:p>
            <a:endParaRPr lang="pt-BR" dirty="0"/>
          </a:p>
          <a:p>
            <a:endParaRPr lang="pt-BR" dirty="0"/>
          </a:p>
        </p:txBody>
      </p:sp>
      <p:sp>
        <p:nvSpPr>
          <p:cNvPr id="4" name="Espaço Reservado para Data 3">
            <a:extLst>
              <a:ext uri="{FF2B5EF4-FFF2-40B4-BE49-F238E27FC236}">
                <a16:creationId xmlns:a16="http://schemas.microsoft.com/office/drawing/2014/main" id="{D81844BC-D65C-4B1F-8B3E-2F55C6E5B818}"/>
              </a:ext>
            </a:extLst>
          </p:cNvPr>
          <p:cNvSpPr>
            <a:spLocks noGrp="1"/>
          </p:cNvSpPr>
          <p:nvPr>
            <p:ph type="dt" sz="half" idx="10"/>
          </p:nvPr>
        </p:nvSpPr>
        <p:spPr/>
        <p:txBody>
          <a:bodyPr/>
          <a:lstStyle/>
          <a:p>
            <a:pPr rtl="0"/>
            <a:fld id="{B6E62EC5-0DC6-4A78-BB05-D67BCA50AA36}" type="datetime1">
              <a:rPr lang="pt-BR" smtClean="0"/>
              <a:t>28/09/2021</a:t>
            </a:fld>
            <a:endParaRPr lang="en-US"/>
          </a:p>
        </p:txBody>
      </p:sp>
    </p:spTree>
    <p:extLst>
      <p:ext uri="{BB962C8B-B14F-4D97-AF65-F5344CB8AC3E}">
        <p14:creationId xmlns:p14="http://schemas.microsoft.com/office/powerpoint/2010/main" val="57150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9A2C61-598A-4DEC-B3CD-9D6C54818368}"/>
              </a:ext>
            </a:extLst>
          </p:cNvPr>
          <p:cNvSpPr>
            <a:spLocks noGrp="1"/>
          </p:cNvSpPr>
          <p:nvPr>
            <p:ph idx="1"/>
          </p:nvPr>
        </p:nvSpPr>
        <p:spPr>
          <a:xfrm>
            <a:off x="583096" y="457200"/>
            <a:ext cx="10542104" cy="5495544"/>
          </a:xfrm>
          <a:solidFill>
            <a:schemeClr val="accent1">
              <a:lumMod val="60000"/>
              <a:lumOff val="40000"/>
            </a:schemeClr>
          </a:solidFill>
        </p:spPr>
        <p:txBody>
          <a:bodyPr>
            <a:normAutofit fontScale="92500"/>
          </a:bodyPr>
          <a:lstStyle/>
          <a:p>
            <a:pPr marL="0" indent="0">
              <a:buNone/>
            </a:pPr>
            <a:r>
              <a:rPr lang="pt-BR" b="1" dirty="0"/>
              <a:t>10)           Estratégia de implantação</a:t>
            </a:r>
            <a:endParaRPr lang="pt-BR" dirty="0"/>
          </a:p>
          <a:p>
            <a:r>
              <a:rPr lang="pt-BR" dirty="0"/>
              <a:t>Nesse ponto, o objetivo é descrever, com base nas fontes oficiais, qual é o movimento pretendido ou esperado pelo gestor público que protagoniza a instituição do programa. A qualidade do planejamento se revelará neste item, posto que dela exsurgirá naturalmente a estratégia. Em sentido contrário, da deficiência de planejamento resultará a obscuridade na compreensão da estratégia, pelo analista, e as limitações de adesão e legitimação, no plano da ação concreta.</a:t>
            </a:r>
          </a:p>
          <a:p>
            <a:r>
              <a:rPr lang="pt-BR" dirty="0"/>
              <a:t>Uma informação menos evidente, mas bastante relevante, diz respeito às reações esperadas dos demais agentes e principalmente dos possíveis antagonistas do programa. Ou, quando se trata de uma transformação significativa, como se projeta a reação conservadora, que poderá ser superada, eventualmente, em etapas. Nesse aspecto, o direito tem um grande potencial de conformar o processo de transição, ao definir a situação das relações jurídicas em curso, aquilo que se conhece como direito intertemporal.</a:t>
            </a:r>
          </a:p>
          <a:p>
            <a:pPr marL="0" indent="0">
              <a:buNone/>
            </a:pPr>
            <a:r>
              <a:rPr lang="pt-BR" b="1" dirty="0"/>
              <a:t>11)           Funcionamento efetivo do programa</a:t>
            </a:r>
            <a:endParaRPr lang="pt-BR" dirty="0"/>
          </a:p>
          <a:p>
            <a:r>
              <a:rPr lang="pt-BR" dirty="0"/>
              <a:t>Compreendido o desenho ideal do programa (itens 4 a 10), poderá o analista confrontá-lo com o seu funcionamento real, numa visão panorâmica. Neste aspecto é importante contar com documentos externos aos elementos oficiais do programa, visões de outros agentes, distintos dos agentes governamentais envolvidos; em outras palavras, basear-se em fontes diversas da governamental. Dados comparativos com programas similares também são bastante úteis, neste quesito.</a:t>
            </a:r>
          </a:p>
          <a:p>
            <a:r>
              <a:rPr lang="pt-BR" dirty="0"/>
              <a:t>Programas muito recentes apresentam dificuldade de análise, neste quesito, visto que as informações disponíveis em geral limitam-se às governamentais, que raramente apresentarão aspectos críticos de seu funcionamento. Numa administração democrática e transparente, pode-se admitir que isso ocorra menos por interesse em escamotear problemas do que por uma característica própria da ação governamental, de prosseguir processando as dificuldades (com ou sem sucesso), justificando eventual fracasso com a consideração do processo de implantação como ainda inacabado</a:t>
            </a:r>
          </a:p>
          <a:p>
            <a:endParaRPr lang="pt-BR" dirty="0"/>
          </a:p>
        </p:txBody>
      </p:sp>
      <p:sp>
        <p:nvSpPr>
          <p:cNvPr id="4" name="Espaço Reservado para Data 3">
            <a:extLst>
              <a:ext uri="{FF2B5EF4-FFF2-40B4-BE49-F238E27FC236}">
                <a16:creationId xmlns:a16="http://schemas.microsoft.com/office/drawing/2014/main" id="{D81844BC-D65C-4B1F-8B3E-2F55C6E5B818}"/>
              </a:ext>
            </a:extLst>
          </p:cNvPr>
          <p:cNvSpPr>
            <a:spLocks noGrp="1"/>
          </p:cNvSpPr>
          <p:nvPr>
            <p:ph type="dt" sz="half" idx="10"/>
          </p:nvPr>
        </p:nvSpPr>
        <p:spPr/>
        <p:txBody>
          <a:bodyPr/>
          <a:lstStyle/>
          <a:p>
            <a:pPr rtl="0"/>
            <a:fld id="{B6E62EC5-0DC6-4A78-BB05-D67BCA50AA36}" type="datetime1">
              <a:rPr lang="pt-BR" smtClean="0"/>
              <a:t>28/09/2021</a:t>
            </a:fld>
            <a:endParaRPr lang="en-US"/>
          </a:p>
        </p:txBody>
      </p:sp>
    </p:spTree>
    <p:extLst>
      <p:ext uri="{BB962C8B-B14F-4D97-AF65-F5344CB8AC3E}">
        <p14:creationId xmlns:p14="http://schemas.microsoft.com/office/powerpoint/2010/main" val="336397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9A2C61-598A-4DEC-B3CD-9D6C54818368}"/>
              </a:ext>
            </a:extLst>
          </p:cNvPr>
          <p:cNvSpPr>
            <a:spLocks noGrp="1"/>
          </p:cNvSpPr>
          <p:nvPr>
            <p:ph idx="1"/>
          </p:nvPr>
        </p:nvSpPr>
        <p:spPr>
          <a:xfrm>
            <a:off x="583096" y="457200"/>
            <a:ext cx="10542104" cy="5495544"/>
          </a:xfrm>
          <a:solidFill>
            <a:schemeClr val="accent1">
              <a:lumMod val="60000"/>
              <a:lumOff val="40000"/>
            </a:schemeClr>
          </a:solidFill>
        </p:spPr>
        <p:txBody>
          <a:bodyPr>
            <a:normAutofit/>
          </a:bodyPr>
          <a:lstStyle/>
          <a:p>
            <a:pPr marL="0" indent="0">
              <a:buNone/>
            </a:pPr>
            <a:r>
              <a:rPr lang="pt-BR" b="1" dirty="0"/>
              <a:t>12)           Aspectos críticos do desenho jurídico-institucional</a:t>
            </a:r>
            <a:endParaRPr lang="pt-BR" dirty="0"/>
          </a:p>
          <a:p>
            <a:r>
              <a:rPr lang="pt-BR" dirty="0"/>
              <a:t>Por fim, da visão panorâmica mencionada no item 11 poderão ser destacados para análise em detalhe os elementos jurídicos presentes na estruturação da política, capazes de explicar, pelo menos em parte, os aspectos críticos da sua implementação</a:t>
            </a:r>
          </a:p>
        </p:txBody>
      </p:sp>
      <p:sp>
        <p:nvSpPr>
          <p:cNvPr id="4" name="Espaço Reservado para Data 3">
            <a:extLst>
              <a:ext uri="{FF2B5EF4-FFF2-40B4-BE49-F238E27FC236}">
                <a16:creationId xmlns:a16="http://schemas.microsoft.com/office/drawing/2014/main" id="{D81844BC-D65C-4B1F-8B3E-2F55C6E5B818}"/>
              </a:ext>
            </a:extLst>
          </p:cNvPr>
          <p:cNvSpPr>
            <a:spLocks noGrp="1"/>
          </p:cNvSpPr>
          <p:nvPr>
            <p:ph type="dt" sz="half" idx="10"/>
          </p:nvPr>
        </p:nvSpPr>
        <p:spPr/>
        <p:txBody>
          <a:bodyPr/>
          <a:lstStyle/>
          <a:p>
            <a:pPr rtl="0"/>
            <a:fld id="{B6E62EC5-0DC6-4A78-BB05-D67BCA50AA36}" type="datetime1">
              <a:rPr lang="pt-BR" smtClean="0"/>
              <a:t>28/09/2021</a:t>
            </a:fld>
            <a:endParaRPr lang="en-US"/>
          </a:p>
        </p:txBody>
      </p:sp>
    </p:spTree>
    <p:extLst>
      <p:ext uri="{BB962C8B-B14F-4D97-AF65-F5344CB8AC3E}">
        <p14:creationId xmlns:p14="http://schemas.microsoft.com/office/powerpoint/2010/main" val="1092768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17_TF56410444" id="{35CCA0FA-4D6E-4DE9-BB56-D00F3F9DC0E1}" vid="{C1FD0161-C62D-4F6E-BF43-DCD4DD87A78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{72BE6826-665C-4781-A407-F69DD26A1708}tf56410444_win32</Template>
  <TotalTime>10</TotalTime>
  <Words>1576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Avenir Next LT Pro</vt:lpstr>
      <vt:lpstr>Avenir Next LT Pro Light</vt:lpstr>
      <vt:lpstr>Calibri</vt:lpstr>
      <vt:lpstr>Garamond</vt:lpstr>
      <vt:lpstr>SavonVTI</vt:lpstr>
      <vt:lpstr>Aula 07</vt:lpstr>
      <vt:lpstr>QUADRO DE REFERÊNCIA PARA ELABORAÇÃO DE PP</vt:lpstr>
      <vt:lpstr> Quadro de Referência de uma Política Pública: primeiras linhas de uma visão jurídico-institucional Proposto por Maria Paula Dallari Bucci.</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07</dc:title>
  <dc:creator>User</dc:creator>
  <cp:lastModifiedBy>User</cp:lastModifiedBy>
  <cp:revision>1</cp:revision>
  <dcterms:created xsi:type="dcterms:W3CDTF">2021-09-28T14:45:23Z</dcterms:created>
  <dcterms:modified xsi:type="dcterms:W3CDTF">2021-09-28T14:55:56Z</dcterms:modified>
</cp:coreProperties>
</file>