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  <p:sldMasterId id="2147483672" r:id="rId6"/>
  </p:sldMasterIdLst>
  <p:sldIdLst>
    <p:sldId id="292" r:id="rId7"/>
    <p:sldId id="286" r:id="rId8"/>
    <p:sldId id="284" r:id="rId9"/>
    <p:sldId id="264" r:id="rId10"/>
    <p:sldId id="289" r:id="rId11"/>
    <p:sldId id="283" r:id="rId12"/>
    <p:sldId id="278" r:id="rId13"/>
    <p:sldId id="282" r:id="rId14"/>
    <p:sldId id="281" r:id="rId15"/>
    <p:sldId id="277" r:id="rId16"/>
    <p:sldId id="285" r:id="rId17"/>
    <p:sldId id="280" r:id="rId18"/>
    <p:sldId id="279" r:id="rId19"/>
    <p:sldId id="265" r:id="rId20"/>
    <p:sldId id="276" r:id="rId21"/>
    <p:sldId id="275" r:id="rId22"/>
    <p:sldId id="267" r:id="rId23"/>
    <p:sldId id="266" r:id="rId24"/>
    <p:sldId id="287" r:id="rId25"/>
    <p:sldId id="274" r:id="rId26"/>
    <p:sldId id="273" r:id="rId27"/>
    <p:sldId id="272" r:id="rId28"/>
    <p:sldId id="271" r:id="rId29"/>
    <p:sldId id="270" r:id="rId30"/>
    <p:sldId id="269" r:id="rId31"/>
    <p:sldId id="293" r:id="rId32"/>
    <p:sldId id="294" r:id="rId33"/>
    <p:sldId id="295" r:id="rId34"/>
    <p:sldId id="291" r:id="rId35"/>
    <p:sldId id="288" r:id="rId3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prnPr clrMode="gray"/>
  <p:showPr showNarration="1">
    <p:penClr>
      <a:srgbClr val="0000FF"/>
    </p:penClr>
  </p:showPr>
  <p:extLst>
    <p:ext uri="smNativeData">
      <pr:smAppRevision xmlns:pr="smNativeData" xmlns="smNativeData" dt="1682874963" val="1062" revOS="4"/>
      <pr:smFileRevision xmlns:pr="smNativeData" xmlns="smNativeData" dt="1682874963" val="101"/>
      <pr:guideOptions xmlns:pr="smNativeData" xmlns="smNativeData" dt="168287496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4" d="100"/>
          <a:sy n="44" d="100"/>
        </p:scale>
        <p:origin x="2299" y="208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8" d="100"/>
        <a:sy n="8" d="100"/>
      </p:scale>
      <p:origin x="0" y="0"/>
    </p:cViewPr>
  </p:sorterViewPr>
  <p:notesViewPr>
    <p:cSldViewPr snapToObjects="1" showGuides="1">
      <p:cViewPr>
        <p:scale>
          <a:sx n="44" d="100"/>
          <a:sy n="44" d="100"/>
        </p:scale>
        <p:origin x="2299" y="20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L0QAAD//8EB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cap="none"/>
            </a:pPr>
            <a:r>
              <a:t>Clique para editar o título Mestre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D0QAAD//8EB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2400" cap="none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wQAAD//8EB"/>
              </a:ext>
            </a:extLst>
          </p:cNvSpPr>
          <p:nvPr>
            <p:ph type="dt" sz="half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0EF529C8-86E3-A0DF-AD4D-708A67035B25}" type="datetime1">
              <a:t>26/04/2023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wQAAD//8EB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wQAAD//8EB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0EF50115-5BE3-A0F7-AD4D-ADA24F035BF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51F3-BDE3-A0A7-AD4D-4BF21F035B1E}" type="datetime1">
              <a:t>26/04/2023</a:t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59B7-F9E3-A0AF-AD4D-0FFA17035B5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L8Q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D8Q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0CC7-89E3-A0FA-AD4D-7FAF42035B2A}" type="datetime1">
              <a:t>26/04/2023</a:t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72FC-B2E3-A084-AD4D-44D13C035B1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CC8-86E3-A09A-AD4D-70CF22035B25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24B-05E3-A0F4-AD4D-F3A14C035BA6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EAd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735-7BE3-A0B1-AD4D-8DE409035BD8}" type="datetime1">
              <a:rPr cap="none" noProof="1"/>
              <a:t/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AA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6B3-FDE3-A0B0-AD4D-0BE508035B5E}" type="slidenum">
              <a:rPr cap="none" noProof="1"/>
              <a:t/>
            </a:fld>
            <a:endParaRPr cap="none" noProof="1"/>
          </a:p>
        </p:txBody>
      </p:sp>
      <p:pic>
        <p:nvPicPr>
          <p:cNvPr id="5" name="Imagem 9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G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755-1BE3-A0B1-AD4D-EDE409035BB8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3D9-97E3-A095-AD4D-61C02D035B34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5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223A-74E3-A0D4-AD4D-82816C035BD7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109-47E3-A0E7-AD4D-B1B25F035BE4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6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918-56E3-A09F-AD4D-A0CA27035BF5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316F-21E3-A0C7-AD4D-D7927F035B82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5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DBC-F2E3-A0EB-AD4D-04BE53035B51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3C71-3FE3-A0CA-AD4D-C99F72035B9C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6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C47-09E3-A09A-AD4D-FFCF22035BAA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7393-DDE3-A085-AD4D-2BD03D035B7E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5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531-7FE3-A0F3-AD4D-89A64B035BDC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A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A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859-17E3-A0BE-AD4D-E1EB06035BB4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6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5B55-1BE3-A0AD-AD4D-EDF815035BB8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11B1-FFE3-A0E7-AD4D-09B25F035B5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B55-1BE3-A09D-AD4D-EDC825035BB8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558-16E3-A0F3-AD4D-E0A64B035BB5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5" name="Imagem 5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E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36F0-BEE3-A0C0-AD4D-489578035B1D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21F2-BCE3-A0D7-AD4D-4A826F035B1F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L2Q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sz="6000" cap="none"/>
            </a:lvl1pPr>
          </a:lstStyle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/>
            <a:r>
              <a:rPr lang="pt-br" cap="none"/>
              <a:t>Clique para editar o estilo do subtítulo Mestre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F7B-35E3-A0E9-AD4D-C3BC51035B96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3C2-8CE3-A0F5-AD4D-7AA04D035B2F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556-18E3-A0B3-AD4D-EEE60B035BBB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E87-C9E3-A098-AD4D-3FCD20035B6A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L2Q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sz="6000" cap="none"/>
            </a:lvl1pPr>
          </a:lstStyle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 cap="none">
                <a:solidFill>
                  <a:srgbClr val="8C8C8C"/>
                </a:solidFill>
              </a:defRPr>
            </a:lvl1pPr>
            <a:lvl2pPr marL="457200" indent="0">
              <a:buNone/>
              <a:defRPr sz="2000" cap="none">
                <a:solidFill>
                  <a:srgbClr val="8C8C8C"/>
                </a:solidFill>
              </a:defRPr>
            </a:lvl2pPr>
            <a:lvl3pPr marL="914400" indent="0">
              <a:buNone/>
              <a:defRPr sz="1800" cap="none">
                <a:solidFill>
                  <a:srgbClr val="8C8C8C"/>
                </a:solidFill>
              </a:defRPr>
            </a:lvl3pPr>
            <a:lvl4pPr marL="1371600" indent="0">
              <a:buNone/>
              <a:defRPr sz="1600" cap="none">
                <a:solidFill>
                  <a:srgbClr val="8C8C8C"/>
                </a:solidFill>
              </a:defRPr>
            </a:lvl4pPr>
            <a:lvl5pPr marL="1828800" indent="0">
              <a:buNone/>
              <a:defRPr sz="1600" cap="none">
                <a:solidFill>
                  <a:srgbClr val="8C8C8C"/>
                </a:solidFill>
              </a:defRPr>
            </a:lvl5pPr>
            <a:lvl6pPr marL="2286000" indent="0">
              <a:buNone/>
              <a:defRPr sz="1600" cap="none">
                <a:solidFill>
                  <a:srgbClr val="8C8C8C"/>
                </a:solidFill>
              </a:defRPr>
            </a:lvl6pPr>
            <a:lvl7pPr marL="2743200" indent="0">
              <a:buNone/>
              <a:defRPr sz="1600" cap="none">
                <a:solidFill>
                  <a:srgbClr val="8C8C8C"/>
                </a:solidFill>
              </a:defRPr>
            </a:lvl7pPr>
            <a:lvl8pPr marL="3200400" indent="0">
              <a:buNone/>
              <a:defRPr sz="1600" cap="none">
                <a:solidFill>
                  <a:srgbClr val="8C8C8C"/>
                </a:solidFill>
              </a:defRPr>
            </a:lvl8pPr>
            <a:lvl9pPr marL="3657600" indent="0">
              <a:buNone/>
              <a:defRPr sz="1600" cap="none">
                <a:solidFill>
                  <a:srgbClr val="8C8C8C"/>
                </a:solidFill>
              </a:defRPr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478-36E3-A0E2-AD4D-C0B75A035B95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5301-4FE3-A0A5-AD4D-B9F01D035BEC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8D1-9FE3-A0EE-AD4D-69BB56035B3C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AAE-E0E3-A0EC-AD4D-16B954035B43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L2Q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L2Q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C5C-12E3-A0EA-AD4D-E4BF52035BB1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73BF-F1E3-A085-AD4D-07D03D035B52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Q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sz="3200" cap="none"/>
            </a:lvl1pPr>
          </a:lstStyle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2032-7CE3-A0D6-AD4D-8A836E035BDF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3547-09E3-A0C3-AD4D-FF967B035BAA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Q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sz="3200" cap="none"/>
            </a:lvl1pPr>
          </a:lstStyle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rPr lang="pt-br" cap="none"/>
              <a:t>Clique no ícone para adicionar uma imagem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/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2FA9-E7E3-A0D9-AD4D-118C61035B44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2453-1DE3-A0D2-AD4D-EB876A035BBE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D4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6964-2AE3-A09F-AD4D-DCCA27035B89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718-56E3-A0F1-AD4D-A0A449035BF5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L0Q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L0Q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1C14-5AE3-A0EA-AD4D-ACBF52035BF9}" type="datetime1">
              <a:t>26/04/2023</a:t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559A-D4E3-A0A3-AD4D-22F61B035B77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D8Q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D8Q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067-29E3-A0F6-AD4D-DFA34E035B8A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CB5-FBE3-A0EA-AD4D-0DBF52035B58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pt-br" cap="none"/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4420-6EE3-A0B2-AD4D-98E70A035BCD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117F-31E3-A0E7-AD4D-C7B25F035B92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6" name="Imagem 6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RAAAA6EoAACo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"/>
            <a:ext cx="12176760" cy="68433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pt-br" cap="none"/>
              <a:t>Clique para editar o título Mestre</a:t>
            </a:r>
            <a:endParaRPr lang="pt-br" cap="none"/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7CAF-E1E3-A08A-AD4D-17DF32035B42}" type="datetime1">
              <a:rPr cap="none" noProof="1"/>
              <a:t>26/04/2023</a:t>
            </a:fld>
            <a:endParaRPr cap="none" noProof="1"/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7E05-4BE3-A088-AD4D-BDDD30035BE8}" type="slidenum">
              <a:rPr cap="none" noProof="1"/>
              <a:t>‹nº›</a:t>
            </a:fld>
            <a:endParaRPr cap="none" noProof="1"/>
          </a:p>
        </p:txBody>
      </p:sp>
      <p:pic>
        <p:nvPicPr>
          <p:cNvPr id="6" name="Imagem 8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GAAAA8koAACo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83110" cy="6850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E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3466-28E3-A0C2-AD4D-DE977A035B8B}" type="datetime1">
              <a:t>26/04/2023</a:t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7959-17E3-A08F-AD4D-E1DA37035BB4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L0Q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E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oSlide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L0Q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oSlide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E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128A-C4E3-A0E4-AD4D-32B15C035B67}" type="datetime1">
              <a:t>26/04/2023</a:t>
            </a:fld>
          </a:p>
        </p:txBody>
      </p:sp>
      <p:sp>
        <p:nvSpPr>
          <p:cNvPr id="8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48A4-EAE3-A0BE-AD4D-1CEB06035B4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5A42-0CE3-A0AC-AD4D-FAF914035BAF}" type="datetime1">
              <a:t>26/04/2023</a:t>
            </a:fld>
          </a:p>
        </p:txBody>
      </p:sp>
      <p:sp>
        <p:nvSpPr>
          <p:cNvPr id="4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2492-DCE3-A0D2-AD4D-2A876A035B7F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4395-DBE3-A0B5-AD4D-2DE00D035B78}" type="datetime1">
              <a:t>26/04/2023</a:t>
            </a:fld>
          </a:p>
        </p:txBody>
      </p:sp>
      <p:sp>
        <p:nvSpPr>
          <p:cNvPr id="3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030F-41E3-A0F5-AD4D-B7A04D035BE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L0Q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E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E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5FB4-FAE3-A0A9-AD4D-0CFC11035B59}" type="datetime1">
              <a:t>26/04/2023</a:t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57DF-91E3-A0A1-AD4D-67F419035B3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L0Q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E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E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51B08-46E3-A0ED-AD4D-B0B855035BE5}" type="datetime1">
              <a:t>26/04/2023</a:t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F52E35-7BE3-A0D8-AD4D-8D8D60035BD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L8fAAD//8EB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Clique para editar o título Mestre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L8fAAD//8EB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L+fAAD//8EB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pPr/>
            <a:fld id="{0EF51BAB-E5E3-A0ED-AD4D-13B855035B4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p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L+fAAD//8EB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L+fAAD//8EB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pPr/>
            <a:fld id="{0EF52041-0FE3-A0D6-AD4D-F9836E035BAC}" type="slidenum">
              <a:t/>
            </a:fld>
          </a:p>
        </p:txBody>
      </p:sp>
      <p:sp>
        <p:nvSpPr>
          <p:cNvPr id="7" name="CaixaDeTexto 6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wQAAPUmAACXFQAAaykAABAAAAAmAAAACAAAAP//////////"/>
              </a:ext>
            </a:extLst>
          </p:cNvSpPr>
          <p:nvPr/>
        </p:nvSpPr>
        <p:spPr>
          <a:xfrm>
            <a:off x="766445" y="6332855"/>
            <a:ext cx="27432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sz="1000" b="1" cap="none"/>
              <a:t>Criação e Produção Digital | </a:t>
            </a:r>
            <a:r>
              <a:rPr sz="1000" b="1" cap="none"/>
              <a:t>7º PP</a:t>
            </a:r>
            <a:endParaRPr sz="1000" b="1" cap="none"/>
          </a:p>
          <a:p>
            <a:pPr/>
            <a:endParaRPr sz="1000" b="1" cap="none"/>
          </a:p>
        </p:txBody>
      </p:sp>
      <p:pic>
        <p:nvPicPr>
          <p:cNvPr id="8" name="Imagem 11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GAAAAAEsAADAqAAAQAAAAJgAAAAgAAAD//////////w=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f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pt-br" cap="none"/>
              <a:t>Clique para editar o título Mestre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L8f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pt-br" cap="none"/>
              <a:t>Clique para editar os estilos de texto Mestres</a:t>
            </a:r>
            <a:endParaRPr lang="pt-br" cap="none"/>
          </a:p>
          <a:p>
            <a:pPr lvl="1"/>
            <a:r>
              <a:rPr lang="pt-br" cap="none"/>
              <a:t>Segundo nível</a:t>
            </a:r>
            <a:endParaRPr lang="pt-br" cap="none"/>
          </a:p>
          <a:p>
            <a:pPr lvl="2"/>
            <a:r>
              <a:rPr lang="pt-br" cap="none"/>
              <a:t>Terceiro nível</a:t>
            </a:r>
            <a:endParaRPr lang="pt-br" cap="none"/>
          </a:p>
          <a:p>
            <a:pPr lvl="3"/>
            <a:r>
              <a:rPr lang="pt-br" cap="none"/>
              <a:t>Quarto nível</a:t>
            </a:r>
            <a:endParaRPr lang="pt-br" cap="none"/>
          </a:p>
          <a:p>
            <a:pPr lvl="4"/>
            <a:r>
              <a:rPr lang="pt-br" cap="none"/>
              <a:t>Quinto nível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f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0F19-57E3-A0F9-AD4D-A1AC41035BF4}" type="datetime1">
              <a:rPr cap="none" noProof="1"/>
              <a:t/>
            </a:fld>
            <a:endParaRPr cap="none" noProof="1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f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cap="none" noProof="1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f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EF57E8A-C4E3-A088-AD4D-32DD30035B67}" type="slidenum">
              <a:rPr cap="none" noProof="1"/>
              <a:t/>
            </a:fld>
            <a:endParaRPr cap="none" noProof="1"/>
          </a:p>
        </p:txBody>
      </p:sp>
      <p:sp>
        <p:nvSpPr>
          <p:cNvPr id="7" name="CaixaDeTexto 6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p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wQAAPUmAACXFQAAaykAABAAAAAmAAAACAAAAP//////////"/>
              </a:ext>
            </a:extLst>
          </p:cNvSpPr>
          <p:nvPr/>
        </p:nvSpPr>
        <p:spPr>
          <a:xfrm>
            <a:off x="766445" y="6332855"/>
            <a:ext cx="27432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sz="1000" b="1" kern="400000" cap="none" noProof="1">
                <a:solidFill>
                  <a:srgbClr val="000000"/>
                </a:solidFill>
              </a:rPr>
              <a:t>Criação e Produção Digital | </a:t>
            </a:r>
            <a:r>
              <a:rPr sz="1000" b="1" kern="400000" cap="none" noProof="1">
                <a:solidFill>
                  <a:srgbClr val="000000"/>
                </a:solidFill>
              </a:rPr>
              <a:t>7º PP</a:t>
            </a:r>
            <a:endParaRPr sz="1000" b="1" kern="400000" cap="none" noProof="1">
              <a:solidFill>
                <a:srgbClr val="000000"/>
              </a:solidFill>
            </a:endParaRP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sz="1000" b="1" kern="400000" cap="none" noProof="1">
              <a:solidFill>
                <a:srgbClr val="000000"/>
              </a:solidFill>
            </a:endParaRPr>
          </a:p>
        </p:txBody>
      </p:sp>
      <p:pic>
        <p:nvPicPr>
          <p:cNvPr id="8" name="Imagem 11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GAAAAAEsAADAqAAAQAAAAJgAAAAgAAAD//////////w=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jdft.jus.br/institucional/imprensa/campanhas-e-produtos/direito-facil/edicao-semanal/reclusao-x-detencao-x-prisao-simples" TargetMode="Externa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jur.com.br/2022-jul-10/populacao-carceraria-volta-aumentar-deficit-vagas-cai" TargetMode="External"/><Relationship Id="rId3" Type="http://schemas.openxmlformats.org/officeDocument/2006/relationships/hyperlink" Target="https://www.camara.leg.br/noticias/809067-onu-ve-tortura-em-presidios-como-problema-estrutural-do-brasil/" TargetMode="External"/><Relationship Id="rId4" Type="http://schemas.openxmlformats.org/officeDocument/2006/relationships/hyperlink" Target="https://www.jusbrasil.com.br/artigos/quem-sao-os-inimputaveis/454087924" TargetMode="Externa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elo.br/j/ean/a/r5xWLBmyybc7v8Jndvmf75R/?lang=pt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EAAAAAAAAAKEeCAP///wgAAAAAAAAAAAAAAAAAAAAAAAAAAAAAAAAAAAAAeAAAAAEAAABAAAAAAAAAAAAAAABaAAAAAAAAAAAAAAAAAAAAAAAAAAAAAAAAAAAAAAAAAAAAAAAAAAAAAAAAAAAAAAAAAAAAAAAAAAAAAAAAAAAAAAAAAAAAAAAAAAAAFAAAADwAAAABAAAAAAAAAAAAAAk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EeCAP///wEAAAAAAAAAAAAAAAAAAAAAAAAAAAAAAAAAAAAAAAAAAAAAAAJ/f38A5+bmA8zMzADAwP8Af39/AAAAAAAAAAAAAAAAAAAAAAAAAAAAIQAAABgAAAAUAAAAAAAAAAAAAAAASwAA9iUAABAAAAAmAAAACAAAAP//////////"/>
              </a:ext>
            </a:extLst>
          </p:cNvSpPr>
          <p:nvPr/>
        </p:nvSpPr>
        <p:spPr>
          <a:xfrm>
            <a:off x="0" y="0"/>
            <a:ext cx="12192000" cy="6170930"/>
          </a:xfrm>
          <a:prstGeom prst="rect">
            <a:avLst/>
          </a:prstGeom>
          <a:solidFill>
            <a:srgbClr val="284782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IAAOIAAABkSAAA+xIAABAAAAAmAAAACAAAAD0QAAD//8EB"/>
              </a:ext>
            </a:extLst>
          </p:cNvSpPr>
          <p:nvPr>
            <p:ph type="title"/>
          </p:nvPr>
        </p:nvSpPr>
        <p:spPr>
          <a:xfrm>
            <a:off x="358775" y="143510"/>
            <a:ext cx="11409045" cy="29419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cap="none">
                <a:solidFill>
                  <a:schemeClr val="accent4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prática da Psicologia Jurídica no Brasil em suas diversas áreas</a:t>
            </a:r>
            <a:br/>
            <a:r>
              <a:t> Sistema prisional: prisão</a:t>
            </a:r>
            <a:r>
              <a:rPr lang="pt-br" cap="none"/>
              <a:t> e</a:t>
            </a:r>
            <a:r>
              <a:t> hospital de custódia.</a:t>
            </a:r>
          </a:p>
        </p:txBody>
      </p:sp>
      <p:sp>
        <p:nvSpPr>
          <p:cNvPr id="4" name="CaixaTexto3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GRIAAL8UAADxOAAAZRcAABAAAAAmAAAACAAAAP//////////"/>
              </a:ext>
            </a:extLst>
          </p:cNvSpPr>
          <p:nvPr/>
        </p:nvSpPr>
        <p:spPr>
          <a:xfrm>
            <a:off x="2941955" y="3372485"/>
            <a:ext cx="63144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000" u="sng" cap="none">
                <a:solidFill>
                  <a:schemeClr val="accent4"/>
                </a:solidFill>
              </a:defRPr>
            </a:pPr>
            <a:r>
              <a:t>Professor e Orientador: Paulo Roberto </a:t>
            </a:r>
            <a:r>
              <a:t>Grangeiro Rodrigues</a:t>
            </a:r>
          </a:p>
        </p:txBody>
      </p:sp>
      <p:sp>
        <p:nvSpPr>
          <p:cNvPr id="5" name="CaixaTexto4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hYAAJoZAAAWNAAAQBwAABAAAAAmAAAACAAAAP//////////"/>
              </a:ext>
            </a:extLst>
          </p:cNvSpPr>
          <p:nvPr/>
        </p:nvSpPr>
        <p:spPr>
          <a:xfrm>
            <a:off x="3587750" y="4161790"/>
            <a:ext cx="48793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000" u="sng" cap="none">
                <a:solidFill>
                  <a:schemeClr val="accent4"/>
                </a:solidFill>
              </a:defRPr>
            </a:pPr>
            <a:r>
              <a:t>Ciências Jurídicas 1° C - Noturno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QAAHsBAABGSQAAMiQAABAAAAAmAAAACAAAAD0QAAD//8EB"/>
              </a:ext>
            </a:extLst>
          </p:cNvSpPr>
          <p:nvPr>
            <p:ph type="body" idx="1"/>
          </p:nvPr>
        </p:nvSpPr>
        <p:spPr>
          <a:xfrm>
            <a:off x="678180" y="240665"/>
            <a:ext cx="11233150" cy="56432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Art. 41 - Constituem direitos do preso:</a:t>
            </a:r>
          </a:p>
          <a:p>
            <a:pPr algn="just">
              <a:defRPr sz="3000" cap="none"/>
            </a:pPr>
            <a:r>
              <a:t>I - alimentação suficiente e vestuário;</a:t>
            </a:r>
          </a:p>
          <a:p>
            <a:pPr algn="just">
              <a:defRPr sz="3000" cap="none"/>
            </a:pPr>
            <a:r>
              <a:t>V - proporcionalidade na distribuição do tempo para o trabalho, o descanso e a recr</a:t>
            </a:r>
            <a:r>
              <a:rPr lang="pt-br" cap="none"/>
              <a:t>e</a:t>
            </a:r>
            <a:r>
              <a:t>ação;</a:t>
            </a:r>
          </a:p>
          <a:p>
            <a:pPr algn="just">
              <a:defRPr sz="3000" cap="none"/>
            </a:pPr>
            <a:r>
              <a:t>VI - exe</a:t>
            </a:r>
            <a:r>
              <a:rPr lang="pt-br" cap="none"/>
              <a:t>r</a:t>
            </a:r>
            <a:r>
              <a:t>cícios das atividades profissionais, intelectuais, artísticas e desportivas anteriores, desde que compatíveis com a execução da pena; </a:t>
            </a:r>
          </a:p>
          <a:p>
            <a:pPr algn="just">
              <a:defRPr sz="3000" cap="none"/>
            </a:pPr>
            <a:r>
              <a:t>VII - assistência material, à saúde, Jurídica, educacional, social e religiosa;</a:t>
            </a:r>
          </a:p>
          <a:p>
            <a:pPr algn="just">
              <a:defRPr sz="3000" cap="none"/>
            </a:pPr>
            <a:r>
              <a:t>XI - chamamento nominal;</a:t>
            </a:r>
          </a:p>
          <a:p>
            <a:pPr algn="just">
              <a:defRPr sz="3000" cap="none"/>
            </a:pPr>
            <a:r>
              <a:t>XII - igualdade de tratamento salvo quanto às exigências da individualização da pena;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xmlns="smNativeData" val="U6JOZA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Psicologia Jurídica no Brasil.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/>
            <a:r>
              <a:t>O I</a:t>
            </a:r>
            <a:r>
              <a:rPr lang="pt-br" cap="none"/>
              <a:t>ní</a:t>
            </a:r>
            <a:r>
              <a:t>cio da atuação Psicológica dentro do contexto Jurídico deu in</a:t>
            </a:r>
            <a:r>
              <a:rPr lang="pt-br" cap="none"/>
              <a:t>í</a:t>
            </a:r>
            <a:r>
              <a:t>cio na década 1960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Atuação Psicológica dentro dos sistemas penitenciário antes da </a:t>
            </a:r>
            <a:r>
              <a:t>LEP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Atuação informal e volunt</a:t>
            </a:r>
            <a:r>
              <a:rPr lang="pt-br" cap="none"/>
              <a:t>á</a:t>
            </a:r>
            <a:r>
              <a:t>ria do Psicólogo 1979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Lei de Execução Penal (Lei Federal n° 7.210/84)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Entrada oficial dos Psicólogos 1985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Dire</a:t>
            </a:r>
            <a:r>
              <a:rPr lang="pt-br" cap="none"/>
              <a:t>i</a:t>
            </a:r>
            <a:r>
              <a:t>to da Infância e Juventude (Juizado de menores)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Implantação do ECA (Estatuto da Criança e do Adolescente).</a:t>
            </a:r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Atuação do Psicologo Jurídico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Psicanálise e os transtornos me</a:t>
            </a:r>
            <a:r>
              <a:rPr lang="pt-br" cap="none"/>
              <a:t>n</a:t>
            </a:r>
            <a:r>
              <a:t>tais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Os testes e avaliações </a:t>
            </a:r>
            <a:r>
              <a:rPr lang="pt-br" cap="none"/>
              <a:t>p</a:t>
            </a:r>
            <a:r>
              <a:t>sicológicas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Aproximação da Psicologia </a:t>
            </a:r>
            <a:r>
              <a:rPr lang="pt-br" cap="none"/>
              <a:t>e d</a:t>
            </a:r>
            <a:r>
              <a:t>o Direito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 conduta humana e o Direito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Atuação </a:t>
            </a:r>
            <a:r>
              <a:rPr lang="pt-br" cap="none"/>
              <a:t>p</a:t>
            </a:r>
            <a:r>
              <a:t>sicológica nas áreas do Direito Civil, Penal e Trabalhista. 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As Atuações do Psicólogo Jurídico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GIKAADYRQAAJyUAABAAAAAmAAAACAAAAD0QAAD//8EB"/>
              </a:ext>
            </a:extLst>
          </p:cNvSpPr>
          <p:nvPr>
            <p:ph type="body" idx="1"/>
          </p:nvPr>
        </p:nvSpPr>
        <p:spPr>
          <a:xfrm>
            <a:off x="838200" y="1687830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Direito da Família (</a:t>
            </a:r>
            <a:r>
              <a:rPr lang="pt-br" cap="none"/>
              <a:t>s</a:t>
            </a:r>
            <a:r>
              <a:t>eparação e </a:t>
            </a:r>
            <a:r>
              <a:rPr lang="pt-br" cap="none"/>
              <a:t>d</a:t>
            </a:r>
            <a:r>
              <a:t>ivórcio, </a:t>
            </a:r>
            <a:r>
              <a:rPr lang="pt-br" cap="none"/>
              <a:t>r</a:t>
            </a:r>
            <a:r>
              <a:t>egulamentação de visitas, </a:t>
            </a:r>
            <a:r>
              <a:rPr lang="pt-br" cap="none"/>
              <a:t>d</a:t>
            </a:r>
            <a:r>
              <a:t>isputa de guarda, </a:t>
            </a:r>
            <a:r>
              <a:rPr lang="pt-br" cap="none"/>
              <a:t>a</a:t>
            </a:r>
            <a:r>
              <a:t>doção, </a:t>
            </a:r>
            <a:r>
              <a:rPr lang="pt-br" cap="none"/>
              <a:t>d</a:t>
            </a:r>
            <a:r>
              <a:t>estituição do poder familiar, </a:t>
            </a:r>
            <a:r>
              <a:rPr lang="pt-br" cap="none"/>
              <a:t>i</a:t>
            </a:r>
            <a:r>
              <a:t>nterdição)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Direito Penal, Atos infracionários (</a:t>
            </a:r>
            <a:r>
              <a:rPr lang="pt-br" cap="none"/>
              <a:t>a</a:t>
            </a:r>
            <a:r>
              <a:t>dolescentes autores de atos infracionais)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Direito Penal (</a:t>
            </a:r>
            <a:r>
              <a:rPr lang="pt-br" cap="none"/>
              <a:t>c</a:t>
            </a:r>
            <a:r>
              <a:t>rimes de pequeno e grande porte)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Dano Psíquico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Vitimologia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Psicologia do Testemunho.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QAAOoNAABNRQAAEhYAABAAAAAmAAAACAAAAD0QAAD//8EB"/>
              </a:ext>
            </a:extLst>
          </p:cNvSpPr>
          <p:nvPr>
            <p:ph type="title"/>
          </p:nvPr>
        </p:nvSpPr>
        <p:spPr>
          <a:xfrm>
            <a:off x="749935" y="2261870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Hospital de Custódia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pt-br" cap="none"/>
              <a:t>O que são os Hospitais</a:t>
            </a:r>
            <a:r>
              <a:t> de Custódia</a:t>
            </a:r>
            <a:r>
              <a:rPr lang="pt-br" cap="none"/>
              <a:t>?</a:t>
            </a:r>
            <a:endParaRPr lang="pt-br" cap="none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/>
            <a:r>
              <a:rPr lang="pt-br" cap="none"/>
              <a:t>Os H</a:t>
            </a:r>
            <a:r>
              <a:t>ospita</a:t>
            </a:r>
            <a:r>
              <a:rPr lang="pt-br" cap="none"/>
              <a:t>is</a:t>
            </a:r>
            <a:r>
              <a:t> de Custódia e Tratamento Psicológico</a:t>
            </a:r>
            <a:r>
              <a:rPr lang="pt-br" cap="none"/>
              <a:t> foram</a:t>
            </a:r>
            <a:r>
              <a:t> instituído</a:t>
            </a:r>
            <a:r>
              <a:rPr lang="pt-br" cap="none"/>
              <a:t>s</a:t>
            </a:r>
            <a:r>
              <a:t> para o tratamento de pessoas portadoras de distúrbios mentais que cometeram  crimes de pequena ou grande gravidade</a:t>
            </a:r>
            <a:r>
              <a:rPr lang="pt-br" cap="none"/>
              <a:t>;</a:t>
            </a:r>
            <a:endParaRPr lang="pt-br" cap="none"/>
          </a:p>
          <a:p>
            <a:pPr algn="just"/>
            <a:endParaRPr lang="pt-br" cap="none"/>
          </a:p>
          <a:p>
            <a:pPr algn="just"/>
            <a:r>
              <a:rPr lang="pt-br" cap="none"/>
              <a:t>Acesso a médicos clínicos e psiquiátricos;</a:t>
            </a:r>
            <a:endParaRPr lang="pt-br" cap="none"/>
          </a:p>
          <a:p>
            <a:pPr algn="just"/>
            <a:r>
              <a:rPr lang="pt-br" cap="none"/>
              <a:t>Foco na ressocialização;</a:t>
            </a:r>
            <a:endParaRPr lang="pt-br" cap="none"/>
          </a:p>
          <a:p>
            <a:pPr algn="just"/>
            <a:endParaRPr lang="pt-br" cap="none"/>
          </a:p>
          <a:p>
            <a:pPr algn="just"/>
            <a:r>
              <a:rPr lang="pt-br" cap="none"/>
              <a:t>Características das Instituições totais (</a:t>
            </a:r>
            <a:r>
              <a:rPr lang="pt-br" cap="none"/>
              <a:t>Goffman).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Hospital de Custódia - Objetivo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Segundo o Regimento Interno: (</a:t>
            </a:r>
            <a:r>
              <a:rPr i="1" cap="none"/>
              <a:t>Oferecer tratamento Psiquiátrico ao paciente internado, preservar os direitos humanos e a dignidade do mesmo, bem como garantir a qualidade de vida e bom atendimento durante a hospitalização</a:t>
            </a:r>
            <a:r>
              <a:t>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rPr lang="pt-br" cap="none"/>
              <a:t>T</a:t>
            </a:r>
            <a:r>
              <a:t>ratamento e a reintegração ao meio social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Estando os Hospitais em conformidade com a Lei 10.216/01, que cuida da reforma psiquiátrica e redireciona o modelo assistencial de saúde mental.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MAAAAFAAAAAAAAAAEAAAABAAAAAAAAAAAAAAAAAAAAAAAAAAkAAAABAAAAAQAAAAEAAAAAAAAAAAAAAAAAAAAAAAAADQAAAAIAAAABAAAAAQAAAAAAAAAAAAAAAAAAAAAAAAA="/>
      </p:ext>
    </p:ext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Os Julgados inimputáveis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pt-br" cap="none"/>
              <a:t>Segundo artigos 26 e 27 do Código Penal:</a:t>
            </a:r>
            <a:endParaRPr lang="pt-br" cap="none"/>
          </a:p>
          <a:p>
            <a:pPr marL="0" indent="0">
              <a:buNone/>
            </a:pPr>
            <a:endParaRPr lang="pt-br" cap="none"/>
          </a:p>
          <a:p>
            <a:pPr/>
            <a:r>
              <a:rPr lang="pt-br" cap="none"/>
              <a:t>Doentes mentais;</a:t>
            </a:r>
            <a:endParaRPr lang="pt-br" cap="none"/>
          </a:p>
          <a:p>
            <a:pPr/>
            <a:r>
              <a:t>Desenvolvimento me</a:t>
            </a:r>
            <a:r>
              <a:rPr lang="pt-br" cap="none"/>
              <a:t>n</a:t>
            </a:r>
            <a:r>
              <a:t>tal incompleto ou retardado.</a:t>
            </a:r>
            <a:endParaRPr lang="pt-br" cap="none"/>
          </a:p>
          <a:p>
            <a:pPr/>
            <a:endParaRPr lang="pt-br" cap="none"/>
          </a:p>
          <a:p>
            <a:pPr/>
            <a:r>
              <a:rPr lang="pt-br" cap="none"/>
              <a:t>Menores de 18 anos;</a:t>
            </a:r>
            <a:endParaRPr lang="pt-br" cap="none"/>
          </a:p>
          <a:p>
            <a:pPr/>
            <a:endParaRPr lang="pt-br" cap="none"/>
          </a:p>
          <a:p>
            <a:pPr/>
            <a:r>
              <a:rPr lang="pt-br" cap="none"/>
              <a:t>Embriaguez decorrente de vício.</a:t>
            </a:r>
            <a:endParaRPr lang="pt-br" cap="none"/>
          </a:p>
          <a:p>
            <a:pPr/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B0CAADYRQAARQoAABAAAAAmAAAACAAAAD0QAAD//8EB"/>
              </a:ext>
            </a:extLst>
          </p:cNvSpPr>
          <p:nvPr>
            <p:ph type="title"/>
          </p:nvPr>
        </p:nvSpPr>
        <p:spPr>
          <a:xfrm>
            <a:off x="838200" y="34353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pt-br" cap="none"/>
              <a:t>Como é verificada a sanidade do sujeito?</a:t>
            </a:r>
            <a:endParaRPr lang="pt-br" cap="none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Incapacidade de entender o caráter criminoso do fato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rPr lang="pt-br" cap="none"/>
              <a:t>O examinado pode ser dito perigoso para terceiros ou perigoso para si mesmo;</a:t>
            </a:r>
            <a:endParaRPr lang="pt-br" cap="none"/>
          </a:p>
          <a:p>
            <a:pPr algn="just">
              <a:defRPr sz="3000" cap="none"/>
            </a:pPr>
            <a:r>
              <a:t>Se a periculosidade enseja </a:t>
            </a:r>
            <a:r>
              <a:rPr lang="pt-br" cap="none"/>
              <a:t>internação ou tratamento ambulatorial;</a:t>
            </a:r>
            <a:endParaRPr lang="pt-br" cap="none"/>
          </a:p>
          <a:p>
            <a:pPr algn="just">
              <a:defRPr sz="3000" cap="none"/>
            </a:pPr>
            <a:r>
              <a:rPr lang="pt-br" cap="none"/>
              <a:t>Classificação entre semi-imputável ou inimputável.</a:t>
            </a:r>
            <a:endParaRPr lang="pt-br" cap="none"/>
          </a:p>
          <a:p>
            <a:pPr lvl="1" algn="just">
              <a:defRPr sz="3000" cap="none"/>
            </a:pPr>
            <a:r>
              <a:rPr lang="pt-br" cap="none"/>
              <a:t>Através de laudo psiquiátrico.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UAAAAFAAAAAAAAAAEAAAABAAAAAAAAAAAAAAAAAAAAAAAAAAkAAAABAAAAAQAAAAEAAAAAAAAAAAAAAAAAAAAAAAAADQAAAAIAAAABAAAAAQAAAAAAAAAAAAAAAAAAAAAAAAARAAAAAwAAAAEAAAABAAAAAAAAAAAAAAAAAAAAAAAAABMAAAAEAAAAAQAAAAEAAAAAAAAAAAAAAAAAAAAAAAAA"/>
      </p:ext>
    </p:ext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B0CAADYRQAARQoAABAAAAAmAAAACAAAAD0QAAD//8EB"/>
              </a:ext>
            </a:extLst>
          </p:cNvSpPr>
          <p:nvPr>
            <p:ph type="title"/>
          </p:nvPr>
        </p:nvSpPr>
        <p:spPr>
          <a:xfrm>
            <a:off x="838200" y="34353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pt-br" cap="none"/>
              <a:t>Medida de segurança para os inimputáveis</a:t>
            </a:r>
            <a:endParaRPr lang="pt-br" cap="none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rPr lang="pt-br" cap="none"/>
              <a:t>Noção de punição pela Periculosidade (</a:t>
            </a:r>
            <a:r>
              <a:rPr lang="pt-br" cap="none"/>
              <a:t>Foucault);</a:t>
            </a:r>
            <a:endParaRPr lang="pt-br" cap="none"/>
          </a:p>
          <a:p>
            <a:pPr algn="just">
              <a:defRPr sz="3000" cap="none"/>
            </a:pPr>
            <a:endParaRPr lang="pt-br" cap="none"/>
          </a:p>
          <a:p>
            <a:pPr algn="just">
              <a:defRPr sz="3000" cap="none"/>
            </a:pPr>
            <a:r>
              <a:rPr lang="pt-br" cap="none"/>
              <a:t>Medida de segurança de acordo com art. 96 do Código Penal;</a:t>
            </a:r>
            <a:endParaRPr lang="pt-br" cap="none"/>
          </a:p>
          <a:p>
            <a:pPr algn="just">
              <a:defRPr sz="3000" cap="none"/>
            </a:pPr>
            <a:endParaRPr lang="pt-br" cap="none"/>
          </a:p>
          <a:p>
            <a:pPr lvl="1" algn="just">
              <a:defRPr sz="3000" cap="none"/>
            </a:pPr>
            <a:r>
              <a:rPr lang="pt-br" cap="none"/>
              <a:t>Internação em hospital de custódia e tratamento psiquiátrico.</a:t>
            </a:r>
            <a:endParaRPr lang="pt-br" cap="none"/>
          </a:p>
          <a:p>
            <a:pPr lvl="1" algn="just">
              <a:defRPr sz="3000" cap="none"/>
            </a:pPr>
            <a:endParaRPr lang="pt-br" cap="none"/>
          </a:p>
          <a:p>
            <a:pPr lvl="1" algn="just">
              <a:defRPr sz="3000" cap="none"/>
            </a:pPr>
            <a:r>
              <a:rPr lang="pt-br" cap="none"/>
              <a:t>Sujeição a tratamento ambulatorial.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cAAAAFAAAAAAAAAAEAAAABAAAAAAAAAAAAAAAAAAAAAAAAAAkAAAABAAAAAQAAAAEAAAAAAAAAAAAAAAAAAAAAAAAADQAAAAIAAAABAAAAAQAAAAAAAAAAAAAAAAAAAAAAAAARAAAAAwAAAAEAAAABAAAAAAAAAAAAAAAAAAAAAAAAABMAAAAEAAAAAQAAAAEAAAAAAAAAAAAAAAAAAAAAAAAAFQAAAAUAAAABAAAAAQAAAAAAAAAAAAAAAAAAAAAAAAAXAAAABgAAAAEAAAABAAAAAAAAAAAAAAAAAAAAAAAAAA==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EAAAAAAAAAKEeCAP///wgAAAAAAAAAAAAAAAAAAAAAAAAAAAAAAAAAAAAAeAAAAAEAAABAAAAAAAAAAAAAAABaAAAAAAAAAAAAAAAAAAAAAAAAAAAAAAAAAAAAAAAAAAAAAAAAAAAAAAAAAAAAAAAAAAAAAAAAAAAAAAAAAAAAAAAAAAAAAAAAAAAAFAAAADwAAAABAAAAAAAAAAAAAAk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EeCAP///wEAAAAAAAAAAAAAAAAAAAAAAAAAAAAAAAAAAAAAAAAAAAAAAAJ/f38A5+bmA8zMzADAwP8Af39/AAAAAAAAAAAAAAAAAAAAAAAAAAAAIQAAABgAAAAUAAAAAAAAAAAAAAAASwAA9iUAABAAAAAmAAAACAAAAP//////////"/>
              </a:ext>
            </a:extLst>
          </p:cNvSpPr>
          <p:nvPr/>
        </p:nvSpPr>
        <p:spPr>
          <a:xfrm>
            <a:off x="0" y="0"/>
            <a:ext cx="12192000" cy="6170930"/>
          </a:xfrm>
          <a:prstGeom prst="rect">
            <a:avLst/>
          </a:prstGeom>
          <a:solidFill>
            <a:srgbClr val="284782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CaixaTexto1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AEAAC8GAABkSAAAFCUAABAAAAAmAAAACAAAAP//////////"/>
              </a:ext>
            </a:extLst>
          </p:cNvSpPr>
          <p:nvPr/>
        </p:nvSpPr>
        <p:spPr>
          <a:xfrm>
            <a:off x="287020" y="1005205"/>
            <a:ext cx="11480800" cy="5022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Amalia Borges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Ana Beatriz </a:t>
            </a:r>
            <a:r>
              <a:t>Kalid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Beatriz </a:t>
            </a:r>
            <a:r>
              <a:t>Kulza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Gabriel </a:t>
            </a:r>
            <a:r>
              <a:t>Barozzi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Hayanna Vieira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Isabella Queiroga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Larissa Vitória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Luiza </a:t>
            </a:r>
            <a:r>
              <a:t>Bindão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Mariana Costa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Marianne Sampaio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Marília Barbosa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Matheus Pereira Barbosa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Miqueias Andrade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Tainá Alves</a:t>
            </a:r>
          </a:p>
          <a:p>
            <a:pPr algn="ctr">
              <a:defRPr sz="2200" cap="none">
                <a:solidFill>
                  <a:schemeClr val="accent4"/>
                </a:solidFill>
              </a:defRPr>
            </a:pPr>
            <a:r>
              <a:t>Tobias Lino</a:t>
            </a:r>
          </a:p>
        </p:txBody>
      </p:sp>
      <p:sp>
        <p:nvSpPr>
          <p:cNvPr id="4" name="CaixaTexto2"/>
          <p:cNvSpPr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w8AAMMBAABEOgAA2wQAABAAAAAmAAAACAAAAP//////////"/>
              </a:ext>
            </a:extLst>
          </p:cNvSpPr>
          <p:nvPr/>
        </p:nvSpPr>
        <p:spPr>
          <a:xfrm>
            <a:off x="2511425" y="286385"/>
            <a:ext cx="6960235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3000" u="sng" cap="none">
                <a:solidFill>
                  <a:schemeClr val="accent4"/>
                </a:solidFill>
              </a:defRPr>
            </a:pPr>
            <a:r>
              <a:t>Alunos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Concretização dos objetivos - Pesquisa do Ministério da Saúde em Florianópolis/SC, 2004.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Pesquisa feita com internos do </a:t>
            </a:r>
            <a:r>
              <a:t>HCTP (Hospital de Custódia e Tratamento Psicológico)  demonstrou que nem sempre, os internos eram informados que seriam internados, ou do tempo que ficariam ali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</a:p>
          <a:p>
            <a:pPr algn="just">
              <a:defRPr sz="3000" cap="none"/>
            </a:pPr>
            <a:r>
              <a:t>Alguns não se recordam do processo de internação, afirmando ter sido algo muito abrupto.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Relatos dos Internos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t>Ao serem questionados sobre as condições do hospital os internos afirmam:</a:t>
            </a:r>
          </a:p>
          <a:p>
            <a:pPr algn="just"/>
            <a:r>
              <a:t>Alimentação e higiene precárias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Falta de material vestuário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Poucos momentos de lazer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t>Falta de Enfermeiros e Agentes desempenhando funções tratativas e de segurança</a:t>
            </a:r>
            <a:r>
              <a:rPr lang="pt-br" cap="none"/>
              <a:t>;</a:t>
            </a:r>
            <a:endParaRPr lang="pt-br" cap="none"/>
          </a:p>
          <a:p>
            <a:pPr algn="just"/>
            <a:r>
              <a:rPr lang="pt-br" cap="none"/>
              <a:t>Feridas na dignidade.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Problemática do longo período de internação.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GcKAADYRQAALCUAABAAAAAmAAAACAAAAD0QAAD//8EB"/>
              </a:ext>
            </a:extLst>
          </p:cNvSpPr>
          <p:nvPr>
            <p:ph type="body" idx="1"/>
          </p:nvPr>
        </p:nvSpPr>
        <p:spPr>
          <a:xfrm>
            <a:off x="838200" y="169100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/>
            <a:r>
              <a:t>A falta de conhecimento sobre o tempo em que o individuo ficará internado gera ansiedade e stress no individuo</a:t>
            </a:r>
            <a:r>
              <a:rPr lang="pt-br" cap="none"/>
              <a:t>,</a:t>
            </a:r>
            <a:r>
              <a:t> prejudica</a:t>
            </a:r>
            <a:r>
              <a:rPr lang="pt-br" cap="none"/>
              <a:t>ndo</a:t>
            </a:r>
            <a:r>
              <a:t> tanto o sistema hospitalar quanto a ressocialização do mesmo</a:t>
            </a:r>
            <a:r>
              <a:rPr lang="pt-br" cap="none"/>
              <a:t>;</a:t>
            </a:r>
            <a:endParaRPr lang="pt-br" cap="none"/>
          </a:p>
          <a:p>
            <a:pPr algn="just"/>
            <a:endParaRPr lang="pt-br" cap="none"/>
          </a:p>
          <a:p>
            <a:pPr algn="just"/>
            <a:r>
              <a:rPr lang="pt-br" cap="none"/>
              <a:t>Art. 97 – internação por tempo indeterminado, enquanto a periculosidade não for cessada;</a:t>
            </a:r>
            <a:endParaRPr lang="pt-br" cap="none"/>
          </a:p>
          <a:p>
            <a:pPr algn="just"/>
            <a:endParaRPr lang="pt-br" cap="none"/>
          </a:p>
          <a:p>
            <a:pPr algn="just"/>
            <a:r>
              <a:t>A solução para essa problemática é a integração desses pacientes ao (</a:t>
            </a:r>
            <a:r>
              <a:t>CAPS) Centro de Atenção Psicossocial, possibilitando uma continuação do tratamento.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reinserção social dos portadores de transtorno me</a:t>
            </a:r>
            <a:r>
              <a:rPr lang="pt-br" cap="none"/>
              <a:t>n</a:t>
            </a:r>
            <a:r>
              <a:t>tal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A reinserção é complexa, principalmente depois de longos períodos de internação.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IAAAAFAAAAAAAAAAEAAAABAAAAAAAAAAAAAAAAAAAAAAAAAAkAAAABAAAAAQAAAAEAAAAAAAAAAAAAAAAAAAAAAAAA"/>
      </p:ext>
    </p:ext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Desinstitucionalização e seus objetivos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sz="3000" cap="none"/>
            </a:pPr>
            <a:r>
              <a:t>Eliminar os meios de contenção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Restabelecer a relação indivíduo/corpo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Restituir os direitos civis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Liberar sentimentos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Produzir relações, espaços e objetos de interlocução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Abrir as portas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  <a:r>
              <a:t>Dar acesso aos intercâmbio</a:t>
            </a:r>
            <a:r>
              <a:rPr lang="pt-br" cap="none"/>
              <a:t>s</a:t>
            </a:r>
            <a:r>
              <a:t> sociais.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Tratativas atuais para os problemas da Reinserção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gUAAOMJAAC+RQAAqCQAABAAAAAmAAAACAAAAD0QAAD//8EB"/>
              </a:ext>
            </a:extLst>
          </p:cNvSpPr>
          <p:nvPr>
            <p:ph type="body" idx="1"/>
          </p:nvPr>
        </p:nvSpPr>
        <p:spPr>
          <a:xfrm>
            <a:off x="821690" y="160718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sz="3000" cap="none"/>
            </a:pPr>
            <a:r>
              <a:t>O Ministério da Saúde com o Programa de Volta para Casa, busca fazer a reabilitação psicossocial assistida em paciente</a:t>
            </a:r>
            <a:r>
              <a:rPr lang="pt-br" cap="none"/>
              <a:t>s</a:t>
            </a:r>
            <a:r>
              <a:t> com grave</a:t>
            </a:r>
            <a:r>
              <a:rPr lang="pt-br" cap="none"/>
              <a:t>s</a:t>
            </a:r>
            <a:r>
              <a:t> dependência</a:t>
            </a:r>
            <a:r>
              <a:rPr lang="pt-br" cap="none"/>
              <a:t>s</a:t>
            </a:r>
            <a:r>
              <a:t> instituciona</a:t>
            </a:r>
            <a:r>
              <a:rPr lang="pt-br" cap="none"/>
              <a:t>is;</a:t>
            </a:r>
            <a:endParaRPr lang="pt-br" cap="none"/>
          </a:p>
          <a:p>
            <a:pPr>
              <a:defRPr sz="3000" cap="none"/>
            </a:pPr>
          </a:p>
          <a:p>
            <a:pPr>
              <a:defRPr sz="3000" cap="none"/>
            </a:pPr>
            <a:r>
              <a:t>O</a:t>
            </a:r>
            <a:r>
              <a:rPr lang="pt-br" cap="none"/>
              <a:t> o</a:t>
            </a:r>
            <a:r>
              <a:t>bjetivo é a inclusão social de pacientes e a mudança do modelo assistencial em saúde metal</a:t>
            </a:r>
            <a:r>
              <a:rPr lang="pt-br" cap="none"/>
              <a:t>;</a:t>
            </a:r>
            <a:endParaRPr lang="pt-br" cap="none"/>
          </a:p>
          <a:p>
            <a:pPr>
              <a:defRPr sz="3000" cap="none"/>
            </a:pPr>
          </a:p>
          <a:p>
            <a:pPr>
              <a:defRPr sz="3000" cap="none"/>
            </a:pPr>
            <a:r>
              <a:t>Incentivando a organização de uma rede de recursos e cuidados assistenciais, beneficiando pacientes e familiares.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QAAOoNAABNRQAAEhYAABAAAAAmAAAACAAAAD0QAAD//8EB"/>
              </a:ext>
            </a:extLst>
          </p:cNvSpPr>
          <p:nvPr>
            <p:ph type="title"/>
          </p:nvPr>
        </p:nvSpPr>
        <p:spPr>
          <a:xfrm>
            <a:off x="749935" y="2261870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pt-br" cap="none"/>
              <a:t>Conclusão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F0BAAC+RQAA2wQAABAAAAAmAAAACAAAAAEAAAAAAAAA"/>
              </a:ext>
            </a:extLst>
          </p:cNvSpPr>
          <p:nvPr>
            <p:ph type="title"/>
          </p:nvPr>
        </p:nvSpPr>
        <p:spPr>
          <a:xfrm>
            <a:off x="821690" y="221615"/>
            <a:ext cx="10515600" cy="567690"/>
          </a:xfrm>
        </p:spPr>
        <p:txBody>
          <a:bodyPr/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Referências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AIFAAC+RQAA2CYAAAAAAAAmAAAACAAAAAEAAAAAAAAA"/>
              </a:ext>
            </a:extLst>
          </p:cNvSpPr>
          <p:nvPr>
            <p:ph type="body" idx="1"/>
          </p:nvPr>
        </p:nvSpPr>
        <p:spPr>
          <a:xfrm>
            <a:off x="821690" y="814070"/>
            <a:ext cx="10515600" cy="5500370"/>
          </a:xfrm>
        </p:spPr>
        <p:txBody>
          <a:bodyPr/>
          <a:lstStyle/>
          <a:p>
            <a:pPr algn="just">
              <a:defRPr sz="2000" cap="none"/>
            </a:pP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LAGO, Vivian M. AMATO, Paloma. TEIXEIRA, Patrícia A. 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ROVINSKI, 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Sonia L R. BANDEIRA, Denise R. </a:t>
            </a:r>
            <a:r>
              <a:rPr b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Um breve histórico da psicologia jurídica no Brasil e seus campos de atuação.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Estudos de Psicologia, Campinas. 483-491. Outubro./Dezembro. 2009. Disponível em:https://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www.scielo.br/j/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estpsi/a/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NrH5sNNptd4mdxy6sS9yCMM/?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lang=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pt&amp;format=</a:t>
            </a:r>
            <a:r>
              <a: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pdf Acesso: 22 de Abril de 2023</a:t>
            </a:r>
            <a:endParaRPr cap="none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PORTO, Roberto. </a:t>
            </a:r>
            <a:r>
              <a:rPr b="1" cap="none"/>
              <a:t>Crime organizado e sistema Prisional</a:t>
            </a:r>
            <a:r>
              <a:t>. [Digite o Local da Editora]: Grupo </a:t>
            </a:r>
            <a:r>
              <a:t>GEN, 2008. </a:t>
            </a:r>
            <a:r>
              <a:t>E-book. ISBN 9788522467068. Disponível em: https://</a:t>
            </a:r>
            <a:r>
              <a:t>integrada.minhabiblioteca.com.br/#/</a:t>
            </a:r>
            <a:r>
              <a:t>books/9788522467068/. Acesso em: 18 abr. 2023. Acesso: 22 de Abril de 2023</a:t>
            </a: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Monteiro, Stefano Carlos Martins. </a:t>
            </a:r>
            <a:r>
              <a:rPr b="1" cap="none"/>
              <a:t>A atuação dos psicólogos Jurídicos no âmbito do sistema prisional brasileiro</a:t>
            </a:r>
            <a:r>
              <a:t>. </a:t>
            </a:r>
            <a:r>
              <a:t>JusBrasi. 2014. Disponível em:https://</a:t>
            </a:r>
            <a:r>
              <a:t>www.jusbrasil.com.br/artigos/</a:t>
            </a:r>
            <a:r>
              <a:t>a-atuacao-dos-psicologos-juridicos-no-ambito-do-sistema-prisional-</a:t>
            </a:r>
            <a:r>
              <a:t>brasileiro-1/115363264 Acesso: 22 de Abril de 2023</a:t>
            </a: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ACS. </a:t>
            </a:r>
            <a:r>
              <a:rPr b="1" cap="none"/>
              <a:t>Reclusão x Detenção x Prisão Simples</a:t>
            </a:r>
            <a:r>
              <a:t>. Tribunal de Justiça do Distrito Federal e dos Territórios – TJDFT 2015. Disponível em: </a:t>
            </a:r>
            <a:r>
              <a:rPr cap="none">
                <a:hlinkClick r:id="rId2"/>
              </a:rPr>
              <a:t>https://</a:t>
            </a:r>
            <a:r>
              <a:rPr cap="none">
                <a:hlinkClick r:id="rId2"/>
              </a:rPr>
              <a:t>www.tjdft.jus.br/institucional/imprensa/</a:t>
            </a:r>
            <a:r>
              <a:rPr cap="none">
                <a:hlinkClick r:id="rId2"/>
              </a:rPr>
              <a:t>campanhas-e-produtos/</a:t>
            </a:r>
            <a:r>
              <a:rPr cap="none">
                <a:hlinkClick r:id="rId2"/>
              </a:rPr>
              <a:t>direito-facil/</a:t>
            </a:r>
            <a:r>
              <a:rPr cap="none">
                <a:hlinkClick r:id="rId2"/>
              </a:rPr>
              <a:t>edicao-semanal/</a:t>
            </a:r>
            <a:r>
              <a:rPr cap="none">
                <a:hlinkClick r:id="rId2"/>
              </a:rPr>
              <a:t>reclusao-x-detencao-x-prisao-simples</a:t>
            </a:r>
            <a:r>
              <a:t> Acesso: 22 de Abril de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QAAAAFAAAAAAAAAAEAAAABAAAAAAAAAAAAAAAAAAAAAAAAAAkAAAABAAAAAQAAAAEAAAAAAAAAAAAAAAAAAAAAAAAADQAAAAIAAAABAAAAAQAAAAAAAAAAAAAAAAAAAAAAAAARAAAAAwAAAAEAAAABAAAAAAAAAAAAAAAAAAAAAAAAAA=="/>
      </p:ext>
    </p:ext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FMBAAC+RQAA0QQAABAAAAAmAAAACAAAAAEAAAAAAAAA"/>
              </a:ext>
            </a:extLst>
          </p:cNvSpPr>
          <p:nvPr>
            <p:ph type="title"/>
          </p:nvPr>
        </p:nvSpPr>
        <p:spPr>
          <a:xfrm>
            <a:off x="821690" y="215265"/>
            <a:ext cx="10515600" cy="567690"/>
          </a:xfrm>
        </p:spPr>
        <p:txBody>
          <a:bodyPr/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Referências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AIFAAC+RQAA2CYAAAAAAAAmAAAACAAAAAEAAAAAAAAA"/>
              </a:ext>
            </a:extLst>
          </p:cNvSpPr>
          <p:nvPr>
            <p:ph type="body" idx="1"/>
          </p:nvPr>
        </p:nvSpPr>
        <p:spPr>
          <a:xfrm>
            <a:off x="821690" y="814070"/>
            <a:ext cx="10515600" cy="5500370"/>
          </a:xfrm>
        </p:spPr>
        <p:txBody>
          <a:bodyPr/>
          <a:lstStyle/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ACS.</a:t>
            </a:r>
            <a:r>
              <a:rPr b="1" cap="none"/>
              <a:t> Prisões Cautelares</a:t>
            </a:r>
            <a:r>
              <a:t>. Tribunal de Justiça do Distrito Federal e dos Territórios – TJDFT. 2016. Disponível em: &lt;https://</a:t>
            </a:r>
            <a:r>
              <a:t>www.tjdft.jus.br/institucional/imprensa/</a:t>
            </a:r>
            <a:r>
              <a:t>campanhas-e-produtos/</a:t>
            </a:r>
            <a:r>
              <a:t>direito-facil/</a:t>
            </a:r>
            <a:r>
              <a:t>edicao-semanal/</a:t>
            </a:r>
            <a:r>
              <a:t>prisoes-cautelares#:~:</a:t>
            </a:r>
            <a:r>
              <a:t>text=</a:t>
            </a:r>
            <a:r>
              <a:t>Conhe%</a:t>
            </a:r>
            <a:r>
              <a:t>C3%</a:t>
            </a:r>
            <a:r>
              <a:t>A7a%</a:t>
            </a:r>
            <a:r>
              <a:t>2C%</a:t>
            </a:r>
            <a:r>
              <a:t>20no%</a:t>
            </a:r>
            <a:r>
              <a:t>20Direito%</a:t>
            </a:r>
            <a:r>
              <a:t>20F%</a:t>
            </a:r>
            <a:r>
              <a:t>C3%</a:t>
            </a:r>
            <a:r>
              <a:t>A1cil%</a:t>
            </a:r>
            <a:r>
              <a:t>2C%</a:t>
            </a:r>
            <a:r>
              <a:t>20os,e%</a:t>
            </a:r>
            <a:r>
              <a:t>20pris&gt; Acesso: 22 de Abril de 2023.</a:t>
            </a: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Anuário de segurança pública. </a:t>
            </a:r>
            <a:r>
              <a:rPr b="1" cap="none"/>
              <a:t>População carcerária volta a aumentar, mas </a:t>
            </a:r>
            <a:r>
              <a:rPr b="1" cap="none"/>
              <a:t>déficit de vagas diminui</a:t>
            </a:r>
            <a:r>
              <a:t>. Consultor Jurídico </a:t>
            </a:r>
            <a:r>
              <a:t>ISSN 1809-2829. 10 de julho de 2022. Disponível em: </a:t>
            </a:r>
            <a:r>
              <a:rPr cap="none">
                <a:hlinkClick r:id="rId2"/>
              </a:rPr>
              <a:t>https://</a:t>
            </a:r>
            <a:r>
              <a:rPr cap="none">
                <a:hlinkClick r:id="rId2"/>
              </a:rPr>
              <a:t>www.conjur.com.br/</a:t>
            </a:r>
            <a:r>
              <a:rPr cap="none">
                <a:hlinkClick r:id="rId2"/>
              </a:rPr>
              <a:t>2022-jul-10/</a:t>
            </a:r>
            <a:r>
              <a:rPr cap="none">
                <a:hlinkClick r:id="rId2"/>
              </a:rPr>
              <a:t>populacao-carceraria-volta-aumentar-deficit-vagas-cai</a:t>
            </a:r>
            <a:r>
              <a:t> Acesso: 22 de Abril de 2023</a:t>
            </a: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Oliveira, José Carlos. </a:t>
            </a:r>
            <a:r>
              <a:rPr b="1" cap="none"/>
              <a:t>ONU vê tortura em presídios como “problema estrutural do Brasil”.</a:t>
            </a:r>
            <a:r>
              <a:t> </a:t>
            </a:r>
            <a:r>
              <a:t>57</a:t>
            </a:r>
            <a:r>
              <a:rPr cap="none" baseline="30000"/>
              <a:t>a</a:t>
            </a:r>
            <a:r>
              <a:t> Legislatura - </a:t>
            </a:r>
            <a:r>
              <a:t>1</a:t>
            </a:r>
            <a:r>
              <a:rPr cap="none" baseline="30000"/>
              <a:t>a</a:t>
            </a:r>
            <a:r>
              <a:t> Sessão Legislativa Ordinária. </a:t>
            </a:r>
            <a:r>
              <a:t>Brasilia. 22 de setembro de 2021. </a:t>
            </a:r>
            <a:r>
              <a:t>Disponivel em: </a:t>
            </a:r>
            <a:r>
              <a:rPr cap="none">
                <a:hlinkClick r:id="rId3"/>
              </a:rPr>
              <a:t>https://</a:t>
            </a:r>
            <a:r>
              <a:rPr cap="none">
                <a:hlinkClick r:id="rId3"/>
              </a:rPr>
              <a:t>www.camara.leg.br/noticias/</a:t>
            </a:r>
            <a:r>
              <a:rPr cap="none">
                <a:hlinkClick r:id="rId3"/>
              </a:rPr>
              <a:t>809067-onu-ve-tortura-em-presidios-como-problema-estrutural-do-br</a:t>
            </a:r>
            <a:r>
              <a:rPr cap="none">
                <a:hlinkClick r:id="rId3"/>
              </a:rPr>
              <a:t>asil/</a:t>
            </a:r>
            <a:r>
              <a:t> Acesso: 22 de Abril de 2023</a:t>
            </a:r>
          </a:p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Vitoria, </a:t>
            </a:r>
            <a:r>
              <a:t>Marjoly Silva da.</a:t>
            </a:r>
            <a:r>
              <a:rPr b="1" cap="none"/>
              <a:t> Quem São os inimputáveis?</a:t>
            </a:r>
            <a:r>
              <a:t> A sua principal fonte de informação jurídica. © 2023 </a:t>
            </a:r>
            <a:r>
              <a:t>Jusbrasil. 2017. Disponível em: </a:t>
            </a:r>
            <a:r>
              <a:rPr cap="none">
                <a:hlinkClick r:id="rId4"/>
              </a:rPr>
              <a:t>https://</a:t>
            </a:r>
            <a:r>
              <a:rPr cap="none">
                <a:hlinkClick r:id="rId4"/>
              </a:rPr>
              <a:t>www.jusbrasil.com.br/artigos/</a:t>
            </a:r>
            <a:r>
              <a:rPr cap="none">
                <a:hlinkClick r:id="rId4"/>
              </a:rPr>
              <a:t>quem-sao-os-inimputaveis/454087924</a:t>
            </a:r>
            <a:r>
              <a:t> Acesso: 23 de Abril de 2023.</a:t>
            </a:r>
          </a:p>
          <a:p>
            <a:pPr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F0BAAC+RQAA2wQAABAAAAAmAAAACAAAAAEAAAAAAAAA"/>
              </a:ext>
            </a:extLst>
          </p:cNvSpPr>
          <p:nvPr>
            <p:ph type="title"/>
          </p:nvPr>
        </p:nvSpPr>
        <p:spPr>
          <a:xfrm>
            <a:off x="821690" y="221615"/>
            <a:ext cx="10515600" cy="567690"/>
          </a:xfrm>
        </p:spPr>
        <p:txBody>
          <a:bodyPr/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Referências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gUAAAIFAAC+RQAA2CYAAAAAAAAmAAAACAAAAAEAAAAAAAAA"/>
              </a:ext>
            </a:extLst>
          </p:cNvSpPr>
          <p:nvPr>
            <p:ph type="body" idx="1"/>
          </p:nvPr>
        </p:nvSpPr>
        <p:spPr>
          <a:xfrm>
            <a:off x="821690" y="814070"/>
            <a:ext cx="10515600" cy="5500370"/>
          </a:xfrm>
        </p:spPr>
        <p:txBody>
          <a:bodyPr/>
          <a:lstStyle/>
          <a:p>
            <a:pPr algn="just"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CORDIOLI, Maria Sirene. </a:t>
            </a:r>
            <a:r>
              <a:t>BORENSTEIN, </a:t>
            </a:r>
            <a:r>
              <a:t>Miriam </a:t>
            </a:r>
            <a:r>
              <a:t>Susskind. RIBEIRO, </a:t>
            </a:r>
            <a:r>
              <a:t>Anesilda </a:t>
            </a:r>
            <a:r>
              <a:t>Alves de Almeida. </a:t>
            </a:r>
            <a:r>
              <a:rPr b="1" cap="none"/>
              <a:t>Hospital de custódia: os direitos preconizados pela reforma psiquiátrica e a realidade dos internos.</a:t>
            </a:r>
            <a:r>
              <a:t> Universidade Federal do Rio de Janeiro. 01 de dezembro de 2009. </a:t>
            </a:r>
            <a:r>
              <a:t>SciELO - </a:t>
            </a:r>
            <a:r>
              <a:t>Scientific </a:t>
            </a:r>
            <a:r>
              <a:t>Electronic </a:t>
            </a:r>
            <a:r>
              <a:t>Library Online. Disponível em: </a:t>
            </a:r>
            <a:r>
              <a:rPr cap="none">
                <a:hlinkClick r:id="rId2"/>
              </a:rPr>
              <a:t>https://</a:t>
            </a:r>
            <a:r>
              <a:rPr cap="none">
                <a:hlinkClick r:id="rId2"/>
              </a:rPr>
              <a:t>www.scielo.br/j/</a:t>
            </a:r>
            <a:r>
              <a:rPr cap="none">
                <a:hlinkClick r:id="rId2"/>
              </a:rPr>
              <a:t>ean/a/</a:t>
            </a:r>
            <a:r>
              <a:rPr cap="none">
                <a:hlinkClick r:id="rId2"/>
              </a:rPr>
              <a:t>r5xWLBmyybc7v8Jndvmf75R/?</a:t>
            </a:r>
            <a:r>
              <a:rPr cap="none">
                <a:hlinkClick r:id="rId2"/>
              </a:rPr>
              <a:t>lang=</a:t>
            </a:r>
            <a:r>
              <a:rPr cap="none">
                <a:hlinkClick r:id="rId2"/>
              </a:rPr>
              <a:t>pt</a:t>
            </a:r>
            <a:r>
              <a:t> Acesso: 23 de Abril de 2023</a:t>
            </a:r>
          </a:p>
          <a:p>
            <a:pPr>
              <a:defRPr sz="2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IAAAAFAAAAAAAAAAEAAAABAAAAAAAAAAAAAAAAAAAAAAAAAAkAAAABAAAAAQAAAAEAAAAAAAAAAAAAAAAAAAAAAAAA"/>
      </p:ext>
    </p:ext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pt-br" cap="none"/>
              <a:t>Introdução</a:t>
            </a:r>
            <a:endParaRPr lang="pt-br" cap="none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  <a:defRPr sz="3000" cap="none"/>
            </a:pPr>
            <a:r>
              <a:rPr lang="pt-br" cap="none"/>
              <a:t>Características das instituições totais (</a:t>
            </a:r>
            <a:r>
              <a:rPr lang="pt-br" cap="none"/>
              <a:t>Goffman);</a:t>
            </a:r>
            <a:endParaRPr lang="pt-br" cap="none"/>
          </a:p>
          <a:p>
            <a:pPr algn="just">
              <a:defRPr sz="3000" cap="none"/>
            </a:pPr>
            <a:r>
              <a:rPr lang="pt-br" cap="none"/>
              <a:t>Controle das necessidades pela organização burocrática.</a:t>
            </a:r>
            <a:endParaRPr lang="pt-br" cap="none"/>
          </a:p>
          <a:p>
            <a:pPr algn="just">
              <a:defRPr sz="3000" cap="none"/>
            </a:pPr>
            <a:endParaRPr lang="pt-br" cap="none"/>
          </a:p>
          <a:p>
            <a:pPr algn="just">
              <a:defRPr sz="3000" cap="none"/>
            </a:pPr>
            <a:r>
              <a:rPr lang="pt-br" cap="none"/>
              <a:t>Segundo grupo – pessoas incapazes de cuidar de si;</a:t>
            </a:r>
            <a:endParaRPr lang="pt-br" cap="none"/>
          </a:p>
          <a:p>
            <a:pPr lvl="1" algn="just">
              <a:defRPr sz="3000" cap="none"/>
            </a:pPr>
            <a:r>
              <a:rPr lang="pt-br" cap="none"/>
              <a:t>Hospital de custódia.</a:t>
            </a:r>
            <a:endParaRPr lang="pt-br" cap="none"/>
          </a:p>
          <a:p>
            <a:pPr algn="just">
              <a:defRPr sz="3000" cap="none"/>
            </a:pPr>
            <a:endParaRPr lang="pt-br" cap="none"/>
          </a:p>
          <a:p>
            <a:pPr algn="just">
              <a:defRPr sz="3000" cap="none"/>
            </a:pPr>
            <a:r>
              <a:rPr lang="pt-br" cap="none"/>
              <a:t>Terceiro grupo – proteger contra perigos intencionais.</a:t>
            </a:r>
            <a:endParaRPr lang="pt-br" cap="none"/>
          </a:p>
          <a:p>
            <a:pPr lvl="1" algn="just">
              <a:defRPr sz="3000" cap="none"/>
            </a:pPr>
            <a:r>
              <a:rPr lang="pt-br" cap="none"/>
              <a:t>Prisão.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gAAAAFAAAAAAAAAAEAAAABAAAAAAAAAAAAAAAAAAAAAAAAAAkAAAABAAAAAQAAAAEAAAAAAAAAAAAAAAAAAAAAAAAADQAAAAIAAAABAAAAAQAAAAAAAAAAAAAAAAAAAAAAAAARAAAAAwAAAAEAAAABAAAAAAAAAAAAAAAAAAAAAAAAABMAAAAEAAAAAQAAAAEAAAAAAAAAAAAAAAAAAAAAAAAAFwAAAAUAAAABAAAAAQAAAAAAAAAAAAAAAAAAAAAAAAAbAAAABgAAAAEAAAABAAAAAAAAAAAAAAAAAAAAAAAAAB0AAAAHAAAAAQAAAAEAAAAAAAAAAAAAAAAAAAAAAAAA"/>
      </p:ext>
    </p:ext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0w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6465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wQAAFsOAACLRQAAgxYAABAAAAAmAAAACAAAAD0QAAD//8EB"/>
              </a:ext>
            </a:extLst>
          </p:cNvSpPr>
          <p:nvPr>
            <p:ph type="title"/>
          </p:nvPr>
        </p:nvSpPr>
        <p:spPr>
          <a:xfrm>
            <a:off x="789305" y="23336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Prisão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sz="3200" cap="none">
                <a:latin typeface="Calibri" pitchFamily="2" charset="0"/>
                <a:ea typeface="Times New Roman" pitchFamily="1" charset="0"/>
                <a:cs typeface="Times New Roman" pitchFamily="1" charset="0"/>
              </a:rPr>
              <a:t>Hist</a:t>
            </a:r>
            <a:r>
              <a:rPr lang="pt-br" sz="3200" cap="none">
                <a:latin typeface="Calibri" pitchFamily="2" charset="0"/>
                <a:ea typeface="Times New Roman" pitchFamily="1" charset="0"/>
                <a:cs typeface="Times New Roman" pitchFamily="1" charset="0"/>
              </a:rPr>
              <a:t>ó</a:t>
            </a:r>
            <a:r>
              <a:rPr sz="3200" cap="none">
                <a:latin typeface="Calibri" pitchFamily="2" charset="0"/>
                <a:ea typeface="Times New Roman" pitchFamily="1" charset="0"/>
                <a:cs typeface="Times New Roman" pitchFamily="1" charset="0"/>
              </a:rPr>
              <a:t>ria das prisões no mundo e no Brasil</a:t>
            </a:r>
            <a:endParaRPr sz="3200" cap="none">
              <a:latin typeface="Calibri" pitchFamily="2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wUAAJ4JAADfRQAAYyQAAAAAAAAmAAAACAAAAD0QAAD//8EB"/>
              </a:ext>
            </a:extLst>
          </p:cNvSpPr>
          <p:nvPr>
            <p:ph type="body" idx="1"/>
          </p:nvPr>
        </p:nvSpPr>
        <p:spPr>
          <a:xfrm>
            <a:off x="842645" y="1563370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Período antes das prisões, durantes os séculos  XIII até XIX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Punições no período colonial Brasileiro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 mudanças no direito de punir e no Estado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Cesarie </a:t>
            </a:r>
            <a:r>
              <a:t>Beccaria (1764) - </a:t>
            </a:r>
            <a:r>
              <a:rPr i="1" cap="none"/>
              <a:t>“Qual pode ser o direito que se atribuem os homens para trucidar os seus semelhantes?”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Fo</a:t>
            </a:r>
            <a:r>
              <a:rPr lang="pt-br" cap="none"/>
              <a:t>u</a:t>
            </a:r>
            <a:r>
              <a:t>cault - </a:t>
            </a:r>
            <a:r>
              <a:rPr i="1" cap="none"/>
              <a:t>“Ao pior dos criminosos é necessário preservar, quando o punimos, a sua humanidade.”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Primeiras prisões - Casas de Correição -  Paris, </a:t>
            </a:r>
            <a:r>
              <a:t>Mettrey (1839) / São Paulo, Tobias de Aguiar (ROTA) </a:t>
            </a:r>
            <a:r>
              <a:rPr lang="pt-br" cap="none"/>
              <a:t>–</a:t>
            </a:r>
            <a:r>
              <a:t> 1852</a:t>
            </a:r>
            <a:r>
              <a:rPr lang="pt-br" cap="none"/>
              <a:t>.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Prisões e Sistema prisional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O aumento gradual das Instituições Penitenci</a:t>
            </a:r>
            <a:r>
              <a:rPr lang="pt-br" cap="none"/>
              <a:t>á</a:t>
            </a:r>
            <a:r>
              <a:t>rias e de pessoas privadas de liberdade de 1920 até 2021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Padronização dos Presídios segundo Resolução do Conselho Nacional de Política Criminal e Penitenciária (2005)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Atuação do Agentes Penitenciários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cap="none">
                <a:latin typeface="Calibri" pitchFamily="2" charset="0"/>
                <a:ea typeface="Calibri" pitchFamily="2" charset="0"/>
                <a:cs typeface="Calibri" pitchFamily="2" charset="0"/>
              </a:rPr>
              <a:t>O olhar do indivíduo privado de sua liberdade.</a:t>
            </a:r>
            <a: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QAAAAFAAAAAAAAAAEAAAABAAAAAAAAAAAAAAAAAAAAAAAAAAkAAAABAAAAAQAAAAEAAAAAAAAAAAAAAAAAAAAAAAAADQAAAAIAAAABAAAAAQAAAAAAAAAAAAAAAAAAAAAAAAARAAAAAwAAAAEAAAABAAAAAAAAAAAAAAAAAAAAAAAAAA=="/>
      </p:ext>
    </p:ext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QAACcKAABGSQAAIh0AABAAAAAmAAAACAAAAD0QAAD//8EB"/>
              </a:ext>
            </a:extLst>
          </p:cNvSpPr>
          <p:nvPr>
            <p:ph type="body" idx="1"/>
          </p:nvPr>
        </p:nvSpPr>
        <p:spPr>
          <a:xfrm>
            <a:off x="678180" y="1650365"/>
            <a:ext cx="11233150" cy="308546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Em n</a:t>
            </a:r>
            <a:r>
              <a:rPr lang="pt-br" cap="none"/>
              <a:t>ú</a:t>
            </a:r>
            <a:r>
              <a:t>mero</a:t>
            </a:r>
            <a:r>
              <a:rPr lang="pt-br" cap="none"/>
              <a:t>s</a:t>
            </a:r>
            <a:r>
              <a:t> atualizados em 2021 (Revista Consultor Jurídico) n</a:t>
            </a:r>
            <a:r>
              <a:rPr lang="pt-br" cap="none"/>
              <a:t>ó</a:t>
            </a:r>
            <a:r>
              <a:t>s temos 820,7 mil pessoas privadas de liberdade, e 24% de deficit de vagas, sendo 123 mil novas vagas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endParaRPr lang="pt-br" cap="none"/>
          </a:p>
          <a:p>
            <a:pPr algn="just">
              <a:defRPr sz="3000" cap="none"/>
            </a:pPr>
            <a:r>
              <a:rPr lang="pt-br" cap="none"/>
              <a:t>Das </a:t>
            </a:r>
            <a:r>
              <a:t>1.381 unidades prisionais, 997 têm mais de 100% da capacidade ocupada e outras 276 estão com ocupação superior a 200%.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xmlns="smNativeData" val="U6JOZAMAAAAFAAAAAAAAAAEAAAABAAAAAAAAAAAAAAAAAAAAAAAAAAkAAAABAAAAAQAAAAEAAAAAAAAAAAAAAAAAAAAAAAAADQAAAAIAAAABAAAAAQAAAAAAAAAAAAAAAAAAAAAAAAA="/>
      </p:ext>
    </p:ext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xmlns="smNativeData" val="SMDATA_17_U6JO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MBEQ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EMAAAaAgAAeTwAABQ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341630"/>
            <a:ext cx="7767320" cy="5685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DwQAAD//8EB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Situação Atual do Sistema Penitenciário 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U6JO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DwQAAD//8EB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/>
            </a:pPr>
            <a:r>
              <a:t>As condições do Sistema Penitenciário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O indiv</a:t>
            </a:r>
            <a:r>
              <a:rPr lang="pt-br" cap="none"/>
              <a:t>í</a:t>
            </a:r>
            <a:r>
              <a:t>duo privado de liberdade e seu dia a dia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 corrupção dos agentes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Direitos e o ambiente para a ressocialização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 consequência do sistema atual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Lei de Execução Penal (Lei Federal 7.210 de 1984)</a:t>
            </a:r>
            <a:r>
              <a:rPr lang="pt-br" cap="none"/>
              <a:t>;</a:t>
            </a:r>
            <a:endParaRPr lang="pt-br" cap="none"/>
          </a:p>
          <a:p>
            <a:pPr algn="just">
              <a:defRPr sz="3000" cap="none"/>
            </a:pPr>
            <a:r>
              <a:t>Artigos I, V, VI, VII, XI, XII</a:t>
            </a:r>
            <a:r>
              <a:rPr lang="pt-br" cap="none"/>
              <a:t>.</a:t>
            </a:r>
            <a:endParaRPr lang="pt-br" cap="none"/>
          </a:p>
          <a:p>
            <a:pPr>
              <a:defRPr sz="30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U6JOZA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prática da Psicologia Jurídica no Brasil em suas diversas áreas: Sistema prisional: prisão, hospital de custódia.</dc:title>
  <dc:subject/>
  <dc:creator>Micro</dc:creator>
  <cp:keywords/>
  <dc:description/>
  <cp:lastModifiedBy>Matheus Pereira</cp:lastModifiedBy>
  <cp:revision>0</cp:revision>
  <dcterms:created xsi:type="dcterms:W3CDTF">2023-04-23T21:52:51Z</dcterms:created>
  <dcterms:modified xsi:type="dcterms:W3CDTF">2023-04-30T17:16:03Z</dcterms:modified>
</cp:coreProperties>
</file>