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5" r:id="rId4"/>
    <p:sldId id="264"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7A9DBA-FD79-41DA-A147-DBE09D9E2FAA}" v="5" dt="2025-05-08T16:02:34.44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varScale="1">
        <p:scale>
          <a:sx n="109" d="100"/>
          <a:sy n="109" d="100"/>
        </p:scale>
        <p:origin x="734"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Nussbaumer" userId="e414e018f373f173" providerId="LiveId" clId="{8C7A9DBA-FD79-41DA-A147-DBE09D9E2FAA}"/>
    <pc:docChg chg="custSel modSld">
      <pc:chgData name="Tobias Nussbaumer" userId="e414e018f373f173" providerId="LiveId" clId="{8C7A9DBA-FD79-41DA-A147-DBE09D9E2FAA}" dt="2025-05-08T16:08:59.954" v="227" actId="33524"/>
      <pc:docMkLst>
        <pc:docMk/>
      </pc:docMkLst>
      <pc:sldChg chg="modSp mod">
        <pc:chgData name="Tobias Nussbaumer" userId="e414e018f373f173" providerId="LiveId" clId="{8C7A9DBA-FD79-41DA-A147-DBE09D9E2FAA}" dt="2025-05-08T15:52:35.659" v="0" actId="20577"/>
        <pc:sldMkLst>
          <pc:docMk/>
          <pc:sldMk cId="1881509882" sldId="261"/>
        </pc:sldMkLst>
        <pc:spChg chg="mod">
          <ac:chgData name="Tobias Nussbaumer" userId="e414e018f373f173" providerId="LiveId" clId="{8C7A9DBA-FD79-41DA-A147-DBE09D9E2FAA}" dt="2025-05-08T15:52:35.659" v="0" actId="20577"/>
          <ac:spMkLst>
            <pc:docMk/>
            <pc:sldMk cId="1881509882" sldId="261"/>
            <ac:spMk id="7" creationId="{82ADF10E-43B0-4A66-975F-E9169C64D98E}"/>
          </ac:spMkLst>
        </pc:spChg>
      </pc:sldChg>
      <pc:sldChg chg="modSp mod">
        <pc:chgData name="Tobias Nussbaumer" userId="e414e018f373f173" providerId="LiveId" clId="{8C7A9DBA-FD79-41DA-A147-DBE09D9E2FAA}" dt="2025-05-08T16:08:59.954" v="227" actId="33524"/>
        <pc:sldMkLst>
          <pc:docMk/>
          <pc:sldMk cId="1997272520" sldId="265"/>
        </pc:sldMkLst>
        <pc:graphicFrameChg chg="mod modGraphic">
          <ac:chgData name="Tobias Nussbaumer" userId="e414e018f373f173" providerId="LiveId" clId="{8C7A9DBA-FD79-41DA-A147-DBE09D9E2FAA}" dt="2025-05-08T16:08:59.954" v="227" actId="33524"/>
          <ac:graphicFrameMkLst>
            <pc:docMk/>
            <pc:sldMk cId="1997272520" sldId="265"/>
            <ac:graphicFrameMk id="2" creationId="{2240AD3A-6CFE-E665-3D14-62258AE14752}"/>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08.05.2025</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5/8/2025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introduction-and-goals" TargetMode="External"/><Relationship Id="rId2" Type="http://schemas.openxmlformats.org/officeDocument/2006/relationships/hyperlink" Target="https://docs.arc42.org/section-1/"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iso25000.com/index.php/en/iso-25000-standards/iso-25010"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a:bodyPr>
          <a:lstStyle/>
          <a:p>
            <a:r>
              <a:rPr lang="en-US" dirty="0"/>
              <a:t>Introduction and Goals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Requirements Overview</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607500"/>
            <a:ext cx="8775319" cy="2592900"/>
          </a:xfrm>
        </p:spPr>
        <p:txBody>
          <a:bodyPr>
            <a:normAutofit/>
          </a:bodyPr>
          <a:lstStyle/>
          <a:p>
            <a:pPr marL="0" indent="0">
              <a:buNone/>
            </a:pPr>
            <a:r>
              <a:rPr lang="en-US" sz="1600" dirty="0"/>
              <a:t>The main purpose of </a:t>
            </a:r>
            <a:r>
              <a:rPr lang="en-US" sz="1600" dirty="0" err="1"/>
              <a:t>FocusFrame</a:t>
            </a:r>
            <a:endParaRPr lang="en-US" sz="1600" dirty="0"/>
          </a:p>
          <a:p>
            <a:pPr marL="0" indent="0">
              <a:buNone/>
            </a:pPr>
            <a:r>
              <a:rPr lang="en-US" sz="1400" i="1" dirty="0"/>
              <a:t>Main features</a:t>
            </a:r>
          </a:p>
          <a:p>
            <a:r>
              <a:rPr lang="en-US" sz="1600" dirty="0"/>
              <a:t>User registration and login</a:t>
            </a:r>
          </a:p>
          <a:p>
            <a:r>
              <a:rPr lang="en-US" sz="1600" dirty="0"/>
              <a:t>High quality image uploads with description and tags</a:t>
            </a:r>
          </a:p>
          <a:p>
            <a:r>
              <a:rPr lang="en-US" sz="1600" dirty="0"/>
              <a:t>Like and comment feature</a:t>
            </a:r>
          </a:p>
          <a:p>
            <a:r>
              <a:rPr lang="en-US" sz="1600" dirty="0"/>
              <a:t>Content monitoring and reporting system</a:t>
            </a:r>
          </a:p>
          <a:p>
            <a:r>
              <a:rPr lang="en-US" sz="1600" dirty="0"/>
              <a:t>Search function by username and tags</a:t>
            </a:r>
          </a:p>
          <a:p>
            <a:endParaRPr lang="en-US" sz="1600" dirty="0"/>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2" name="Textplatzhalter 6">
            <a:extLst>
              <a:ext uri="{FF2B5EF4-FFF2-40B4-BE49-F238E27FC236}">
                <a16:creationId xmlns:a16="http://schemas.microsoft.com/office/drawing/2014/main" id="{36C18750-C4C7-DADC-F505-15ECC94827B0}"/>
              </a:ext>
            </a:extLst>
          </p:cNvPr>
          <p:cNvSpPr txBox="1">
            <a:spLocks/>
          </p:cNvSpPr>
          <p:nvPr/>
        </p:nvSpPr>
        <p:spPr>
          <a:xfrm>
            <a:off x="180001" y="3254444"/>
            <a:ext cx="8775319" cy="140305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From the point of view of the end users a system is created or modified to improve support of a business activity and/or improve the quality. Keep these excerpts as short as possible.</a:t>
            </a:r>
          </a:p>
          <a:p>
            <a:pPr marL="0" indent="0">
              <a:buFont typeface="Arial" panose="020B0604020202020204" pitchFamily="34" charset="0"/>
              <a:buNone/>
            </a:pPr>
            <a:r>
              <a:rPr lang="en-US" sz="1200" dirty="0">
                <a:solidFill>
                  <a:schemeClr val="tx2"/>
                </a:solidFill>
              </a:rPr>
              <a:t>Define the main purpose of your software and list the main features.</a:t>
            </a:r>
          </a:p>
          <a:p>
            <a:pPr marL="0" indent="0">
              <a:buNone/>
            </a:pPr>
            <a:r>
              <a:rPr lang="en-US" sz="1200" dirty="0">
                <a:solidFill>
                  <a:schemeClr val="tx2"/>
                </a:solidFill>
              </a:rPr>
              <a:t>Help: </a:t>
            </a:r>
            <a:r>
              <a:rPr lang="en-US" sz="1200" dirty="0">
                <a:solidFill>
                  <a:schemeClr val="tx2"/>
                </a:solidFill>
                <a:hlinkClick r:id="rId2"/>
              </a:rPr>
              <a:t>https://docs.arc42.org/section-1/</a:t>
            </a:r>
            <a:r>
              <a:rPr lang="en-US" sz="1200" dirty="0">
                <a:solidFill>
                  <a:schemeClr val="tx2"/>
                </a:solidFill>
              </a:rPr>
              <a:t> &amp; </a:t>
            </a:r>
            <a:r>
              <a:rPr lang="en-US" sz="1200" dirty="0">
                <a:solidFill>
                  <a:schemeClr val="tx2"/>
                </a:solidFill>
                <a:hlinkClick r:id="rId3"/>
              </a:rPr>
              <a:t>https://biking.michael-simons.eu/docs/index.html#section-introduction-and-goals</a:t>
            </a:r>
            <a:r>
              <a:rPr lang="en-US" sz="1200" dirty="0">
                <a:solidFill>
                  <a:schemeClr val="tx2"/>
                </a:solidFill>
              </a:rPr>
              <a:t> </a:t>
            </a:r>
          </a:p>
        </p:txBody>
      </p:sp>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Stakeholder</a:t>
            </a:r>
          </a:p>
        </p:txBody>
      </p:sp>
      <p:sp>
        <p:nvSpPr>
          <p:cNvPr id="7" name="Textplatzhalter 6">
            <a:extLst>
              <a:ext uri="{FF2B5EF4-FFF2-40B4-BE49-F238E27FC236}">
                <a16:creationId xmlns:a16="http://schemas.microsoft.com/office/drawing/2014/main" id="{82ADF10E-43B0-4A66-975F-E9169C64D98E}"/>
              </a:ext>
            </a:extLst>
          </p:cNvPr>
          <p:cNvSpPr>
            <a:spLocks noGrp="1"/>
          </p:cNvSpPr>
          <p:nvPr>
            <p:ph type="body" sz="quarter" idx="14"/>
          </p:nvPr>
        </p:nvSpPr>
        <p:spPr>
          <a:xfrm>
            <a:off x="180001" y="2886584"/>
            <a:ext cx="8775319" cy="1770916"/>
          </a:xfrm>
        </p:spPr>
        <p:txBody>
          <a:bodyPr>
            <a:normAutofit/>
          </a:bodyPr>
          <a:lstStyle/>
          <a:p>
            <a:pPr marL="0" indent="0">
              <a:buNone/>
            </a:pPr>
            <a:r>
              <a:rPr lang="en-US" sz="1200" i="1" dirty="0">
                <a:solidFill>
                  <a:schemeClr val="tx2"/>
                </a:solidFill>
              </a:rPr>
              <a:t>You should know all parties involved in development of the system or affected by the system. Otherwise, you may get nasty surprises later in the development process. These stakeholders determine the extent and the level of detail of your work and its results.</a:t>
            </a:r>
          </a:p>
          <a:p>
            <a:pPr marL="0" indent="0">
              <a:buNone/>
            </a:pPr>
            <a:r>
              <a:rPr lang="en-US" sz="1200" dirty="0">
                <a:solidFill>
                  <a:schemeClr val="tx2"/>
                </a:solidFill>
              </a:rPr>
              <a:t>Define five important stakeholders.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graphicFrame>
        <p:nvGraphicFramePr>
          <p:cNvPr id="2" name="Table 2">
            <a:extLst>
              <a:ext uri="{FF2B5EF4-FFF2-40B4-BE49-F238E27FC236}">
                <a16:creationId xmlns:a16="http://schemas.microsoft.com/office/drawing/2014/main" id="{2240AD3A-6CFE-E665-3D14-62258AE14752}"/>
              </a:ext>
            </a:extLst>
          </p:cNvPr>
          <p:cNvGraphicFramePr>
            <a:graphicFrameLocks noGrp="1"/>
          </p:cNvGraphicFramePr>
          <p:nvPr>
            <p:extLst>
              <p:ext uri="{D42A27DB-BD31-4B8C-83A1-F6EECF244321}">
                <p14:modId xmlns:p14="http://schemas.microsoft.com/office/powerpoint/2010/main" val="1671510445"/>
              </p:ext>
            </p:extLst>
          </p:nvPr>
        </p:nvGraphicFramePr>
        <p:xfrm>
          <a:off x="179999" y="607500"/>
          <a:ext cx="8775319" cy="2357120"/>
        </p:xfrm>
        <a:graphic>
          <a:graphicData uri="http://schemas.openxmlformats.org/drawingml/2006/table">
            <a:tbl>
              <a:tblPr firstRow="1" bandRow="1">
                <a:tableStyleId>{5C22544A-7EE6-4342-B048-85BDC9FD1C3A}</a:tableStyleId>
              </a:tblPr>
              <a:tblGrid>
                <a:gridCol w="2781677">
                  <a:extLst>
                    <a:ext uri="{9D8B030D-6E8A-4147-A177-3AD203B41FA5}">
                      <a16:colId xmlns:a16="http://schemas.microsoft.com/office/drawing/2014/main" val="878654425"/>
                    </a:ext>
                  </a:extLst>
                </a:gridCol>
                <a:gridCol w="5993642">
                  <a:extLst>
                    <a:ext uri="{9D8B030D-6E8A-4147-A177-3AD203B41FA5}">
                      <a16:colId xmlns:a16="http://schemas.microsoft.com/office/drawing/2014/main" val="2853035927"/>
                    </a:ext>
                  </a:extLst>
                </a:gridCol>
              </a:tblGrid>
              <a:tr h="370840">
                <a:tc>
                  <a:txBody>
                    <a:bodyPr/>
                    <a:lstStyle/>
                    <a:p>
                      <a:r>
                        <a:rPr lang="en-US" dirty="0"/>
                        <a:t>Role/Name</a:t>
                      </a:r>
                    </a:p>
                  </a:txBody>
                  <a:tcPr/>
                </a:tc>
                <a:tc>
                  <a:txBody>
                    <a:bodyPr/>
                    <a:lstStyle/>
                    <a:p>
                      <a:r>
                        <a:rPr lang="en-US" dirty="0"/>
                        <a:t>Expectations</a:t>
                      </a:r>
                    </a:p>
                  </a:txBody>
                  <a:tcPr/>
                </a:tc>
                <a:extLst>
                  <a:ext uri="{0D108BD9-81ED-4DB2-BD59-A6C34878D82A}">
                    <a16:rowId xmlns:a16="http://schemas.microsoft.com/office/drawing/2014/main" val="2692723897"/>
                  </a:ext>
                </a:extLst>
              </a:tr>
              <a:tr h="370840">
                <a:tc>
                  <a:txBody>
                    <a:bodyPr/>
                    <a:lstStyle/>
                    <a:p>
                      <a:r>
                        <a:rPr lang="en-US" dirty="0"/>
                        <a:t>Sarah Chen – Marketing Manager   </a:t>
                      </a:r>
                    </a:p>
                  </a:txBody>
                  <a:tcPr/>
                </a:tc>
                <a:tc>
                  <a:txBody>
                    <a:bodyPr/>
                    <a:lstStyle/>
                    <a:p>
                      <a:r>
                        <a:rPr lang="en-US" dirty="0"/>
                        <a:t>Effective tools to promote the app and grow a loyal user base</a:t>
                      </a:r>
                    </a:p>
                  </a:txBody>
                  <a:tcPr/>
                </a:tc>
                <a:extLst>
                  <a:ext uri="{0D108BD9-81ED-4DB2-BD59-A6C34878D82A}">
                    <a16:rowId xmlns:a16="http://schemas.microsoft.com/office/drawing/2014/main" val="1989752836"/>
                  </a:ext>
                </a:extLst>
              </a:tr>
              <a:tr h="370840">
                <a:tc>
                  <a:txBody>
                    <a:bodyPr/>
                    <a:lstStyle/>
                    <a:p>
                      <a:r>
                        <a:rPr lang="en-US" dirty="0"/>
                        <a:t>Michael Nguyen – Project Manager</a:t>
                      </a:r>
                    </a:p>
                  </a:txBody>
                  <a:tcPr/>
                </a:tc>
                <a:tc>
                  <a:txBody>
                    <a:bodyPr/>
                    <a:lstStyle/>
                    <a:p>
                      <a:r>
                        <a:rPr lang="en-US" dirty="0"/>
                        <a:t>Clear scope, timeline and smooth collaboration across teams</a:t>
                      </a:r>
                    </a:p>
                  </a:txBody>
                  <a:tcPr/>
                </a:tc>
                <a:extLst>
                  <a:ext uri="{0D108BD9-81ED-4DB2-BD59-A6C34878D82A}">
                    <a16:rowId xmlns:a16="http://schemas.microsoft.com/office/drawing/2014/main" val="1183577803"/>
                  </a:ext>
                </a:extLst>
              </a:tr>
              <a:tr h="370840">
                <a:tc>
                  <a:txBody>
                    <a:bodyPr/>
                    <a:lstStyle/>
                    <a:p>
                      <a:r>
                        <a:rPr lang="en-US" dirty="0"/>
                        <a:t>Ava Patel – Lead Developer</a:t>
                      </a:r>
                    </a:p>
                  </a:txBody>
                  <a:tcPr/>
                </a:tc>
                <a:tc>
                  <a:txBody>
                    <a:bodyPr/>
                    <a:lstStyle/>
                    <a:p>
                      <a:r>
                        <a:rPr lang="en-US" dirty="0"/>
                        <a:t>Extendable application and maintainable architecture</a:t>
                      </a:r>
                    </a:p>
                  </a:txBody>
                  <a:tcPr/>
                </a:tc>
                <a:extLst>
                  <a:ext uri="{0D108BD9-81ED-4DB2-BD59-A6C34878D82A}">
                    <a16:rowId xmlns:a16="http://schemas.microsoft.com/office/drawing/2014/main" val="3046435761"/>
                  </a:ext>
                </a:extLst>
              </a:tr>
              <a:tr h="370840">
                <a:tc>
                  <a:txBody>
                    <a:bodyPr/>
                    <a:lstStyle/>
                    <a:p>
                      <a:r>
                        <a:rPr lang="en-US" dirty="0"/>
                        <a:t>Investor</a:t>
                      </a:r>
                    </a:p>
                  </a:txBody>
                  <a:tcPr/>
                </a:tc>
                <a:tc>
                  <a:txBody>
                    <a:bodyPr/>
                    <a:lstStyle/>
                    <a:p>
                      <a:r>
                        <a:rPr lang="en-US" dirty="0"/>
                        <a:t>Clear USP and scalable business models</a:t>
                      </a:r>
                    </a:p>
                  </a:txBody>
                  <a:tcPr/>
                </a:tc>
                <a:extLst>
                  <a:ext uri="{0D108BD9-81ED-4DB2-BD59-A6C34878D82A}">
                    <a16:rowId xmlns:a16="http://schemas.microsoft.com/office/drawing/2014/main" val="1980858308"/>
                  </a:ext>
                </a:extLst>
              </a:tr>
              <a:tr h="370840">
                <a:tc>
                  <a:txBody>
                    <a:bodyPr/>
                    <a:lstStyle/>
                    <a:p>
                      <a:r>
                        <a:rPr lang="en-US" dirty="0"/>
                        <a:t>Startup Founders</a:t>
                      </a:r>
                    </a:p>
                  </a:txBody>
                  <a:tcPr/>
                </a:tc>
                <a:tc>
                  <a:txBody>
                    <a:bodyPr/>
                    <a:lstStyle/>
                    <a:p>
                      <a:r>
                        <a:rPr lang="en-US" dirty="0"/>
                        <a:t>Cost efficient products </a:t>
                      </a:r>
                      <a:r>
                        <a:rPr lang="en-US"/>
                        <a:t>and long-term income</a:t>
                      </a:r>
                      <a:endParaRPr lang="en-US" dirty="0"/>
                    </a:p>
                  </a:txBody>
                  <a:tcPr/>
                </a:tc>
                <a:extLst>
                  <a:ext uri="{0D108BD9-81ED-4DB2-BD59-A6C34878D82A}">
                    <a16:rowId xmlns:a16="http://schemas.microsoft.com/office/drawing/2014/main" val="1784380460"/>
                  </a:ext>
                </a:extLst>
              </a:tr>
            </a:tbl>
          </a:graphicData>
        </a:graphic>
      </p:graphicFrame>
    </p:spTree>
    <p:extLst>
      <p:ext uri="{BB962C8B-B14F-4D97-AF65-F5344CB8AC3E}">
        <p14:creationId xmlns:p14="http://schemas.microsoft.com/office/powerpoint/2010/main" val="199727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Quality Goals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2A62D2A3-CEBE-5D87-0453-29F6B206FAF7}"/>
              </a:ext>
            </a:extLst>
          </p:cNvPr>
          <p:cNvSpPr>
            <a:spLocks noGrp="1"/>
          </p:cNvSpPr>
          <p:nvPr>
            <p:ph type="body" sz="quarter" idx="14"/>
          </p:nvPr>
        </p:nvSpPr>
        <p:spPr>
          <a:xfrm>
            <a:off x="179999" y="2516601"/>
            <a:ext cx="8775319" cy="2512596"/>
          </a:xfrm>
        </p:spPr>
        <p:txBody>
          <a:bodyPr>
            <a:normAutofit/>
          </a:bodyPr>
          <a:lstStyle/>
          <a:p>
            <a:pPr marL="0" indent="0">
              <a:buNone/>
            </a:pPr>
            <a:r>
              <a:rPr lang="en-US" sz="1200" i="1" dirty="0">
                <a:solidFill>
                  <a:schemeClr val="tx2"/>
                </a:solidFill>
              </a:rPr>
              <a:t>You should know the quality goals of your most important stakeholders, since they will influence fundamental architectural decisions. Make sure to be very concrete about these qualities, avoid buzzwords. If you as an architect do not know how the quality of your work will be judged, it becomes challenging to meet the expectations.</a:t>
            </a:r>
          </a:p>
          <a:p>
            <a:pPr marL="0" indent="0">
              <a:buNone/>
            </a:pPr>
            <a:r>
              <a:rPr lang="en-US" sz="1200" dirty="0">
                <a:solidFill>
                  <a:schemeClr val="tx2"/>
                </a:solidFill>
              </a:rPr>
              <a:t>Define three quality goals ordered by priority.</a:t>
            </a:r>
          </a:p>
          <a:p>
            <a:pPr marL="0" indent="0">
              <a:buNone/>
            </a:pPr>
            <a:r>
              <a:rPr lang="en-US" sz="1200" dirty="0">
                <a:solidFill>
                  <a:schemeClr val="tx2"/>
                </a:solidFill>
              </a:rPr>
              <a:t>Help: </a:t>
            </a:r>
            <a:r>
              <a:rPr lang="en-US" sz="1200" dirty="0">
                <a:solidFill>
                  <a:schemeClr val="tx2"/>
                </a:solidFill>
                <a:hlinkClick r:id="rId2"/>
              </a:rPr>
              <a:t>https://iso25000.com/index.php/en/iso-25000-standards/iso-25010</a:t>
            </a:r>
            <a:r>
              <a:rPr lang="en-US" sz="1200" dirty="0">
                <a:solidFill>
                  <a:schemeClr val="tx2"/>
                </a:solidFill>
              </a:rPr>
              <a:t> </a:t>
            </a:r>
          </a:p>
        </p:txBody>
      </p:sp>
      <p:graphicFrame>
        <p:nvGraphicFramePr>
          <p:cNvPr id="3" name="Table 2">
            <a:extLst>
              <a:ext uri="{FF2B5EF4-FFF2-40B4-BE49-F238E27FC236}">
                <a16:creationId xmlns:a16="http://schemas.microsoft.com/office/drawing/2014/main" id="{58E389A9-77EF-27A3-10BD-3C4D67F9A06E}"/>
              </a:ext>
            </a:extLst>
          </p:cNvPr>
          <p:cNvGraphicFramePr>
            <a:graphicFrameLocks noGrp="1"/>
          </p:cNvGraphicFramePr>
          <p:nvPr>
            <p:extLst>
              <p:ext uri="{D42A27DB-BD31-4B8C-83A1-F6EECF244321}">
                <p14:modId xmlns:p14="http://schemas.microsoft.com/office/powerpoint/2010/main" val="3777878059"/>
              </p:ext>
            </p:extLst>
          </p:nvPr>
        </p:nvGraphicFramePr>
        <p:xfrm>
          <a:off x="179999" y="607500"/>
          <a:ext cx="8775318" cy="1615440"/>
        </p:xfrm>
        <a:graphic>
          <a:graphicData uri="http://schemas.openxmlformats.org/drawingml/2006/table">
            <a:tbl>
              <a:tblPr firstRow="1" bandRow="1">
                <a:tableStyleId>{5C22544A-7EE6-4342-B048-85BDC9FD1C3A}</a:tableStyleId>
              </a:tblPr>
              <a:tblGrid>
                <a:gridCol w="810601">
                  <a:extLst>
                    <a:ext uri="{9D8B030D-6E8A-4147-A177-3AD203B41FA5}">
                      <a16:colId xmlns:a16="http://schemas.microsoft.com/office/drawing/2014/main" val="1072794580"/>
                    </a:ext>
                  </a:extLst>
                </a:gridCol>
                <a:gridCol w="2101850">
                  <a:extLst>
                    <a:ext uri="{9D8B030D-6E8A-4147-A177-3AD203B41FA5}">
                      <a16:colId xmlns:a16="http://schemas.microsoft.com/office/drawing/2014/main" val="878654425"/>
                    </a:ext>
                  </a:extLst>
                </a:gridCol>
                <a:gridCol w="5862867">
                  <a:extLst>
                    <a:ext uri="{9D8B030D-6E8A-4147-A177-3AD203B41FA5}">
                      <a16:colId xmlns:a16="http://schemas.microsoft.com/office/drawing/2014/main" val="2853035927"/>
                    </a:ext>
                  </a:extLst>
                </a:gridCol>
              </a:tblGrid>
              <a:tr h="370840">
                <a:tc>
                  <a:txBody>
                    <a:bodyPr/>
                    <a:lstStyle/>
                    <a:p>
                      <a:r>
                        <a:rPr lang="en-US" dirty="0"/>
                        <a:t>Priority</a:t>
                      </a:r>
                    </a:p>
                  </a:txBody>
                  <a:tcPr/>
                </a:tc>
                <a:tc>
                  <a:txBody>
                    <a:bodyPr/>
                    <a:lstStyle/>
                    <a:p>
                      <a:r>
                        <a:rPr lang="en-US" dirty="0"/>
                        <a:t>Quality</a:t>
                      </a:r>
                    </a:p>
                  </a:txBody>
                  <a:tcPr/>
                </a:tc>
                <a:tc>
                  <a:txBody>
                    <a:bodyPr/>
                    <a:lstStyle/>
                    <a:p>
                      <a:r>
                        <a:rPr lang="en-US" dirty="0"/>
                        <a:t>Motivation</a:t>
                      </a:r>
                    </a:p>
                  </a:txBody>
                  <a:tcPr/>
                </a:tc>
                <a:extLst>
                  <a:ext uri="{0D108BD9-81ED-4DB2-BD59-A6C34878D82A}">
                    <a16:rowId xmlns:a16="http://schemas.microsoft.com/office/drawing/2014/main" val="2692723897"/>
                  </a:ext>
                </a:extLst>
              </a:tr>
              <a:tr h="370840">
                <a:tc>
                  <a:txBody>
                    <a:bodyPr/>
                    <a:lstStyle/>
                    <a:p>
                      <a:r>
                        <a:rPr lang="en-US" dirty="0"/>
                        <a:t>1</a:t>
                      </a:r>
                    </a:p>
                  </a:txBody>
                  <a:tcPr/>
                </a:tc>
                <a:tc>
                  <a:txBody>
                    <a:bodyPr/>
                    <a:lstStyle/>
                    <a:p>
                      <a:r>
                        <a:rPr lang="en-US" dirty="0"/>
                        <a:t>Usability</a:t>
                      </a:r>
                    </a:p>
                  </a:txBody>
                  <a:tcPr/>
                </a:tc>
                <a:tc>
                  <a:txBody>
                    <a:bodyPr/>
                    <a:lstStyle/>
                    <a:p>
                      <a:r>
                        <a:rPr lang="en-US" dirty="0"/>
                        <a:t>Users expect a seamless and intuitive experience on both mobile and web</a:t>
                      </a:r>
                    </a:p>
                  </a:txBody>
                  <a:tcPr/>
                </a:tc>
                <a:extLst>
                  <a:ext uri="{0D108BD9-81ED-4DB2-BD59-A6C34878D82A}">
                    <a16:rowId xmlns:a16="http://schemas.microsoft.com/office/drawing/2014/main" val="1989752836"/>
                  </a:ext>
                </a:extLst>
              </a:tr>
              <a:tr h="370840">
                <a:tc>
                  <a:txBody>
                    <a:bodyPr/>
                    <a:lstStyle/>
                    <a:p>
                      <a:r>
                        <a:rPr lang="en-US" dirty="0"/>
                        <a:t>2</a:t>
                      </a:r>
                    </a:p>
                  </a:txBody>
                  <a:tcPr/>
                </a:tc>
                <a:tc>
                  <a:txBody>
                    <a:bodyPr/>
                    <a:lstStyle/>
                    <a:p>
                      <a:r>
                        <a:rPr lang="en-US" dirty="0"/>
                        <a:t>Performance</a:t>
                      </a:r>
                    </a:p>
                  </a:txBody>
                  <a:tcPr/>
                </a:tc>
                <a:tc>
                  <a:txBody>
                    <a:bodyPr/>
                    <a:lstStyle/>
                    <a:p>
                      <a:r>
                        <a:rPr lang="en-US" dirty="0"/>
                        <a:t>Images should load quickly, even with large files or under high traffic </a:t>
                      </a:r>
                    </a:p>
                  </a:txBody>
                  <a:tcPr/>
                </a:tc>
                <a:extLst>
                  <a:ext uri="{0D108BD9-81ED-4DB2-BD59-A6C34878D82A}">
                    <a16:rowId xmlns:a16="http://schemas.microsoft.com/office/drawing/2014/main" val="1183577803"/>
                  </a:ext>
                </a:extLst>
              </a:tr>
              <a:tr h="370840">
                <a:tc>
                  <a:txBody>
                    <a:bodyPr/>
                    <a:lstStyle/>
                    <a:p>
                      <a:r>
                        <a:rPr lang="en-US" dirty="0"/>
                        <a:t>3</a:t>
                      </a:r>
                    </a:p>
                  </a:txBody>
                  <a:tcPr/>
                </a:tc>
                <a:tc>
                  <a:txBody>
                    <a:bodyPr/>
                    <a:lstStyle/>
                    <a:p>
                      <a:r>
                        <a:rPr lang="en-US" dirty="0"/>
                        <a:t>Maintainability	</a:t>
                      </a:r>
                    </a:p>
                  </a:txBody>
                  <a:tcPr/>
                </a:tc>
                <a:tc>
                  <a:txBody>
                    <a:bodyPr/>
                    <a:lstStyle/>
                    <a:p>
                      <a:r>
                        <a:rPr lang="en-US" dirty="0"/>
                        <a:t>The codebase should be easy to update and extend as the app evolves and scales.</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742045848"/>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378</Words>
  <Application>Microsoft Office PowerPoint</Application>
  <PresentationFormat>Bildschirmpräsentation (16:9)</PresentationFormat>
  <Paragraphs>50</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Introduction and Goals</vt:lpstr>
      <vt:lpstr>Requirements Overview</vt:lpstr>
      <vt:lpstr>Stakeholder</vt:lpstr>
      <vt:lpstr>Quality 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Tobias Nussbaumer</cp:lastModifiedBy>
  <cp:revision>10</cp:revision>
  <dcterms:created xsi:type="dcterms:W3CDTF">2022-06-08T12:45:54Z</dcterms:created>
  <dcterms:modified xsi:type="dcterms:W3CDTF">2025-05-08T16:09:03Z</dcterms:modified>
</cp:coreProperties>
</file>