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
  </p:notesMasterIdLst>
  <p:sldIdLst>
    <p:sldId id="256" r:id="rId3"/>
    <p:sldId id="257" r:id="rId4"/>
    <p:sldId id="258" r:id="rId5"/>
    <p:sldId id="259" r:id="rId6"/>
  </p:sldIdLst>
  <p:sldSz cx="9144000" cy="5143500" type="screen16x9"/>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725" autoAdjust="0"/>
  </p:normalViewPr>
  <p:slideViewPr>
    <p:cSldViewPr snapToGrid="0">
      <p:cViewPr varScale="1">
        <p:scale>
          <a:sx n="80" d="100"/>
          <a:sy n="80" d="100"/>
        </p:scale>
        <p:origin x="15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ECC287E-353C-4864-896B-F254B0FB8EC3}" type="datetimeFigureOut">
              <a:rPr lang="de-AT" smtClean="0"/>
              <a:t>13.05.2025</a:t>
            </a:fld>
            <a:endParaRPr lang="de-AT"/>
          </a:p>
        </p:txBody>
      </p:sp>
      <p:sp>
        <p:nvSpPr>
          <p:cNvPr id="4" name="Folienbildplatzhalt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5AF22CFA-2A3C-4033-B6C4-C0DACAF547D9}" type="slidenum">
              <a:rPr lang="de-AT" smtClean="0"/>
              <a:t>‹Nr.›</a:t>
            </a:fld>
            <a:endParaRPr lang="de-AT"/>
          </a:p>
        </p:txBody>
      </p:sp>
    </p:spTree>
    <p:extLst>
      <p:ext uri="{BB962C8B-B14F-4D97-AF65-F5344CB8AC3E}">
        <p14:creationId xmlns:p14="http://schemas.microsoft.com/office/powerpoint/2010/main" val="148865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 monolithic architecture means the application is built as a single unit. For early-stage projects (like MVPs), this is often preferred because it:  </a:t>
            </a:r>
            <a:br>
              <a:rPr lang="en-US" dirty="0"/>
            </a:br>
            <a:r>
              <a:rPr lang="en-US" dirty="0"/>
              <a:t>- Simplifies deployment (only one service to deploy).</a:t>
            </a:r>
            <a:br>
              <a:rPr lang="en-US" dirty="0"/>
            </a:br>
            <a:r>
              <a:rPr lang="en-US" dirty="0"/>
              <a:t>- Speeds up initial development.</a:t>
            </a:r>
            <a:br>
              <a:rPr lang="en-US" dirty="0"/>
            </a:br>
            <a:r>
              <a:rPr lang="en-US" dirty="0"/>
              <a:t>- Reduces complexity in inter-service communication.</a:t>
            </a:r>
            <a:br>
              <a:rPr lang="en-US" dirty="0"/>
            </a:br>
            <a:r>
              <a:rPr lang="en-US" dirty="0"/>
              <a:t>- Easier to manage for small teams.</a:t>
            </a:r>
            <a:br>
              <a:rPr lang="en-US" dirty="0"/>
            </a:br>
            <a:br>
              <a:rPr lang="en-US" dirty="0"/>
            </a:br>
            <a:r>
              <a:rPr lang="en-US" dirty="0"/>
              <a:t>2. Technology Stack    </a:t>
            </a:r>
            <a:br>
              <a:rPr lang="en-US" dirty="0"/>
            </a:br>
            <a:r>
              <a:rPr lang="en-US" dirty="0"/>
              <a:t>Frontend: Flutter  </a:t>
            </a:r>
            <a:br>
              <a:rPr lang="en-US" dirty="0"/>
            </a:br>
            <a:r>
              <a:rPr lang="en-US" dirty="0"/>
              <a:t>- A UI toolkit by Google for building cross-platform apps from a single codebase.  </a:t>
            </a:r>
            <a:br>
              <a:rPr lang="en-US" dirty="0"/>
            </a:br>
            <a:r>
              <a:rPr lang="en-US" dirty="0"/>
              <a:t>- Useful for targeting both iOS and Android without maintaining separate codebases.    </a:t>
            </a:r>
            <a:br>
              <a:rPr lang="en-US" dirty="0"/>
            </a:br>
            <a:r>
              <a:rPr lang="en-US" dirty="0"/>
              <a:t>Backend: Firebase / Node.js </a:t>
            </a:r>
            <a:br>
              <a:rPr lang="en-US" dirty="0"/>
            </a:br>
            <a:r>
              <a:rPr lang="en-US" dirty="0"/>
              <a:t>- Firebase offers services like authentication, real-time databases, and cloud functions.</a:t>
            </a:r>
            <a:br>
              <a:rPr lang="en-US" dirty="0"/>
            </a:br>
            <a:br>
              <a:rPr lang="en-US" dirty="0"/>
            </a:br>
            <a:r>
              <a:rPr lang="en-US" dirty="0"/>
              <a:t>3. Deployment/Operations    </a:t>
            </a:r>
            <a:br>
              <a:rPr lang="en-US" dirty="0"/>
            </a:br>
            <a:r>
              <a:rPr lang="en-US" dirty="0"/>
              <a:t>Cloud-based deployment: </a:t>
            </a:r>
            <a:br>
              <a:rPr lang="en-US" dirty="0"/>
            </a:br>
            <a:r>
              <a:rPr lang="en-US" dirty="0"/>
              <a:t>- Using Firebase Hosting and Firebase Functions, the solution is entirely cloud-managed: </a:t>
            </a:r>
            <a:br>
              <a:rPr lang="en-US" dirty="0"/>
            </a:br>
            <a:r>
              <a:rPr lang="en-US" dirty="0"/>
              <a:t>- Firebase Hosting serves static assets (like Flutter web apps). </a:t>
            </a:r>
            <a:br>
              <a:rPr lang="en-US" dirty="0"/>
            </a:br>
            <a:r>
              <a:rPr lang="en-US" dirty="0"/>
              <a:t>- Firebase Functions run backend logic in a serverless manner (you don’t manage infrastructure).    </a:t>
            </a:r>
            <a:br>
              <a:rPr lang="en-US" dirty="0"/>
            </a:br>
            <a:r>
              <a:rPr lang="en-US" dirty="0"/>
              <a:t>✅ This supports easy scaling and reduces DevOps overhead.</a:t>
            </a:r>
            <a:br>
              <a:rPr lang="en-US" dirty="0"/>
            </a:br>
            <a:br>
              <a:rPr lang="en-US" dirty="0"/>
            </a:br>
            <a:r>
              <a:rPr lang="en-US" dirty="0"/>
              <a:t>4. Quality Assurance Approach    </a:t>
            </a:r>
            <a:br>
              <a:rPr lang="en-US" dirty="0"/>
            </a:br>
            <a:r>
              <a:rPr lang="en-US" dirty="0"/>
              <a:t>Automated unit tests:  </a:t>
            </a:r>
            <a:br>
              <a:rPr lang="en-US" dirty="0"/>
            </a:br>
            <a:r>
              <a:rPr lang="en-US" dirty="0"/>
              <a:t>- These test individual parts (functions, methods) of your code automatically to ensure they behave correctly.  </a:t>
            </a:r>
            <a:br>
              <a:rPr lang="en-US" dirty="0"/>
            </a:br>
            <a:r>
              <a:rPr lang="en-US" dirty="0"/>
              <a:t>- Focuses on core logic to catch bugs early.    </a:t>
            </a:r>
            <a:br>
              <a:rPr lang="en-US" dirty="0"/>
            </a:br>
            <a:r>
              <a:rPr lang="en-US" dirty="0"/>
              <a:t>Manual UI testing: </a:t>
            </a:r>
            <a:br>
              <a:rPr lang="en-US" dirty="0"/>
            </a:br>
            <a:r>
              <a:rPr lang="en-US" dirty="0"/>
              <a:t>- Humans test the user interface to ensure usability, responsiveness, and visual correctness.    </a:t>
            </a:r>
            <a:br>
              <a:rPr lang="en-US" dirty="0"/>
            </a:br>
            <a:r>
              <a:rPr lang="en-US" dirty="0"/>
              <a:t>Stakeholder review meetings: </a:t>
            </a:r>
            <a:br>
              <a:rPr lang="en-US" dirty="0"/>
            </a:br>
            <a:r>
              <a:rPr lang="en-US" dirty="0"/>
              <a:t>- Regular meetings with stakeholders to validate progress, gather feedback, and ensure alignment with business goals.</a:t>
            </a:r>
            <a:endParaRPr lang="de-AT" dirty="0"/>
          </a:p>
        </p:txBody>
      </p:sp>
      <p:sp>
        <p:nvSpPr>
          <p:cNvPr id="4" name="Foliennummernplatzhalter 3"/>
          <p:cNvSpPr>
            <a:spLocks noGrp="1"/>
          </p:cNvSpPr>
          <p:nvPr>
            <p:ph type="sldNum" sz="quarter" idx="5"/>
          </p:nvPr>
        </p:nvSpPr>
        <p:spPr/>
        <p:txBody>
          <a:bodyPr/>
          <a:lstStyle/>
          <a:p>
            <a:fld id="{5AF22CFA-2A3C-4033-B6C4-C0DACAF547D9}" type="slidenum">
              <a:rPr lang="de-AT" smtClean="0"/>
              <a:t>2</a:t>
            </a:fld>
            <a:endParaRPr lang="de-AT"/>
          </a:p>
        </p:txBody>
      </p:sp>
    </p:spTree>
    <p:extLst>
      <p:ext uri="{BB962C8B-B14F-4D97-AF65-F5344CB8AC3E}">
        <p14:creationId xmlns:p14="http://schemas.microsoft.com/office/powerpoint/2010/main" val="213927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First, for the app structure, we considered Monolith, Microservices, and Serverless. To keep things simple for the MVP, we decided on a Monolith approach for the reasons mentioned before.</a:t>
            </a:r>
            <a:br>
              <a:rPr lang="en-US" dirty="0"/>
            </a:br>
            <a:br>
              <a:rPr lang="en-US" dirty="0"/>
            </a:br>
            <a:r>
              <a:rPr lang="en-US" dirty="0"/>
              <a:t>Second, for image editing tools, we looked at building our own editor, using open-source libraries, or integrating </a:t>
            </a:r>
            <a:r>
              <a:rPr lang="en-US" dirty="0" err="1"/>
              <a:t>Pixlr</a:t>
            </a:r>
            <a:r>
              <a:rPr lang="en-US" dirty="0"/>
              <a:t>. We chose </a:t>
            </a:r>
            <a:r>
              <a:rPr lang="en-US" dirty="0" err="1"/>
              <a:t>Pixlr</a:t>
            </a:r>
            <a:r>
              <a:rPr lang="en-US" dirty="0"/>
              <a:t> integration because it's the fastest and most efficient option.</a:t>
            </a:r>
            <a:br>
              <a:rPr lang="en-US" dirty="0"/>
            </a:br>
            <a:br>
              <a:rPr lang="en-US" dirty="0"/>
            </a:br>
            <a:r>
              <a:rPr lang="en-US" dirty="0"/>
              <a:t>Finally, regarding the hosting model, we compared VPS and Cloud Functions. We selected Firebase, as it offers a serverless and scalable solution that fits our needs.</a:t>
            </a:r>
            <a:endParaRPr lang="de-AT" dirty="0"/>
          </a:p>
        </p:txBody>
      </p:sp>
      <p:sp>
        <p:nvSpPr>
          <p:cNvPr id="4" name="Foliennummernplatzhalter 3"/>
          <p:cNvSpPr>
            <a:spLocks noGrp="1"/>
          </p:cNvSpPr>
          <p:nvPr>
            <p:ph type="sldNum" sz="quarter" idx="5"/>
          </p:nvPr>
        </p:nvSpPr>
        <p:spPr/>
        <p:txBody>
          <a:bodyPr/>
          <a:lstStyle/>
          <a:p>
            <a:fld id="{5AF22CFA-2A3C-4033-B6C4-C0DACAF547D9}" type="slidenum">
              <a:rPr lang="de-AT" smtClean="0"/>
              <a:t>3</a:t>
            </a:fld>
            <a:endParaRPr lang="de-AT"/>
          </a:p>
        </p:txBody>
      </p:sp>
    </p:spTree>
    <p:extLst>
      <p:ext uri="{BB962C8B-B14F-4D97-AF65-F5344CB8AC3E}">
        <p14:creationId xmlns:p14="http://schemas.microsoft.com/office/powerpoint/2010/main" val="209697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26" name="PlaceHolder 2"/>
          <p:cNvSpPr>
            <a:spLocks noGrp="1"/>
          </p:cNvSpPr>
          <p:nvPr>
            <p:ph/>
          </p:nvPr>
        </p:nvSpPr>
        <p:spPr>
          <a:xfrm>
            <a:off x="180000" y="607680"/>
            <a:ext cx="877500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27" name="PlaceHolder 3"/>
          <p:cNvSpPr>
            <a:spLocks noGrp="1"/>
          </p:cNvSpPr>
          <p:nvPr>
            <p:ph/>
          </p:nvPr>
        </p:nvSpPr>
        <p:spPr>
          <a:xfrm>
            <a:off x="180000" y="2723040"/>
            <a:ext cx="877500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29" name="PlaceHolder 2"/>
          <p:cNvSpPr>
            <a:spLocks noGrp="1"/>
          </p:cNvSpPr>
          <p:nvPr>
            <p:ph/>
          </p:nvPr>
        </p:nvSpPr>
        <p:spPr>
          <a:xfrm>
            <a:off x="180000" y="60768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30" name="PlaceHolder 3"/>
          <p:cNvSpPr>
            <a:spLocks noGrp="1"/>
          </p:cNvSpPr>
          <p:nvPr>
            <p:ph/>
          </p:nvPr>
        </p:nvSpPr>
        <p:spPr>
          <a:xfrm>
            <a:off x="4676400" y="60768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31" name="PlaceHolder 4"/>
          <p:cNvSpPr>
            <a:spLocks noGrp="1"/>
          </p:cNvSpPr>
          <p:nvPr>
            <p:ph/>
          </p:nvPr>
        </p:nvSpPr>
        <p:spPr>
          <a:xfrm>
            <a:off x="180000" y="272304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32" name="PlaceHolder 5"/>
          <p:cNvSpPr>
            <a:spLocks noGrp="1"/>
          </p:cNvSpPr>
          <p:nvPr>
            <p:ph/>
          </p:nvPr>
        </p:nvSpPr>
        <p:spPr>
          <a:xfrm>
            <a:off x="4676400" y="272304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34" name="PlaceHolder 2"/>
          <p:cNvSpPr>
            <a:spLocks noGrp="1"/>
          </p:cNvSpPr>
          <p:nvPr>
            <p:ph/>
          </p:nvPr>
        </p:nvSpPr>
        <p:spPr>
          <a:xfrm>
            <a:off x="180000" y="607680"/>
            <a:ext cx="282528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35" name="PlaceHolder 3"/>
          <p:cNvSpPr>
            <a:spLocks noGrp="1"/>
          </p:cNvSpPr>
          <p:nvPr>
            <p:ph/>
          </p:nvPr>
        </p:nvSpPr>
        <p:spPr>
          <a:xfrm>
            <a:off x="3146760" y="607680"/>
            <a:ext cx="282528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36" name="PlaceHolder 4"/>
          <p:cNvSpPr>
            <a:spLocks noGrp="1"/>
          </p:cNvSpPr>
          <p:nvPr>
            <p:ph/>
          </p:nvPr>
        </p:nvSpPr>
        <p:spPr>
          <a:xfrm>
            <a:off x="6113880" y="607680"/>
            <a:ext cx="282528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37" name="PlaceHolder 5"/>
          <p:cNvSpPr>
            <a:spLocks noGrp="1"/>
          </p:cNvSpPr>
          <p:nvPr>
            <p:ph/>
          </p:nvPr>
        </p:nvSpPr>
        <p:spPr>
          <a:xfrm>
            <a:off x="180000" y="2723040"/>
            <a:ext cx="282528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38" name="PlaceHolder 6"/>
          <p:cNvSpPr>
            <a:spLocks noGrp="1"/>
          </p:cNvSpPr>
          <p:nvPr>
            <p:ph/>
          </p:nvPr>
        </p:nvSpPr>
        <p:spPr>
          <a:xfrm>
            <a:off x="3146760" y="2723040"/>
            <a:ext cx="282528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39" name="PlaceHolder 7"/>
          <p:cNvSpPr>
            <a:spLocks noGrp="1"/>
          </p:cNvSpPr>
          <p:nvPr>
            <p:ph/>
          </p:nvPr>
        </p:nvSpPr>
        <p:spPr>
          <a:xfrm>
            <a:off x="6113880" y="2723040"/>
            <a:ext cx="282528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232B2B07-40E4-4355-9483-D25802765C07}" type="slidenum">
              <a:t>‹Nr.›</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48" name="PlaceHolder 2"/>
          <p:cNvSpPr>
            <a:spLocks noGrp="1"/>
          </p:cNvSpPr>
          <p:nvPr>
            <p:ph type="subTitle"/>
          </p:nvPr>
        </p:nvSpPr>
        <p:spPr>
          <a:xfrm>
            <a:off x="180000" y="607680"/>
            <a:ext cx="8775000" cy="4049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EF95D8F4-EC56-4109-9DF6-82A6EA8A570C}" type="slidenum">
              <a:t>‹Nr.›</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50" name="PlaceHolder 2"/>
          <p:cNvSpPr>
            <a:spLocks noGrp="1"/>
          </p:cNvSpPr>
          <p:nvPr>
            <p:ph/>
          </p:nvPr>
        </p:nvSpPr>
        <p:spPr>
          <a:xfrm>
            <a:off x="180000" y="607680"/>
            <a:ext cx="8775000" cy="404964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D6B32CD8-9219-4165-A56A-EEFFF962A25E}" type="slidenum">
              <a:t>‹Nr.›</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52" name="PlaceHolder 2"/>
          <p:cNvSpPr>
            <a:spLocks noGrp="1"/>
          </p:cNvSpPr>
          <p:nvPr>
            <p:ph/>
          </p:nvPr>
        </p:nvSpPr>
        <p:spPr>
          <a:xfrm>
            <a:off x="180000" y="607680"/>
            <a:ext cx="4281840" cy="404964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53" name="PlaceHolder 3"/>
          <p:cNvSpPr>
            <a:spLocks noGrp="1"/>
          </p:cNvSpPr>
          <p:nvPr>
            <p:ph/>
          </p:nvPr>
        </p:nvSpPr>
        <p:spPr>
          <a:xfrm>
            <a:off x="4676400" y="607680"/>
            <a:ext cx="4281840" cy="404964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A19E1A4-276E-42AE-BEF4-7938E1A1ABA9}" type="slidenum">
              <a:t>‹Nr.›</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7FDD50D-C869-4EA9-AC44-7BB67809B57C}" type="slidenum">
              <a:t>‹Nr.›</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180000" y="114480"/>
            <a:ext cx="8775000" cy="2035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261B28E-560E-4628-B075-23B0E62F46A6}" type="slidenum">
              <a:t>‹Nr.›</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57" name="PlaceHolder 2"/>
          <p:cNvSpPr>
            <a:spLocks noGrp="1"/>
          </p:cNvSpPr>
          <p:nvPr>
            <p:ph/>
          </p:nvPr>
        </p:nvSpPr>
        <p:spPr>
          <a:xfrm>
            <a:off x="180000" y="60768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58" name="PlaceHolder 3"/>
          <p:cNvSpPr>
            <a:spLocks noGrp="1"/>
          </p:cNvSpPr>
          <p:nvPr>
            <p:ph/>
          </p:nvPr>
        </p:nvSpPr>
        <p:spPr>
          <a:xfrm>
            <a:off x="4676400" y="607680"/>
            <a:ext cx="4281840" cy="404964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59" name="PlaceHolder 4"/>
          <p:cNvSpPr>
            <a:spLocks noGrp="1"/>
          </p:cNvSpPr>
          <p:nvPr>
            <p:ph/>
          </p:nvPr>
        </p:nvSpPr>
        <p:spPr>
          <a:xfrm>
            <a:off x="180000" y="272304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F215C96-5EC1-4A40-B7A6-3E6C43B8B1E8}" type="slidenum">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5" name="PlaceHolder 2"/>
          <p:cNvSpPr>
            <a:spLocks noGrp="1"/>
          </p:cNvSpPr>
          <p:nvPr>
            <p:ph type="subTitle"/>
          </p:nvPr>
        </p:nvSpPr>
        <p:spPr>
          <a:xfrm>
            <a:off x="180000" y="607680"/>
            <a:ext cx="8775000" cy="40496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61" name="PlaceHolder 2"/>
          <p:cNvSpPr>
            <a:spLocks noGrp="1"/>
          </p:cNvSpPr>
          <p:nvPr>
            <p:ph/>
          </p:nvPr>
        </p:nvSpPr>
        <p:spPr>
          <a:xfrm>
            <a:off x="180000" y="607680"/>
            <a:ext cx="4281840" cy="404964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62" name="PlaceHolder 3"/>
          <p:cNvSpPr>
            <a:spLocks noGrp="1"/>
          </p:cNvSpPr>
          <p:nvPr>
            <p:ph/>
          </p:nvPr>
        </p:nvSpPr>
        <p:spPr>
          <a:xfrm>
            <a:off x="4676400" y="60768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63" name="PlaceHolder 4"/>
          <p:cNvSpPr>
            <a:spLocks noGrp="1"/>
          </p:cNvSpPr>
          <p:nvPr>
            <p:ph/>
          </p:nvPr>
        </p:nvSpPr>
        <p:spPr>
          <a:xfrm>
            <a:off x="4676400" y="272304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69EF534-78AD-4B13-A892-AD4C469D47E8}" type="slidenum">
              <a:t>‹Nr.›</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65" name="PlaceHolder 2"/>
          <p:cNvSpPr>
            <a:spLocks noGrp="1"/>
          </p:cNvSpPr>
          <p:nvPr>
            <p:ph/>
          </p:nvPr>
        </p:nvSpPr>
        <p:spPr>
          <a:xfrm>
            <a:off x="180000" y="60768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66" name="PlaceHolder 3"/>
          <p:cNvSpPr>
            <a:spLocks noGrp="1"/>
          </p:cNvSpPr>
          <p:nvPr>
            <p:ph/>
          </p:nvPr>
        </p:nvSpPr>
        <p:spPr>
          <a:xfrm>
            <a:off x="4676400" y="60768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67" name="PlaceHolder 4"/>
          <p:cNvSpPr>
            <a:spLocks noGrp="1"/>
          </p:cNvSpPr>
          <p:nvPr>
            <p:ph/>
          </p:nvPr>
        </p:nvSpPr>
        <p:spPr>
          <a:xfrm>
            <a:off x="180000" y="2723040"/>
            <a:ext cx="877500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3F748E7-20F0-4490-A3F0-E45BBFB4236D}" type="slidenum">
              <a:t>‹Nr.›</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69" name="PlaceHolder 2"/>
          <p:cNvSpPr>
            <a:spLocks noGrp="1"/>
          </p:cNvSpPr>
          <p:nvPr>
            <p:ph/>
          </p:nvPr>
        </p:nvSpPr>
        <p:spPr>
          <a:xfrm>
            <a:off x="180000" y="607680"/>
            <a:ext cx="877500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70" name="PlaceHolder 3"/>
          <p:cNvSpPr>
            <a:spLocks noGrp="1"/>
          </p:cNvSpPr>
          <p:nvPr>
            <p:ph/>
          </p:nvPr>
        </p:nvSpPr>
        <p:spPr>
          <a:xfrm>
            <a:off x="180000" y="2723040"/>
            <a:ext cx="877500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A63D5A1D-D599-4D49-A860-F0DF2DFA2065}" type="slidenum">
              <a:t>‹Nr.›</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72" name="PlaceHolder 2"/>
          <p:cNvSpPr>
            <a:spLocks noGrp="1"/>
          </p:cNvSpPr>
          <p:nvPr>
            <p:ph/>
          </p:nvPr>
        </p:nvSpPr>
        <p:spPr>
          <a:xfrm>
            <a:off x="180000" y="60768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73" name="PlaceHolder 3"/>
          <p:cNvSpPr>
            <a:spLocks noGrp="1"/>
          </p:cNvSpPr>
          <p:nvPr>
            <p:ph/>
          </p:nvPr>
        </p:nvSpPr>
        <p:spPr>
          <a:xfrm>
            <a:off x="4676400" y="60768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74" name="PlaceHolder 4"/>
          <p:cNvSpPr>
            <a:spLocks noGrp="1"/>
          </p:cNvSpPr>
          <p:nvPr>
            <p:ph/>
          </p:nvPr>
        </p:nvSpPr>
        <p:spPr>
          <a:xfrm>
            <a:off x="180000" y="272304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75" name="PlaceHolder 5"/>
          <p:cNvSpPr>
            <a:spLocks noGrp="1"/>
          </p:cNvSpPr>
          <p:nvPr>
            <p:ph/>
          </p:nvPr>
        </p:nvSpPr>
        <p:spPr>
          <a:xfrm>
            <a:off x="4676400" y="272304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789ABBE-1ABE-4802-8061-79E8056569F3}" type="slidenum">
              <a:t>‹Nr.›</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77" name="PlaceHolder 2"/>
          <p:cNvSpPr>
            <a:spLocks noGrp="1"/>
          </p:cNvSpPr>
          <p:nvPr>
            <p:ph/>
          </p:nvPr>
        </p:nvSpPr>
        <p:spPr>
          <a:xfrm>
            <a:off x="180000" y="607680"/>
            <a:ext cx="282528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78" name="PlaceHolder 3"/>
          <p:cNvSpPr>
            <a:spLocks noGrp="1"/>
          </p:cNvSpPr>
          <p:nvPr>
            <p:ph/>
          </p:nvPr>
        </p:nvSpPr>
        <p:spPr>
          <a:xfrm>
            <a:off x="3146760" y="607680"/>
            <a:ext cx="282528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79" name="PlaceHolder 4"/>
          <p:cNvSpPr>
            <a:spLocks noGrp="1"/>
          </p:cNvSpPr>
          <p:nvPr>
            <p:ph/>
          </p:nvPr>
        </p:nvSpPr>
        <p:spPr>
          <a:xfrm>
            <a:off x="6113880" y="607680"/>
            <a:ext cx="282528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80" name="PlaceHolder 5"/>
          <p:cNvSpPr>
            <a:spLocks noGrp="1"/>
          </p:cNvSpPr>
          <p:nvPr>
            <p:ph/>
          </p:nvPr>
        </p:nvSpPr>
        <p:spPr>
          <a:xfrm>
            <a:off x="180000" y="2723040"/>
            <a:ext cx="282528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81" name="PlaceHolder 6"/>
          <p:cNvSpPr>
            <a:spLocks noGrp="1"/>
          </p:cNvSpPr>
          <p:nvPr>
            <p:ph/>
          </p:nvPr>
        </p:nvSpPr>
        <p:spPr>
          <a:xfrm>
            <a:off x="3146760" y="2723040"/>
            <a:ext cx="282528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82" name="PlaceHolder 7"/>
          <p:cNvSpPr>
            <a:spLocks noGrp="1"/>
          </p:cNvSpPr>
          <p:nvPr>
            <p:ph/>
          </p:nvPr>
        </p:nvSpPr>
        <p:spPr>
          <a:xfrm>
            <a:off x="6113880" y="2723040"/>
            <a:ext cx="282528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DBE1A84B-7FA5-47B3-A38D-F6E8C6B1BE50}" type="slidenum">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7" name="PlaceHolder 2"/>
          <p:cNvSpPr>
            <a:spLocks noGrp="1"/>
          </p:cNvSpPr>
          <p:nvPr>
            <p:ph/>
          </p:nvPr>
        </p:nvSpPr>
        <p:spPr>
          <a:xfrm>
            <a:off x="180000" y="607680"/>
            <a:ext cx="8775000" cy="404964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9" name="PlaceHolder 2"/>
          <p:cNvSpPr>
            <a:spLocks noGrp="1"/>
          </p:cNvSpPr>
          <p:nvPr>
            <p:ph/>
          </p:nvPr>
        </p:nvSpPr>
        <p:spPr>
          <a:xfrm>
            <a:off x="180000" y="607680"/>
            <a:ext cx="4281840" cy="404964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10" name="PlaceHolder 3"/>
          <p:cNvSpPr>
            <a:spLocks noGrp="1"/>
          </p:cNvSpPr>
          <p:nvPr>
            <p:ph/>
          </p:nvPr>
        </p:nvSpPr>
        <p:spPr>
          <a:xfrm>
            <a:off x="4676400" y="607680"/>
            <a:ext cx="4281840" cy="404964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80000" y="114480"/>
            <a:ext cx="8775000" cy="2035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14" name="PlaceHolder 2"/>
          <p:cNvSpPr>
            <a:spLocks noGrp="1"/>
          </p:cNvSpPr>
          <p:nvPr>
            <p:ph/>
          </p:nvPr>
        </p:nvSpPr>
        <p:spPr>
          <a:xfrm>
            <a:off x="180000" y="60768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15" name="PlaceHolder 3"/>
          <p:cNvSpPr>
            <a:spLocks noGrp="1"/>
          </p:cNvSpPr>
          <p:nvPr>
            <p:ph/>
          </p:nvPr>
        </p:nvSpPr>
        <p:spPr>
          <a:xfrm>
            <a:off x="4676400" y="607680"/>
            <a:ext cx="4281840" cy="404964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16" name="PlaceHolder 4"/>
          <p:cNvSpPr>
            <a:spLocks noGrp="1"/>
          </p:cNvSpPr>
          <p:nvPr>
            <p:ph/>
          </p:nvPr>
        </p:nvSpPr>
        <p:spPr>
          <a:xfrm>
            <a:off x="180000" y="272304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18" name="PlaceHolder 2"/>
          <p:cNvSpPr>
            <a:spLocks noGrp="1"/>
          </p:cNvSpPr>
          <p:nvPr>
            <p:ph/>
          </p:nvPr>
        </p:nvSpPr>
        <p:spPr>
          <a:xfrm>
            <a:off x="180000" y="607680"/>
            <a:ext cx="4281840" cy="404964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19" name="PlaceHolder 3"/>
          <p:cNvSpPr>
            <a:spLocks noGrp="1"/>
          </p:cNvSpPr>
          <p:nvPr>
            <p:ph/>
          </p:nvPr>
        </p:nvSpPr>
        <p:spPr>
          <a:xfrm>
            <a:off x="4676400" y="60768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20" name="PlaceHolder 4"/>
          <p:cNvSpPr>
            <a:spLocks noGrp="1"/>
          </p:cNvSpPr>
          <p:nvPr>
            <p:ph/>
          </p:nvPr>
        </p:nvSpPr>
        <p:spPr>
          <a:xfrm>
            <a:off x="4676400" y="272304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80000" y="114480"/>
            <a:ext cx="8775000" cy="438840"/>
          </a:xfrm>
          <a:prstGeom prst="rect">
            <a:avLst/>
          </a:prstGeom>
          <a:noFill/>
          <a:ln w="0">
            <a:noFill/>
          </a:ln>
        </p:spPr>
        <p:txBody>
          <a:bodyPr lIns="0" tIns="0" rIns="0" bIns="0" anchor="ctr">
            <a:noAutofit/>
          </a:bodyPr>
          <a:lstStyle/>
          <a:p>
            <a:endParaRPr lang="de-DE" sz="1800" b="0" strike="noStrike" spc="-1">
              <a:solidFill>
                <a:srgbClr val="000000"/>
              </a:solidFill>
              <a:latin typeface="Arial"/>
            </a:endParaRPr>
          </a:p>
        </p:txBody>
      </p:sp>
      <p:sp>
        <p:nvSpPr>
          <p:cNvPr id="22" name="PlaceHolder 2"/>
          <p:cNvSpPr>
            <a:spLocks noGrp="1"/>
          </p:cNvSpPr>
          <p:nvPr>
            <p:ph/>
          </p:nvPr>
        </p:nvSpPr>
        <p:spPr>
          <a:xfrm>
            <a:off x="180000" y="60768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23" name="PlaceHolder 3"/>
          <p:cNvSpPr>
            <a:spLocks noGrp="1"/>
          </p:cNvSpPr>
          <p:nvPr>
            <p:ph/>
          </p:nvPr>
        </p:nvSpPr>
        <p:spPr>
          <a:xfrm>
            <a:off x="4676400" y="607680"/>
            <a:ext cx="428184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
        <p:nvSpPr>
          <p:cNvPr id="24" name="PlaceHolder 4"/>
          <p:cNvSpPr>
            <a:spLocks noGrp="1"/>
          </p:cNvSpPr>
          <p:nvPr>
            <p:ph/>
          </p:nvPr>
        </p:nvSpPr>
        <p:spPr>
          <a:xfrm>
            <a:off x="180000" y="2723040"/>
            <a:ext cx="8775000" cy="1931400"/>
          </a:xfrm>
          <a:prstGeom prst="rect">
            <a:avLst/>
          </a:prstGeom>
          <a:noFill/>
          <a:ln w="0">
            <a:noFill/>
          </a:ln>
        </p:spPr>
        <p:txBody>
          <a:bodyPr lIns="0" tIns="0" rIns="0" bIns="0" anchor="t">
            <a:normAutofit/>
          </a:bodyPr>
          <a:lstStyle/>
          <a:p>
            <a:pPr>
              <a:lnSpc>
                <a:spcPct val="90000"/>
              </a:lnSpc>
              <a:spcBef>
                <a:spcPts val="1417"/>
              </a:spcBef>
              <a:buNone/>
            </a:pPr>
            <a:endParaRPr lang="de-DE" sz="21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3058920" y="3582720"/>
            <a:ext cx="5215680" cy="531720"/>
          </a:xfrm>
          <a:prstGeom prst="rect">
            <a:avLst/>
          </a:prstGeom>
          <a:noFill/>
          <a:ln w="0">
            <a:noFill/>
          </a:ln>
        </p:spPr>
        <p:txBody>
          <a:bodyPr anchor="ctr">
            <a:normAutofit/>
          </a:bodyPr>
          <a:lstStyle/>
          <a:p>
            <a:pPr algn="r">
              <a:lnSpc>
                <a:spcPct val="90000"/>
              </a:lnSpc>
              <a:buNone/>
            </a:pPr>
            <a:r>
              <a:rPr lang="de-DE" sz="2700" b="1" strike="noStrike" spc="-1">
                <a:solidFill>
                  <a:srgbClr val="72777A"/>
                </a:solidFill>
                <a:latin typeface="Arial"/>
              </a:rPr>
              <a:t>Titel</a:t>
            </a:r>
            <a:endParaRPr lang="de-DE" sz="2700" b="0" strike="noStrike" spc="-1">
              <a:solidFill>
                <a:srgbClr val="000000"/>
              </a:solidFill>
              <a:latin typeface="Arial"/>
            </a:endParaRPr>
          </a:p>
        </p:txBody>
      </p:sp>
      <p:sp>
        <p:nvSpPr>
          <p:cNvPr id="5" name="PlaceHolder 2"/>
          <p:cNvSpPr>
            <a:spLocks noGrp="1"/>
          </p:cNvSpPr>
          <p:nvPr>
            <p:ph type="body"/>
          </p:nvPr>
        </p:nvSpPr>
        <p:spPr>
          <a:xfrm>
            <a:off x="3058920" y="4182120"/>
            <a:ext cx="5215680" cy="359280"/>
          </a:xfrm>
          <a:prstGeom prst="rect">
            <a:avLst/>
          </a:prstGeom>
          <a:noFill/>
          <a:ln w="0">
            <a:noFill/>
          </a:ln>
        </p:spPr>
        <p:txBody>
          <a:bodyPr anchor="t">
            <a:normAutofit fontScale="93000"/>
          </a:bodyPr>
          <a:lstStyle/>
          <a:p>
            <a:pPr algn="r">
              <a:lnSpc>
                <a:spcPct val="90000"/>
              </a:lnSpc>
              <a:spcBef>
                <a:spcPts val="374"/>
              </a:spcBef>
              <a:spcAft>
                <a:spcPts val="374"/>
              </a:spcAft>
              <a:buNone/>
              <a:tabLst>
                <a:tab pos="0" algn="l"/>
              </a:tabLst>
            </a:pPr>
            <a:r>
              <a:rPr lang="en-US" sz="2100" b="0" strike="noStrike" spc="-1">
                <a:solidFill>
                  <a:srgbClr val="72777A"/>
                </a:solidFill>
                <a:latin typeface="Arial"/>
              </a:rPr>
              <a:t>Untertitel / Autor</a:t>
            </a:r>
            <a:endParaRPr lang="de-DE" sz="2100" b="0" strike="noStrike" spc="-1">
              <a:solidFill>
                <a:srgbClr val="000000"/>
              </a:solidFill>
              <a:latin typeface="Arial"/>
            </a:endParaRPr>
          </a:p>
        </p:txBody>
      </p:sp>
      <p:pic>
        <p:nvPicPr>
          <p:cNvPr id="2" name="Grafik 3"/>
          <p:cNvPicPr/>
          <p:nvPr/>
        </p:nvPicPr>
        <p:blipFill>
          <a:blip r:embed="rId14"/>
          <a:stretch/>
        </p:blipFill>
        <p:spPr>
          <a:xfrm>
            <a:off x="868680" y="-308520"/>
            <a:ext cx="7406280" cy="4165920"/>
          </a:xfrm>
          <a:prstGeom prst="rect">
            <a:avLst/>
          </a:prstGeom>
          <a:ln w="0">
            <a:noFill/>
          </a:ln>
        </p:spPr>
      </p:pic>
      <p:pic>
        <p:nvPicPr>
          <p:cNvPr id="3" name="Grafik 7" descr="FH Technikum Wien - University of Applied Sciences"/>
          <p:cNvPicPr/>
          <p:nvPr/>
        </p:nvPicPr>
        <p:blipFill>
          <a:blip r:embed="rId15"/>
          <a:stretch/>
        </p:blipFill>
        <p:spPr>
          <a:xfrm>
            <a:off x="612720" y="3214440"/>
            <a:ext cx="2621880" cy="16520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80000" y="114480"/>
            <a:ext cx="8775000" cy="438840"/>
          </a:xfrm>
          <a:prstGeom prst="rect">
            <a:avLst/>
          </a:prstGeom>
          <a:noFill/>
          <a:ln w="0">
            <a:noFill/>
          </a:ln>
        </p:spPr>
        <p:txBody>
          <a:bodyPr anchor="t">
            <a:normAutofit fontScale="44000"/>
          </a:bodyPr>
          <a:lstStyle/>
          <a:p>
            <a:pPr>
              <a:lnSpc>
                <a:spcPct val="90000"/>
              </a:lnSpc>
              <a:buNone/>
            </a:pPr>
            <a:r>
              <a:rPr lang="de-DE" sz="2700" b="1" strike="noStrike" spc="-1">
                <a:solidFill>
                  <a:srgbClr val="000000"/>
                </a:solidFill>
                <a:latin typeface="Arial"/>
              </a:rPr>
              <a:t>Folien Überschrift 1 (Arial Bold, 36pt)</a:t>
            </a:r>
            <a:br>
              <a:rPr sz="2700"/>
            </a:br>
            <a:endParaRPr lang="de-DE" sz="2700" b="0" strike="noStrike" spc="-1">
              <a:solidFill>
                <a:srgbClr val="000000"/>
              </a:solidFill>
              <a:latin typeface="Arial"/>
            </a:endParaRPr>
          </a:p>
        </p:txBody>
      </p:sp>
      <p:sp>
        <p:nvSpPr>
          <p:cNvPr id="41" name="PlaceHolder 2"/>
          <p:cNvSpPr>
            <a:spLocks noGrp="1"/>
          </p:cNvSpPr>
          <p:nvPr>
            <p:ph type="body"/>
          </p:nvPr>
        </p:nvSpPr>
        <p:spPr>
          <a:xfrm>
            <a:off x="180000" y="607680"/>
            <a:ext cx="8775000" cy="4049640"/>
          </a:xfrm>
          <a:prstGeom prst="rect">
            <a:avLst/>
          </a:prstGeom>
          <a:noFill/>
          <a:ln w="0">
            <a:noFill/>
          </a:ln>
        </p:spPr>
        <p:txBody>
          <a:bodyPr anchor="t">
            <a:noAutofit/>
          </a:bodyPr>
          <a:lstStyle/>
          <a:p>
            <a:pPr marL="171360" indent="-171360">
              <a:lnSpc>
                <a:spcPct val="90000"/>
              </a:lnSpc>
              <a:spcBef>
                <a:spcPts val="374"/>
              </a:spcBef>
              <a:spcAft>
                <a:spcPts val="374"/>
              </a:spcAft>
              <a:buClr>
                <a:srgbClr val="000000"/>
              </a:buClr>
              <a:buFont typeface="Arial"/>
              <a:buChar char="•"/>
            </a:pPr>
            <a:r>
              <a:rPr lang="en-US" sz="2100" b="0" strike="noStrike" spc="-1">
                <a:solidFill>
                  <a:srgbClr val="000000"/>
                </a:solidFill>
                <a:latin typeface="Arial"/>
              </a:rPr>
              <a:t>Click to edit Master text styles</a:t>
            </a:r>
            <a:endParaRPr lang="de-DE" sz="2100" b="0" strike="noStrike" spc="-1">
              <a:solidFill>
                <a:srgbClr val="000000"/>
              </a:solidFill>
              <a:latin typeface="Arial"/>
            </a:endParaRPr>
          </a:p>
          <a:p>
            <a:pPr marL="514440" lvl="1" indent="-171360">
              <a:lnSpc>
                <a:spcPct val="90000"/>
              </a:lnSpc>
              <a:spcBef>
                <a:spcPts val="374"/>
              </a:spcBef>
              <a:spcAft>
                <a:spcPts val="374"/>
              </a:spcAft>
              <a:buClr>
                <a:srgbClr val="000000"/>
              </a:buClr>
              <a:buFont typeface="Arial"/>
              <a:buChar char="•"/>
            </a:pPr>
            <a:r>
              <a:rPr lang="en-US" sz="1800" b="0" strike="noStrike" spc="-1">
                <a:solidFill>
                  <a:srgbClr val="000000"/>
                </a:solidFill>
                <a:latin typeface="Arial"/>
              </a:rPr>
              <a:t>Second level</a:t>
            </a:r>
            <a:endParaRPr lang="de-DE" sz="1800" b="0" strike="noStrike" spc="-1">
              <a:solidFill>
                <a:srgbClr val="000000"/>
              </a:solidFill>
              <a:latin typeface="Arial"/>
            </a:endParaRPr>
          </a:p>
          <a:p>
            <a:pPr marL="857160" lvl="2" indent="-171360">
              <a:lnSpc>
                <a:spcPct val="90000"/>
              </a:lnSpc>
              <a:spcBef>
                <a:spcPts val="374"/>
              </a:spcBef>
              <a:spcAft>
                <a:spcPts val="374"/>
              </a:spcAft>
              <a:buClr>
                <a:srgbClr val="000000"/>
              </a:buClr>
              <a:buFont typeface="Symbol"/>
              <a:buChar char="-"/>
            </a:pPr>
            <a:r>
              <a:rPr lang="en-US" sz="1350" b="0" strike="noStrike" spc="-1">
                <a:solidFill>
                  <a:srgbClr val="000000"/>
                </a:solidFill>
                <a:latin typeface="Arial"/>
              </a:rPr>
              <a:t>Third level</a:t>
            </a:r>
            <a:endParaRPr lang="de-DE" sz="1350" b="0" strike="noStrike" spc="-1">
              <a:solidFill>
                <a:srgbClr val="000000"/>
              </a:solidFill>
              <a:latin typeface="Arial"/>
            </a:endParaRPr>
          </a:p>
          <a:p>
            <a:pPr marL="1285920" lvl="3" indent="-171360">
              <a:lnSpc>
                <a:spcPct val="90000"/>
              </a:lnSpc>
              <a:spcBef>
                <a:spcPts val="374"/>
              </a:spcBef>
              <a:buClr>
                <a:srgbClr val="000000"/>
              </a:buClr>
              <a:buFont typeface="Symbol"/>
              <a:buChar char="-"/>
            </a:pPr>
            <a:r>
              <a:rPr lang="en-US" sz="1200" b="0" strike="noStrike" spc="-1">
                <a:solidFill>
                  <a:srgbClr val="000000"/>
                </a:solidFill>
                <a:latin typeface="Arial"/>
              </a:rPr>
              <a:t>Fourth level</a:t>
            </a:r>
            <a:endParaRPr lang="de-DE" sz="1200" b="0" strike="noStrike" spc="-1">
              <a:solidFill>
                <a:srgbClr val="000000"/>
              </a:solidFill>
              <a:latin typeface="Arial"/>
            </a:endParaRPr>
          </a:p>
          <a:p>
            <a:pPr marL="1542960" lvl="4" indent="-171360">
              <a:lnSpc>
                <a:spcPct val="90000"/>
              </a:lnSpc>
              <a:spcBef>
                <a:spcPts val="374"/>
              </a:spcBef>
              <a:buClr>
                <a:srgbClr val="000000"/>
              </a:buClr>
              <a:buFont typeface="Arial"/>
              <a:buChar char="•"/>
            </a:pPr>
            <a:r>
              <a:rPr lang="en-US" sz="1050" b="0" strike="noStrike" spc="-1">
                <a:solidFill>
                  <a:srgbClr val="000000"/>
                </a:solidFill>
                <a:latin typeface="Arial"/>
              </a:rPr>
              <a:t>Fifth level</a:t>
            </a:r>
            <a:endParaRPr lang="de-DE" sz="1050" b="0" strike="noStrike" spc="-1">
              <a:solidFill>
                <a:srgbClr val="000000"/>
              </a:solidFill>
              <a:latin typeface="Arial"/>
            </a:endParaRPr>
          </a:p>
        </p:txBody>
      </p:sp>
      <p:sp>
        <p:nvSpPr>
          <p:cNvPr id="42" name="Gerader Verbinder 9"/>
          <p:cNvSpPr/>
          <p:nvPr/>
        </p:nvSpPr>
        <p:spPr>
          <a:xfrm>
            <a:off x="8555040" y="4767480"/>
            <a:ext cx="360" cy="333720"/>
          </a:xfrm>
          <a:prstGeom prst="line">
            <a:avLst/>
          </a:prstGeom>
          <a:ln w="12700">
            <a:solidFill>
              <a:srgbClr val="FFFFFF">
                <a:lumMod val="65000"/>
              </a:srgbClr>
            </a:solidFill>
          </a:ln>
        </p:spPr>
        <p:style>
          <a:lnRef idx="1">
            <a:schemeClr val="accent1"/>
          </a:lnRef>
          <a:fillRef idx="0">
            <a:schemeClr val="accent1"/>
          </a:fillRef>
          <a:effectRef idx="0">
            <a:schemeClr val="accent1"/>
          </a:effectRef>
          <a:fontRef idx="minor"/>
        </p:style>
      </p:sp>
      <p:sp>
        <p:nvSpPr>
          <p:cNvPr id="43" name="Gerader Verbinder 23"/>
          <p:cNvSpPr/>
          <p:nvPr/>
        </p:nvSpPr>
        <p:spPr>
          <a:xfrm>
            <a:off x="0" y="4736880"/>
            <a:ext cx="9144000" cy="360"/>
          </a:xfrm>
          <a:prstGeom prst="line">
            <a:avLst/>
          </a:prstGeom>
          <a:ln w="12700">
            <a:solidFill>
              <a:srgbClr val="72777A"/>
            </a:solidFill>
          </a:ln>
        </p:spPr>
        <p:style>
          <a:lnRef idx="1">
            <a:schemeClr val="accent1"/>
          </a:lnRef>
          <a:fillRef idx="0">
            <a:schemeClr val="accent1"/>
          </a:fillRef>
          <a:effectRef idx="0">
            <a:schemeClr val="accent1"/>
          </a:effectRef>
          <a:fontRef idx="minor"/>
        </p:style>
      </p:sp>
      <p:sp>
        <p:nvSpPr>
          <p:cNvPr id="44" name="PlaceHolder 3"/>
          <p:cNvSpPr>
            <a:spLocks noGrp="1"/>
          </p:cNvSpPr>
          <p:nvPr>
            <p:ph type="ftr" idx="1"/>
          </p:nvPr>
        </p:nvSpPr>
        <p:spPr>
          <a:xfrm>
            <a:off x="2793240" y="4812480"/>
            <a:ext cx="5673960" cy="273600"/>
          </a:xfrm>
          <a:prstGeom prst="rect">
            <a:avLst/>
          </a:prstGeom>
          <a:noFill/>
          <a:ln w="0">
            <a:noFill/>
          </a:ln>
        </p:spPr>
        <p:txBody>
          <a:bodyPr anchor="ctr">
            <a:noAutofit/>
          </a:bodyPr>
          <a:lstStyle>
            <a:lvl1pPr algn="r">
              <a:lnSpc>
                <a:spcPct val="100000"/>
              </a:lnSpc>
              <a:buNone/>
              <a:defRPr lang="en-GB" sz="750" b="0" strike="noStrike" spc="-1">
                <a:solidFill>
                  <a:srgbClr val="000000"/>
                </a:solidFill>
                <a:latin typeface="Arial"/>
              </a:defRPr>
            </a:lvl1pPr>
          </a:lstStyle>
          <a:p>
            <a:pPr algn="r">
              <a:lnSpc>
                <a:spcPct val="100000"/>
              </a:lnSpc>
              <a:buNone/>
            </a:pPr>
            <a:r>
              <a:rPr lang="en-GB" sz="750" b="0" strike="noStrike" spc="-1">
                <a:solidFill>
                  <a:srgbClr val="000000"/>
                </a:solidFill>
                <a:latin typeface="Arial"/>
              </a:rPr>
              <a:t>&lt;footer&gt;</a:t>
            </a:r>
            <a:endParaRPr lang="en-US" sz="750" b="0" strike="noStrike" spc="-1">
              <a:latin typeface="Times New Roman"/>
            </a:endParaRPr>
          </a:p>
        </p:txBody>
      </p:sp>
      <p:sp>
        <p:nvSpPr>
          <p:cNvPr id="45" name="PlaceHolder 4"/>
          <p:cNvSpPr>
            <a:spLocks noGrp="1"/>
          </p:cNvSpPr>
          <p:nvPr>
            <p:ph type="sldNum" idx="2"/>
          </p:nvPr>
        </p:nvSpPr>
        <p:spPr>
          <a:xfrm>
            <a:off x="8542080" y="4812480"/>
            <a:ext cx="484920" cy="273600"/>
          </a:xfrm>
          <a:prstGeom prst="rect">
            <a:avLst/>
          </a:prstGeom>
          <a:noFill/>
          <a:ln w="0">
            <a:noFill/>
          </a:ln>
        </p:spPr>
        <p:txBody>
          <a:bodyPr anchor="ctr">
            <a:noAutofit/>
          </a:bodyPr>
          <a:lstStyle>
            <a:lvl1pPr algn="r">
              <a:lnSpc>
                <a:spcPct val="100000"/>
              </a:lnSpc>
              <a:buNone/>
              <a:defRPr lang="en-GB" sz="900" b="0" strike="noStrike" spc="-1">
                <a:solidFill>
                  <a:srgbClr val="000000"/>
                </a:solidFill>
                <a:latin typeface="Arial"/>
              </a:defRPr>
            </a:lvl1pPr>
          </a:lstStyle>
          <a:p>
            <a:pPr algn="r">
              <a:lnSpc>
                <a:spcPct val="100000"/>
              </a:lnSpc>
              <a:buNone/>
            </a:pPr>
            <a:fld id="{BD02197D-2EA3-4EBD-943F-2FF6F6C65786}" type="slidenum">
              <a:rPr lang="en-GB" sz="900" b="0" strike="noStrike" spc="-1">
                <a:solidFill>
                  <a:srgbClr val="000000"/>
                </a:solidFill>
                <a:latin typeface="Arial"/>
              </a:rPr>
              <a:t>‹Nr.›</a:t>
            </a:fld>
            <a:endParaRPr lang="en-US" sz="900" b="0" strike="noStrike" spc="-1">
              <a:latin typeface="Times New Roman"/>
            </a:endParaRPr>
          </a:p>
        </p:txBody>
      </p:sp>
      <p:pic>
        <p:nvPicPr>
          <p:cNvPr id="46" name="Grafik 8"/>
          <p:cNvPicPr/>
          <p:nvPr/>
        </p:nvPicPr>
        <p:blipFill>
          <a:blip r:embed="rId14"/>
          <a:stretch/>
        </p:blipFill>
        <p:spPr>
          <a:xfrm>
            <a:off x="0" y="4704480"/>
            <a:ext cx="696600" cy="4388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arc42.org/section-4/"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biking.michael-simons.eu/docs/index.html#section-solution-strateg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arc42.org/section-9/"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biking.michael-simons.eu/docs/index.html#section-design-decision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cs.arc42.org/examples/risk-htmlsc-1/" TargetMode="External"/><Relationship Id="rId2" Type="http://schemas.openxmlformats.org/officeDocument/2006/relationships/hyperlink" Target="https://docs.arc42.org/section-11/"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058920" y="3582720"/>
            <a:ext cx="5215680" cy="531720"/>
          </a:xfrm>
          <a:prstGeom prst="rect">
            <a:avLst/>
          </a:prstGeom>
          <a:noFill/>
          <a:ln w="0">
            <a:noFill/>
          </a:ln>
        </p:spPr>
        <p:txBody>
          <a:bodyPr anchor="ctr">
            <a:normAutofit fontScale="95000"/>
          </a:bodyPr>
          <a:lstStyle/>
          <a:p>
            <a:pPr algn="r">
              <a:lnSpc>
                <a:spcPct val="90000"/>
              </a:lnSpc>
              <a:buNone/>
            </a:pPr>
            <a:r>
              <a:rPr lang="en-US" sz="2700" b="1" strike="noStrike" spc="-1">
                <a:solidFill>
                  <a:srgbClr val="72777A"/>
                </a:solidFill>
                <a:latin typeface="Arial"/>
              </a:rPr>
              <a:t>Solutions, Decisions and Risks</a:t>
            </a:r>
            <a:endParaRPr lang="de-DE" sz="2700" b="0" strike="noStrike" spc="-1">
              <a:solidFill>
                <a:srgbClr val="000000"/>
              </a:solidFill>
              <a:latin typeface="Arial"/>
            </a:endParaRPr>
          </a:p>
        </p:txBody>
      </p:sp>
      <p:sp>
        <p:nvSpPr>
          <p:cNvPr id="84" name="PlaceHolder 2"/>
          <p:cNvSpPr>
            <a:spLocks noGrp="1"/>
          </p:cNvSpPr>
          <p:nvPr>
            <p:ph/>
          </p:nvPr>
        </p:nvSpPr>
        <p:spPr>
          <a:xfrm>
            <a:off x="3058920" y="4182120"/>
            <a:ext cx="5215680" cy="359280"/>
          </a:xfrm>
          <a:prstGeom prst="rect">
            <a:avLst/>
          </a:prstGeom>
          <a:noFill/>
          <a:ln w="0">
            <a:noFill/>
          </a:ln>
        </p:spPr>
        <p:txBody>
          <a:bodyPr anchor="t">
            <a:normAutofit fontScale="93000" lnSpcReduction="10000"/>
          </a:bodyPr>
          <a:lstStyle/>
          <a:p>
            <a:pPr algn="r">
              <a:lnSpc>
                <a:spcPct val="90000"/>
              </a:lnSpc>
              <a:spcBef>
                <a:spcPts val="374"/>
              </a:spcBef>
              <a:spcAft>
                <a:spcPts val="374"/>
              </a:spcAft>
              <a:buNone/>
              <a:tabLst>
                <a:tab pos="0" algn="l"/>
              </a:tabLst>
            </a:pPr>
            <a:r>
              <a:rPr lang="en-US" sz="2100" b="0" strike="noStrike" spc="-1">
                <a:solidFill>
                  <a:srgbClr val="72777A"/>
                </a:solidFill>
                <a:latin typeface="Arial"/>
              </a:rPr>
              <a:t>Software Architecture</a:t>
            </a:r>
            <a:endParaRPr lang="de-DE" sz="21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180000" y="114480"/>
            <a:ext cx="8775000" cy="438840"/>
          </a:xfrm>
          <a:prstGeom prst="rect">
            <a:avLst/>
          </a:prstGeom>
          <a:noFill/>
          <a:ln w="0">
            <a:noFill/>
          </a:ln>
        </p:spPr>
        <p:txBody>
          <a:bodyPr anchor="t">
            <a:normAutofit fontScale="94000"/>
          </a:bodyPr>
          <a:lstStyle/>
          <a:p>
            <a:pPr>
              <a:lnSpc>
                <a:spcPct val="90000"/>
              </a:lnSpc>
              <a:buNone/>
            </a:pPr>
            <a:r>
              <a:rPr lang="en-US" sz="2700" b="1" strike="noStrike" spc="-1">
                <a:solidFill>
                  <a:srgbClr val="000000"/>
                </a:solidFill>
                <a:latin typeface="Arial"/>
              </a:rPr>
              <a:t>Solution Strategy</a:t>
            </a:r>
            <a:endParaRPr lang="de-DE" sz="2700" b="0" strike="noStrike" spc="-1">
              <a:solidFill>
                <a:srgbClr val="000000"/>
              </a:solidFill>
              <a:latin typeface="Arial"/>
            </a:endParaRPr>
          </a:p>
        </p:txBody>
      </p:sp>
      <p:sp>
        <p:nvSpPr>
          <p:cNvPr id="86" name="PlaceHolder 2"/>
          <p:cNvSpPr>
            <a:spLocks noGrp="1"/>
          </p:cNvSpPr>
          <p:nvPr>
            <p:ph type="ftr" idx="3"/>
          </p:nvPr>
        </p:nvSpPr>
        <p:spPr>
          <a:xfrm>
            <a:off x="2793240" y="4812480"/>
            <a:ext cx="5673960" cy="273600"/>
          </a:xfrm>
          <a:prstGeom prst="rect">
            <a:avLst/>
          </a:prstGeom>
          <a:noFill/>
          <a:ln w="0">
            <a:noFill/>
          </a:ln>
        </p:spPr>
        <p:txBody>
          <a:bodyPr anchor="ctr">
            <a:noAutofit/>
          </a:bodyPr>
          <a:lstStyle>
            <a:lvl1pPr algn="r">
              <a:lnSpc>
                <a:spcPct val="100000"/>
              </a:lnSpc>
              <a:buNone/>
              <a:defRPr lang="en-GB" sz="750" b="0" strike="noStrike" spc="-1">
                <a:solidFill>
                  <a:srgbClr val="000000"/>
                </a:solidFill>
                <a:latin typeface="Arial"/>
              </a:defRPr>
            </a:lvl1pPr>
          </a:lstStyle>
          <a:p>
            <a:pPr algn="r">
              <a:lnSpc>
                <a:spcPct val="100000"/>
              </a:lnSpc>
              <a:buNone/>
            </a:pPr>
            <a:r>
              <a:rPr lang="en-GB" sz="750" b="0" strike="noStrike" spc="-1">
                <a:solidFill>
                  <a:srgbClr val="000000"/>
                </a:solidFill>
                <a:latin typeface="Arial"/>
              </a:rPr>
              <a:t>Software Architecture</a:t>
            </a:r>
            <a:endParaRPr lang="en-US" sz="750" b="0" strike="noStrike" spc="-1">
              <a:latin typeface="Times New Roman"/>
            </a:endParaRPr>
          </a:p>
        </p:txBody>
      </p:sp>
      <p:sp>
        <p:nvSpPr>
          <p:cNvPr id="87" name="PlaceHolder 3"/>
          <p:cNvSpPr>
            <a:spLocks noGrp="1"/>
          </p:cNvSpPr>
          <p:nvPr>
            <p:ph type="sldNum" idx="4"/>
          </p:nvPr>
        </p:nvSpPr>
        <p:spPr>
          <a:xfrm>
            <a:off x="8542080" y="4812480"/>
            <a:ext cx="484920" cy="273600"/>
          </a:xfrm>
          <a:prstGeom prst="rect">
            <a:avLst/>
          </a:prstGeom>
          <a:noFill/>
          <a:ln w="0">
            <a:noFill/>
          </a:ln>
        </p:spPr>
        <p:txBody>
          <a:bodyPr anchor="ctr">
            <a:noAutofit/>
          </a:bodyPr>
          <a:lstStyle>
            <a:lvl1pPr algn="r">
              <a:lnSpc>
                <a:spcPct val="100000"/>
              </a:lnSpc>
              <a:buNone/>
              <a:defRPr lang="en-GB" sz="900" b="0" strike="noStrike" spc="-1">
                <a:solidFill>
                  <a:srgbClr val="000000"/>
                </a:solidFill>
                <a:latin typeface="Arial"/>
              </a:defRPr>
            </a:lvl1pPr>
          </a:lstStyle>
          <a:p>
            <a:pPr algn="r">
              <a:lnSpc>
                <a:spcPct val="100000"/>
              </a:lnSpc>
              <a:buNone/>
            </a:pPr>
            <a:fld id="{C75FE792-CA3C-45B4-A215-11A32213D936}" type="slidenum">
              <a:rPr lang="en-GB" sz="900" b="0" strike="noStrike" spc="-1">
                <a:solidFill>
                  <a:srgbClr val="000000"/>
                </a:solidFill>
                <a:latin typeface="Arial"/>
              </a:rPr>
              <a:t>2</a:t>
            </a:fld>
            <a:endParaRPr lang="en-US" sz="900" b="0" strike="noStrike" spc="-1">
              <a:latin typeface="Times New Roman"/>
            </a:endParaRPr>
          </a:p>
        </p:txBody>
      </p:sp>
      <p:sp>
        <p:nvSpPr>
          <p:cNvPr id="88" name="Textplatzhalter 6"/>
          <p:cNvSpPr/>
          <p:nvPr/>
        </p:nvSpPr>
        <p:spPr>
          <a:xfrm>
            <a:off x="180000" y="2707920"/>
            <a:ext cx="8775000" cy="25120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nSpc>
                <a:spcPct val="90000"/>
              </a:lnSpc>
              <a:spcBef>
                <a:spcPts val="374"/>
              </a:spcBef>
              <a:spcAft>
                <a:spcPts val="374"/>
              </a:spcAft>
              <a:buNone/>
              <a:tabLst>
                <a:tab pos="0" algn="l"/>
              </a:tabLst>
            </a:pPr>
            <a:r>
              <a:rPr lang="en-US" sz="1200" b="0" i="1" strike="noStrike" spc="-1" dirty="0">
                <a:solidFill>
                  <a:srgbClr val="72777A"/>
                </a:solidFill>
                <a:latin typeface="Arial"/>
              </a:rPr>
              <a:t>These decisions form the cornerstones for your architecture. They are the basis for many other detailed decisions or implementation rules.</a:t>
            </a:r>
            <a:endParaRPr lang="en-US" sz="1200" b="0" strike="noStrike" spc="-1" dirty="0">
              <a:latin typeface="Arial"/>
            </a:endParaRPr>
          </a:p>
          <a:p>
            <a:pPr>
              <a:lnSpc>
                <a:spcPct val="90000"/>
              </a:lnSpc>
              <a:spcBef>
                <a:spcPts val="374"/>
              </a:spcBef>
              <a:spcAft>
                <a:spcPts val="374"/>
              </a:spcAft>
              <a:buNone/>
              <a:tabLst>
                <a:tab pos="0" algn="l"/>
              </a:tabLst>
            </a:pPr>
            <a:r>
              <a:rPr lang="en-US" sz="1200" b="0" strike="noStrike" spc="-1" dirty="0">
                <a:solidFill>
                  <a:srgbClr val="72777A"/>
                </a:solidFill>
                <a:latin typeface="Arial"/>
              </a:rPr>
              <a:t>Define three goals/requirements and their architectural approach. The first approach must be the decision between a Monolith, Service-Oriented Architecture or Microservice approach.</a:t>
            </a:r>
            <a:endParaRPr lang="en-US" sz="1200" b="0" strike="noStrike" spc="-1" dirty="0">
              <a:latin typeface="Arial"/>
            </a:endParaRPr>
          </a:p>
          <a:p>
            <a:pPr>
              <a:lnSpc>
                <a:spcPct val="90000"/>
              </a:lnSpc>
              <a:spcBef>
                <a:spcPts val="374"/>
              </a:spcBef>
              <a:spcAft>
                <a:spcPts val="374"/>
              </a:spcAft>
              <a:buNone/>
              <a:tabLst>
                <a:tab pos="0" algn="l"/>
              </a:tabLst>
            </a:pPr>
            <a:r>
              <a:rPr lang="en-US" sz="1200" b="0" strike="noStrike" spc="-1" dirty="0">
                <a:solidFill>
                  <a:srgbClr val="72777A"/>
                </a:solidFill>
                <a:latin typeface="Arial"/>
              </a:rPr>
              <a:t>Help: </a:t>
            </a:r>
            <a:r>
              <a:rPr lang="en-US" sz="1200" b="0" u="sng" strike="noStrike" spc="-1" dirty="0">
                <a:solidFill>
                  <a:srgbClr val="00649C"/>
                </a:solidFill>
                <a:uFillTx/>
                <a:latin typeface="Arial"/>
                <a:hlinkClick r:id="rId3"/>
              </a:rPr>
              <a:t>https://docs.arc42.org/section-4/</a:t>
            </a:r>
            <a:r>
              <a:rPr lang="en-US" sz="1200" b="0" u="sng" strike="noStrike" spc="-1" dirty="0">
                <a:solidFill>
                  <a:srgbClr val="00649C"/>
                </a:solidFill>
                <a:uFillTx/>
                <a:latin typeface="Arial"/>
              </a:rPr>
              <a:t>&lt;</a:t>
            </a:r>
            <a:r>
              <a:rPr lang="en-US" sz="1200" b="0" strike="noStrike" spc="-1" dirty="0">
                <a:solidFill>
                  <a:srgbClr val="72777A"/>
                </a:solidFill>
                <a:latin typeface="Arial"/>
              </a:rPr>
              <a:t> &amp; </a:t>
            </a:r>
            <a:r>
              <a:rPr lang="en-US" sz="1200" b="0" u="sng" strike="noStrike" spc="-1" dirty="0">
                <a:solidFill>
                  <a:srgbClr val="00649C"/>
                </a:solidFill>
                <a:uFillTx/>
                <a:latin typeface="Arial"/>
                <a:hlinkClick r:id="rId4"/>
              </a:rPr>
              <a:t>https://biking.michael-simons.eu/docs/index.html#section-solution-strategy</a:t>
            </a:r>
            <a:r>
              <a:rPr lang="en-US" sz="1200" b="0" strike="noStrike" spc="-1" dirty="0">
                <a:solidFill>
                  <a:srgbClr val="72777A"/>
                </a:solidFill>
                <a:latin typeface="Arial"/>
              </a:rPr>
              <a:t> </a:t>
            </a:r>
            <a:endParaRPr lang="en-US" sz="1200" b="0" strike="noStrike" spc="-1" dirty="0">
              <a:latin typeface="Arial"/>
            </a:endParaRPr>
          </a:p>
        </p:txBody>
      </p:sp>
      <p:graphicFrame>
        <p:nvGraphicFramePr>
          <p:cNvPr id="89" name="Table 7"/>
          <p:cNvGraphicFramePr/>
          <p:nvPr>
            <p:extLst>
              <p:ext uri="{D42A27DB-BD31-4B8C-83A1-F6EECF244321}">
                <p14:modId xmlns:p14="http://schemas.microsoft.com/office/powerpoint/2010/main" val="3958794731"/>
              </p:ext>
            </p:extLst>
          </p:nvPr>
        </p:nvGraphicFramePr>
        <p:xfrm>
          <a:off x="180000" y="607680"/>
          <a:ext cx="8775000" cy="2148720"/>
        </p:xfrm>
        <a:graphic>
          <a:graphicData uri="http://schemas.openxmlformats.org/drawingml/2006/table">
            <a:tbl>
              <a:tblPr/>
              <a:tblGrid>
                <a:gridCol w="2328120">
                  <a:extLst>
                    <a:ext uri="{9D8B030D-6E8A-4147-A177-3AD203B41FA5}">
                      <a16:colId xmlns:a16="http://schemas.microsoft.com/office/drawing/2014/main" val="20000"/>
                    </a:ext>
                  </a:extLst>
                </a:gridCol>
                <a:gridCol w="6446880">
                  <a:extLst>
                    <a:ext uri="{9D8B030D-6E8A-4147-A177-3AD203B41FA5}">
                      <a16:colId xmlns:a16="http://schemas.microsoft.com/office/drawing/2014/main" val="20001"/>
                    </a:ext>
                  </a:extLst>
                </a:gridCol>
              </a:tblGrid>
              <a:tr h="370800">
                <a:tc>
                  <a:txBody>
                    <a:bodyPr/>
                    <a:lstStyle/>
                    <a:p>
                      <a:pPr>
                        <a:lnSpc>
                          <a:spcPct val="100000"/>
                        </a:lnSpc>
                        <a:buNone/>
                      </a:pPr>
                      <a:r>
                        <a:rPr lang="en-US" sz="1350" b="1" strike="noStrike" spc="-1">
                          <a:solidFill>
                            <a:srgbClr val="FFFFFF"/>
                          </a:solidFill>
                          <a:latin typeface="Arial"/>
                        </a:rPr>
                        <a:t>Goal/Requirements</a:t>
                      </a:r>
                      <a:endParaRPr lang="en-US" sz="135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2777A"/>
                    </a:solidFill>
                  </a:tcPr>
                </a:tc>
                <a:tc>
                  <a:txBody>
                    <a:bodyPr/>
                    <a:lstStyle/>
                    <a:p>
                      <a:pPr>
                        <a:lnSpc>
                          <a:spcPct val="100000"/>
                        </a:lnSpc>
                        <a:buNone/>
                      </a:pPr>
                      <a:r>
                        <a:rPr lang="en-US" sz="1350" b="1" strike="noStrike" spc="-1">
                          <a:solidFill>
                            <a:srgbClr val="FFFFFF"/>
                          </a:solidFill>
                          <a:latin typeface="Arial"/>
                        </a:rPr>
                        <a:t>Architectural Approach</a:t>
                      </a:r>
                      <a:endParaRPr lang="en-US" sz="135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2777A"/>
                    </a:solidFill>
                  </a:tcPr>
                </a:tc>
                <a:extLst>
                  <a:ext uri="{0D108BD9-81ED-4DB2-BD59-A6C34878D82A}">
                    <a16:rowId xmlns:a16="http://schemas.microsoft.com/office/drawing/2014/main" val="10000"/>
                  </a:ext>
                </a:extLst>
              </a:tr>
              <a:tr h="370800">
                <a:tc>
                  <a:txBody>
                    <a:bodyPr/>
                    <a:lstStyle/>
                    <a:p>
                      <a:r>
                        <a:rPr lang="de-AT" sz="1600" dirty="0"/>
                        <a:t>Architecture Style</a:t>
                      </a:r>
                      <a:endParaRPr lang="de-DE" sz="1600"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6D6"/>
                    </a:solidFill>
                  </a:tcPr>
                </a:tc>
                <a:tc>
                  <a:txBody>
                    <a:bodyPr/>
                    <a:lstStyle/>
                    <a:p>
                      <a:pPr>
                        <a:lnSpc>
                          <a:spcPct val="100000"/>
                        </a:lnSpc>
                        <a:buNone/>
                      </a:pPr>
                      <a:r>
                        <a:rPr lang="en-US" sz="1400" b="1" dirty="0"/>
                        <a:t>Monolith</a:t>
                      </a:r>
                      <a:r>
                        <a:rPr lang="en-US" sz="1400" dirty="0"/>
                        <a:t> for the MVP phase – simpler deployment, faster development</a:t>
                      </a:r>
                      <a:endParaRPr lang="en-US" sz="135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6D6"/>
                    </a:solidFill>
                  </a:tcPr>
                </a:tc>
                <a:extLst>
                  <a:ext uri="{0D108BD9-81ED-4DB2-BD59-A6C34878D82A}">
                    <a16:rowId xmlns:a16="http://schemas.microsoft.com/office/drawing/2014/main" val="10001"/>
                  </a:ext>
                </a:extLst>
              </a:tr>
              <a:tr h="370800">
                <a:tc>
                  <a:txBody>
                    <a:bodyPr/>
                    <a:lstStyle/>
                    <a:p>
                      <a:r>
                        <a:rPr lang="de-AT" sz="1600" dirty="0"/>
                        <a:t>Technology Stack</a:t>
                      </a:r>
                      <a:endParaRPr lang="de-DE"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BEBEB"/>
                    </a:solidFill>
                  </a:tcPr>
                </a:tc>
                <a:tc>
                  <a:txBody>
                    <a:bodyPr/>
                    <a:lstStyle/>
                    <a:p>
                      <a:r>
                        <a:rPr lang="en-US" sz="1400" b="1" dirty="0"/>
                        <a:t>Frontend:</a:t>
                      </a:r>
                      <a:r>
                        <a:rPr lang="en-US" sz="1400" dirty="0"/>
                        <a:t> Flutter (cross-platform), </a:t>
                      </a:r>
                      <a:r>
                        <a:rPr lang="en-US" sz="1400" b="1" dirty="0"/>
                        <a:t>Backend:</a:t>
                      </a:r>
                      <a:r>
                        <a:rPr lang="en-US" sz="1400" dirty="0"/>
                        <a:t> Firebase / Node.js, </a:t>
                      </a:r>
                      <a:r>
                        <a:rPr lang="en-US" sz="1400" b="1" dirty="0"/>
                        <a:t>API:</a:t>
                      </a:r>
                      <a:r>
                        <a:rPr lang="en-US" sz="1400" dirty="0"/>
                        <a:t> RESTful</a:t>
                      </a:r>
                      <a:endParaRPr lang="en-US" sz="13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BEBEB"/>
                    </a:solidFill>
                  </a:tcPr>
                </a:tc>
                <a:extLst>
                  <a:ext uri="{0D108BD9-81ED-4DB2-BD59-A6C34878D82A}">
                    <a16:rowId xmlns:a16="http://schemas.microsoft.com/office/drawing/2014/main" val="10002"/>
                  </a:ext>
                </a:extLst>
              </a:tr>
              <a:tr h="370800">
                <a:tc>
                  <a:txBody>
                    <a:bodyPr/>
                    <a:lstStyle/>
                    <a:p>
                      <a:r>
                        <a:rPr lang="de-AT" sz="1400" dirty="0" err="1"/>
                        <a:t>Deployment</a:t>
                      </a:r>
                      <a:r>
                        <a:rPr lang="de-AT" sz="1400" dirty="0"/>
                        <a:t>/</a:t>
                      </a:r>
                      <a:r>
                        <a:rPr lang="de-AT" sz="1400" dirty="0" err="1"/>
                        <a:t>Operations</a:t>
                      </a:r>
                      <a:endParaRPr lang="de-DE" sz="1400"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5D6D6"/>
                    </a:solidFill>
                  </a:tcPr>
                </a:tc>
                <a:tc>
                  <a:txBody>
                    <a:bodyPr/>
                    <a:lstStyle/>
                    <a:p>
                      <a:r>
                        <a:rPr lang="en-US" sz="1400" b="1" dirty="0"/>
                        <a:t>Cloud-based</a:t>
                      </a:r>
                      <a:r>
                        <a:rPr lang="en-US" sz="1400" dirty="0"/>
                        <a:t> deployment using Google Firebase Hosting and Firebase Functions</a:t>
                      </a:r>
                      <a:endParaRPr lang="en-US" sz="13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5D6D6"/>
                    </a:solidFill>
                  </a:tcPr>
                </a:tc>
                <a:extLst>
                  <a:ext uri="{0D108BD9-81ED-4DB2-BD59-A6C34878D82A}">
                    <a16:rowId xmlns:a16="http://schemas.microsoft.com/office/drawing/2014/main" val="10003"/>
                  </a:ext>
                </a:extLst>
              </a:tr>
              <a:tr h="370800">
                <a:tc>
                  <a:txBody>
                    <a:bodyPr/>
                    <a:lstStyle/>
                    <a:p>
                      <a:r>
                        <a:rPr lang="de-AT" sz="1400" dirty="0"/>
                        <a:t>Quality </a:t>
                      </a:r>
                      <a:r>
                        <a:rPr lang="de-AT" sz="1400" dirty="0" err="1"/>
                        <a:t>assurance</a:t>
                      </a:r>
                      <a:r>
                        <a:rPr lang="de-AT" sz="1400" dirty="0"/>
                        <a:t> </a:t>
                      </a:r>
                      <a:r>
                        <a:rPr lang="de-AT" sz="1400" dirty="0" err="1"/>
                        <a:t>approach</a:t>
                      </a:r>
                      <a:endParaRPr lang="de-DE" sz="1400"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5D6D6"/>
                    </a:solidFill>
                  </a:tcPr>
                </a:tc>
                <a:tc>
                  <a:txBody>
                    <a:bodyPr/>
                    <a:lstStyle/>
                    <a:p>
                      <a:r>
                        <a:rPr lang="en-US" sz="1400" b="1" dirty="0"/>
                        <a:t>Unit tests</a:t>
                      </a:r>
                      <a:r>
                        <a:rPr lang="en-US" sz="1400" dirty="0"/>
                        <a:t> for core logic, stakeholder review meetings</a:t>
                      </a:r>
                      <a:endParaRPr lang="en-US" sz="13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5D6D6"/>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180000" y="114480"/>
            <a:ext cx="8775000" cy="438840"/>
          </a:xfrm>
          <a:prstGeom prst="rect">
            <a:avLst/>
          </a:prstGeom>
          <a:noFill/>
          <a:ln w="0">
            <a:noFill/>
          </a:ln>
        </p:spPr>
        <p:txBody>
          <a:bodyPr anchor="t">
            <a:normAutofit fontScale="94000"/>
          </a:bodyPr>
          <a:lstStyle/>
          <a:p>
            <a:pPr>
              <a:lnSpc>
                <a:spcPct val="90000"/>
              </a:lnSpc>
              <a:buNone/>
            </a:pPr>
            <a:r>
              <a:rPr lang="en-US" sz="2700" b="1" strike="noStrike" spc="-1">
                <a:solidFill>
                  <a:srgbClr val="000000"/>
                </a:solidFill>
                <a:latin typeface="Arial"/>
              </a:rPr>
              <a:t>Architecture Decisions</a:t>
            </a:r>
            <a:endParaRPr lang="de-DE" sz="2700" b="0" strike="noStrike" spc="-1">
              <a:solidFill>
                <a:srgbClr val="000000"/>
              </a:solidFill>
              <a:latin typeface="Arial"/>
            </a:endParaRPr>
          </a:p>
        </p:txBody>
      </p:sp>
      <p:sp>
        <p:nvSpPr>
          <p:cNvPr id="91" name="PlaceHolder 2"/>
          <p:cNvSpPr>
            <a:spLocks noGrp="1"/>
          </p:cNvSpPr>
          <p:nvPr>
            <p:ph type="ftr" idx="5"/>
          </p:nvPr>
        </p:nvSpPr>
        <p:spPr>
          <a:xfrm>
            <a:off x="2793240" y="4812480"/>
            <a:ext cx="5673960" cy="273600"/>
          </a:xfrm>
          <a:prstGeom prst="rect">
            <a:avLst/>
          </a:prstGeom>
          <a:noFill/>
          <a:ln w="0">
            <a:noFill/>
          </a:ln>
        </p:spPr>
        <p:txBody>
          <a:bodyPr anchor="ctr">
            <a:noAutofit/>
          </a:bodyPr>
          <a:lstStyle>
            <a:lvl1pPr algn="r">
              <a:lnSpc>
                <a:spcPct val="100000"/>
              </a:lnSpc>
              <a:buNone/>
              <a:defRPr lang="en-GB" sz="750" b="0" strike="noStrike" spc="-1">
                <a:solidFill>
                  <a:srgbClr val="000000"/>
                </a:solidFill>
                <a:latin typeface="Arial"/>
              </a:defRPr>
            </a:lvl1pPr>
          </a:lstStyle>
          <a:p>
            <a:pPr algn="r">
              <a:lnSpc>
                <a:spcPct val="100000"/>
              </a:lnSpc>
              <a:buNone/>
            </a:pPr>
            <a:r>
              <a:rPr lang="en-GB" sz="750" b="0" strike="noStrike" spc="-1">
                <a:solidFill>
                  <a:srgbClr val="000000"/>
                </a:solidFill>
                <a:latin typeface="Arial"/>
              </a:rPr>
              <a:t>Software Architecture</a:t>
            </a:r>
            <a:endParaRPr lang="en-US" sz="750" b="0" strike="noStrike" spc="-1">
              <a:latin typeface="Times New Roman"/>
            </a:endParaRPr>
          </a:p>
        </p:txBody>
      </p:sp>
      <p:sp>
        <p:nvSpPr>
          <p:cNvPr id="92" name="PlaceHolder 3"/>
          <p:cNvSpPr>
            <a:spLocks noGrp="1"/>
          </p:cNvSpPr>
          <p:nvPr>
            <p:ph type="sldNum" idx="6"/>
          </p:nvPr>
        </p:nvSpPr>
        <p:spPr>
          <a:xfrm>
            <a:off x="8542080" y="4812480"/>
            <a:ext cx="484920" cy="273600"/>
          </a:xfrm>
          <a:prstGeom prst="rect">
            <a:avLst/>
          </a:prstGeom>
          <a:noFill/>
          <a:ln w="0">
            <a:noFill/>
          </a:ln>
        </p:spPr>
        <p:txBody>
          <a:bodyPr anchor="ctr">
            <a:noAutofit/>
          </a:bodyPr>
          <a:lstStyle>
            <a:lvl1pPr algn="r">
              <a:lnSpc>
                <a:spcPct val="100000"/>
              </a:lnSpc>
              <a:buNone/>
              <a:defRPr lang="en-GB" sz="900" b="0" strike="noStrike" spc="-1">
                <a:solidFill>
                  <a:srgbClr val="000000"/>
                </a:solidFill>
                <a:latin typeface="Arial"/>
              </a:defRPr>
            </a:lvl1pPr>
          </a:lstStyle>
          <a:p>
            <a:pPr algn="r">
              <a:lnSpc>
                <a:spcPct val="100000"/>
              </a:lnSpc>
              <a:buNone/>
            </a:pPr>
            <a:fld id="{01957DD6-D3FD-4A98-A935-17328C7F094A}" type="slidenum">
              <a:rPr lang="en-GB" sz="900" b="0" strike="noStrike" spc="-1">
                <a:solidFill>
                  <a:srgbClr val="000000"/>
                </a:solidFill>
                <a:latin typeface="Arial"/>
              </a:rPr>
              <a:t>3</a:t>
            </a:fld>
            <a:endParaRPr lang="en-US" sz="900" b="0" strike="noStrike" spc="-1">
              <a:latin typeface="Times New Roman"/>
            </a:endParaRPr>
          </a:p>
        </p:txBody>
      </p:sp>
      <p:sp>
        <p:nvSpPr>
          <p:cNvPr id="93" name="Textplatzhalter 6"/>
          <p:cNvSpPr/>
          <p:nvPr/>
        </p:nvSpPr>
        <p:spPr>
          <a:xfrm>
            <a:off x="180000" y="2144880"/>
            <a:ext cx="8775000" cy="25120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nSpc>
                <a:spcPct val="90000"/>
              </a:lnSpc>
              <a:spcBef>
                <a:spcPts val="374"/>
              </a:spcBef>
              <a:spcAft>
                <a:spcPts val="374"/>
              </a:spcAft>
              <a:buNone/>
              <a:tabLst>
                <a:tab pos="0" algn="l"/>
              </a:tabLst>
            </a:pPr>
            <a:r>
              <a:rPr lang="en-US" sz="1200" b="0" i="1" strike="noStrike" spc="-1" dirty="0">
                <a:solidFill>
                  <a:srgbClr val="72777A"/>
                </a:solidFill>
                <a:latin typeface="Arial"/>
              </a:rPr>
              <a:t>Stakeholders of your system should be able to comprehend and retrace your decisions.</a:t>
            </a:r>
            <a:endParaRPr lang="en-US" sz="1200" b="0" strike="noStrike" spc="-1" dirty="0">
              <a:latin typeface="Arial"/>
            </a:endParaRPr>
          </a:p>
          <a:p>
            <a:pPr>
              <a:lnSpc>
                <a:spcPct val="90000"/>
              </a:lnSpc>
              <a:spcBef>
                <a:spcPts val="374"/>
              </a:spcBef>
              <a:spcAft>
                <a:spcPts val="374"/>
              </a:spcAft>
              <a:buNone/>
              <a:tabLst>
                <a:tab pos="0" algn="l"/>
              </a:tabLst>
            </a:pPr>
            <a:endParaRPr lang="en-US" sz="1200" b="0" strike="noStrike" spc="-1" dirty="0">
              <a:solidFill>
                <a:srgbClr val="72777A"/>
              </a:solidFill>
              <a:latin typeface="Arial"/>
            </a:endParaRPr>
          </a:p>
          <a:p>
            <a:pPr>
              <a:lnSpc>
                <a:spcPct val="90000"/>
              </a:lnSpc>
              <a:spcBef>
                <a:spcPts val="374"/>
              </a:spcBef>
              <a:spcAft>
                <a:spcPts val="374"/>
              </a:spcAft>
              <a:buNone/>
              <a:tabLst>
                <a:tab pos="0" algn="l"/>
              </a:tabLst>
            </a:pPr>
            <a:r>
              <a:rPr lang="en-US" sz="1200" b="0" strike="noStrike" spc="-1" dirty="0">
                <a:solidFill>
                  <a:srgbClr val="72777A"/>
                </a:solidFill>
                <a:latin typeface="Arial"/>
              </a:rPr>
              <a:t>Define three important, expensive, large scale or risky architecture decisions including rationales. With “decisions” we mean selecting one alternative based on given criteria.</a:t>
            </a:r>
            <a:endParaRPr lang="en-US" sz="1200" b="0" strike="noStrike" spc="-1" dirty="0">
              <a:latin typeface="Arial"/>
            </a:endParaRPr>
          </a:p>
          <a:p>
            <a:pPr>
              <a:lnSpc>
                <a:spcPct val="90000"/>
              </a:lnSpc>
              <a:spcBef>
                <a:spcPts val="374"/>
              </a:spcBef>
              <a:spcAft>
                <a:spcPts val="374"/>
              </a:spcAft>
              <a:buNone/>
              <a:tabLst>
                <a:tab pos="0" algn="l"/>
              </a:tabLst>
            </a:pPr>
            <a:r>
              <a:rPr lang="en-US" sz="1200" b="0" strike="noStrike" spc="-1" dirty="0">
                <a:solidFill>
                  <a:srgbClr val="72777A"/>
                </a:solidFill>
                <a:latin typeface="Arial"/>
              </a:rPr>
              <a:t>Help: </a:t>
            </a:r>
            <a:r>
              <a:rPr lang="en-US" sz="1200" b="0" u="sng" strike="noStrike" spc="-1" dirty="0">
                <a:solidFill>
                  <a:srgbClr val="00649C"/>
                </a:solidFill>
                <a:uFillTx/>
                <a:latin typeface="Arial"/>
                <a:hlinkClick r:id="rId3"/>
              </a:rPr>
              <a:t>https://docs.arc42.org/section-9/</a:t>
            </a:r>
            <a:r>
              <a:rPr lang="en-US" sz="1200" b="0" strike="noStrike" spc="-1" dirty="0">
                <a:solidFill>
                  <a:srgbClr val="72777A"/>
                </a:solidFill>
                <a:latin typeface="Arial"/>
              </a:rPr>
              <a:t> &amp; </a:t>
            </a:r>
            <a:r>
              <a:rPr lang="en-US" sz="1200" b="0" u="sng" strike="noStrike" spc="-1" dirty="0">
                <a:solidFill>
                  <a:srgbClr val="00649C"/>
                </a:solidFill>
                <a:uFillTx/>
                <a:latin typeface="Arial"/>
                <a:hlinkClick r:id="rId4"/>
              </a:rPr>
              <a:t>https://biking.michael-simons.eu/docs/index.html#section-design-decisions</a:t>
            </a:r>
            <a:r>
              <a:rPr lang="en-US" sz="1200" b="0" strike="noStrike" spc="-1" dirty="0">
                <a:solidFill>
                  <a:srgbClr val="72777A"/>
                </a:solidFill>
                <a:latin typeface="Arial"/>
              </a:rPr>
              <a:t> </a:t>
            </a:r>
            <a:endParaRPr lang="en-US" sz="1200" b="0" strike="noStrike" spc="-1" dirty="0">
              <a:latin typeface="Arial"/>
            </a:endParaRPr>
          </a:p>
        </p:txBody>
      </p:sp>
      <p:graphicFrame>
        <p:nvGraphicFramePr>
          <p:cNvPr id="94" name="Table 7"/>
          <p:cNvGraphicFramePr/>
          <p:nvPr>
            <p:extLst>
              <p:ext uri="{D42A27DB-BD31-4B8C-83A1-F6EECF244321}">
                <p14:modId xmlns:p14="http://schemas.microsoft.com/office/powerpoint/2010/main" val="379604738"/>
              </p:ext>
            </p:extLst>
          </p:nvPr>
        </p:nvGraphicFramePr>
        <p:xfrm>
          <a:off x="178420" y="607680"/>
          <a:ext cx="8776580" cy="1691520"/>
        </p:xfrm>
        <a:graphic>
          <a:graphicData uri="http://schemas.openxmlformats.org/drawingml/2006/table">
            <a:tbl>
              <a:tblPr/>
              <a:tblGrid>
                <a:gridCol w="2456780">
                  <a:extLst>
                    <a:ext uri="{9D8B030D-6E8A-4147-A177-3AD203B41FA5}">
                      <a16:colId xmlns:a16="http://schemas.microsoft.com/office/drawing/2014/main" val="20000"/>
                    </a:ext>
                  </a:extLst>
                </a:gridCol>
                <a:gridCol w="2997000">
                  <a:extLst>
                    <a:ext uri="{9D8B030D-6E8A-4147-A177-3AD203B41FA5}">
                      <a16:colId xmlns:a16="http://schemas.microsoft.com/office/drawing/2014/main" val="20001"/>
                    </a:ext>
                  </a:extLst>
                </a:gridCol>
                <a:gridCol w="3322800">
                  <a:extLst>
                    <a:ext uri="{9D8B030D-6E8A-4147-A177-3AD203B41FA5}">
                      <a16:colId xmlns:a16="http://schemas.microsoft.com/office/drawing/2014/main" val="20002"/>
                    </a:ext>
                  </a:extLst>
                </a:gridCol>
              </a:tblGrid>
              <a:tr h="370800">
                <a:tc>
                  <a:txBody>
                    <a:bodyPr/>
                    <a:lstStyle/>
                    <a:p>
                      <a:pPr>
                        <a:lnSpc>
                          <a:spcPct val="100000"/>
                        </a:lnSpc>
                        <a:buNone/>
                      </a:pPr>
                      <a:r>
                        <a:rPr lang="en-US" sz="1350" b="1" strike="noStrike" spc="-1">
                          <a:solidFill>
                            <a:srgbClr val="FFFFFF"/>
                          </a:solidFill>
                          <a:latin typeface="Arial"/>
                        </a:rPr>
                        <a:t>Problem</a:t>
                      </a:r>
                      <a:endParaRPr lang="en-US" sz="135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2777A"/>
                    </a:solidFill>
                  </a:tcPr>
                </a:tc>
                <a:tc>
                  <a:txBody>
                    <a:bodyPr/>
                    <a:lstStyle/>
                    <a:p>
                      <a:pPr>
                        <a:lnSpc>
                          <a:spcPct val="100000"/>
                        </a:lnSpc>
                        <a:buNone/>
                      </a:pPr>
                      <a:r>
                        <a:rPr lang="en-US" sz="1350" b="1" strike="noStrike" spc="-1">
                          <a:solidFill>
                            <a:srgbClr val="FFFFFF"/>
                          </a:solidFill>
                          <a:latin typeface="Arial"/>
                        </a:rPr>
                        <a:t>Considered Alternatives</a:t>
                      </a:r>
                      <a:endParaRPr lang="en-US" sz="135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2777A"/>
                    </a:solidFill>
                  </a:tcPr>
                </a:tc>
                <a:tc>
                  <a:txBody>
                    <a:bodyPr/>
                    <a:lstStyle/>
                    <a:p>
                      <a:pPr>
                        <a:lnSpc>
                          <a:spcPct val="100000"/>
                        </a:lnSpc>
                        <a:buNone/>
                      </a:pPr>
                      <a:r>
                        <a:rPr lang="en-US" sz="1350" b="1" strike="noStrike" spc="-1">
                          <a:solidFill>
                            <a:srgbClr val="FFFFFF"/>
                          </a:solidFill>
                          <a:latin typeface="Arial"/>
                        </a:rPr>
                        <a:t>Decision</a:t>
                      </a:r>
                      <a:endParaRPr lang="en-US" sz="135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2777A"/>
                    </a:solidFill>
                  </a:tcPr>
                </a:tc>
                <a:extLst>
                  <a:ext uri="{0D108BD9-81ED-4DB2-BD59-A6C34878D82A}">
                    <a16:rowId xmlns:a16="http://schemas.microsoft.com/office/drawing/2014/main" val="10000"/>
                  </a:ext>
                </a:extLst>
              </a:tr>
              <a:tr h="370800">
                <a:tc>
                  <a:txBody>
                    <a:bodyPr/>
                    <a:lstStyle/>
                    <a:p>
                      <a:r>
                        <a:rPr lang="de-DE" sz="1600" dirty="0"/>
                        <a:t>Architecture Style</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6D6"/>
                    </a:solidFill>
                  </a:tcPr>
                </a:tc>
                <a:tc>
                  <a:txBody>
                    <a:bodyPr/>
                    <a:lstStyle/>
                    <a:p>
                      <a:r>
                        <a:rPr lang="de-AT" sz="1600" dirty="0"/>
                        <a:t>Monolith, Microservices</a:t>
                      </a:r>
                      <a:endParaRPr lang="de-DE" sz="1600"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6D6"/>
                    </a:solidFill>
                  </a:tcPr>
                </a:tc>
                <a:tc>
                  <a:txBody>
                    <a:bodyPr/>
                    <a:lstStyle/>
                    <a:p>
                      <a:r>
                        <a:rPr lang="de-AT" sz="1600" dirty="0"/>
                        <a:t>Monolith (simpler </a:t>
                      </a:r>
                      <a:r>
                        <a:rPr lang="de-AT" sz="1600" dirty="0" err="1"/>
                        <a:t>for</a:t>
                      </a:r>
                      <a:r>
                        <a:rPr lang="de-AT" sz="1600" dirty="0"/>
                        <a:t> MVP)</a:t>
                      </a:r>
                      <a:endParaRPr lang="de-DE" sz="1600"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6D6"/>
                    </a:solidFill>
                  </a:tcPr>
                </a:tc>
                <a:extLst>
                  <a:ext uri="{0D108BD9-81ED-4DB2-BD59-A6C34878D82A}">
                    <a16:rowId xmlns:a16="http://schemas.microsoft.com/office/drawing/2014/main" val="10001"/>
                  </a:ext>
                </a:extLst>
              </a:tr>
              <a:tr h="370800">
                <a:tc>
                  <a:txBody>
                    <a:bodyPr/>
                    <a:lstStyle/>
                    <a:p>
                      <a:r>
                        <a:rPr lang="de-AT" sz="1600" dirty="0"/>
                        <a:t>Image </a:t>
                      </a:r>
                      <a:r>
                        <a:rPr lang="de-AT" sz="1600" dirty="0" err="1"/>
                        <a:t>editing</a:t>
                      </a:r>
                      <a:r>
                        <a:rPr lang="de-AT" sz="1600" dirty="0"/>
                        <a:t> </a:t>
                      </a:r>
                      <a:r>
                        <a:rPr lang="de-AT" sz="1600" dirty="0" err="1"/>
                        <a:t>tools</a:t>
                      </a:r>
                      <a:endParaRPr lang="de-DE" sz="1600"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BEBEB"/>
                    </a:solidFill>
                  </a:tcPr>
                </a:tc>
                <a:tc>
                  <a:txBody>
                    <a:bodyPr/>
                    <a:lstStyle/>
                    <a:p>
                      <a:r>
                        <a:rPr lang="en-US" sz="1600" dirty="0"/>
                        <a:t>Build own editor, open source libs, </a:t>
                      </a:r>
                      <a:r>
                        <a:rPr lang="en-US" sz="1600" dirty="0" err="1"/>
                        <a:t>Pixlr</a:t>
                      </a:r>
                      <a:r>
                        <a:rPr lang="en-US" sz="1600" dirty="0"/>
                        <a:t> integration</a:t>
                      </a:r>
                      <a:endParaRPr lang="de-DE" sz="1600" dirty="0"/>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BEBEB"/>
                    </a:solidFill>
                  </a:tcPr>
                </a:tc>
                <a:tc>
                  <a:txBody>
                    <a:bodyPr/>
                    <a:lstStyle/>
                    <a:p>
                      <a:r>
                        <a:rPr lang="de-AT" sz="1600" dirty="0" err="1"/>
                        <a:t>Pixlr</a:t>
                      </a:r>
                      <a:r>
                        <a:rPr lang="de-AT" sz="1600" dirty="0"/>
                        <a:t> </a:t>
                      </a:r>
                      <a:r>
                        <a:rPr lang="de-AT" sz="1600" dirty="0" err="1"/>
                        <a:t>integration</a:t>
                      </a:r>
                      <a:endParaRPr lang="de-DE" sz="1600"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BEBEB"/>
                    </a:solidFill>
                  </a:tcPr>
                </a:tc>
                <a:extLst>
                  <a:ext uri="{0D108BD9-81ED-4DB2-BD59-A6C34878D82A}">
                    <a16:rowId xmlns:a16="http://schemas.microsoft.com/office/drawing/2014/main" val="10002"/>
                  </a:ext>
                </a:extLst>
              </a:tr>
              <a:tr h="370800">
                <a:tc>
                  <a:txBody>
                    <a:bodyPr/>
                    <a:lstStyle/>
                    <a:p>
                      <a:r>
                        <a:rPr lang="de-AT" sz="1600" dirty="0"/>
                        <a:t>Hosting </a:t>
                      </a:r>
                      <a:r>
                        <a:rPr lang="de-AT" sz="1600" dirty="0" err="1"/>
                        <a:t>model</a:t>
                      </a:r>
                      <a:endParaRPr lang="de-DE" sz="1600" dirty="0"/>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5D6D6"/>
                    </a:solidFill>
                  </a:tcPr>
                </a:tc>
                <a:tc>
                  <a:txBody>
                    <a:bodyPr/>
                    <a:lstStyle/>
                    <a:p>
                      <a:r>
                        <a:rPr lang="de-AT" sz="1600" dirty="0"/>
                        <a:t>VPS, Cloud </a:t>
                      </a:r>
                      <a:r>
                        <a:rPr lang="de-AT" sz="1600" dirty="0" err="1"/>
                        <a:t>Functions</a:t>
                      </a:r>
                      <a:endParaRPr lang="de-AT" sz="1600" dirty="0"/>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5D6D6"/>
                    </a:solidFill>
                  </a:tcPr>
                </a:tc>
                <a:tc>
                  <a:txBody>
                    <a:bodyPr/>
                    <a:lstStyle/>
                    <a:p>
                      <a:r>
                        <a:rPr lang="de-AT" sz="1600" dirty="0" err="1"/>
                        <a:t>Firebase</a:t>
                      </a:r>
                      <a:r>
                        <a:rPr lang="de-AT" sz="1600" dirty="0"/>
                        <a:t> (</a:t>
                      </a:r>
                      <a:r>
                        <a:rPr lang="de-AT" sz="1600" dirty="0" err="1"/>
                        <a:t>serverless</a:t>
                      </a:r>
                      <a:r>
                        <a:rPr lang="de-AT" sz="1600" dirty="0"/>
                        <a:t> + </a:t>
                      </a:r>
                      <a:r>
                        <a:rPr lang="de-AT" sz="1600" dirty="0" err="1"/>
                        <a:t>scalable</a:t>
                      </a:r>
                      <a:r>
                        <a:rPr lang="de-AT" sz="1600" dirty="0"/>
                        <a:t>)</a:t>
                      </a:r>
                      <a:endParaRPr lang="de-DE" sz="1600" dirty="0"/>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D5D6D6"/>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180000" y="114480"/>
            <a:ext cx="8775000" cy="438840"/>
          </a:xfrm>
          <a:prstGeom prst="rect">
            <a:avLst/>
          </a:prstGeom>
          <a:noFill/>
          <a:ln w="0">
            <a:noFill/>
          </a:ln>
        </p:spPr>
        <p:txBody>
          <a:bodyPr anchor="t">
            <a:normAutofit fontScale="94000"/>
          </a:bodyPr>
          <a:lstStyle/>
          <a:p>
            <a:pPr>
              <a:lnSpc>
                <a:spcPct val="90000"/>
              </a:lnSpc>
              <a:buNone/>
            </a:pPr>
            <a:r>
              <a:rPr lang="en-US" sz="2700" b="1" strike="noStrike" spc="-1">
                <a:solidFill>
                  <a:srgbClr val="000000"/>
                </a:solidFill>
                <a:latin typeface="Arial"/>
              </a:rPr>
              <a:t>Risks and Technical Debt</a:t>
            </a:r>
            <a:endParaRPr lang="de-DE" sz="2700" b="0" strike="noStrike" spc="-1">
              <a:solidFill>
                <a:srgbClr val="000000"/>
              </a:solidFill>
              <a:latin typeface="Arial"/>
            </a:endParaRPr>
          </a:p>
        </p:txBody>
      </p:sp>
      <p:sp>
        <p:nvSpPr>
          <p:cNvPr id="96" name="PlaceHolder 2"/>
          <p:cNvSpPr>
            <a:spLocks noGrp="1"/>
          </p:cNvSpPr>
          <p:nvPr>
            <p:ph type="ftr" idx="7"/>
          </p:nvPr>
        </p:nvSpPr>
        <p:spPr>
          <a:xfrm>
            <a:off x="2793240" y="4812480"/>
            <a:ext cx="5673960" cy="273600"/>
          </a:xfrm>
          <a:prstGeom prst="rect">
            <a:avLst/>
          </a:prstGeom>
          <a:noFill/>
          <a:ln w="0">
            <a:noFill/>
          </a:ln>
        </p:spPr>
        <p:txBody>
          <a:bodyPr anchor="ctr">
            <a:noAutofit/>
          </a:bodyPr>
          <a:lstStyle>
            <a:lvl1pPr algn="r">
              <a:lnSpc>
                <a:spcPct val="100000"/>
              </a:lnSpc>
              <a:buNone/>
              <a:defRPr lang="en-GB" sz="750" b="0" strike="noStrike" spc="-1">
                <a:solidFill>
                  <a:srgbClr val="000000"/>
                </a:solidFill>
                <a:latin typeface="Arial"/>
              </a:defRPr>
            </a:lvl1pPr>
          </a:lstStyle>
          <a:p>
            <a:pPr algn="r">
              <a:lnSpc>
                <a:spcPct val="100000"/>
              </a:lnSpc>
              <a:buNone/>
            </a:pPr>
            <a:r>
              <a:rPr lang="en-GB" sz="750" b="0" strike="noStrike" spc="-1">
                <a:solidFill>
                  <a:srgbClr val="000000"/>
                </a:solidFill>
                <a:latin typeface="Arial"/>
              </a:rPr>
              <a:t>Software Architecture</a:t>
            </a:r>
            <a:endParaRPr lang="en-US" sz="750" b="0" strike="noStrike" spc="-1">
              <a:latin typeface="Times New Roman"/>
            </a:endParaRPr>
          </a:p>
        </p:txBody>
      </p:sp>
      <p:sp>
        <p:nvSpPr>
          <p:cNvPr id="97" name="PlaceHolder 3"/>
          <p:cNvSpPr>
            <a:spLocks noGrp="1"/>
          </p:cNvSpPr>
          <p:nvPr>
            <p:ph type="sldNum" idx="8"/>
          </p:nvPr>
        </p:nvSpPr>
        <p:spPr>
          <a:xfrm>
            <a:off x="8542080" y="4812480"/>
            <a:ext cx="484920" cy="273600"/>
          </a:xfrm>
          <a:prstGeom prst="rect">
            <a:avLst/>
          </a:prstGeom>
          <a:noFill/>
          <a:ln w="0">
            <a:noFill/>
          </a:ln>
        </p:spPr>
        <p:txBody>
          <a:bodyPr anchor="ctr">
            <a:noAutofit/>
          </a:bodyPr>
          <a:lstStyle>
            <a:lvl1pPr algn="r">
              <a:lnSpc>
                <a:spcPct val="100000"/>
              </a:lnSpc>
              <a:buNone/>
              <a:defRPr lang="en-GB" sz="900" b="0" strike="noStrike" spc="-1">
                <a:solidFill>
                  <a:srgbClr val="000000"/>
                </a:solidFill>
                <a:latin typeface="Arial"/>
              </a:defRPr>
            </a:lvl1pPr>
          </a:lstStyle>
          <a:p>
            <a:pPr algn="r">
              <a:lnSpc>
                <a:spcPct val="100000"/>
              </a:lnSpc>
              <a:buNone/>
            </a:pPr>
            <a:fld id="{80ADC80E-AA72-489B-A6F1-E93A4469FB37}" type="slidenum">
              <a:rPr lang="en-GB" sz="900" b="0" strike="noStrike" spc="-1">
                <a:solidFill>
                  <a:srgbClr val="000000"/>
                </a:solidFill>
                <a:latin typeface="Arial"/>
              </a:rPr>
              <a:t>4</a:t>
            </a:fld>
            <a:endParaRPr lang="en-US" sz="900" b="0" strike="noStrike" spc="-1">
              <a:latin typeface="Times New Roman"/>
            </a:endParaRPr>
          </a:p>
        </p:txBody>
      </p:sp>
      <p:sp>
        <p:nvSpPr>
          <p:cNvPr id="98" name="Textplatzhalter 6"/>
          <p:cNvSpPr/>
          <p:nvPr/>
        </p:nvSpPr>
        <p:spPr>
          <a:xfrm>
            <a:off x="180000" y="2144880"/>
            <a:ext cx="8775000" cy="251208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nSpc>
                <a:spcPct val="90000"/>
              </a:lnSpc>
              <a:spcBef>
                <a:spcPts val="374"/>
              </a:spcBef>
              <a:spcAft>
                <a:spcPts val="374"/>
              </a:spcAft>
              <a:buNone/>
              <a:tabLst>
                <a:tab pos="0" algn="l"/>
              </a:tabLst>
            </a:pPr>
            <a:r>
              <a:rPr lang="en-US" sz="1200" b="0" i="1" strike="noStrike" spc="-1">
                <a:solidFill>
                  <a:srgbClr val="72777A"/>
                </a:solidFill>
                <a:latin typeface="Arial"/>
              </a:rPr>
              <a:t>This should be your motto for systematic detection and evaluation of risks and technical debts in the architecture, which will be needed by management stakeholders (e.g. project managers, product owners) as part of the overall risk analysis and measurement planning.</a:t>
            </a:r>
            <a:endParaRPr lang="en-US" sz="1200" b="0" strike="noStrike" spc="-1">
              <a:latin typeface="Arial"/>
            </a:endParaRPr>
          </a:p>
          <a:p>
            <a:pPr>
              <a:lnSpc>
                <a:spcPct val="90000"/>
              </a:lnSpc>
              <a:spcBef>
                <a:spcPts val="374"/>
              </a:spcBef>
              <a:spcAft>
                <a:spcPts val="374"/>
              </a:spcAft>
              <a:buNone/>
              <a:tabLst>
                <a:tab pos="0" algn="l"/>
              </a:tabLst>
            </a:pPr>
            <a:r>
              <a:rPr lang="en-US" sz="1200" b="0" strike="noStrike" spc="-1">
                <a:solidFill>
                  <a:srgbClr val="72777A"/>
                </a:solidFill>
                <a:latin typeface="Arial"/>
              </a:rPr>
              <a:t>Define three risks and/or technical debts, probably including suggested measures to minimize, mitigate or avoid risks or reduce technical debts.</a:t>
            </a:r>
            <a:endParaRPr lang="en-US" sz="1200" b="0" strike="noStrike" spc="-1">
              <a:latin typeface="Arial"/>
            </a:endParaRPr>
          </a:p>
          <a:p>
            <a:pPr>
              <a:lnSpc>
                <a:spcPct val="90000"/>
              </a:lnSpc>
              <a:spcBef>
                <a:spcPts val="374"/>
              </a:spcBef>
              <a:spcAft>
                <a:spcPts val="374"/>
              </a:spcAft>
              <a:buNone/>
              <a:tabLst>
                <a:tab pos="0" algn="l"/>
              </a:tabLst>
            </a:pPr>
            <a:r>
              <a:rPr lang="en-US" sz="1200" b="0" strike="noStrike" spc="-1">
                <a:solidFill>
                  <a:srgbClr val="72777A"/>
                </a:solidFill>
                <a:latin typeface="Arial"/>
              </a:rPr>
              <a:t>Help: </a:t>
            </a:r>
            <a:r>
              <a:rPr lang="en-US" sz="1200" b="0" u="sng" strike="noStrike" spc="-1">
                <a:solidFill>
                  <a:srgbClr val="00649C"/>
                </a:solidFill>
                <a:uFillTx/>
                <a:latin typeface="Arial"/>
                <a:hlinkClick r:id="rId2"/>
              </a:rPr>
              <a:t>https://docs.arc42.org/section-11/</a:t>
            </a:r>
            <a:r>
              <a:rPr lang="en-US" sz="1200" b="0" strike="noStrike" spc="-1">
                <a:solidFill>
                  <a:srgbClr val="72777A"/>
                </a:solidFill>
                <a:latin typeface="Arial"/>
              </a:rPr>
              <a:t> &amp; </a:t>
            </a:r>
            <a:r>
              <a:rPr lang="en-US" sz="1200" b="0" u="sng" strike="noStrike" spc="-1">
                <a:solidFill>
                  <a:srgbClr val="00649C"/>
                </a:solidFill>
                <a:uFillTx/>
                <a:latin typeface="Arial"/>
                <a:hlinkClick r:id="rId3"/>
              </a:rPr>
              <a:t>https://docs.arc42.org/examples/risk-htmlsc-1/</a:t>
            </a:r>
            <a:r>
              <a:rPr lang="en-US" sz="1200" b="0" strike="noStrike" spc="-1">
                <a:solidFill>
                  <a:srgbClr val="72777A"/>
                </a:solidFill>
                <a:latin typeface="Arial"/>
              </a:rPr>
              <a:t> </a:t>
            </a:r>
            <a:endParaRPr lang="en-US" sz="1200" b="0" strike="noStrike" spc="-1">
              <a:latin typeface="Arial"/>
            </a:endParaRPr>
          </a:p>
        </p:txBody>
      </p:sp>
      <p:graphicFrame>
        <p:nvGraphicFramePr>
          <p:cNvPr id="99" name="Table 2"/>
          <p:cNvGraphicFramePr/>
          <p:nvPr>
            <p:extLst>
              <p:ext uri="{D42A27DB-BD31-4B8C-83A1-F6EECF244321}">
                <p14:modId xmlns:p14="http://schemas.microsoft.com/office/powerpoint/2010/main" val="2978802225"/>
              </p:ext>
            </p:extLst>
          </p:nvPr>
        </p:nvGraphicFramePr>
        <p:xfrm>
          <a:off x="180000" y="607680"/>
          <a:ext cx="8775000" cy="2108160"/>
        </p:xfrm>
        <a:graphic>
          <a:graphicData uri="http://schemas.openxmlformats.org/drawingml/2006/table">
            <a:tbl>
              <a:tblPr/>
              <a:tblGrid>
                <a:gridCol w="2569320">
                  <a:extLst>
                    <a:ext uri="{9D8B030D-6E8A-4147-A177-3AD203B41FA5}">
                      <a16:colId xmlns:a16="http://schemas.microsoft.com/office/drawing/2014/main" val="20000"/>
                    </a:ext>
                  </a:extLst>
                </a:gridCol>
                <a:gridCol w="6205680">
                  <a:extLst>
                    <a:ext uri="{9D8B030D-6E8A-4147-A177-3AD203B41FA5}">
                      <a16:colId xmlns:a16="http://schemas.microsoft.com/office/drawing/2014/main" val="20001"/>
                    </a:ext>
                  </a:extLst>
                </a:gridCol>
              </a:tblGrid>
              <a:tr h="370800">
                <a:tc>
                  <a:txBody>
                    <a:bodyPr/>
                    <a:lstStyle/>
                    <a:p>
                      <a:pPr>
                        <a:lnSpc>
                          <a:spcPct val="100000"/>
                        </a:lnSpc>
                        <a:buNone/>
                      </a:pPr>
                      <a:r>
                        <a:rPr lang="en-US" sz="1350" b="1" strike="noStrike" spc="-1">
                          <a:solidFill>
                            <a:srgbClr val="FFFFFF"/>
                          </a:solidFill>
                          <a:latin typeface="Arial"/>
                        </a:rPr>
                        <a:t>Risk/Technical Debt</a:t>
                      </a:r>
                      <a:endParaRPr lang="en-US" sz="135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2777A"/>
                    </a:solidFill>
                  </a:tcPr>
                </a:tc>
                <a:tc>
                  <a:txBody>
                    <a:bodyPr/>
                    <a:lstStyle/>
                    <a:p>
                      <a:pPr>
                        <a:lnSpc>
                          <a:spcPct val="100000"/>
                        </a:lnSpc>
                        <a:buNone/>
                      </a:pPr>
                      <a:r>
                        <a:rPr lang="en-US" sz="1350" b="1" strike="noStrike" spc="-1">
                          <a:solidFill>
                            <a:srgbClr val="FFFFFF"/>
                          </a:solidFill>
                          <a:latin typeface="Arial"/>
                        </a:rPr>
                        <a:t>Description</a:t>
                      </a:r>
                      <a:endParaRPr lang="en-US" sz="135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72777A"/>
                    </a:solidFill>
                  </a:tcPr>
                </a:tc>
                <a:extLst>
                  <a:ext uri="{0D108BD9-81ED-4DB2-BD59-A6C34878D82A}">
                    <a16:rowId xmlns:a16="http://schemas.microsoft.com/office/drawing/2014/main" val="10000"/>
                  </a:ext>
                </a:extLst>
              </a:tr>
              <a:tr h="370800">
                <a:tc>
                  <a:txBody>
                    <a:bodyPr/>
                    <a:lstStyle/>
                    <a:p>
                      <a:r>
                        <a:rPr lang="de-AT" sz="1600" dirty="0" err="1"/>
                        <a:t>Scalability</a:t>
                      </a:r>
                      <a:r>
                        <a:rPr lang="de-AT" sz="1600" dirty="0"/>
                        <a:t> </a:t>
                      </a:r>
                      <a:r>
                        <a:rPr lang="de-AT" sz="1600" dirty="0" err="1"/>
                        <a:t>Limitations</a:t>
                      </a:r>
                      <a:endParaRPr lang="de-DE" sz="1400"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6D6"/>
                    </a:solidFill>
                  </a:tcPr>
                </a:tc>
                <a:tc>
                  <a:txBody>
                    <a:bodyPr/>
                    <a:lstStyle/>
                    <a:p>
                      <a:r>
                        <a:rPr lang="en-US" sz="1600" dirty="0"/>
                        <a:t>As the user base grows, scaling the entire application can become inefficient compared to scaling individual services</a:t>
                      </a:r>
                      <a:endParaRPr lang="de-DE" sz="1600"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6D6"/>
                    </a:solidFill>
                  </a:tcPr>
                </a:tc>
                <a:extLst>
                  <a:ext uri="{0D108BD9-81ED-4DB2-BD59-A6C34878D82A}">
                    <a16:rowId xmlns:a16="http://schemas.microsoft.com/office/drawing/2014/main" val="10001"/>
                  </a:ext>
                </a:extLst>
              </a:tr>
              <a:tr h="370800">
                <a:tc>
                  <a:txBody>
                    <a:bodyPr/>
                    <a:lstStyle/>
                    <a:p>
                      <a:r>
                        <a:rPr lang="de-AT" sz="1600" dirty="0" err="1"/>
                        <a:t>Codebase</a:t>
                      </a:r>
                      <a:r>
                        <a:rPr lang="de-AT" sz="1600" dirty="0"/>
                        <a:t> </a:t>
                      </a:r>
                      <a:r>
                        <a:rPr lang="de-AT" sz="1600" dirty="0" err="1"/>
                        <a:t>Complexity</a:t>
                      </a:r>
                      <a:r>
                        <a:rPr lang="de-AT" sz="1600" dirty="0"/>
                        <a:t> Over Time</a:t>
                      </a:r>
                      <a:endParaRPr lang="de-DE" sz="1600"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BEBEB"/>
                    </a:solidFill>
                  </a:tcPr>
                </a:tc>
                <a:tc>
                  <a:txBody>
                    <a:bodyPr/>
                    <a:lstStyle/>
                    <a:p>
                      <a:r>
                        <a:rPr lang="en-US" sz="1600" dirty="0"/>
                        <a:t>As features increase, a monolithic codebase can become harder to maintain, test, and understand (risk of “spaghetti code”).</a:t>
                      </a:r>
                      <a:endParaRPr lang="de-DE" sz="1600"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BEBEB"/>
                    </a:solidFill>
                  </a:tcPr>
                </a:tc>
                <a:extLst>
                  <a:ext uri="{0D108BD9-81ED-4DB2-BD59-A6C34878D82A}">
                    <a16:rowId xmlns:a16="http://schemas.microsoft.com/office/drawing/2014/main" val="10002"/>
                  </a:ext>
                </a:extLst>
              </a:tr>
              <a:tr h="370800">
                <a:tc>
                  <a:txBody>
                    <a:bodyPr/>
                    <a:lstStyle/>
                    <a:p>
                      <a:r>
                        <a:rPr lang="de-AT" sz="1600" dirty="0"/>
                        <a:t>Limited </a:t>
                      </a:r>
                      <a:r>
                        <a:rPr lang="de-AT" sz="1600" dirty="0" err="1"/>
                        <a:t>Flexibility</a:t>
                      </a:r>
                      <a:r>
                        <a:rPr lang="de-AT" sz="1600" dirty="0"/>
                        <a:t> </a:t>
                      </a:r>
                      <a:r>
                        <a:rPr lang="de-AT" sz="1600" dirty="0" err="1"/>
                        <a:t>for</a:t>
                      </a:r>
                      <a:r>
                        <a:rPr lang="de-AT" sz="1600" dirty="0"/>
                        <a:t> Teams</a:t>
                      </a:r>
                      <a:endParaRPr lang="de-DE" sz="1600"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5D6D6"/>
                    </a:solidFill>
                  </a:tcPr>
                </a:tc>
                <a:tc>
                  <a:txBody>
                    <a:bodyPr/>
                    <a:lstStyle/>
                    <a:p>
                      <a:r>
                        <a:rPr lang="en-US" sz="1600" dirty="0"/>
                        <a:t>Different developers or teams cannot work independently on services – changes in one module may affect the entire system.</a:t>
                      </a:r>
                      <a:endParaRPr lang="de-DE" sz="1600"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5D6D6"/>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842</Words>
  <Application>Microsoft Office PowerPoint</Application>
  <PresentationFormat>Bildschirmpräsentation (16:9)</PresentationFormat>
  <Paragraphs>55</Paragraphs>
  <Slides>4</Slides>
  <Notes>2</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4</vt:i4>
      </vt:variant>
    </vt:vector>
  </HeadingPairs>
  <TitlesOfParts>
    <vt:vector size="10" baseType="lpstr">
      <vt:lpstr>Aptos</vt:lpstr>
      <vt:lpstr>Arial</vt:lpstr>
      <vt:lpstr>Symbol</vt:lpstr>
      <vt:lpstr>Times New Roman</vt:lpstr>
      <vt:lpstr>Office Theme</vt:lpstr>
      <vt:lpstr>Office Theme</vt:lpstr>
      <vt:lpstr>Solutions, Decisions and Risks</vt:lpstr>
      <vt:lpstr>Solution Strategy</vt:lpstr>
      <vt:lpstr>Architecture Decisions</vt:lpstr>
      <vt:lpstr>Risks and Technical Debt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subject/>
  <dc:creator>Marvin Kosmider</dc:creator>
  <dc:description/>
  <cp:lastModifiedBy>Akyol Eren</cp:lastModifiedBy>
  <cp:revision>15</cp:revision>
  <dcterms:created xsi:type="dcterms:W3CDTF">2022-06-08T12:45:54Z</dcterms:created>
  <dcterms:modified xsi:type="dcterms:W3CDTF">2025-05-13T16:34:58Z</dcterms:modified>
  <dc:language>de-AT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4</vt:i4>
  </property>
</Properties>
</file>