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1" r:id="rId3"/>
    <p:sldId id="264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9673" autoAdjust="0"/>
  </p:normalViewPr>
  <p:slideViewPr>
    <p:cSldViewPr snapToGrid="0">
      <p:cViewPr varScale="1">
        <p:scale>
          <a:sx n="76" d="100"/>
          <a:sy n="76" d="100"/>
        </p:scale>
        <p:origin x="167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02.06.2025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required to use </a:t>
            </a:r>
            <a:r>
              <a:rPr lang="en-US" b="1" dirty="0"/>
              <a:t>Firebase Hosting</a:t>
            </a:r>
            <a:r>
              <a:rPr lang="en-US" dirty="0"/>
              <a:t>, which fits our scalability goals and existing skills.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frontend must be built in React</a:t>
            </a:r>
            <a:r>
              <a:rPr lang="en-US" dirty="0"/>
              <a:t>, as our team is familiar with it and it supports fast development.</a:t>
            </a:r>
            <a:br>
              <a:rPr lang="en-US" dirty="0"/>
            </a:br>
            <a:r>
              <a:rPr lang="en-US" dirty="0"/>
              <a:t>Due to </a:t>
            </a:r>
            <a:r>
              <a:rPr lang="en-US" b="1" dirty="0"/>
              <a:t>GDPR</a:t>
            </a:r>
            <a:r>
              <a:rPr lang="en-US" dirty="0"/>
              <a:t>, we must ensure that user data never leaves the EU.</a:t>
            </a:r>
            <a:br>
              <a:rPr lang="en-US" dirty="0"/>
            </a:br>
            <a:r>
              <a:rPr lang="en-US" dirty="0"/>
              <a:t>To stay within budget, we cannot use </a:t>
            </a:r>
            <a:r>
              <a:rPr lang="en-US" b="1" dirty="0"/>
              <a:t>paid third-party libraries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Finally, since most users will be on mobile devices, the UI must follow a </a:t>
            </a:r>
            <a:r>
              <a:rPr lang="en-US" b="1" dirty="0"/>
              <a:t>mobile-first design</a:t>
            </a:r>
            <a:r>
              <a:rPr lang="en-US" dirty="0"/>
              <a:t> approach.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E4289-A74F-4222-9B90-D9BDCFD3E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shows the </a:t>
            </a:r>
            <a:r>
              <a:rPr lang="en-US" b="1" dirty="0"/>
              <a:t>business context</a:t>
            </a:r>
            <a:r>
              <a:rPr lang="en-US" dirty="0"/>
              <a:t> of our application. It helps all stakeholders understand how the system interacts with external entities.</a:t>
            </a:r>
            <a:br>
              <a:rPr lang="en-US" dirty="0"/>
            </a:br>
            <a:r>
              <a:rPr lang="en-US" dirty="0"/>
              <a:t>In our case, the central system is </a:t>
            </a:r>
            <a:r>
              <a:rPr lang="en-US" i="1" dirty="0"/>
              <a:t>biking2</a:t>
            </a:r>
            <a:r>
              <a:rPr lang="en-US" dirty="0"/>
              <a:t>, which connects to services like </a:t>
            </a:r>
            <a:r>
              <a:rPr lang="en-US" i="1" dirty="0" err="1"/>
              <a:t>GPSBabel</a:t>
            </a:r>
            <a:r>
              <a:rPr lang="en-US" dirty="0"/>
              <a:t> for format conversions and </a:t>
            </a:r>
            <a:r>
              <a:rPr lang="en-US" i="1" dirty="0"/>
              <a:t>dailyfratze.de</a:t>
            </a:r>
            <a:r>
              <a:rPr lang="en-US" dirty="0"/>
              <a:t> for gallery pictures.</a:t>
            </a:r>
            <a:br>
              <a:rPr lang="en-US" dirty="0"/>
            </a:br>
            <a:r>
              <a:rPr lang="en-US" dirty="0"/>
              <a:t>Users, represented as bikers, upload tracks and photos. </a:t>
            </a:r>
            <a:r>
              <a:rPr lang="en-US"/>
              <a:t>These can also be embedded on arbitrary websites, showing how the system fits into a wider ecosystem.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E4289-A74F-4222-9B90-D9BDCFD3E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c42.org/section-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biking.michael-simons.eu/docs/index.html#section-architecture-constrai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c42.org/section-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hyperlink" Target="https://biking.michael-simons.eu/docs/index.html#section-system-scope-and-con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Constraints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98CB0C-555E-1B70-CFF7-D2F8BC01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7306"/>
              </p:ext>
            </p:extLst>
          </p:nvPr>
        </p:nvGraphicFramePr>
        <p:xfrm>
          <a:off x="179999" y="607500"/>
          <a:ext cx="8775319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251">
                  <a:extLst>
                    <a:ext uri="{9D8B030D-6E8A-4147-A177-3AD203B41FA5}">
                      <a16:colId xmlns:a16="http://schemas.microsoft.com/office/drawing/2014/main" val="878654425"/>
                    </a:ext>
                  </a:extLst>
                </a:gridCol>
                <a:gridCol w="6447068">
                  <a:extLst>
                    <a:ext uri="{9D8B030D-6E8A-4147-A177-3AD203B41FA5}">
                      <a16:colId xmlns:a16="http://schemas.microsoft.com/office/drawing/2014/main" val="2853035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 and/or motivation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72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Must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use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Firebase</a:t>
                      </a:r>
                      <a:r>
                        <a:rPr lang="de-AT" dirty="0"/>
                        <a:t> 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Chosen for scalability and simplicity; aligns with team knowledge and MVP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 must be built in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has prior experience with React; improves productivity and maintainability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7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must not leave the 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 to GDPR regulations, all data must be stored and processed within the European 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3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No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paid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third</a:t>
                      </a:r>
                      <a:r>
                        <a:rPr lang="de-AT" dirty="0"/>
                        <a:t>-party </a:t>
                      </a:r>
                      <a:r>
                        <a:rPr lang="de-AT" dirty="0" err="1"/>
                        <a:t>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 restrictions for MVP phase prohibit use of licensed 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/>
                        <a:t>Must</a:t>
                      </a:r>
                      <a:r>
                        <a:rPr lang="de-AT" dirty="0"/>
                        <a:t> support mobile-first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Majority of end-users are expected to access the application from mobile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73225"/>
                  </a:ext>
                </a:extLst>
              </a:tr>
            </a:tbl>
          </a:graphicData>
        </a:graphic>
      </p:graphicFrame>
      <p:sp>
        <p:nvSpPr>
          <p:cNvPr id="3" name="Textplatzhalter 6">
            <a:extLst>
              <a:ext uri="{FF2B5EF4-FFF2-40B4-BE49-F238E27FC236}">
                <a16:creationId xmlns:a16="http://schemas.microsoft.com/office/drawing/2014/main" id="{5C01C186-EB2E-CCD4-8FDC-9E049EA25FB0}"/>
              </a:ext>
            </a:extLst>
          </p:cNvPr>
          <p:cNvSpPr txBox="1">
            <a:spLocks/>
          </p:cNvSpPr>
          <p:nvPr/>
        </p:nvSpPr>
        <p:spPr>
          <a:xfrm>
            <a:off x="180001" y="3414904"/>
            <a:ext cx="8775319" cy="1242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Architects should know exactly where they are free in their design decisions and where they must adhere to constraints. Constraints must always be dealt with; they may be negotiable, though.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Define five constraints that constrains software architects in their freedom of design and implementation decisions or decision about the development process.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https://docs.arc42.org/section-2/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4"/>
              </a:rPr>
              <a:t>https://biking.michael-simons.eu/docs/index.html#section-architecture-constraints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Context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913221D5-1F45-6200-6B3C-590D58EC07DA}"/>
              </a:ext>
            </a:extLst>
          </p:cNvPr>
          <p:cNvSpPr txBox="1">
            <a:spLocks/>
          </p:cNvSpPr>
          <p:nvPr/>
        </p:nvSpPr>
        <p:spPr>
          <a:xfrm>
            <a:off x="180001" y="3524250"/>
            <a:ext cx="8775319" cy="113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The domain interfaces and technical interfaces to communication partners are among your system’s most critical aspects. Make sure that you completely understand them.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Make a business context diagram so all stakeholders understand which data are exchanged with the environment of the system.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https://docs.arc42.org/section-3/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4"/>
              </a:rPr>
              <a:t>https://biking.michael-simons.eu/docs/index.html#section-system-scope-and-context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26" name="Picture 2" descr="3.1 business context(1)">
            <a:extLst>
              <a:ext uri="{FF2B5EF4-FFF2-40B4-BE49-F238E27FC236}">
                <a16:creationId xmlns:a16="http://schemas.microsoft.com/office/drawing/2014/main" id="{0070DFD9-9DEC-E50E-E4AB-70F5539E3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96" y="580230"/>
            <a:ext cx="4044528" cy="29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7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436</Words>
  <Application>Microsoft Office PowerPoint</Application>
  <PresentationFormat>Bildschirmpräsentation (16:9)</PresentationFormat>
  <Paragraphs>30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Architecture Constraints</vt:lpstr>
      <vt:lpstr>Architecture Constraints</vt:lpstr>
      <vt:lpstr>Business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Akyol Eren</cp:lastModifiedBy>
  <cp:revision>6</cp:revision>
  <dcterms:created xsi:type="dcterms:W3CDTF">2022-06-08T12:45:54Z</dcterms:created>
  <dcterms:modified xsi:type="dcterms:W3CDTF">2025-06-02T15:58:30Z</dcterms:modified>
</cp:coreProperties>
</file>