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263" r:id="rId2"/>
    <p:sldId id="264" r:id="rId3"/>
    <p:sldId id="261" r:id="rId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3725" autoAdjust="0"/>
  </p:normalViewPr>
  <p:slideViewPr>
    <p:cSldViewPr snapToGrid="0">
      <p:cViewPr varScale="1">
        <p:scale>
          <a:sx n="80" d="100"/>
          <a:sy n="80" d="100"/>
        </p:scale>
        <p:origin x="1550"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02.06.2025</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Let’s now talk about our crosscutting concepts.</a:t>
            </a:r>
            <a:br>
              <a:rPr lang="en-US" dirty="0"/>
            </a:br>
            <a:r>
              <a:rPr lang="en-US" dirty="0"/>
              <a:t>In terms of </a:t>
            </a:r>
            <a:r>
              <a:rPr lang="en-US" b="1" dirty="0"/>
              <a:t>development</a:t>
            </a:r>
            <a:r>
              <a:rPr lang="en-US" dirty="0"/>
              <a:t>, we rely on </a:t>
            </a:r>
            <a:r>
              <a:rPr lang="en-US" b="1" dirty="0"/>
              <a:t>Continuous Deployment with GitHub Actions</a:t>
            </a:r>
            <a:r>
              <a:rPr lang="en-US" dirty="0"/>
              <a:t>, which ensures fast and reliable releases.</a:t>
            </a:r>
            <a:br>
              <a:rPr lang="en-US" dirty="0"/>
            </a:br>
            <a:r>
              <a:rPr lang="en-US" dirty="0"/>
              <a:t>As an </a:t>
            </a:r>
            <a:r>
              <a:rPr lang="en-US" b="1" dirty="0"/>
              <a:t>architectural pattern</a:t>
            </a:r>
            <a:r>
              <a:rPr lang="en-US" dirty="0"/>
              <a:t>, we follow the well-established </a:t>
            </a:r>
            <a:r>
              <a:rPr lang="en-US" b="1" dirty="0"/>
              <a:t>Model-View-Controller</a:t>
            </a:r>
            <a:r>
              <a:rPr lang="en-US" dirty="0"/>
              <a:t>, which provides a clear separation of concerns.</a:t>
            </a:r>
            <a:br>
              <a:rPr lang="en-US" dirty="0"/>
            </a:br>
            <a:r>
              <a:rPr lang="en-US"/>
              <a:t>And to ensure </a:t>
            </a:r>
            <a:r>
              <a:rPr lang="en-US" b="1"/>
              <a:t>security</a:t>
            </a:r>
            <a:r>
              <a:rPr lang="en-US"/>
              <a:t>, we use </a:t>
            </a:r>
            <a:r>
              <a:rPr lang="en-US" b="1"/>
              <a:t>Firebase Authentication</a:t>
            </a:r>
            <a:r>
              <a:rPr lang="en-US"/>
              <a:t> along with enforced </a:t>
            </a:r>
            <a:r>
              <a:rPr lang="en-US" b="1"/>
              <a:t>HTTPS</a:t>
            </a:r>
            <a:r>
              <a:rPr lang="en-US"/>
              <a:t> to protect user data during transmission.</a:t>
            </a:r>
            <a:endParaRPr lang="de-AT"/>
          </a:p>
        </p:txBody>
      </p:sp>
      <p:sp>
        <p:nvSpPr>
          <p:cNvPr id="4" name="Foliennummernplatzhalter 3"/>
          <p:cNvSpPr>
            <a:spLocks noGrp="1"/>
          </p:cNvSpPr>
          <p:nvPr>
            <p:ph type="sldNum" sz="quarter" idx="5"/>
          </p:nvPr>
        </p:nvSpPr>
        <p:spPr/>
        <p:txBody>
          <a:bodyPr/>
          <a:lstStyle/>
          <a:p>
            <a:fld id="{2FFE4289-A74F-4222-9B90-D9BDCFD3E13B}" type="slidenum">
              <a:rPr lang="en-US" smtClean="0"/>
              <a:t>2</a:t>
            </a:fld>
            <a:endParaRPr lang="en-US"/>
          </a:p>
        </p:txBody>
      </p:sp>
    </p:spTree>
    <p:extLst>
      <p:ext uri="{BB962C8B-B14F-4D97-AF65-F5344CB8AC3E}">
        <p14:creationId xmlns:p14="http://schemas.microsoft.com/office/powerpoint/2010/main" val="266336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en-US" dirty="0"/>
              <a:t>We also made three key decisions during development:</a:t>
            </a:r>
          </a:p>
          <a:p>
            <a:r>
              <a:rPr lang="en-US" dirty="0"/>
              <a:t>First, in order to achieve </a:t>
            </a:r>
            <a:r>
              <a:rPr lang="en-US" b="1" dirty="0"/>
              <a:t>fast deployment</a:t>
            </a:r>
            <a:r>
              <a:rPr lang="en-US" dirty="0"/>
              <a:t>, we decided to use </a:t>
            </a:r>
            <a:r>
              <a:rPr lang="en-US" b="1" dirty="0"/>
              <a:t>GitHub Actions and Firebase CI/CD</a:t>
            </a:r>
            <a:r>
              <a:rPr lang="en-US" dirty="0"/>
              <a:t>, which reduces manual errors and speeds up delivery.</a:t>
            </a:r>
            <a:br>
              <a:rPr lang="en-US" dirty="0"/>
            </a:br>
            <a:r>
              <a:rPr lang="en-US" dirty="0"/>
              <a:t>Second, for </a:t>
            </a:r>
            <a:r>
              <a:rPr lang="en-US" b="1" dirty="0"/>
              <a:t>user authentication</a:t>
            </a:r>
            <a:r>
              <a:rPr lang="en-US" dirty="0"/>
              <a:t>, we chose </a:t>
            </a:r>
            <a:r>
              <a:rPr lang="en-US" b="1" dirty="0"/>
              <a:t>Firebase Authentication</a:t>
            </a:r>
            <a:r>
              <a:rPr lang="en-US" dirty="0"/>
              <a:t>, which is easy to integrate but limits us to supported login methods.</a:t>
            </a:r>
            <a:br>
              <a:rPr lang="en-US" dirty="0"/>
            </a:br>
            <a:r>
              <a:rPr lang="en-US" dirty="0"/>
              <a:t>And finally, because of a tight timeline, we opted to build a </a:t>
            </a:r>
            <a:r>
              <a:rPr lang="en-US" b="1" dirty="0"/>
              <a:t>monolithic MVP</a:t>
            </a:r>
            <a:r>
              <a:rPr lang="en-US" dirty="0"/>
              <a:t>, which speeds up initial development but may require refactoring later for scalability.</a:t>
            </a:r>
          </a:p>
          <a:p>
            <a:endParaRPr lang="de-AT" dirty="0"/>
          </a:p>
        </p:txBody>
      </p:sp>
      <p:sp>
        <p:nvSpPr>
          <p:cNvPr id="4" name="Foliennummernplatzhalter 3"/>
          <p:cNvSpPr>
            <a:spLocks noGrp="1"/>
          </p:cNvSpPr>
          <p:nvPr>
            <p:ph type="sldNum" sz="quarter" idx="5"/>
          </p:nvPr>
        </p:nvSpPr>
        <p:spPr/>
        <p:txBody>
          <a:bodyPr/>
          <a:lstStyle/>
          <a:p>
            <a:fld id="{2FFE4289-A74F-4222-9B90-D9BDCFD3E13B}" type="slidenum">
              <a:rPr lang="en-US" smtClean="0"/>
              <a:t>3</a:t>
            </a:fld>
            <a:endParaRPr lang="en-US"/>
          </a:p>
        </p:txBody>
      </p:sp>
    </p:spTree>
    <p:extLst>
      <p:ext uri="{BB962C8B-B14F-4D97-AF65-F5344CB8AC3E}">
        <p14:creationId xmlns:p14="http://schemas.microsoft.com/office/powerpoint/2010/main" val="823197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docs.arc42.org/section-8/"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biking.michael-simons.eu/docs/index.html#section-concept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ognitect.com/blog/2011/11/15/documenting-architecture-decisions"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Crosscutting Concepts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Crosscutting Concepts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18892260-1495-91B0-FD4F-64466467289A}"/>
              </a:ext>
            </a:extLst>
          </p:cNvPr>
          <p:cNvSpPr txBox="1">
            <a:spLocks/>
          </p:cNvSpPr>
          <p:nvPr/>
        </p:nvSpPr>
        <p:spPr>
          <a:xfrm>
            <a:off x="180001" y="3254444"/>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Concepts form the basis for conceptual integrity (consistency, homogeneity) of the architecture. Thus, they are an important contribution to achieve inner qualities of your system. Some of these concepts cannot be assigned to individual building blocks (e.g. security or safety). This is the place in the template that we provided for a cohesive specification of such concepts..</a:t>
            </a:r>
          </a:p>
          <a:p>
            <a:pPr marL="0" indent="0">
              <a:buFont typeface="Arial" panose="020B0604020202020204" pitchFamily="34" charset="0"/>
              <a:buNone/>
            </a:pPr>
            <a:r>
              <a:rPr lang="en-US" sz="1200" dirty="0">
                <a:solidFill>
                  <a:schemeClr val="tx2"/>
                </a:solidFill>
              </a:rPr>
              <a:t>Define three crosscutting concepts. You can change the actual concepts if you want to.</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3"/>
              </a:rPr>
              <a:t>https://docs.arc42.org/section-8/</a:t>
            </a:r>
            <a:r>
              <a:rPr lang="en-US" sz="1200" dirty="0">
                <a:solidFill>
                  <a:schemeClr val="tx2"/>
                </a:solidFill>
              </a:rPr>
              <a:t> &amp; </a:t>
            </a:r>
            <a:r>
              <a:rPr lang="en-US" sz="1200" dirty="0">
                <a:solidFill>
                  <a:schemeClr val="tx2"/>
                </a:solidFill>
                <a:hlinkClick r:id="rId4"/>
              </a:rPr>
              <a:t>https://biking.michael-simons.eu/docs/index.html#section-concepts</a:t>
            </a:r>
            <a:r>
              <a:rPr lang="en-US" sz="1200" dirty="0">
                <a:solidFill>
                  <a:schemeClr val="tx2"/>
                </a:solidFill>
              </a:rPr>
              <a:t> </a:t>
            </a:r>
          </a:p>
        </p:txBody>
      </p:sp>
      <p:sp>
        <p:nvSpPr>
          <p:cNvPr id="7" name="Textplatzhalter 6">
            <a:extLst>
              <a:ext uri="{FF2B5EF4-FFF2-40B4-BE49-F238E27FC236}">
                <a16:creationId xmlns:a16="http://schemas.microsoft.com/office/drawing/2014/main" id="{DDD6C5CE-1AB1-4568-8C80-C8B813C4932E}"/>
              </a:ext>
            </a:extLst>
          </p:cNvPr>
          <p:cNvSpPr>
            <a:spLocks noGrp="1"/>
          </p:cNvSpPr>
          <p:nvPr>
            <p:ph type="body" sz="quarter" idx="14"/>
          </p:nvPr>
        </p:nvSpPr>
        <p:spPr>
          <a:xfrm>
            <a:off x="180001" y="607500"/>
            <a:ext cx="8775319" cy="2592900"/>
          </a:xfrm>
        </p:spPr>
        <p:txBody>
          <a:bodyPr>
            <a:normAutofit/>
          </a:bodyPr>
          <a:lstStyle/>
          <a:p>
            <a:pPr marL="0" indent="0">
              <a:buNone/>
            </a:pPr>
            <a:r>
              <a:rPr lang="en-US" sz="1400" i="1" dirty="0"/>
              <a:t>Development concepts</a:t>
            </a:r>
          </a:p>
          <a:p>
            <a:r>
              <a:rPr lang="en-US" sz="1400" dirty="0"/>
              <a:t>Continuous Deployment with GitHub Actions</a:t>
            </a:r>
          </a:p>
          <a:p>
            <a:pPr marL="0" indent="0">
              <a:buNone/>
            </a:pPr>
            <a:r>
              <a:rPr lang="en-US" sz="1400" i="1" dirty="0"/>
              <a:t>Architecture and design patterns</a:t>
            </a:r>
          </a:p>
          <a:p>
            <a:r>
              <a:rPr lang="de-AT" sz="1400" dirty="0"/>
              <a:t>Model-View-Controller (MVC) Pattern</a:t>
            </a:r>
            <a:endParaRPr lang="en-US" sz="1400" dirty="0"/>
          </a:p>
          <a:p>
            <a:pPr marL="0" indent="0">
              <a:buNone/>
            </a:pPr>
            <a:r>
              <a:rPr lang="en-US" sz="1400" i="1" dirty="0"/>
              <a:t>Safety and security concepts</a:t>
            </a:r>
          </a:p>
          <a:p>
            <a:r>
              <a:rPr lang="de-AT" sz="1400" dirty="0" err="1"/>
              <a:t>Firebase</a:t>
            </a:r>
            <a:r>
              <a:rPr lang="de-AT" sz="1400" dirty="0"/>
              <a:t> Authentication + HTTPS </a:t>
            </a:r>
            <a:r>
              <a:rPr lang="de-AT" sz="1400" dirty="0" err="1"/>
              <a:t>enforcement</a:t>
            </a:r>
            <a:endParaRPr lang="en-US" sz="1800" dirty="0"/>
          </a:p>
          <a:p>
            <a:endParaRPr lang="en-US" sz="1600" dirty="0"/>
          </a:p>
        </p:txBody>
      </p:sp>
    </p:spTree>
    <p:extLst>
      <p:ext uri="{BB962C8B-B14F-4D97-AF65-F5344CB8AC3E}">
        <p14:creationId xmlns:p14="http://schemas.microsoft.com/office/powerpoint/2010/main" val="320856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1">
            <a:extLst>
              <a:ext uri="{FF2B5EF4-FFF2-40B4-BE49-F238E27FC236}">
                <a16:creationId xmlns:a16="http://schemas.microsoft.com/office/drawing/2014/main" id="{CE05875D-37B9-12DD-6339-6D4ABE759F1E}"/>
              </a:ext>
            </a:extLst>
          </p:cNvPr>
          <p:cNvGraphicFramePr>
            <a:graphicFrameLocks noGrp="1"/>
          </p:cNvGraphicFramePr>
          <p:nvPr>
            <p:extLst>
              <p:ext uri="{D42A27DB-BD31-4B8C-83A1-F6EECF244321}">
                <p14:modId xmlns:p14="http://schemas.microsoft.com/office/powerpoint/2010/main" val="2673010407"/>
              </p:ext>
            </p:extLst>
          </p:nvPr>
        </p:nvGraphicFramePr>
        <p:xfrm>
          <a:off x="179999" y="607500"/>
          <a:ext cx="8775318" cy="1879600"/>
        </p:xfrm>
        <a:graphic>
          <a:graphicData uri="http://schemas.openxmlformats.org/drawingml/2006/table">
            <a:tbl>
              <a:tblPr firstRow="1" bandRow="1">
                <a:tableStyleId>{5C22544A-7EE6-4342-B048-85BDC9FD1C3A}</a:tableStyleId>
              </a:tblPr>
              <a:tblGrid>
                <a:gridCol w="2925106">
                  <a:extLst>
                    <a:ext uri="{9D8B030D-6E8A-4147-A177-3AD203B41FA5}">
                      <a16:colId xmlns:a16="http://schemas.microsoft.com/office/drawing/2014/main" val="878654425"/>
                    </a:ext>
                  </a:extLst>
                </a:gridCol>
                <a:gridCol w="2925106">
                  <a:extLst>
                    <a:ext uri="{9D8B030D-6E8A-4147-A177-3AD203B41FA5}">
                      <a16:colId xmlns:a16="http://schemas.microsoft.com/office/drawing/2014/main" val="2853035927"/>
                    </a:ext>
                  </a:extLst>
                </a:gridCol>
                <a:gridCol w="2925106">
                  <a:extLst>
                    <a:ext uri="{9D8B030D-6E8A-4147-A177-3AD203B41FA5}">
                      <a16:colId xmlns:a16="http://schemas.microsoft.com/office/drawing/2014/main" val="1168178057"/>
                    </a:ext>
                  </a:extLst>
                </a:gridCol>
              </a:tblGrid>
              <a:tr h="370840">
                <a:tc>
                  <a:txBody>
                    <a:bodyPr/>
                    <a:lstStyle/>
                    <a:p>
                      <a:r>
                        <a:rPr lang="en-US" dirty="0"/>
                        <a:t>Context</a:t>
                      </a:r>
                    </a:p>
                  </a:txBody>
                  <a:tcPr/>
                </a:tc>
                <a:tc>
                  <a:txBody>
                    <a:bodyPr/>
                    <a:lstStyle/>
                    <a:p>
                      <a:r>
                        <a:rPr lang="en-US" dirty="0"/>
                        <a:t>Decision</a:t>
                      </a:r>
                    </a:p>
                  </a:txBody>
                  <a:tcPr/>
                </a:tc>
                <a:tc>
                  <a:txBody>
                    <a:bodyPr/>
                    <a:lstStyle/>
                    <a:p>
                      <a:r>
                        <a:rPr lang="en-US" dirty="0"/>
                        <a:t>Consequences</a:t>
                      </a:r>
                    </a:p>
                  </a:txBody>
                  <a:tcPr/>
                </a:tc>
                <a:extLst>
                  <a:ext uri="{0D108BD9-81ED-4DB2-BD59-A6C34878D82A}">
                    <a16:rowId xmlns:a16="http://schemas.microsoft.com/office/drawing/2014/main" val="2692723897"/>
                  </a:ext>
                </a:extLst>
              </a:tr>
              <a:tr h="370840">
                <a:tc>
                  <a:txBody>
                    <a:bodyPr/>
                    <a:lstStyle/>
                    <a:p>
                      <a:r>
                        <a:rPr lang="en-US" dirty="0"/>
                        <a:t>We need fast deployment and versioning</a:t>
                      </a:r>
                    </a:p>
                  </a:txBody>
                  <a:tcPr/>
                </a:tc>
                <a:tc>
                  <a:txBody>
                    <a:bodyPr/>
                    <a:lstStyle/>
                    <a:p>
                      <a:r>
                        <a:rPr lang="en-US" dirty="0"/>
                        <a:t>We will use GitHub Actions and Firebase CI/CD</a:t>
                      </a:r>
                    </a:p>
                  </a:txBody>
                  <a:tcPr/>
                </a:tc>
                <a:tc>
                  <a:txBody>
                    <a:bodyPr/>
                    <a:lstStyle/>
                    <a:p>
                      <a:r>
                        <a:rPr lang="en-US" dirty="0"/>
                        <a:t>Streamlined deployment process, fewer manual steps</a:t>
                      </a:r>
                    </a:p>
                  </a:txBody>
                  <a:tcPr/>
                </a:tc>
                <a:extLst>
                  <a:ext uri="{0D108BD9-81ED-4DB2-BD59-A6C34878D82A}">
                    <a16:rowId xmlns:a16="http://schemas.microsoft.com/office/drawing/2014/main" val="1989752836"/>
                  </a:ext>
                </a:extLst>
              </a:tr>
              <a:tr h="370840">
                <a:tc>
                  <a:txBody>
                    <a:bodyPr/>
                    <a:lstStyle/>
                    <a:p>
                      <a:r>
                        <a:rPr lang="de-AT" dirty="0"/>
                        <a:t>User </a:t>
                      </a:r>
                      <a:r>
                        <a:rPr lang="de-AT" dirty="0" err="1"/>
                        <a:t>authentication</a:t>
                      </a:r>
                      <a:r>
                        <a:rPr lang="de-AT" dirty="0"/>
                        <a:t> </a:t>
                      </a:r>
                      <a:r>
                        <a:rPr lang="de-AT" dirty="0" err="1"/>
                        <a:t>is</a:t>
                      </a:r>
                      <a:r>
                        <a:rPr lang="de-AT" dirty="0"/>
                        <a:t> </a:t>
                      </a:r>
                      <a:r>
                        <a:rPr lang="de-AT" dirty="0" err="1"/>
                        <a:t>required</a:t>
                      </a:r>
                      <a:endParaRPr lang="en-US" dirty="0"/>
                    </a:p>
                  </a:txBody>
                  <a:tcPr/>
                </a:tc>
                <a:tc>
                  <a:txBody>
                    <a:bodyPr/>
                    <a:lstStyle/>
                    <a:p>
                      <a:r>
                        <a:rPr lang="en-US" dirty="0"/>
                        <a:t>We will use Firebase Authentication</a:t>
                      </a:r>
                    </a:p>
                  </a:txBody>
                  <a:tcPr anchor="ctr"/>
                </a:tc>
                <a:tc>
                  <a:txBody>
                    <a:bodyPr/>
                    <a:lstStyle/>
                    <a:p>
                      <a:r>
                        <a:rPr lang="en-US" dirty="0"/>
                        <a:t>Simplifies login, but limits to Firebase-supported auth flows</a:t>
                      </a:r>
                    </a:p>
                  </a:txBody>
                  <a:tcPr/>
                </a:tc>
                <a:extLst>
                  <a:ext uri="{0D108BD9-81ED-4DB2-BD59-A6C34878D82A}">
                    <a16:rowId xmlns:a16="http://schemas.microsoft.com/office/drawing/2014/main" val="1183577803"/>
                  </a:ext>
                </a:extLst>
              </a:tr>
              <a:tr h="370840">
                <a:tc>
                  <a:txBody>
                    <a:bodyPr/>
                    <a:lstStyle/>
                    <a:p>
                      <a:r>
                        <a:rPr lang="en-US" dirty="0"/>
                        <a:t>Project needs must be met within 3 months</a:t>
                      </a:r>
                    </a:p>
                  </a:txBody>
                  <a:tcPr/>
                </a:tc>
                <a:tc>
                  <a:txBody>
                    <a:bodyPr/>
                    <a:lstStyle/>
                    <a:p>
                      <a:r>
                        <a:rPr lang="en-US" dirty="0"/>
                        <a:t>We will implement a Monolith for MVP</a:t>
                      </a:r>
                    </a:p>
                  </a:txBody>
                  <a:tcPr/>
                </a:tc>
                <a:tc>
                  <a:txBody>
                    <a:bodyPr/>
                    <a:lstStyle/>
                    <a:p>
                      <a:r>
                        <a:rPr lang="en-US" dirty="0"/>
                        <a:t>Faster delivery, but harder to scale in long-term</a:t>
                      </a:r>
                    </a:p>
                  </a:txBody>
                  <a:tcPr/>
                </a:tc>
                <a:extLst>
                  <a:ext uri="{0D108BD9-81ED-4DB2-BD59-A6C34878D82A}">
                    <a16:rowId xmlns:a16="http://schemas.microsoft.com/office/drawing/2014/main" val="3046435761"/>
                  </a:ext>
                </a:extLst>
              </a:tr>
            </a:tbl>
          </a:graphicData>
        </a:graphic>
      </p:graphicFrame>
      <p:sp>
        <p:nvSpPr>
          <p:cNvPr id="3" name="Textplatzhalter 6">
            <a:extLst>
              <a:ext uri="{FF2B5EF4-FFF2-40B4-BE49-F238E27FC236}">
                <a16:creationId xmlns:a16="http://schemas.microsoft.com/office/drawing/2014/main" id="{18892260-1495-91B0-FD4F-64466467289A}"/>
              </a:ext>
            </a:extLst>
          </p:cNvPr>
          <p:cNvSpPr txBox="1">
            <a:spLocks/>
          </p:cNvSpPr>
          <p:nvPr/>
        </p:nvSpPr>
        <p:spPr>
          <a:xfrm>
            <a:off x="180001" y="2487100"/>
            <a:ext cx="8775319" cy="2170400"/>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Architecture for agile projects has to be described and defined differently. Not all decisions will be made at once, nor will all of them be done when the project begins.</a:t>
            </a:r>
          </a:p>
          <a:p>
            <a:pPr marL="0" indent="0">
              <a:buFont typeface="Arial" panose="020B0604020202020204" pitchFamily="34" charset="0"/>
              <a:buNone/>
            </a:pPr>
            <a:r>
              <a:rPr lang="en-US" sz="1200" dirty="0">
                <a:solidFill>
                  <a:schemeClr val="tx2"/>
                </a:solidFill>
              </a:rPr>
              <a:t>Define three decisions using the Nygard-structure.</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3"/>
              </a:rPr>
              <a:t>https://cognitect.com/blog/2011/11/15/documenting-architecture-decisions</a:t>
            </a:r>
            <a:r>
              <a:rPr lang="en-US" sz="1200" dirty="0">
                <a:solidFill>
                  <a:schemeClr val="tx2"/>
                </a:solidFill>
              </a:rPr>
              <a:t> </a:t>
            </a:r>
          </a:p>
        </p:txBody>
      </p:sp>
    </p:spTree>
    <p:extLst>
      <p:ext uri="{BB962C8B-B14F-4D97-AF65-F5344CB8AC3E}">
        <p14:creationId xmlns:p14="http://schemas.microsoft.com/office/powerpoint/2010/main" val="188150988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440</Words>
  <Application>Microsoft Office PowerPoint</Application>
  <PresentationFormat>Bildschirmpräsentation (16:9)</PresentationFormat>
  <Paragraphs>37</Paragraphs>
  <Slides>3</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Symbol</vt:lpstr>
      <vt:lpstr>Office</vt:lpstr>
      <vt:lpstr>Crosscutting Concepts</vt:lpstr>
      <vt:lpstr>Crosscutting Concepts</vt:lpstr>
      <vt:lpstr>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Akyol Eren</cp:lastModifiedBy>
  <cp:revision>8</cp:revision>
  <dcterms:created xsi:type="dcterms:W3CDTF">2022-06-08T12:45:54Z</dcterms:created>
  <dcterms:modified xsi:type="dcterms:W3CDTF">2025-06-02T16:01:52Z</dcterms:modified>
</cp:coreProperties>
</file>