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63" r:id="rId2"/>
    <p:sldId id="264" r:id="rId3"/>
    <p:sldId id="261" r:id="rId4"/>
  </p:sldIdLst>
  <p:sldSz cx="9144000" cy="5143500" type="screen16x9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A96"/>
    <a:srgbClr val="72777A"/>
    <a:srgbClr val="8BB3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0000" autoAdjust="0"/>
  </p:normalViewPr>
  <p:slideViewPr>
    <p:cSldViewPr snapToGrid="0">
      <p:cViewPr varScale="1">
        <p:scale>
          <a:sx n="65" d="100"/>
          <a:sy n="65" d="100"/>
        </p:scale>
        <p:origin x="1982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0" d="100"/>
          <a:sy n="70" d="100"/>
        </p:scale>
        <p:origin x="2514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7B9070-9281-4B15-842B-9B135EE24603}" type="datetimeFigureOut">
              <a:rPr lang="de-AT" smtClean="0"/>
              <a:t>02.06.2025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FC8AE-2100-403C-A265-5E8967C6F3BC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6523369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3A4CAD-2332-440A-B5F3-F5F26A7FAEC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E4289-A74F-4222-9B90-D9BDCFD3E13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02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defined three quality goals with clear scenarios:</a:t>
            </a:r>
            <a:br>
              <a:rPr lang="en-US" dirty="0"/>
            </a:br>
            <a:r>
              <a:rPr lang="en-US" dirty="0"/>
              <a:t>First, </a:t>
            </a:r>
            <a:r>
              <a:rPr lang="en-US" b="1" dirty="0"/>
              <a:t>Efficiency</a:t>
            </a:r>
            <a:r>
              <a:rPr lang="en-US" dirty="0"/>
              <a:t> – image upload and editing with </a:t>
            </a:r>
            <a:r>
              <a:rPr lang="en-US" dirty="0" err="1"/>
              <a:t>Pixlr</a:t>
            </a:r>
            <a:r>
              <a:rPr lang="en-US" dirty="0"/>
              <a:t> should complete within two seconds.</a:t>
            </a:r>
            <a:br>
              <a:rPr lang="en-US" dirty="0"/>
            </a:br>
            <a:r>
              <a:rPr lang="en-US" dirty="0"/>
              <a:t>Second, </a:t>
            </a:r>
            <a:r>
              <a:rPr lang="en-US" b="1" dirty="0"/>
              <a:t>Interoperability</a:t>
            </a:r>
            <a:r>
              <a:rPr lang="en-US" dirty="0"/>
              <a:t> – shared images must open via mobile-friendly public links.</a:t>
            </a:r>
            <a:br>
              <a:rPr lang="en-US" dirty="0"/>
            </a:br>
            <a:r>
              <a:rPr lang="en-US" dirty="0"/>
              <a:t>And third, </a:t>
            </a:r>
            <a:r>
              <a:rPr lang="en-US" b="1" dirty="0"/>
              <a:t>Testability</a:t>
            </a:r>
            <a:r>
              <a:rPr lang="en-US" dirty="0"/>
              <a:t> – all core features are tested independently of </a:t>
            </a:r>
            <a:r>
              <a:rPr lang="en-US" dirty="0" err="1"/>
              <a:t>Pixlr’s</a:t>
            </a:r>
            <a:r>
              <a:rPr lang="en-US"/>
              <a:t> live API.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E4289-A74F-4222-9B90-D9BDCFD3E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34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</a:t>
            </a:r>
            <a:r>
              <a:rPr lang="en-US" b="1" dirty="0"/>
              <a:t>quality tree</a:t>
            </a:r>
            <a:r>
              <a:rPr lang="en-US" dirty="0"/>
              <a:t> visualizes our most important quality requirements.</a:t>
            </a:r>
            <a:br>
              <a:rPr lang="en-US" dirty="0"/>
            </a:br>
            <a:r>
              <a:rPr lang="en-US" dirty="0"/>
              <a:t>We aim for </a:t>
            </a:r>
            <a:r>
              <a:rPr lang="en-US" b="1" dirty="0"/>
              <a:t>efficiency</a:t>
            </a:r>
            <a:r>
              <a:rPr lang="en-US" dirty="0"/>
              <a:t>, especially during mileage entry.</a:t>
            </a:r>
            <a:br>
              <a:rPr lang="en-US" dirty="0"/>
            </a:br>
            <a:r>
              <a:rPr lang="en-US" b="1" dirty="0"/>
              <a:t>Interoperability</a:t>
            </a:r>
            <a:r>
              <a:rPr lang="en-US" dirty="0"/>
              <a:t> is ensured through RESTful endpoints.</a:t>
            </a:r>
            <a:br>
              <a:rPr lang="en-US" dirty="0"/>
            </a:br>
            <a:r>
              <a:rPr lang="en-US" dirty="0"/>
              <a:t>To improve user experience, </a:t>
            </a:r>
            <a:r>
              <a:rPr lang="en-US" b="1" dirty="0"/>
              <a:t>attractiveness</a:t>
            </a:r>
            <a:r>
              <a:rPr lang="en-US" dirty="0"/>
              <a:t> is achieved with intuitive charts.</a:t>
            </a:r>
            <a:br>
              <a:rPr lang="en-US" dirty="0"/>
            </a:br>
            <a:r>
              <a:rPr lang="en-US"/>
              <a:t>Finally, we focus heavily on </a:t>
            </a:r>
            <a:r>
              <a:rPr lang="en-US" b="1"/>
              <a:t>testability</a:t>
            </a:r>
            <a:r>
              <a:rPr lang="en-US"/>
              <a:t> — both in terms of test coverage and independence from external services.</a:t>
            </a:r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FE4289-A74F-4222-9B90-D9BDCFD3E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748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Ta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BEC87-611C-4FE7-801A-2BABE5B2689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28963" y="3599414"/>
            <a:ext cx="5897562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</a:lstStyle>
          <a:p>
            <a:r>
              <a:rPr lang="en-US" dirty="0" err="1"/>
              <a:t>Titel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5C50F5-E4A6-49CB-8F10-BB04F428948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28963" y="4294464"/>
            <a:ext cx="5897561" cy="359569"/>
          </a:xfrm>
        </p:spPr>
        <p:txBody>
          <a:bodyPr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9" name="Grafik 8" descr="FH Technikum Wien - University of Applied Sciences">
            <a:extLst>
              <a:ext uri="{FF2B5EF4-FFF2-40B4-BE49-F238E27FC236}">
                <a16:creationId xmlns:a16="http://schemas.microsoft.com/office/drawing/2014/main" id="{E912822A-9B89-4584-AA9B-A21C38C2402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7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494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 dirty="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68791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F425C1B-10D2-421C-8EE6-8F68F5FA0A0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F34B061-0D40-4791-A41B-682280B19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7E1EF4B-A968-4425-8367-098DB2AEE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9D14491A-EBBE-4FB6-8BA1-C103D150F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758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727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099191E-06C2-47AD-9B0A-CAC1645FCD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1FF655F9-8F0F-4E00-A8EE-9C12E1706B9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15632" y="606217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EA78A91-4834-4955-816B-A33BE78515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41B1D30-8D96-496B-A7F3-BDA41722B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A200EBB-4D2E-465A-BA44-8D8FD4CE5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2448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1" y="114303"/>
            <a:ext cx="8758517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0" name="Textplatzhalter 5">
            <a:extLst>
              <a:ext uri="{FF2B5EF4-FFF2-40B4-BE49-F238E27FC236}">
                <a16:creationId xmlns:a16="http://schemas.microsoft.com/office/drawing/2014/main" id="{0F4D230B-92FB-4F80-A5D8-47442699E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0" y="607500"/>
            <a:ext cx="8768791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 sz="105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107673A-A21E-4664-8E91-00B707F809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D3828A2C-43CF-4B24-AB3D-CA11C4FC4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E502DC7D-CE2C-49A4-AB84-DE425786F4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129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9144000" cy="4729447"/>
          </a:xfrm>
          <a:prstGeom prst="rect">
            <a:avLst/>
          </a:prstGeom>
          <a:solidFill>
            <a:srgbClr val="005A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sz="1350"/>
          </a:p>
        </p:txBody>
      </p:sp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14" name="Textplatzhalter 4">
            <a:extLst>
              <a:ext uri="{FF2B5EF4-FFF2-40B4-BE49-F238E27FC236}">
                <a16:creationId xmlns:a16="http://schemas.microsoft.com/office/drawing/2014/main" id="{C1810ADF-882B-4FFD-A401-52EBD2C3FF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6" name="Textplatzhalter 4">
            <a:extLst>
              <a:ext uri="{FF2B5EF4-FFF2-40B4-BE49-F238E27FC236}">
                <a16:creationId xmlns:a16="http://schemas.microsoft.com/office/drawing/2014/main" id="{918F80D2-235B-4BC1-AB73-F792A6E717C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000" y="607500"/>
            <a:ext cx="4320000" cy="40500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913C93F-4C12-40C1-A6ED-7A7506D85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589EC2F-2384-4108-93D2-F2F7A4384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062C44E-6AED-4204-AA3F-E6AC41528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48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Foto Technikum Nac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A86F4-3070-4C24-8038-34CAB4816F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33971" y="3599413"/>
            <a:ext cx="5861296" cy="439153"/>
          </a:xfrm>
        </p:spPr>
        <p:txBody>
          <a:bodyPr/>
          <a:lstStyle>
            <a:lvl1pPr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</a:lstStyle>
          <a:p>
            <a:r>
              <a:rPr lang="de-DE" dirty="0"/>
              <a:t>Titel</a:t>
            </a:r>
            <a:endParaRPr lang="en-GB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16AE9FB-C334-42DE-8F45-21484CB840F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141785" y="4279053"/>
            <a:ext cx="5861295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bg1"/>
                </a:solidFill>
                <a:highlight>
                  <a:srgbClr val="72777A"/>
                </a:highlight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36DE48FA-9F9C-4F81-A9C6-3FAA23DE153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05018" y="1916906"/>
            <a:ext cx="3366982" cy="212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188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C28234-80A7-441C-9E93-EC38F62D80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3" name="Grafik 2" descr="FH Technikum Wien - University of Applied Sciences">
            <a:extLst>
              <a:ext uri="{FF2B5EF4-FFF2-40B4-BE49-F238E27FC236}">
                <a16:creationId xmlns:a16="http://schemas.microsoft.com/office/drawing/2014/main" id="{297655D6-11DD-4FCD-A16D-41373134CF7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216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3331747" y="3216528"/>
            <a:ext cx="5694779" cy="43313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>
              <a:defRPr sz="2700">
                <a:solidFill>
                  <a:srgbClr val="005A96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993B6AF-0521-4A85-891D-947C2C556B4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31746" y="3888000"/>
            <a:ext cx="5694779" cy="359569"/>
          </a:xfrm>
        </p:spPr>
        <p:txBody>
          <a:bodyPr wrap="square">
            <a:normAutofit/>
          </a:bodyPr>
          <a:lstStyle>
            <a:lvl1pPr marL="0" indent="0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5" name="Grafik 4" descr="FH Technikum Wien - University of Applied Sciences">
            <a:extLst>
              <a:ext uri="{FF2B5EF4-FFF2-40B4-BE49-F238E27FC236}">
                <a16:creationId xmlns:a16="http://schemas.microsoft.com/office/drawing/2014/main" id="{521AFF37-CD1E-46E6-AE37-FDEED49D26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7656" y="1020766"/>
            <a:ext cx="417195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876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 Balken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platzhalter 1">
            <a:extLst>
              <a:ext uri="{FF2B5EF4-FFF2-40B4-BE49-F238E27FC236}">
                <a16:creationId xmlns:a16="http://schemas.microsoft.com/office/drawing/2014/main" id="{3ED02347-5B9C-47C3-9770-0CA1C1115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59084" y="3582896"/>
            <a:ext cx="5216215" cy="5319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2700">
                <a:solidFill>
                  <a:schemeClr val="accent1"/>
                </a:solidFill>
              </a:defRPr>
            </a:lvl1pPr>
          </a:lstStyle>
          <a:p>
            <a:r>
              <a:rPr lang="de-DE" dirty="0"/>
              <a:t>Titel</a:t>
            </a:r>
            <a:endParaRPr lang="de-AT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C861E06E-01BF-45E4-B05F-CDFA812E769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59084" y="4182295"/>
            <a:ext cx="5216215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3F895DB-6C5B-416C-840B-FDB951A385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01" y="-308648"/>
            <a:ext cx="7406598" cy="4166212"/>
          </a:xfrm>
          <a:prstGeom prst="rect">
            <a:avLst/>
          </a:prstGeom>
        </p:spPr>
      </p:pic>
      <p:pic>
        <p:nvPicPr>
          <p:cNvPr id="8" name="Grafik 7" descr="FH Technikum Wien - University of Applied Sciences">
            <a:extLst>
              <a:ext uri="{FF2B5EF4-FFF2-40B4-BE49-F238E27FC236}">
                <a16:creationId xmlns:a16="http://schemas.microsoft.com/office/drawing/2014/main" id="{1D30033D-611F-4A97-9A01-BE499811FCB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12874" y="3214292"/>
            <a:ext cx="2622133" cy="165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063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500740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72777A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4DA91-D7A9-4048-B82C-A20ED8AA6C7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63034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857FD1FE-107F-4E9C-BAAF-2F91441FA8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88826" y="3208647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00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nur Text 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252000" y="1499456"/>
            <a:ext cx="8640000" cy="10800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4050" baseline="0">
                <a:solidFill>
                  <a:srgbClr val="005A96"/>
                </a:solidFill>
              </a:defRPr>
            </a:lvl1pPr>
          </a:lstStyle>
          <a:p>
            <a:r>
              <a:rPr lang="de-DE" dirty="0" err="1"/>
              <a:t>Präsentations</a:t>
            </a:r>
            <a:r>
              <a:rPr lang="de-DE" dirty="0"/>
              <a:t> Titel</a:t>
            </a:r>
            <a:br>
              <a:rPr lang="de-DE" dirty="0"/>
            </a:br>
            <a:r>
              <a:rPr lang="de-DE" dirty="0"/>
              <a:t>(Arial </a:t>
            </a:r>
            <a:r>
              <a:rPr lang="de-DE" dirty="0" err="1"/>
              <a:t>Bold</a:t>
            </a:r>
            <a:r>
              <a:rPr lang="de-DE" dirty="0"/>
              <a:t>, 54pt)</a:t>
            </a:r>
            <a:endParaRPr lang="de-AT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247A6-7FA5-4C70-B8D4-64482CCCCA0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2000" y="2659502"/>
            <a:ext cx="8640000" cy="359569"/>
          </a:xfrm>
        </p:spPr>
        <p:txBody>
          <a:bodyPr wrap="square">
            <a:normAutofit/>
          </a:bodyPr>
          <a:lstStyle>
            <a:lvl1pPr marL="0" indent="0" algn="r">
              <a:buNone/>
              <a:defRPr>
                <a:solidFill>
                  <a:srgbClr val="005A96"/>
                </a:solidFill>
              </a:defRPr>
            </a:lvl1pPr>
            <a:lvl2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2pPr>
            <a:lvl3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3pPr>
            <a:lvl4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4pPr>
            <a:lvl5pPr>
              <a:defRPr>
                <a:solidFill>
                  <a:schemeClr val="bg1"/>
                </a:solidFill>
                <a:highlight>
                  <a:srgbClr val="005A96"/>
                </a:highlight>
              </a:defRPr>
            </a:lvl5pPr>
          </a:lstStyle>
          <a:p>
            <a:pPr lvl="0"/>
            <a:r>
              <a:rPr lang="en-US" dirty="0" err="1"/>
              <a:t>Untertitel</a:t>
            </a:r>
            <a:r>
              <a:rPr lang="en-US" dirty="0"/>
              <a:t> / Autor</a:t>
            </a:r>
            <a:endParaRPr lang="en-AT" dirty="0"/>
          </a:p>
        </p:txBody>
      </p:sp>
      <p:pic>
        <p:nvPicPr>
          <p:cNvPr id="6" name="Grafik 5" descr="FH Technikum Wien - University of Applied Sciences">
            <a:extLst>
              <a:ext uri="{FF2B5EF4-FFF2-40B4-BE49-F238E27FC236}">
                <a16:creationId xmlns:a16="http://schemas.microsoft.com/office/drawing/2014/main" id="{6501A466-0610-40A9-AB61-914300F4FE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11312" y="3186162"/>
            <a:ext cx="3242514" cy="2043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908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1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7532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26306D8-CDF4-4F2E-9FBD-C5E3FF89EA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37152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6A27FB59-6516-4608-814D-69599966B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E27BF722-F8E8-4DC1-892E-9949A7422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585D0149-746E-4803-A83D-AA7F099F90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49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02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elplatzhalter 1"/>
          <p:cNvSpPr>
            <a:spLocks noGrp="1"/>
          </p:cNvSpPr>
          <p:nvPr>
            <p:ph type="title" hasCustomPrompt="1"/>
          </p:nvPr>
        </p:nvSpPr>
        <p:spPr>
          <a:xfrm>
            <a:off x="180000" y="114303"/>
            <a:ext cx="8784000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491F86-EE9A-4115-A727-4BDFC52E901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388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sp>
        <p:nvSpPr>
          <p:cNvPr id="12" name="Textplatzhalter 2">
            <a:extLst>
              <a:ext uri="{FF2B5EF4-FFF2-40B4-BE49-F238E27FC236}">
                <a16:creationId xmlns:a16="http://schemas.microsoft.com/office/drawing/2014/main" id="{A54ADA3D-EE1E-4DDD-A462-1405A7DF6A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4614" y="607500"/>
            <a:ext cx="4320000" cy="405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AT" dirty="0"/>
          </a:p>
        </p:txBody>
      </p:sp>
      <p:cxnSp>
        <p:nvCxnSpPr>
          <p:cNvPr id="24" name="Gerader Verbinde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4729447"/>
            <a:ext cx="9144000" cy="0"/>
          </a:xfrm>
          <a:prstGeom prst="line">
            <a:avLst/>
          </a:prstGeom>
          <a:ln w="12700">
            <a:solidFill>
              <a:srgbClr val="72777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8555052" y="4767638"/>
            <a:ext cx="0" cy="333633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79EACA-542A-420D-9102-D87CB5A116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EEBB329-097D-444A-8D3F-2D2FDAAC4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9C057DB4-583E-41A7-BD94-987342018C17}" type="slidenum">
              <a:rPr lang="en-GB" smtClean="0"/>
              <a:pPr/>
              <a:t>‹Nr.›</a:t>
            </a:fld>
            <a:endParaRPr lang="en-GB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5395CAF2-D757-4B2C-A53F-C65EB56E5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04300"/>
            <a:ext cx="696991" cy="43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1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6682" y="114303"/>
            <a:ext cx="8910638" cy="4391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Folien Überschrift 1 (Arial </a:t>
            </a:r>
            <a:r>
              <a:rPr lang="de-DE" dirty="0" err="1"/>
              <a:t>Bold</a:t>
            </a:r>
            <a:r>
              <a:rPr lang="de-DE" dirty="0"/>
              <a:t>, 36pt)</a:t>
            </a:r>
            <a:br>
              <a:rPr lang="de-DE" dirty="0"/>
            </a:br>
            <a:endParaRPr lang="de-AT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16682" y="689434"/>
            <a:ext cx="8910638" cy="4042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Überschrift 2 (Arial </a:t>
            </a:r>
            <a:r>
              <a:rPr lang="de-DE" dirty="0" err="1"/>
              <a:t>Bold</a:t>
            </a:r>
            <a:r>
              <a:rPr lang="de-DE" dirty="0"/>
              <a:t>, 28pt)</a:t>
            </a:r>
          </a:p>
          <a:p>
            <a:pPr lvl="1"/>
            <a:r>
              <a:rPr lang="de-DE" dirty="0"/>
              <a:t>Überschrift 3 (Arial </a:t>
            </a:r>
            <a:r>
              <a:rPr lang="de-DE" dirty="0" err="1"/>
              <a:t>Bold</a:t>
            </a:r>
            <a:r>
              <a:rPr lang="de-DE" dirty="0"/>
              <a:t>, 24pt)</a:t>
            </a:r>
          </a:p>
          <a:p>
            <a:pPr marL="857228" marR="0" lvl="2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18pt)</a:t>
            </a:r>
          </a:p>
          <a:p>
            <a:pPr marL="1285843" marR="0" lvl="3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Laufschrift </a:t>
            </a:r>
            <a:r>
              <a:rPr lang="de-DE" dirty="0" err="1"/>
              <a:t>mindestgröße</a:t>
            </a:r>
            <a:r>
              <a:rPr lang="de-DE" dirty="0"/>
              <a:t> (Arial, 16pt)</a:t>
            </a:r>
          </a:p>
          <a:p>
            <a:pPr marL="1543012" marR="0" lvl="4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/>
            </a:pPr>
            <a:r>
              <a:rPr lang="de-DE" dirty="0"/>
              <a:t>Fünfte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E08F28-5ED9-497F-8AE1-EDBEA8C7CD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93304" y="4812504"/>
            <a:ext cx="5674248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r>
              <a:rPr lang="en-GB"/>
              <a:t>Präsentationstitel | Name | Datum</a:t>
            </a:r>
            <a:endParaRPr lang="en-GB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65B2D6C-EFE7-43C3-BA49-A7C81C2B5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42066" y="4812504"/>
            <a:ext cx="485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9C057DB4-583E-41A7-BD94-987342018C17}" type="slidenum">
              <a:rPr lang="en-GB" smtClean="0"/>
              <a:pPr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087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7" r:id="rId4"/>
    <p:sldLayoutId id="2147483669" r:id="rId5"/>
    <p:sldLayoutId id="2147483660" r:id="rId6"/>
    <p:sldLayoutId id="2147483659" r:id="rId7"/>
    <p:sldLayoutId id="2147483662" r:id="rId8"/>
    <p:sldLayoutId id="2147483665" r:id="rId9"/>
    <p:sldLayoutId id="2147483661" r:id="rId10"/>
    <p:sldLayoutId id="2147483666" r:id="rId11"/>
    <p:sldLayoutId id="2147483664" r:id="rId12"/>
    <p:sldLayoutId id="2147483668" r:id="rId13"/>
  </p:sldLayoutIdLst>
  <p:hf hd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2700" b="1" kern="120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spcAft>
          <a:spcPts val="375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28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375"/>
        </a:spcAft>
        <a:buClrTx/>
        <a:buSzTx/>
        <a:buFont typeface="Symbol" panose="05050102010706020507" pitchFamily="18" charset="2"/>
        <a:buChar char="-"/>
        <a:tabLst/>
        <a:defRPr sz="13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85843" marR="0" indent="-171446" algn="l" defTabSz="685783" rtl="0" eaLnBrk="1" fontAlgn="auto" latinLnBrk="0" hangingPunct="1">
        <a:lnSpc>
          <a:spcPct val="90000"/>
        </a:lnSpc>
        <a:spcBef>
          <a:spcPts val="375"/>
        </a:spcBef>
        <a:spcAft>
          <a:spcPts val="0"/>
        </a:spcAft>
        <a:buClrTx/>
        <a:buSzTx/>
        <a:buFont typeface="Symbol" panose="05050102010706020507" pitchFamily="18" charset="2"/>
        <a:buChar char="-"/>
        <a:tabLst/>
        <a:defRPr sz="1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4" userDrawn="1">
          <p15:clr>
            <a:srgbClr val="F26B43"/>
          </p15:clr>
        </p15:guide>
        <p15:guide id="2" orient="horz" pos="72" userDrawn="1">
          <p15:clr>
            <a:srgbClr val="F26B43"/>
          </p15:clr>
        </p15:guide>
        <p15:guide id="3" orient="horz" pos="2981" userDrawn="1">
          <p15:clr>
            <a:srgbClr val="F26B43"/>
          </p15:clr>
        </p15:guide>
        <p15:guide id="4" pos="5687" userDrawn="1">
          <p15:clr>
            <a:srgbClr val="F26B43"/>
          </p15:clr>
        </p15:guide>
        <p15:guide id="5" orient="horz" pos="1620" userDrawn="1">
          <p15:clr>
            <a:srgbClr val="F26B43"/>
          </p15:clr>
        </p15:guide>
        <p15:guide id="6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c42.org/section-1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biking.michael-simons.eu/docs/index.html#_evaluation_scenario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rc42.org/section-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8.png"/><Relationship Id="rId4" Type="http://schemas.openxmlformats.org/officeDocument/2006/relationships/hyperlink" Target="https://biking.michael-simons.eu/docs/index.html#_quality_tre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B1EE7A55-1D41-490E-91EF-6B1065D28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84" y="3582896"/>
            <a:ext cx="5216215" cy="531903"/>
          </a:xfrm>
        </p:spPr>
        <p:txBody>
          <a:bodyPr>
            <a:normAutofit/>
          </a:bodyPr>
          <a:lstStyle/>
          <a:p>
            <a:r>
              <a:rPr lang="en-US" dirty="0"/>
              <a:t>Quality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5441A083-FC77-4905-9200-20D18E8DDF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59084" y="4182295"/>
            <a:ext cx="5216215" cy="3595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Software Architecture</a:t>
            </a:r>
          </a:p>
        </p:txBody>
      </p:sp>
    </p:spTree>
    <p:extLst>
      <p:ext uri="{BB962C8B-B14F-4D97-AF65-F5344CB8AC3E}">
        <p14:creationId xmlns:p14="http://schemas.microsoft.com/office/powerpoint/2010/main" val="2734687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Goals and Scenarios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82ADF10E-43B0-4A66-975F-E9169C64D9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0001" y="607500"/>
            <a:ext cx="8775319" cy="28685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i="1" dirty="0"/>
              <a:t>Goal: </a:t>
            </a:r>
            <a:r>
              <a:rPr lang="de-AT" sz="1600" i="1" dirty="0"/>
              <a:t>Efficiency</a:t>
            </a:r>
            <a:endParaRPr lang="en-US" sz="1600" i="1" dirty="0"/>
          </a:p>
          <a:p>
            <a:r>
              <a:rPr lang="en-US" sz="1600" i="1" dirty="0"/>
              <a:t>Scenario: A user uploads a high-resolution image and completes editing with </a:t>
            </a:r>
            <a:r>
              <a:rPr lang="en-US" sz="1600" i="1" dirty="0" err="1"/>
              <a:t>Pixlr</a:t>
            </a:r>
            <a:r>
              <a:rPr lang="en-US" sz="1600" i="1" dirty="0"/>
              <a:t>. The system saves and displays the result within 2 seconds.</a:t>
            </a:r>
          </a:p>
          <a:p>
            <a:pPr marL="0" indent="0">
              <a:buNone/>
            </a:pPr>
            <a:r>
              <a:rPr lang="en-US" sz="1600" i="1" dirty="0"/>
              <a:t>Goal: </a:t>
            </a:r>
            <a:r>
              <a:rPr lang="de-AT" sz="1600" i="1" dirty="0" err="1"/>
              <a:t>Interoperability</a:t>
            </a:r>
            <a:endParaRPr lang="en-US" sz="1600" i="1" dirty="0"/>
          </a:p>
          <a:p>
            <a:r>
              <a:rPr lang="en-US" sz="1600" i="1" dirty="0"/>
              <a:t>Scenario: A user shares an edited image to Instagram directly via a public share link. The system generates a compatible, mobile-friendly URL.</a:t>
            </a:r>
          </a:p>
          <a:p>
            <a:pPr marL="0" indent="0">
              <a:buNone/>
            </a:pPr>
            <a:r>
              <a:rPr lang="en-US" sz="1600" i="1" dirty="0"/>
              <a:t>Goal: </a:t>
            </a:r>
            <a:r>
              <a:rPr lang="de-AT" sz="1600" i="1" dirty="0" err="1"/>
              <a:t>Testability</a:t>
            </a:r>
            <a:endParaRPr lang="en-US" sz="1600" i="1" dirty="0"/>
          </a:p>
          <a:p>
            <a:r>
              <a:rPr lang="en-US" sz="1600" i="1" dirty="0"/>
              <a:t>Scenario: The image upload and editing modules are covered by unit and integration tests, and can be tested without requiring access to </a:t>
            </a:r>
            <a:r>
              <a:rPr lang="en-US" sz="1600" i="1" dirty="0" err="1"/>
              <a:t>Pixlr’s</a:t>
            </a:r>
            <a:r>
              <a:rPr lang="en-US" sz="1600" i="1" dirty="0"/>
              <a:t> live API.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2</a:t>
            </a:fld>
            <a:endParaRPr lang="en-GB" dirty="0"/>
          </a:p>
        </p:txBody>
      </p:sp>
      <p:sp>
        <p:nvSpPr>
          <p:cNvPr id="2" name="Textplatzhalter 6">
            <a:extLst>
              <a:ext uri="{FF2B5EF4-FFF2-40B4-BE49-F238E27FC236}">
                <a16:creationId xmlns:a16="http://schemas.microsoft.com/office/drawing/2014/main" id="{CB97DBA0-2154-F9BC-F6DC-CD2075774ABF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three Quality Goals and Scenarios.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https://biking.michael-simons.eu/docs/index.html#_evaluation_scenarios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3475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6A4FD04E-F4E5-4C20-8824-ED6C28B10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Quality Tree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FD62C21-1674-431C-9889-D591E8EF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793304" y="4812504"/>
            <a:ext cx="5674248" cy="273844"/>
          </a:xfrm>
        </p:spPr>
        <p:txBody>
          <a:bodyPr/>
          <a:lstStyle/>
          <a:p>
            <a:r>
              <a:rPr lang="en-GB" dirty="0"/>
              <a:t>Software Architecture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F73CB9-9AFC-44F1-9B35-8462F4B4D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8542066" y="4812504"/>
            <a:ext cx="485255" cy="273844"/>
          </a:xfrm>
        </p:spPr>
        <p:txBody>
          <a:bodyPr/>
          <a:lstStyle/>
          <a:p>
            <a:fld id="{9C057DB4-583E-41A7-BD94-987342018C17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3" name="Textplatzhalter 6">
            <a:extLst>
              <a:ext uri="{FF2B5EF4-FFF2-40B4-BE49-F238E27FC236}">
                <a16:creationId xmlns:a16="http://schemas.microsoft.com/office/drawing/2014/main" id="{07B09281-CBF4-2ED6-6580-38A45B0AD2EE}"/>
              </a:ext>
            </a:extLst>
          </p:cNvPr>
          <p:cNvSpPr txBox="1">
            <a:spLocks/>
          </p:cNvSpPr>
          <p:nvPr/>
        </p:nvSpPr>
        <p:spPr>
          <a:xfrm>
            <a:off x="180001" y="3550024"/>
            <a:ext cx="8775319" cy="1107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28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375"/>
              </a:spcAft>
              <a:buClrTx/>
              <a:buSzTx/>
              <a:buFont typeface="Symbol" panose="05050102010706020507" pitchFamily="18" charset="2"/>
              <a:buChar char="-"/>
              <a:tabLst/>
              <a:defRPr sz="13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85843" marR="0" indent="-171446" algn="l" defTabSz="685783" rtl="0" eaLnBrk="1" fontAlgn="auto" latinLnBrk="0" hangingPunct="1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Tx/>
              <a:buSzTx/>
              <a:buFont typeface="Symbol" panose="05050102010706020507" pitchFamily="18" charset="2"/>
              <a:buChar char="-"/>
              <a:tabLst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200" i="1" dirty="0">
                <a:solidFill>
                  <a:schemeClr val="tx2"/>
                </a:solidFill>
              </a:rPr>
              <a:t>Since quality requirements will have a lot of influence on architectural decisions you should know for every stakeholder what is really important to them, concrete and measurable.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Define a Quality Tree with at least 5 “arms”.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tx2"/>
                </a:solidFill>
              </a:rPr>
              <a:t>Help: </a:t>
            </a:r>
            <a:r>
              <a:rPr lang="en-US" sz="1200" dirty="0">
                <a:solidFill>
                  <a:schemeClr val="tx2"/>
                </a:solidFill>
                <a:hlinkClick r:id="rId3"/>
              </a:rPr>
              <a:t>https://docs.arc42.org/section-10/</a:t>
            </a:r>
            <a:r>
              <a:rPr lang="en-US" sz="1200" dirty="0">
                <a:solidFill>
                  <a:schemeClr val="tx2"/>
                </a:solidFill>
              </a:rPr>
              <a:t> &amp; </a:t>
            </a:r>
            <a:r>
              <a:rPr lang="en-US" sz="1200" dirty="0">
                <a:solidFill>
                  <a:schemeClr val="tx2"/>
                </a:solidFill>
                <a:hlinkClick r:id="rId4"/>
              </a:rPr>
              <a:t>https://biking.michael-simons.eu/docs/index.html#_quality_tree</a:t>
            </a:r>
            <a:r>
              <a:rPr lang="en-US" sz="1200" dirty="0">
                <a:solidFill>
                  <a:schemeClr val="tx2"/>
                </a:solidFill>
              </a:rPr>
              <a:t> </a:t>
            </a:r>
          </a:p>
        </p:txBody>
      </p:sp>
      <p:pic>
        <p:nvPicPr>
          <p:cNvPr id="1026" name="Picture 2" descr="10 quality tree">
            <a:extLst>
              <a:ext uri="{FF2B5EF4-FFF2-40B4-BE49-F238E27FC236}">
                <a16:creationId xmlns:a16="http://schemas.microsoft.com/office/drawing/2014/main" id="{4FBE70E4-B9F6-23F9-1C3A-725E1A08F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761092"/>
            <a:ext cx="6911788" cy="2617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09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Custom 2">
      <a:dk1>
        <a:sysClr val="windowText" lastClr="000000"/>
      </a:dk1>
      <a:lt1>
        <a:sysClr val="window" lastClr="FFFFFF"/>
      </a:lt1>
      <a:dk2>
        <a:srgbClr val="72777A"/>
      </a:dk2>
      <a:lt2>
        <a:srgbClr val="FFFFFF"/>
      </a:lt2>
      <a:accent1>
        <a:srgbClr val="72777A"/>
      </a:accent1>
      <a:accent2>
        <a:srgbClr val="AAADAF"/>
      </a:accent2>
      <a:accent3>
        <a:srgbClr val="8BB31D"/>
      </a:accent3>
      <a:accent4>
        <a:srgbClr val="B9D177"/>
      </a:accent4>
      <a:accent5>
        <a:srgbClr val="00649C"/>
      </a:accent5>
      <a:accent6>
        <a:srgbClr val="66A2C4"/>
      </a:accent6>
      <a:hlink>
        <a:srgbClr val="00649C"/>
      </a:hlink>
      <a:folHlink>
        <a:srgbClr val="323F4F"/>
      </a:folHlink>
    </a:clrScheme>
    <a:fontScheme name="Benutzerdefiniert 1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t">
        <a:normAutofit/>
      </a:bodyPr>
      <a:lstStyle>
        <a:defPPr algn="l">
          <a:defRPr sz="28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15EC8A32-EFA0-4B0B-AC0F-1D8CF766F1E4}" vid="{CE16643F-63A4-48FC-8B61-AF37F67178D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FHTW_PowerPoint</Template>
  <TotalTime>0</TotalTime>
  <Words>361</Words>
  <Application>Microsoft Office PowerPoint</Application>
  <PresentationFormat>Bildschirmpräsentation (16:9)</PresentationFormat>
  <Paragraphs>24</Paragraphs>
  <Slides>3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Symbol</vt:lpstr>
      <vt:lpstr>Office</vt:lpstr>
      <vt:lpstr>Quality</vt:lpstr>
      <vt:lpstr>Quality Goals and Scenarios</vt:lpstr>
      <vt:lpstr>Quality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</dc:title>
  <dc:creator>Marvin Kosmider</dc:creator>
  <cp:lastModifiedBy>Akyol Eren</cp:lastModifiedBy>
  <cp:revision>15</cp:revision>
  <dcterms:created xsi:type="dcterms:W3CDTF">2022-06-08T12:45:54Z</dcterms:created>
  <dcterms:modified xsi:type="dcterms:W3CDTF">2025-06-02T16:17:34Z</dcterms:modified>
</cp:coreProperties>
</file>