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5" r:id="rId3"/>
    <p:sldId id="261"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46013" autoAdjust="0"/>
  </p:normalViewPr>
  <p:slideViewPr>
    <p:cSldViewPr snapToGrid="0">
      <p:cViewPr varScale="1">
        <p:scale>
          <a:sx n="50" d="100"/>
          <a:sy n="50" d="100"/>
        </p:scale>
        <p:origin x="2414" y="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02.06.2025</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diagram gives us a high-level </a:t>
            </a:r>
            <a:r>
              <a:rPr lang="en-US" b="1" dirty="0"/>
              <a:t>white-box view</a:t>
            </a:r>
            <a:r>
              <a:rPr lang="en-US" dirty="0"/>
              <a:t> of the overall system.</a:t>
            </a:r>
            <a:br>
              <a:rPr lang="en-US" dirty="0"/>
            </a:br>
            <a:r>
              <a:rPr lang="en-US" dirty="0"/>
              <a:t>We see the main components like bikes, tracks, and trips, all orchestrated by the </a:t>
            </a:r>
            <a:r>
              <a:rPr lang="en-US" dirty="0" err="1"/>
              <a:t>EntityManager</a:t>
            </a:r>
            <a:r>
              <a:rPr lang="en-US" dirty="0"/>
              <a:t>.</a:t>
            </a:r>
            <a:br>
              <a:rPr lang="en-US" dirty="0"/>
            </a:br>
            <a:r>
              <a:rPr lang="en-US" dirty="0"/>
              <a:t>Other components handle image management and storage, such as </a:t>
            </a:r>
            <a:r>
              <a:rPr lang="en-US" dirty="0" err="1"/>
              <a:t>bikingPictures</a:t>
            </a:r>
            <a:r>
              <a:rPr lang="en-US" dirty="0"/>
              <a:t>, </a:t>
            </a:r>
            <a:r>
              <a:rPr lang="en-US" dirty="0" err="1"/>
              <a:t>galleryPictures</a:t>
            </a:r>
            <a:r>
              <a:rPr lang="en-US" dirty="0"/>
              <a:t>, and </a:t>
            </a:r>
            <a:r>
              <a:rPr lang="en-US" dirty="0" err="1"/>
              <a:t>FileSystemStorage</a:t>
            </a:r>
            <a:r>
              <a:rPr lang="en-US" dirty="0"/>
              <a:t>.</a:t>
            </a:r>
            <a:br>
              <a:rPr lang="en-US" dirty="0"/>
            </a:br>
            <a:r>
              <a:rPr lang="en-US" dirty="0"/>
              <a:t>The system also exposes several APIs — for instance, for bikes, trips, and location data — and integrates external services like image readers and RSS feeds.</a:t>
            </a:r>
            <a:br>
              <a:rPr lang="en-US" dirty="0"/>
            </a:br>
            <a:r>
              <a:rPr lang="en-US" dirty="0"/>
              <a:t>This level abstracts implementation details to give a clear overview of the system structure.</a:t>
            </a:r>
            <a:endParaRPr lang="de-AT" dirty="0"/>
          </a:p>
        </p:txBody>
      </p:sp>
      <p:sp>
        <p:nvSpPr>
          <p:cNvPr id="4" name="Foliennummernplatzhalter 3"/>
          <p:cNvSpPr>
            <a:spLocks noGrp="1"/>
          </p:cNvSpPr>
          <p:nvPr>
            <p:ph type="sldNum" sz="quarter" idx="5"/>
          </p:nvPr>
        </p:nvSpPr>
        <p:spPr/>
        <p:txBody>
          <a:bodyPr/>
          <a:lstStyle/>
          <a:p>
            <a:fld id="{2FFE4289-A74F-4222-9B90-D9BDCFD3E13B}" type="slidenum">
              <a:rPr lang="en-US" smtClean="0"/>
              <a:t>2</a:t>
            </a:fld>
            <a:endParaRPr lang="en-US"/>
          </a:p>
        </p:txBody>
      </p:sp>
    </p:spTree>
    <p:extLst>
      <p:ext uri="{BB962C8B-B14F-4D97-AF65-F5344CB8AC3E}">
        <p14:creationId xmlns:p14="http://schemas.microsoft.com/office/powerpoint/2010/main" val="3287648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Here, we zoom into the bikes module.</a:t>
            </a:r>
            <a:br>
              <a:rPr lang="en-US" dirty="0"/>
            </a:br>
            <a:r>
              <a:rPr lang="en-US" dirty="0"/>
              <a:t>The API requests are handled by the </a:t>
            </a:r>
            <a:r>
              <a:rPr lang="en-US" dirty="0" err="1"/>
              <a:t>BikesController</a:t>
            </a:r>
            <a:r>
              <a:rPr lang="en-US" dirty="0"/>
              <a:t>, which communicates with the </a:t>
            </a:r>
            <a:r>
              <a:rPr lang="en-US" dirty="0" err="1"/>
              <a:t>BikeRepository</a:t>
            </a:r>
            <a:r>
              <a:rPr lang="en-US" dirty="0"/>
              <a:t>.</a:t>
            </a:r>
            <a:br>
              <a:rPr lang="en-US" dirty="0"/>
            </a:br>
            <a:r>
              <a:rPr lang="en-US" dirty="0"/>
              <a:t>Chart visualizations are managed by the </a:t>
            </a:r>
            <a:r>
              <a:rPr lang="en-US" dirty="0" err="1"/>
              <a:t>ChartsController</a:t>
            </a:r>
            <a:r>
              <a:rPr lang="en-US" dirty="0"/>
              <a:t>, which interacts with the </a:t>
            </a:r>
            <a:r>
              <a:rPr lang="en-US" dirty="0" err="1"/>
              <a:t>Highcharts</a:t>
            </a:r>
            <a:r>
              <a:rPr lang="en-US" dirty="0"/>
              <a:t> library.</a:t>
            </a:r>
            <a:br>
              <a:rPr lang="en-US" dirty="0"/>
            </a:br>
            <a:r>
              <a:rPr lang="en-US" dirty="0"/>
              <a:t>This level shows how responsibilities are distributed inside the module and how components interact internally.</a:t>
            </a:r>
            <a:endParaRPr lang="de-AT" dirty="0"/>
          </a:p>
        </p:txBody>
      </p:sp>
      <p:sp>
        <p:nvSpPr>
          <p:cNvPr id="4" name="Foliennummernplatzhalter 3"/>
          <p:cNvSpPr>
            <a:spLocks noGrp="1"/>
          </p:cNvSpPr>
          <p:nvPr>
            <p:ph type="sldNum" sz="quarter" idx="5"/>
          </p:nvPr>
        </p:nvSpPr>
        <p:spPr/>
        <p:txBody>
          <a:bodyPr/>
          <a:lstStyle/>
          <a:p>
            <a:fld id="{2FFE4289-A74F-4222-9B90-D9BDCFD3E13B}" type="slidenum">
              <a:rPr lang="en-US" smtClean="0"/>
              <a:t>3</a:t>
            </a:fld>
            <a:endParaRPr lang="en-US"/>
          </a:p>
        </p:txBody>
      </p:sp>
    </p:spTree>
    <p:extLst>
      <p:ext uri="{BB962C8B-B14F-4D97-AF65-F5344CB8AC3E}">
        <p14:creationId xmlns:p14="http://schemas.microsoft.com/office/powerpoint/2010/main" val="137625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Finally, we look at the internal structure of the </a:t>
            </a:r>
            <a:r>
              <a:rPr lang="en-US" dirty="0" err="1"/>
              <a:t>ResultsCollector</a:t>
            </a:r>
            <a:r>
              <a:rPr lang="en-US" dirty="0"/>
              <a:t>.</a:t>
            </a:r>
            <a:br>
              <a:rPr lang="en-US" dirty="0"/>
            </a:br>
            <a:r>
              <a:rPr lang="en-US" dirty="0"/>
              <a:t>It aggregates findings into results across different layers: Per-Run Results, Single Page Results, and Single Check Results.</a:t>
            </a:r>
            <a:br>
              <a:rPr lang="en-US" dirty="0"/>
            </a:br>
            <a:r>
              <a:rPr lang="en-US" dirty="0"/>
              <a:t>Each check contains detailed metadata like what was checked, source and target items, and how often it was verified.</a:t>
            </a:r>
            <a:br>
              <a:rPr lang="en-US" dirty="0"/>
            </a:br>
            <a:r>
              <a:rPr lang="en-US" dirty="0"/>
              <a:t>The results are passed to the Reporter for output.</a:t>
            </a:r>
            <a:br>
              <a:rPr lang="en-US" dirty="0"/>
            </a:br>
            <a:r>
              <a:rPr lang="en-US"/>
              <a:t>This deep level shows class-level structure, data flow, and precise responsibilities, ensuring high transparency for debugging and extension.</a:t>
            </a:r>
            <a:endParaRPr lang="de-AT"/>
          </a:p>
        </p:txBody>
      </p:sp>
      <p:sp>
        <p:nvSpPr>
          <p:cNvPr id="4" name="Foliennummernplatzhalter 3"/>
          <p:cNvSpPr>
            <a:spLocks noGrp="1"/>
          </p:cNvSpPr>
          <p:nvPr>
            <p:ph type="sldNum" sz="quarter" idx="5"/>
          </p:nvPr>
        </p:nvSpPr>
        <p:spPr/>
        <p:txBody>
          <a:bodyPr/>
          <a:lstStyle/>
          <a:p>
            <a:fld id="{2FFE4289-A74F-4222-9B90-D9BDCFD3E13B}" type="slidenum">
              <a:rPr lang="en-US" smtClean="0"/>
              <a:t>4</a:t>
            </a:fld>
            <a:endParaRPr lang="en-US"/>
          </a:p>
        </p:txBody>
      </p:sp>
    </p:spTree>
    <p:extLst>
      <p:ext uri="{BB962C8B-B14F-4D97-AF65-F5344CB8AC3E}">
        <p14:creationId xmlns:p14="http://schemas.microsoft.com/office/powerpoint/2010/main" val="499179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biking.michael-simons.eu/docs/index.html#section-building-block-view" TargetMode="External"/><Relationship Id="rId4" Type="http://schemas.openxmlformats.org/officeDocument/2006/relationships/hyperlink" Target="https://docs.arc42.org/section-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Building Block View</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Level 1</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pic>
        <p:nvPicPr>
          <p:cNvPr id="1026" name="Picture 2" descr="5.1 level1 biking api">
            <a:extLst>
              <a:ext uri="{FF2B5EF4-FFF2-40B4-BE49-F238E27FC236}">
                <a16:creationId xmlns:a16="http://schemas.microsoft.com/office/drawing/2014/main" id="{B3EBD354-9411-DD5A-CF1E-20CADD68E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5" y="662705"/>
            <a:ext cx="4915202" cy="3818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platzhalter 6">
            <a:extLst>
              <a:ext uri="{FF2B5EF4-FFF2-40B4-BE49-F238E27FC236}">
                <a16:creationId xmlns:a16="http://schemas.microsoft.com/office/drawing/2014/main" id="{4F5DD9BC-5256-6F37-ED3B-613F88461AFA}"/>
              </a:ext>
            </a:extLst>
          </p:cNvPr>
          <p:cNvSpPr txBox="1">
            <a:spLocks/>
          </p:cNvSpPr>
          <p:nvPr/>
        </p:nvSpPr>
        <p:spPr>
          <a:xfrm>
            <a:off x="5346700" y="553456"/>
            <a:ext cx="3608620" cy="4104044"/>
          </a:xfrm>
          <a:prstGeom prst="rect">
            <a:avLst/>
          </a:prstGeom>
        </p:spPr>
        <p:txBody>
          <a:bodyPr vert="horz" lIns="91440" tIns="45720" rIns="91440" bIns="45720" rtlCol="0">
            <a:normAutofit lnSpcReduction="10000"/>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Maintain an overview of your source code by making its structure understandable through </a:t>
            </a:r>
            <a:r>
              <a:rPr lang="en-US" sz="1200" i="1" dirty="0" err="1">
                <a:solidFill>
                  <a:schemeClr val="tx2"/>
                </a:solidFill>
              </a:rPr>
              <a:t>abstraction.This</a:t>
            </a:r>
            <a:r>
              <a:rPr lang="en-US" sz="1200" i="1" dirty="0">
                <a:solidFill>
                  <a:schemeClr val="tx2"/>
                </a:solidFill>
              </a:rPr>
              <a:t> allows you to communicate with your stakeholder on an abstract level without disclosing implementation details.</a:t>
            </a:r>
          </a:p>
          <a:p>
            <a:pPr marL="0" indent="0">
              <a:buFont typeface="Arial" panose="020B0604020202020204" pitchFamily="34" charset="0"/>
              <a:buNone/>
            </a:pPr>
            <a:r>
              <a:rPr lang="en-US" sz="1200" i="1" dirty="0">
                <a:solidFill>
                  <a:schemeClr val="tx2"/>
                </a:solidFill>
              </a:rPr>
              <a:t>Level 1 is the white box description of the overall system together with black box descriptions of all contained building blocks.</a:t>
            </a:r>
          </a:p>
          <a:p>
            <a:pPr marL="0" indent="0">
              <a:buFont typeface="Arial" panose="020B0604020202020204" pitchFamily="34" charset="0"/>
              <a:buNone/>
            </a:pPr>
            <a:r>
              <a:rPr lang="en-US" sz="1200" i="1" dirty="0">
                <a:solidFill>
                  <a:schemeClr val="tx2"/>
                </a:solidFill>
              </a:rPr>
              <a:t>Level 2 zooms into some building blocks of level 1. Thus it contains the white box description of selected building blocks of level 1, together with black box descriptions of their internal building blocks.</a:t>
            </a:r>
          </a:p>
          <a:p>
            <a:pPr marL="0" indent="0">
              <a:buFont typeface="Arial" panose="020B0604020202020204" pitchFamily="34" charset="0"/>
              <a:buNone/>
            </a:pPr>
            <a:r>
              <a:rPr lang="en-US" sz="1200" i="1" dirty="0">
                <a:solidFill>
                  <a:schemeClr val="tx2"/>
                </a:solidFill>
              </a:rPr>
              <a:t>Level 3 (not shown in the diagram above) zooms into details of selected building blocks of level 2, and so on.</a:t>
            </a:r>
          </a:p>
          <a:p>
            <a:pPr marL="0" indent="0">
              <a:buFont typeface="Arial" panose="020B0604020202020204" pitchFamily="34" charset="0"/>
              <a:buNone/>
            </a:pPr>
            <a:r>
              <a:rPr lang="en-US" sz="1200" dirty="0">
                <a:solidFill>
                  <a:schemeClr val="tx2"/>
                </a:solidFill>
              </a:rPr>
              <a:t>Define three levels of your software. Focus on important components for level 2 and 3.</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4"/>
              </a:rPr>
              <a:t>https://docs.arc42.org/section-5/</a:t>
            </a:r>
            <a:r>
              <a:rPr lang="en-US" sz="1200" dirty="0">
                <a:solidFill>
                  <a:schemeClr val="tx2"/>
                </a:solidFill>
              </a:rPr>
              <a:t> &amp; </a:t>
            </a:r>
            <a:r>
              <a:rPr lang="en-US" sz="1200" dirty="0">
                <a:solidFill>
                  <a:schemeClr val="tx2"/>
                </a:solidFill>
                <a:hlinkClick r:id="rId5"/>
              </a:rPr>
              <a:t>https://biking.michael-simons.eu/docs/index.html#section-building-block-view</a:t>
            </a:r>
            <a:r>
              <a:rPr lang="en-US" sz="1200" dirty="0">
                <a:solidFill>
                  <a:schemeClr val="tx2"/>
                </a:solidFill>
              </a:rPr>
              <a:t> </a:t>
            </a:r>
          </a:p>
        </p:txBody>
      </p:sp>
    </p:spTree>
    <p:extLst>
      <p:ext uri="{BB962C8B-B14F-4D97-AF65-F5344CB8AC3E}">
        <p14:creationId xmlns:p14="http://schemas.microsoft.com/office/powerpoint/2010/main" val="326783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Level 2</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pic>
        <p:nvPicPr>
          <p:cNvPr id="2050" name="Picture 2" descr="5.2 level2 bikes">
            <a:extLst>
              <a:ext uri="{FF2B5EF4-FFF2-40B4-BE49-F238E27FC236}">
                <a16:creationId xmlns:a16="http://schemas.microsoft.com/office/drawing/2014/main" id="{FF7B30B1-1138-8E2A-77C8-002342FF1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781050"/>
            <a:ext cx="526732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50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Level 3</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pic>
        <p:nvPicPr>
          <p:cNvPr id="3074" name="Picture 2" descr="Results Collector (Whitebox)">
            <a:extLst>
              <a:ext uri="{FF2B5EF4-FFF2-40B4-BE49-F238E27FC236}">
                <a16:creationId xmlns:a16="http://schemas.microsoft.com/office/drawing/2014/main" id="{69D22E55-5B3A-1593-AE76-6752C14BD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785813"/>
            <a:ext cx="62579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909035"/>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431</Words>
  <Application>Microsoft Office PowerPoint</Application>
  <PresentationFormat>Bildschirmpräsentation (16:9)</PresentationFormat>
  <Paragraphs>23</Paragraphs>
  <Slides>4</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Building Block View</vt:lpstr>
      <vt:lpstr>Level 1</vt:lpstr>
      <vt:lpstr>Level 2</vt:lpstr>
      <vt:lpstr>Level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Akyol Eren</cp:lastModifiedBy>
  <cp:revision>5</cp:revision>
  <dcterms:created xsi:type="dcterms:W3CDTF">2022-06-08T12:45:54Z</dcterms:created>
  <dcterms:modified xsi:type="dcterms:W3CDTF">2025-06-02T16:09:51Z</dcterms:modified>
</cp:coreProperties>
</file>