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59" r:id="rId4"/>
    <p:sldId id="271" r:id="rId5"/>
    <p:sldId id="26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20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14.03.18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14.03.18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14.03.18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14.03.18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14.03.18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14.03.18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14.03.18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14.03.18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14.03.18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14.03.18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14.03.18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14.03.18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(null)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r>
              <a:rPr lang="de-CH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Confidence </a:t>
            </a:r>
            <a:r>
              <a:rPr lang="de-CH" sz="4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interval</a:t>
            </a:r>
            <a:r>
              <a:rPr lang="de-CH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CH" sz="4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or</a:t>
            </a:r>
            <a:r>
              <a:rPr lang="de-CH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CH" sz="4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boxplot</a:t>
            </a:r>
            <a:r>
              <a:rPr lang="de-CH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r>
              <a:rPr lang="de-CH" sz="4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Which</a:t>
            </a:r>
            <a:r>
              <a:rPr lang="de-CH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CH" sz="4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is</a:t>
            </a:r>
            <a:r>
              <a:rPr lang="de-CH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CH" sz="4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better</a:t>
            </a:r>
            <a:r>
              <a:rPr lang="de-CH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CH" sz="4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to</a:t>
            </a:r>
            <a:r>
              <a:rPr lang="de-CH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CH" sz="4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interpret</a:t>
            </a:r>
            <a:r>
              <a:rPr lang="de-CH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CH" sz="4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findings</a:t>
            </a:r>
            <a:r>
              <a:rPr lang="de-CH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?</a:t>
            </a:r>
          </a:p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Konfidenzinterval</a:t>
            </a:r>
            <a:r>
              <a:rPr lang="de-CH" sz="4000" b="1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oder Boxplot:</a:t>
            </a:r>
          </a:p>
          <a:p>
            <a:r>
              <a:rPr lang="de-CH" sz="40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Was ist besser geeignet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D2F8E0-6592-C747-A432-B1727E686747}"/>
              </a:ext>
            </a:extLst>
          </p:cNvPr>
          <p:cNvCxnSpPr>
            <a:cxnSpLocks/>
          </p:cNvCxnSpPr>
          <p:nvPr/>
        </p:nvCxnSpPr>
        <p:spPr>
          <a:xfrm>
            <a:off x="0" y="417443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1133D9F1-B3AC-8946-9B61-315A9DA01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9924" y="5498757"/>
            <a:ext cx="2912076" cy="1359243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chemeClr val="accent1"/>
                </a:solidFill>
              </a:rPr>
              <a:t>Which of the two estimates per figure is more </a:t>
            </a:r>
            <a:r>
              <a:rPr lang="en-GB" sz="1600" b="1" dirty="0">
                <a:solidFill>
                  <a:schemeClr val="accent1"/>
                </a:solidFill>
              </a:rPr>
              <a:t>reliable</a:t>
            </a:r>
            <a:r>
              <a:rPr lang="en-GB" sz="1600" dirty="0">
                <a:solidFill>
                  <a:schemeClr val="accent1"/>
                </a:solidFill>
              </a:rPr>
              <a:t>?</a:t>
            </a:r>
            <a:br>
              <a:rPr lang="en-GB" sz="1600" dirty="0">
                <a:solidFill>
                  <a:schemeClr val="accent1"/>
                </a:solidFill>
              </a:rPr>
            </a:br>
            <a:br>
              <a:rPr lang="en-GB" sz="1600" dirty="0">
                <a:solidFill>
                  <a:schemeClr val="accent1"/>
                </a:solidFill>
              </a:rPr>
            </a:br>
            <a:r>
              <a:rPr lang="de-CH" sz="1600" dirty="0">
                <a:solidFill>
                  <a:schemeClr val="accent6"/>
                </a:solidFill>
              </a:rPr>
              <a:t>Welcher der beiden Schätzwerte pro Grafik ist </a:t>
            </a:r>
            <a:r>
              <a:rPr lang="de-CH" sz="1600" b="1" dirty="0">
                <a:solidFill>
                  <a:schemeClr val="accent6"/>
                </a:solidFill>
              </a:rPr>
              <a:t>zuverlässiger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CC56B297-B8D6-2748-99A6-714C29F3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9924" y="5498757"/>
            <a:ext cx="2912076" cy="1359243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chemeClr val="accent1"/>
                </a:solidFill>
              </a:rPr>
              <a:t>Which of the two estimates per figure is more </a:t>
            </a:r>
            <a:r>
              <a:rPr lang="en-GB" sz="1600" b="1" dirty="0">
                <a:solidFill>
                  <a:schemeClr val="accent1"/>
                </a:solidFill>
              </a:rPr>
              <a:t>reliable</a:t>
            </a:r>
            <a:r>
              <a:rPr lang="en-GB" sz="1600" dirty="0">
                <a:solidFill>
                  <a:schemeClr val="accent1"/>
                </a:solidFill>
              </a:rPr>
              <a:t>?</a:t>
            </a:r>
            <a:br>
              <a:rPr lang="en-GB" sz="1600" dirty="0">
                <a:solidFill>
                  <a:schemeClr val="accent1"/>
                </a:solidFill>
              </a:rPr>
            </a:br>
            <a:br>
              <a:rPr lang="en-GB" sz="1600" dirty="0">
                <a:solidFill>
                  <a:schemeClr val="accent1"/>
                </a:solidFill>
              </a:rPr>
            </a:br>
            <a:r>
              <a:rPr lang="de-CH" sz="1600" dirty="0">
                <a:solidFill>
                  <a:schemeClr val="accent6"/>
                </a:solidFill>
              </a:rPr>
              <a:t>Welcher der beiden Schätzwerte pro Grafik ist </a:t>
            </a:r>
            <a:r>
              <a:rPr lang="de-CH" sz="1600" b="1" dirty="0">
                <a:solidFill>
                  <a:schemeClr val="accent6"/>
                </a:solidFill>
              </a:rPr>
              <a:t>zuverlässiger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D64FD938-9C1A-D14B-84C9-B56472E3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9924" y="5498757"/>
            <a:ext cx="2912076" cy="1359243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chemeClr val="accent1"/>
                </a:solidFill>
              </a:rPr>
              <a:t>Which of the two estimates per figure is more </a:t>
            </a:r>
            <a:r>
              <a:rPr lang="en-GB" sz="1600" b="1" dirty="0">
                <a:solidFill>
                  <a:schemeClr val="accent1"/>
                </a:solidFill>
              </a:rPr>
              <a:t>reliable</a:t>
            </a:r>
            <a:r>
              <a:rPr lang="en-GB" sz="1600" dirty="0">
                <a:solidFill>
                  <a:schemeClr val="accent1"/>
                </a:solidFill>
              </a:rPr>
              <a:t>?</a:t>
            </a:r>
            <a:br>
              <a:rPr lang="en-GB" sz="1600" dirty="0">
                <a:solidFill>
                  <a:schemeClr val="accent1"/>
                </a:solidFill>
              </a:rPr>
            </a:br>
            <a:br>
              <a:rPr lang="en-GB" sz="1600" dirty="0">
                <a:solidFill>
                  <a:schemeClr val="accent1"/>
                </a:solidFill>
              </a:rPr>
            </a:br>
            <a:r>
              <a:rPr lang="de-CH" sz="1600" dirty="0">
                <a:solidFill>
                  <a:schemeClr val="accent6"/>
                </a:solidFill>
              </a:rPr>
              <a:t>Welcher der beiden Schätzwerte pro Grafik ist </a:t>
            </a:r>
            <a:r>
              <a:rPr lang="de-CH" sz="1600" b="1" dirty="0">
                <a:solidFill>
                  <a:schemeClr val="accent6"/>
                </a:solidFill>
              </a:rPr>
              <a:t>zuverlässiger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1D8A01A9-8A79-444C-8B98-0E992F27F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9924" y="5498757"/>
            <a:ext cx="2912076" cy="1359243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chemeClr val="accent1"/>
                </a:solidFill>
              </a:rPr>
              <a:t>Which of the two estimates per figure is more </a:t>
            </a:r>
            <a:r>
              <a:rPr lang="en-GB" sz="1600" b="1" dirty="0">
                <a:solidFill>
                  <a:schemeClr val="accent1"/>
                </a:solidFill>
              </a:rPr>
              <a:t>reliable</a:t>
            </a:r>
            <a:r>
              <a:rPr lang="en-GB" sz="1600" dirty="0">
                <a:solidFill>
                  <a:schemeClr val="accent1"/>
                </a:solidFill>
              </a:rPr>
              <a:t>?</a:t>
            </a:r>
            <a:br>
              <a:rPr lang="en-GB" sz="1600" dirty="0">
                <a:solidFill>
                  <a:schemeClr val="accent1"/>
                </a:solidFill>
              </a:rPr>
            </a:br>
            <a:br>
              <a:rPr lang="en-GB" sz="1600" dirty="0">
                <a:solidFill>
                  <a:schemeClr val="accent1"/>
                </a:solidFill>
              </a:rPr>
            </a:br>
            <a:r>
              <a:rPr lang="de-CH" sz="1600" dirty="0">
                <a:solidFill>
                  <a:schemeClr val="accent6"/>
                </a:solidFill>
              </a:rPr>
              <a:t>Welcher der beiden Schätzwerte pro Grafik ist </a:t>
            </a:r>
            <a:r>
              <a:rPr lang="de-CH" sz="1600" b="1" dirty="0">
                <a:solidFill>
                  <a:schemeClr val="accent6"/>
                </a:solidFill>
              </a:rPr>
              <a:t>zuverlässiger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AB060436-5983-7146-8912-F4C97186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9924" y="5498757"/>
            <a:ext cx="2912076" cy="1359243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chemeClr val="accent1"/>
                </a:solidFill>
              </a:rPr>
              <a:t>Which of the two estimates per figure is more </a:t>
            </a:r>
            <a:r>
              <a:rPr lang="en-GB" sz="1600" b="1" dirty="0">
                <a:solidFill>
                  <a:schemeClr val="accent1"/>
                </a:solidFill>
              </a:rPr>
              <a:t>reliable</a:t>
            </a:r>
            <a:r>
              <a:rPr lang="en-GB" sz="1600" dirty="0">
                <a:solidFill>
                  <a:schemeClr val="accent1"/>
                </a:solidFill>
              </a:rPr>
              <a:t>?</a:t>
            </a:r>
            <a:br>
              <a:rPr lang="en-GB" sz="1600" dirty="0">
                <a:solidFill>
                  <a:schemeClr val="accent1"/>
                </a:solidFill>
              </a:rPr>
            </a:br>
            <a:br>
              <a:rPr lang="en-GB" sz="1600" dirty="0">
                <a:solidFill>
                  <a:schemeClr val="accent1"/>
                </a:solidFill>
              </a:rPr>
            </a:br>
            <a:r>
              <a:rPr lang="de-CH" sz="1600" dirty="0">
                <a:solidFill>
                  <a:schemeClr val="accent6"/>
                </a:solidFill>
              </a:rPr>
              <a:t>Welcher der beiden Schätzwerte pro Grafik ist </a:t>
            </a:r>
            <a:r>
              <a:rPr lang="de-CH" sz="1600" b="1" dirty="0">
                <a:solidFill>
                  <a:schemeClr val="accent6"/>
                </a:solidFill>
              </a:rPr>
              <a:t>zuverlässiger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rgbClr val="C00000"/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6BAF61-CA95-1F4A-BFB3-CDB27C338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3" y="388731"/>
            <a:ext cx="4787348" cy="367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01"/>
          <a:stretch/>
        </p:blipFill>
        <p:spPr>
          <a:xfrm>
            <a:off x="6619461" y="2469320"/>
            <a:ext cx="4890052" cy="40016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A9B5D7-6AE7-5247-8FB6-EB96280A8C65}"/>
              </a:ext>
            </a:extLst>
          </p:cNvPr>
          <p:cNvCxnSpPr>
            <a:cxnSpLocks/>
          </p:cNvCxnSpPr>
          <p:nvPr/>
        </p:nvCxnSpPr>
        <p:spPr>
          <a:xfrm flipH="1">
            <a:off x="3578086" y="1713946"/>
            <a:ext cx="636104" cy="371108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8098735" y="4059031"/>
            <a:ext cx="687457" cy="371108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2136F2-B90E-8444-93FD-FC1599B9BA35}"/>
              </a:ext>
            </a:extLst>
          </p:cNvPr>
          <p:cNvSpPr txBox="1"/>
          <p:nvPr/>
        </p:nvSpPr>
        <p:spPr>
          <a:xfrm>
            <a:off x="699051" y="4722526"/>
            <a:ext cx="35151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Boxplot</a:t>
            </a:r>
          </a:p>
          <a:p>
            <a:r>
              <a:rPr lang="en-US" sz="4000" b="1" dirty="0">
                <a:solidFill>
                  <a:schemeClr val="accent6"/>
                </a:solidFill>
              </a:rPr>
              <a:t>Boxplot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6760267" y="530801"/>
            <a:ext cx="43301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Confidence interval</a:t>
            </a:r>
          </a:p>
          <a:p>
            <a:r>
              <a:rPr lang="en-US" sz="4000" b="1" dirty="0" err="1">
                <a:solidFill>
                  <a:schemeClr val="accent6"/>
                </a:solidFill>
              </a:rPr>
              <a:t>Konfidenzinterval</a:t>
            </a:r>
            <a:endParaRPr lang="en-US" sz="4000" b="1" dirty="0">
              <a:solidFill>
                <a:schemeClr val="accent6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ADE644-969C-7F48-8858-7ACC6F07B33B}"/>
              </a:ext>
            </a:extLst>
          </p:cNvPr>
          <p:cNvCxnSpPr>
            <a:cxnSpLocks/>
          </p:cNvCxnSpPr>
          <p:nvPr/>
        </p:nvCxnSpPr>
        <p:spPr>
          <a:xfrm>
            <a:off x="5963478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547872-C7AD-0649-AECE-CDE0118F4F54}"/>
              </a:ext>
            </a:extLst>
          </p:cNvPr>
          <p:cNvSpPr txBox="1"/>
          <p:nvPr/>
        </p:nvSpPr>
        <p:spPr>
          <a:xfrm>
            <a:off x="4686300" y="2689675"/>
            <a:ext cx="255435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0">
            <a:solidFill>
              <a:schemeClr val="accent2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Estimates </a:t>
            </a:r>
          </a:p>
          <a:p>
            <a:pPr algn="ctr"/>
            <a:r>
              <a:rPr lang="en-US" sz="3600" b="1" dirty="0" err="1">
                <a:solidFill>
                  <a:schemeClr val="accent6"/>
                </a:solidFill>
              </a:rPr>
              <a:t>Schätzwerte</a:t>
            </a:r>
            <a:endParaRPr lang="en-US" sz="3600" b="1" dirty="0">
              <a:solidFill>
                <a:schemeClr val="accent6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A195FF-1524-664F-A96A-05FFA1AB3AF2}"/>
              </a:ext>
            </a:extLst>
          </p:cNvPr>
          <p:cNvCxnSpPr>
            <a:cxnSpLocks/>
          </p:cNvCxnSpPr>
          <p:nvPr/>
        </p:nvCxnSpPr>
        <p:spPr>
          <a:xfrm>
            <a:off x="4686300" y="1674190"/>
            <a:ext cx="459685" cy="975729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1CC4387-C0CF-A240-B735-9A3E14BF3206}"/>
              </a:ext>
            </a:extLst>
          </p:cNvPr>
          <p:cNvSpPr/>
          <p:nvPr/>
        </p:nvSpPr>
        <p:spPr>
          <a:xfrm>
            <a:off x="3538329" y="530801"/>
            <a:ext cx="1745975" cy="132343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B812D4-663C-564E-BBAC-2EAD0A7DBEBC}"/>
              </a:ext>
            </a:extLst>
          </p:cNvPr>
          <p:cNvCxnSpPr>
            <a:cxnSpLocks/>
          </p:cNvCxnSpPr>
          <p:nvPr/>
        </p:nvCxnSpPr>
        <p:spPr>
          <a:xfrm flipH="1" flipV="1">
            <a:off x="7295324" y="3198010"/>
            <a:ext cx="1490872" cy="230992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4001F0-E96F-2D42-BEBF-54461866A2F7}"/>
              </a:ext>
            </a:extLst>
          </p:cNvPr>
          <p:cNvSpPr txBox="1"/>
          <p:nvPr/>
        </p:nvSpPr>
        <p:spPr>
          <a:xfrm>
            <a:off x="3717235" y="759839"/>
            <a:ext cx="1388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Median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Median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6B76770-2BB9-D34C-B6E9-5ADF4C4D3444}"/>
              </a:ext>
            </a:extLst>
          </p:cNvPr>
          <p:cNvSpPr/>
          <p:nvPr/>
        </p:nvSpPr>
        <p:spPr>
          <a:xfrm>
            <a:off x="8442463" y="3030393"/>
            <a:ext cx="2947780" cy="132343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8925341" y="3148546"/>
            <a:ext cx="21667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Average</a:t>
            </a:r>
          </a:p>
          <a:p>
            <a:r>
              <a:rPr lang="en-US" sz="2800" b="1" dirty="0" err="1">
                <a:solidFill>
                  <a:schemeClr val="accent6"/>
                </a:solidFill>
              </a:rPr>
              <a:t>Durchschnitt</a:t>
            </a:r>
            <a:endParaRPr lang="en-US" sz="2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0">
        <p:fade/>
      </p:transition>
    </mc:Choice>
    <mc:Fallback xmlns="">
      <p:transition spd="med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1" grpId="0" animBg="1"/>
      <p:bldP spid="30" grpId="0" animBg="1"/>
      <p:bldP spid="7" grpId="0"/>
      <p:bldP spid="31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407DC-2D5B-423F-B512-6D8CD3CA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865"/>
            <a:ext cx="10515600" cy="2365512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chemeClr val="accent1"/>
                </a:solidFill>
              </a:rPr>
              <a:t>Let’s start…!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0662"/>
            <a:ext cx="10515600" cy="9045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60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Los geht’s...!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B4819B-79C5-0E4D-8B42-DCEC07FA9CAA}"/>
              </a:ext>
            </a:extLst>
          </p:cNvPr>
          <p:cNvCxnSpPr>
            <a:cxnSpLocks/>
          </p:cNvCxnSpPr>
          <p:nvPr/>
        </p:nvCxnSpPr>
        <p:spPr>
          <a:xfrm>
            <a:off x="0" y="34190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407DC-2D5B-423F-B512-6D8CD3CA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7773"/>
            <a:ext cx="11057534" cy="232307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1"/>
                </a:solidFill>
              </a:rPr>
              <a:t>Which of the two estimates per figure is more </a:t>
            </a:r>
            <a:r>
              <a:rPr lang="en-GB" sz="3600" b="1" dirty="0">
                <a:solidFill>
                  <a:schemeClr val="accent1"/>
                </a:solidFill>
              </a:rPr>
              <a:t>reliable</a:t>
            </a:r>
            <a:r>
              <a:rPr lang="en-GB" sz="3600" dirty="0">
                <a:solidFill>
                  <a:schemeClr val="accent1"/>
                </a:solidFill>
              </a:rPr>
              <a:t>?</a:t>
            </a:r>
            <a:br>
              <a:rPr lang="en-GB" sz="4000" dirty="0">
                <a:solidFill>
                  <a:schemeClr val="accent1"/>
                </a:solidFill>
              </a:rPr>
            </a:br>
            <a:br>
              <a:rPr lang="en-GB" sz="1100" dirty="0">
                <a:solidFill>
                  <a:schemeClr val="accent1"/>
                </a:solidFill>
              </a:rPr>
            </a:br>
            <a:br>
              <a:rPr lang="en-GB" sz="1000" dirty="0">
                <a:solidFill>
                  <a:schemeClr val="accent1"/>
                </a:solidFill>
              </a:rPr>
            </a:br>
            <a:r>
              <a:rPr lang="en-GB" sz="2400" dirty="0">
                <a:solidFill>
                  <a:schemeClr val="accent1"/>
                </a:solidFill>
              </a:rPr>
              <a:t>Sample sizes and data distributions are equal</a:t>
            </a:r>
            <a:br>
              <a:rPr lang="en-GB" sz="2400" dirty="0">
                <a:solidFill>
                  <a:schemeClr val="accent1"/>
                </a:solidFill>
              </a:rPr>
            </a:br>
            <a:r>
              <a:rPr lang="en-GB" sz="2400" dirty="0">
                <a:solidFill>
                  <a:schemeClr val="accent1"/>
                </a:solidFill>
              </a:rPr>
              <a:t>The two p-values refer to one-sample t-tests against the same null hypothesis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181749"/>
            <a:ext cx="11380573" cy="251561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36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Welcher der beiden Schätzwerte pro Grafik ist </a:t>
            </a:r>
            <a:r>
              <a:rPr lang="de-CH" sz="3600" b="1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zuverlässiger</a:t>
            </a:r>
            <a:r>
              <a:rPr lang="de-CH" sz="36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?</a:t>
            </a:r>
          </a:p>
          <a:p>
            <a:pPr marL="0" indent="0">
              <a:spcBef>
                <a:spcPct val="0"/>
              </a:spcBef>
              <a:buNone/>
            </a:pPr>
            <a:endParaRPr lang="de-CH" sz="24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de-CH" sz="24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Stichprobengrössen und Verteilungen sind gleich.</a:t>
            </a:r>
          </a:p>
          <a:p>
            <a:pPr marL="0" indent="0">
              <a:spcBef>
                <a:spcPct val="0"/>
              </a:spcBef>
              <a:buNone/>
            </a:pPr>
            <a:r>
              <a:rPr lang="de-CH" sz="24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Die zwei P-Werte beziehen sich auf </a:t>
            </a:r>
            <a:r>
              <a:rPr lang="de-CH" sz="2400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one</a:t>
            </a:r>
            <a:r>
              <a:rPr lang="de-CH" sz="24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-sample t-tests gegen die gleiche Nullhypothese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63E07-2556-CA44-828B-ED88E390131C}"/>
              </a:ext>
            </a:extLst>
          </p:cNvPr>
          <p:cNvSpPr txBox="1"/>
          <p:nvPr/>
        </p:nvSpPr>
        <p:spPr>
          <a:xfrm>
            <a:off x="0" y="2818895"/>
            <a:ext cx="12192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You will see 10 figures. For each, you have 5 seconds to answer…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>
                <a:solidFill>
                  <a:schemeClr val="accent6"/>
                </a:solidFill>
              </a:rPr>
              <a:t>Sie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 err="1">
                <a:solidFill>
                  <a:schemeClr val="accent6"/>
                </a:solidFill>
              </a:rPr>
              <a:t>werden</a:t>
            </a:r>
            <a:r>
              <a:rPr lang="en-US" sz="2400" dirty="0">
                <a:solidFill>
                  <a:schemeClr val="accent6"/>
                </a:solidFill>
              </a:rPr>
              <a:t> 10 </a:t>
            </a:r>
            <a:r>
              <a:rPr lang="en-US" sz="2400" dirty="0" err="1">
                <a:solidFill>
                  <a:schemeClr val="accent6"/>
                </a:solidFill>
              </a:rPr>
              <a:t>Grafiken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 err="1">
                <a:solidFill>
                  <a:schemeClr val="accent6"/>
                </a:solidFill>
              </a:rPr>
              <a:t>sehen</a:t>
            </a:r>
            <a:r>
              <a:rPr lang="en-US" sz="2400" dirty="0">
                <a:solidFill>
                  <a:schemeClr val="accent6"/>
                </a:solidFill>
              </a:rPr>
              <a:t>. </a:t>
            </a:r>
            <a:r>
              <a:rPr lang="en-US" sz="2400" dirty="0" err="1">
                <a:solidFill>
                  <a:schemeClr val="accent6"/>
                </a:solidFill>
              </a:rPr>
              <a:t>Sie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 err="1">
                <a:solidFill>
                  <a:schemeClr val="accent6"/>
                </a:solidFill>
              </a:rPr>
              <a:t>haben</a:t>
            </a:r>
            <a:r>
              <a:rPr lang="en-US" sz="2400" dirty="0">
                <a:solidFill>
                  <a:schemeClr val="accent6"/>
                </a:solidFill>
              </a:rPr>
              <a:t> 5 </a:t>
            </a:r>
            <a:r>
              <a:rPr lang="en-US" sz="2400" dirty="0" err="1">
                <a:solidFill>
                  <a:schemeClr val="accent6"/>
                </a:solidFill>
              </a:rPr>
              <a:t>Sekunden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 err="1">
                <a:solidFill>
                  <a:schemeClr val="accent6"/>
                </a:solidFill>
              </a:rPr>
              <a:t>Zeit</a:t>
            </a:r>
            <a:r>
              <a:rPr lang="en-US" sz="2400" dirty="0">
                <a:solidFill>
                  <a:schemeClr val="accent6"/>
                </a:solidFill>
              </a:rPr>
              <a:t>, um </a:t>
            </a:r>
            <a:r>
              <a:rPr lang="en-US" sz="2400" dirty="0" err="1">
                <a:solidFill>
                  <a:schemeClr val="accent6"/>
                </a:solidFill>
              </a:rPr>
              <a:t>zu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 err="1">
                <a:solidFill>
                  <a:schemeClr val="accent6"/>
                </a:solidFill>
              </a:rPr>
              <a:t>antworten</a:t>
            </a:r>
            <a:r>
              <a:rPr lang="en-US" sz="2400" dirty="0">
                <a:solidFill>
                  <a:schemeClr val="accent6"/>
                </a:solidFill>
              </a:rPr>
              <a:t>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B4819B-79C5-0E4D-8B42-DCEC07FA9CAA}"/>
              </a:ext>
            </a:extLst>
          </p:cNvPr>
          <p:cNvCxnSpPr>
            <a:cxnSpLocks/>
          </p:cNvCxnSpPr>
          <p:nvPr/>
        </p:nvCxnSpPr>
        <p:spPr>
          <a:xfrm>
            <a:off x="0" y="34190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6000">
        <p:fade/>
      </p:transition>
    </mc:Choice>
    <mc:Fallback>
      <p:transition spd="med" advClick="0" advTm="1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0147D812-D722-D741-89DB-FB6253673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9924" y="5498757"/>
            <a:ext cx="2912076" cy="1359243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chemeClr val="accent1"/>
                </a:solidFill>
              </a:rPr>
              <a:t>Which of the two estimates per figure is more </a:t>
            </a:r>
            <a:r>
              <a:rPr lang="en-GB" sz="1600" b="1" dirty="0">
                <a:solidFill>
                  <a:schemeClr val="accent1"/>
                </a:solidFill>
              </a:rPr>
              <a:t>reliable</a:t>
            </a:r>
            <a:r>
              <a:rPr lang="en-GB" sz="1600" dirty="0">
                <a:solidFill>
                  <a:schemeClr val="accent1"/>
                </a:solidFill>
              </a:rPr>
              <a:t>?</a:t>
            </a:r>
            <a:br>
              <a:rPr lang="en-GB" sz="1600" dirty="0">
                <a:solidFill>
                  <a:schemeClr val="accent1"/>
                </a:solidFill>
              </a:rPr>
            </a:br>
            <a:br>
              <a:rPr lang="en-GB" sz="1600" dirty="0">
                <a:solidFill>
                  <a:schemeClr val="accent1"/>
                </a:solidFill>
              </a:rPr>
            </a:br>
            <a:r>
              <a:rPr lang="de-CH" sz="1600" dirty="0">
                <a:solidFill>
                  <a:schemeClr val="accent6"/>
                </a:solidFill>
              </a:rPr>
              <a:t>Welcher der beiden Schätzwerte pro Grafik ist </a:t>
            </a:r>
            <a:r>
              <a:rPr lang="de-CH" sz="1600" b="1" dirty="0">
                <a:solidFill>
                  <a:schemeClr val="accent6"/>
                </a:solidFill>
              </a:rPr>
              <a:t>zuverlässiger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CE0BCA60-964D-3447-8B95-0108C5111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9924" y="5523471"/>
            <a:ext cx="2912076" cy="1359243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chemeClr val="accent1"/>
                </a:solidFill>
              </a:rPr>
              <a:t>Which of the two estimates per figure is more </a:t>
            </a:r>
            <a:r>
              <a:rPr lang="en-GB" sz="1600" b="1" dirty="0">
                <a:solidFill>
                  <a:schemeClr val="accent1"/>
                </a:solidFill>
              </a:rPr>
              <a:t>reliable</a:t>
            </a:r>
            <a:r>
              <a:rPr lang="en-GB" sz="1600" dirty="0">
                <a:solidFill>
                  <a:schemeClr val="accent1"/>
                </a:solidFill>
              </a:rPr>
              <a:t>?</a:t>
            </a:r>
            <a:br>
              <a:rPr lang="en-GB" sz="1600" dirty="0">
                <a:solidFill>
                  <a:schemeClr val="accent1"/>
                </a:solidFill>
              </a:rPr>
            </a:br>
            <a:br>
              <a:rPr lang="en-GB" sz="1600" dirty="0">
                <a:solidFill>
                  <a:schemeClr val="accent1"/>
                </a:solidFill>
              </a:rPr>
            </a:br>
            <a:r>
              <a:rPr lang="de-CH" sz="1600" dirty="0">
                <a:solidFill>
                  <a:schemeClr val="accent6"/>
                </a:solidFill>
              </a:rPr>
              <a:t>Welcher der beiden Schätzwerte pro Grafik ist </a:t>
            </a:r>
            <a:r>
              <a:rPr lang="de-CH" sz="1600" b="1" dirty="0">
                <a:solidFill>
                  <a:schemeClr val="accent6"/>
                </a:solidFill>
              </a:rPr>
              <a:t>zuverlässiger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1F42ABF9-149B-7241-AEFF-05E82C42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9924" y="5498757"/>
            <a:ext cx="2912076" cy="1359243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chemeClr val="accent1"/>
                </a:solidFill>
              </a:rPr>
              <a:t>Which of the two estimates per figure is more </a:t>
            </a:r>
            <a:r>
              <a:rPr lang="en-GB" sz="1600" b="1" dirty="0">
                <a:solidFill>
                  <a:schemeClr val="accent1"/>
                </a:solidFill>
              </a:rPr>
              <a:t>reliable</a:t>
            </a:r>
            <a:r>
              <a:rPr lang="en-GB" sz="1600" dirty="0">
                <a:solidFill>
                  <a:schemeClr val="accent1"/>
                </a:solidFill>
              </a:rPr>
              <a:t>?</a:t>
            </a:r>
            <a:br>
              <a:rPr lang="en-GB" sz="1600" dirty="0">
                <a:solidFill>
                  <a:schemeClr val="accent1"/>
                </a:solidFill>
              </a:rPr>
            </a:br>
            <a:br>
              <a:rPr lang="en-GB" sz="1600" dirty="0">
                <a:solidFill>
                  <a:schemeClr val="accent1"/>
                </a:solidFill>
              </a:rPr>
            </a:br>
            <a:r>
              <a:rPr lang="de-CH" sz="1600" dirty="0">
                <a:solidFill>
                  <a:schemeClr val="accent6"/>
                </a:solidFill>
              </a:rPr>
              <a:t>Welcher der beiden Schätzwerte pro Grafik ist </a:t>
            </a:r>
            <a:r>
              <a:rPr lang="de-CH" sz="1600" b="1" dirty="0">
                <a:solidFill>
                  <a:schemeClr val="accent6"/>
                </a:solidFill>
              </a:rPr>
              <a:t>zuverlässiger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BFAD5F09-5F77-7D44-8D3C-58D73778D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9924" y="5498757"/>
            <a:ext cx="2912076" cy="1359243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chemeClr val="accent1"/>
                </a:solidFill>
              </a:rPr>
              <a:t>Which of the two estimates per figure is more </a:t>
            </a:r>
            <a:r>
              <a:rPr lang="en-GB" sz="1600" b="1" dirty="0">
                <a:solidFill>
                  <a:schemeClr val="accent1"/>
                </a:solidFill>
              </a:rPr>
              <a:t>reliable</a:t>
            </a:r>
            <a:r>
              <a:rPr lang="en-GB" sz="1600" dirty="0">
                <a:solidFill>
                  <a:schemeClr val="accent1"/>
                </a:solidFill>
              </a:rPr>
              <a:t>?</a:t>
            </a:r>
            <a:br>
              <a:rPr lang="en-GB" sz="1600" dirty="0">
                <a:solidFill>
                  <a:schemeClr val="accent1"/>
                </a:solidFill>
              </a:rPr>
            </a:br>
            <a:br>
              <a:rPr lang="en-GB" sz="1600" dirty="0">
                <a:solidFill>
                  <a:schemeClr val="accent1"/>
                </a:solidFill>
              </a:rPr>
            </a:br>
            <a:r>
              <a:rPr lang="de-CH" sz="1600" dirty="0">
                <a:solidFill>
                  <a:schemeClr val="accent6"/>
                </a:solidFill>
              </a:rPr>
              <a:t>Welcher der beiden Schätzwerte pro Grafik ist </a:t>
            </a:r>
            <a:r>
              <a:rPr lang="de-CH" sz="1600" b="1" dirty="0">
                <a:solidFill>
                  <a:schemeClr val="accent6"/>
                </a:solidFill>
              </a:rPr>
              <a:t>zuverlässiger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0C246E05-2957-684E-8E4A-958E835C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9924" y="5498757"/>
            <a:ext cx="2912076" cy="1359243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chemeClr val="accent1"/>
                </a:solidFill>
              </a:rPr>
              <a:t>Which of the two estimates per figure is more </a:t>
            </a:r>
            <a:r>
              <a:rPr lang="en-GB" sz="1600" b="1" dirty="0">
                <a:solidFill>
                  <a:schemeClr val="accent1"/>
                </a:solidFill>
              </a:rPr>
              <a:t>reliable</a:t>
            </a:r>
            <a:r>
              <a:rPr lang="en-GB" sz="1600" dirty="0">
                <a:solidFill>
                  <a:schemeClr val="accent1"/>
                </a:solidFill>
              </a:rPr>
              <a:t>?</a:t>
            </a:r>
            <a:br>
              <a:rPr lang="en-GB" sz="1600" dirty="0">
                <a:solidFill>
                  <a:schemeClr val="accent1"/>
                </a:solidFill>
              </a:rPr>
            </a:br>
            <a:br>
              <a:rPr lang="en-GB" sz="1600" dirty="0">
                <a:solidFill>
                  <a:schemeClr val="accent1"/>
                </a:solidFill>
              </a:rPr>
            </a:br>
            <a:r>
              <a:rPr lang="de-CH" sz="1600" dirty="0">
                <a:solidFill>
                  <a:schemeClr val="accent6"/>
                </a:solidFill>
              </a:rPr>
              <a:t>Welcher der beiden Schätzwerte pro Grafik ist </a:t>
            </a:r>
            <a:r>
              <a:rPr lang="de-CH" sz="1600" b="1" dirty="0">
                <a:solidFill>
                  <a:schemeClr val="accent6"/>
                </a:solidFill>
              </a:rPr>
              <a:t>zuverlässiger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233</Words>
  <Application>Microsoft Macintosh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Let’s start…!</vt:lpstr>
      <vt:lpstr>Which of the two estimates per figure is more reliable?   Sample sizes and data distributions are equal The two p-values refer to one-sample t-tests against the same null hypothesis</vt:lpstr>
      <vt:lpstr>Which of the two estimates per figure is more reliable?  Welcher der beiden Schätzwerte pro Grafik ist zuverlässiger</vt:lpstr>
      <vt:lpstr>Which of the two estimates per figure is more reliable?  Welcher der beiden Schätzwerte pro Grafik ist zuverlässiger</vt:lpstr>
      <vt:lpstr>Which of the two estimates per figure is more reliable?  Welcher der beiden Schätzwerte pro Grafik ist zuverlässiger</vt:lpstr>
      <vt:lpstr>Which of the two estimates per figure is more reliable?  Welcher der beiden Schätzwerte pro Grafik ist zuverlässiger</vt:lpstr>
      <vt:lpstr>Which of the two estimates per figure is more reliable?  Welcher der beiden Schätzwerte pro Grafik ist zuverlässiger</vt:lpstr>
      <vt:lpstr>Which of the two estimates per figure is more reliable?  Welcher der beiden Schätzwerte pro Grafik ist zuverlässiger</vt:lpstr>
      <vt:lpstr>Which of the two estimates per figure is more reliable?  Welcher der beiden Schätzwerte pro Grafik ist zuverlässiger</vt:lpstr>
      <vt:lpstr>Which of the two estimates per figure is more reliable?  Welcher der beiden Schätzwerte pro Grafik ist zuverlässiger</vt:lpstr>
      <vt:lpstr>Which of the two estimates per figure is more reliable?  Welcher der beiden Schätzwerte pro Grafik ist zuverlässiger</vt:lpstr>
      <vt:lpstr>Which of the two estimates per figure is more reliable?  Welcher der beiden Schätzwerte pro Grafik ist zuverlässiger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33</cp:revision>
  <dcterms:created xsi:type="dcterms:W3CDTF">2018-03-13T14:26:20Z</dcterms:created>
  <dcterms:modified xsi:type="dcterms:W3CDTF">2018-03-14T16:57:05Z</dcterms:modified>
</cp:coreProperties>
</file>