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(null)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0" r:id="rId3"/>
    <p:sldId id="259" r:id="rId4"/>
    <p:sldId id="271" r:id="rId5"/>
    <p:sldId id="26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3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870B06-275A-4128-A859-59C3225BC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C5918BE-024A-4DDC-8693-9DE13D24BE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0FB172-5A49-4E76-8850-C1574FEFA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14.03.18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6FCD00-A6BB-4987-90F7-57669075E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C2C8E2-08F2-4F61-90D8-DAD6ABFF2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0203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DF5BC2-4C07-461C-95FA-4D3880DE5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5EB2E3-1004-43C7-8A01-1D0317E07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6ADE92-420B-46F0-B84A-4E865F390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14.03.18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8D1FB5-8700-40BF-B20E-752B0B0B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8D905C-6F09-4632-89A6-11A4FEA18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07440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43E18C3-E479-469E-8A02-04AA8B9D11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DB6EC9D-C2FE-4D1D-AC4B-5D8F1BF88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B8DCA2-8D68-4566-A8CA-22657E764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14.03.18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125B40-1074-4C94-81DD-96FF7441F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E2DBC7-25B8-42CA-BAEB-31DDDF609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90762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FB120D-7B12-4053-84AF-D3EB5C7CF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43E5AE-8F2A-4F35-9E26-2ADC9BCAA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E41F18-9FA2-48AC-B227-9F07E0164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14.03.18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D5A882-E0DC-4ADB-B97F-7561DF56F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00E8EA-E584-4882-806B-C84925F2D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4744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F01FD2-8F31-427C-BAE4-961A8CE66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E28BAA-495E-4D20-9A8A-AC73E6BE8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A7598E-E0FB-42B9-868D-0D73D830A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14.03.18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44AFCA-3F00-4930-90DD-B3D6777A6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5A97B7-6C29-4224-8F30-88694C698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10054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902787-98A5-484D-976E-A4F655511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3E3833-74CA-4184-B519-DCF8C2B36D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FAC79A-0C14-44AF-A4DE-04F4F8331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789E8C2-661B-4FEB-BCF9-F99ADB108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14.03.18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29585EF-31EF-4254-A478-B2BC9888E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97CB7D-6F18-4EFC-A5EE-D47B8C679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74033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2D608D-88BB-4498-A7FA-8D2AC5172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673EC8-C582-4161-B910-B0EF38C8F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7674EA7-CC40-4B90-9B21-B76C4E7E1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1097780-2367-4321-A7FF-E9148F9091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61C95D9-8F5C-4973-ABC6-18E4DDAFD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2AE4726-0EBD-4EBC-880C-27F0E2D18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14.03.18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B40A180-9E2B-4DB7-B867-698A5980A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651B0FE-9BA1-4DEE-B74E-7005A638E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35795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21D532-A8AB-41DF-93EF-297EE40AC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87ABA41-276D-47D0-AEFE-997F72D84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14.03.18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48BFC54-5690-4889-96EF-E6B317DE8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E496213-BB6C-4131-9CD5-D7E23C331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0006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3375DFA-F0CE-4DE4-8C45-347288143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14.03.18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284D8C9-32EA-498B-9B01-E1F8FC480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E7E279-5798-4C8B-94EC-7AD514759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9795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A5944C-F4F4-4CE8-8973-B82932700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8D0ECD-4530-454D-A843-5BAC05375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9C3ECE2-6003-4CA7-828B-492D3CB7D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76E102-7C98-4A91-9EBD-A4DCA8F33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14.03.18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81F355-F263-453D-928E-1A5E65B3B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9FBE2B-96AC-435C-AED7-BCFC313FA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0291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D99428-3CA6-4654-916C-6A2D9E5CA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0EFD89A-7983-43E9-BBEC-E62382040B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979CAA-CA9D-47DB-BEF9-531209AF6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0486E7-4EC9-4B98-AEF3-BC761EF48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14.03.18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3D261B-BB63-4850-A6E7-115FA066C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6436FC-B844-459A-BB4A-10608017C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55990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A6256D6-A415-4042-9512-94EAFAD09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457E0B-72DF-4C2F-BC90-420A5CC17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C4F664-22C1-456F-80A8-615F1A5B04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60088-8104-4D65-88D9-9F24830CFEE8}" type="datetimeFigureOut">
              <a:rPr lang="de-CH" smtClean="0"/>
              <a:t>14.03.18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EAD511-4418-4400-9135-B577D5E4E7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CBB69D-7781-4B5B-9356-50581A0523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42360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(null)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77C80BA7-CC9E-4E96-B554-587D9D967A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3271" y="2246244"/>
            <a:ext cx="9144000" cy="4412970"/>
          </a:xfrm>
        </p:spPr>
        <p:txBody>
          <a:bodyPr>
            <a:normAutofit/>
          </a:bodyPr>
          <a:lstStyle/>
          <a:p>
            <a:r>
              <a:rPr lang="de-CH" sz="40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Confidence </a:t>
            </a:r>
            <a:r>
              <a:rPr lang="de-CH" sz="4000" b="1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interval</a:t>
            </a:r>
            <a:r>
              <a:rPr lang="de-CH" sz="40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de-CH" sz="4000" b="1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or</a:t>
            </a:r>
            <a:r>
              <a:rPr lang="de-CH" sz="40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de-CH" sz="4000" b="1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boxplot</a:t>
            </a:r>
            <a:r>
              <a:rPr lang="de-CH" sz="40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:</a:t>
            </a:r>
          </a:p>
          <a:p>
            <a:r>
              <a:rPr lang="de-CH" sz="40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Which</a:t>
            </a:r>
            <a:r>
              <a:rPr lang="de-CH" sz="4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de-CH" sz="40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is</a:t>
            </a:r>
            <a:r>
              <a:rPr lang="de-CH" sz="4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de-CH" sz="40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better</a:t>
            </a:r>
            <a:r>
              <a:rPr lang="de-CH" sz="4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de-CH" sz="40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to</a:t>
            </a:r>
            <a:r>
              <a:rPr lang="de-CH" sz="4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de-CH" sz="40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interpret</a:t>
            </a:r>
            <a:r>
              <a:rPr lang="de-CH" sz="4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de-CH" sz="40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findings</a:t>
            </a:r>
            <a:r>
              <a:rPr lang="de-CH" sz="4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?</a:t>
            </a:r>
          </a:p>
          <a:p>
            <a:endParaRPr lang="de-CH" sz="6000" dirty="0">
              <a:latin typeface="+mj-lt"/>
              <a:ea typeface="+mj-ea"/>
              <a:cs typeface="+mj-cs"/>
            </a:endParaRPr>
          </a:p>
          <a:p>
            <a:r>
              <a:rPr lang="de-CH" sz="4000" b="1" dirty="0" err="1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Konfidenzinterval</a:t>
            </a:r>
            <a:r>
              <a:rPr lang="de-CH" sz="4000" b="1" dirty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 oder Boxplot:</a:t>
            </a:r>
          </a:p>
          <a:p>
            <a:r>
              <a:rPr lang="de-CH" sz="4000" dirty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Was ist besser geeignet um Ergebnisse zu interpretieren?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82B4B9C-EF3C-46A1-9E9B-B369048B5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434" y="366368"/>
            <a:ext cx="2253673" cy="71437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0FF696C-386A-4D53-99DF-1E2632023F41}"/>
              </a:ext>
            </a:extLst>
          </p:cNvPr>
          <p:cNvSpPr txBox="1"/>
          <p:nvPr/>
        </p:nvSpPr>
        <p:spPr>
          <a:xfrm>
            <a:off x="329902" y="545913"/>
            <a:ext cx="3214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+mj-lt"/>
              </a:rPr>
              <a:t>Institut für Zoologie  </a:t>
            </a:r>
            <a:endParaRPr lang="de-DE" sz="2400" b="1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7790B07-E029-4C21-A5E6-DC72CDBDC724}"/>
              </a:ext>
            </a:extLst>
          </p:cNvPr>
          <p:cNvSpPr txBox="1"/>
          <p:nvPr/>
        </p:nvSpPr>
        <p:spPr>
          <a:xfrm>
            <a:off x="8378383" y="321761"/>
            <a:ext cx="32650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dirty="0"/>
              <a:t>Raphael von Büren</a:t>
            </a:r>
          </a:p>
          <a:p>
            <a:pPr algn="r"/>
            <a:r>
              <a:rPr lang="de-CH" sz="1200" dirty="0"/>
              <a:t>Julia Fanderl</a:t>
            </a:r>
          </a:p>
          <a:p>
            <a:pPr algn="r"/>
            <a:r>
              <a:rPr lang="de-CH" sz="1200" dirty="0"/>
              <a:t>	 </a:t>
            </a:r>
          </a:p>
          <a:p>
            <a:pPr algn="r"/>
            <a:r>
              <a:rPr lang="de-CH" sz="1200" dirty="0"/>
              <a:t>Prof. Dr. V. Amrhein</a:t>
            </a:r>
          </a:p>
          <a:p>
            <a:pPr algn="r"/>
            <a:r>
              <a:rPr lang="de-CH" sz="1200" dirty="0"/>
              <a:t>Dr. T. Roth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6D2F8E0-6592-C747-A432-B1727E686747}"/>
              </a:ext>
            </a:extLst>
          </p:cNvPr>
          <p:cNvCxnSpPr>
            <a:cxnSpLocks/>
          </p:cNvCxnSpPr>
          <p:nvPr/>
        </p:nvCxnSpPr>
        <p:spPr>
          <a:xfrm>
            <a:off x="0" y="4174434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5925BC-010D-2040-A241-293E2C7165A3}"/>
              </a:ext>
            </a:extLst>
          </p:cNvPr>
          <p:cNvCxnSpPr>
            <a:cxnSpLocks/>
          </p:cNvCxnSpPr>
          <p:nvPr/>
        </p:nvCxnSpPr>
        <p:spPr>
          <a:xfrm>
            <a:off x="0" y="153843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192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0207201-C977-DB47-908E-A9A8649EA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847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3AA618E-748B-CB47-ABF4-545B83EB8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568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6792A51-1617-994C-96BC-90CC09794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641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A00629C-69DB-3D45-88FB-6A7C2A7C4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319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B4CE561-8DE3-694A-A83B-D4786D8D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337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63099F-BAD0-2B4A-A7A0-1C25F842F170}"/>
              </a:ext>
            </a:extLst>
          </p:cNvPr>
          <p:cNvSpPr txBox="1"/>
          <p:nvPr/>
        </p:nvSpPr>
        <p:spPr>
          <a:xfrm>
            <a:off x="0" y="2792627"/>
            <a:ext cx="12192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dirty="0">
                <a:solidFill>
                  <a:srgbClr val="C00000"/>
                </a:solidFill>
              </a:rPr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2995151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B6BAF61-CA95-1F4A-BFB3-CDB27C338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039" y="1705707"/>
            <a:ext cx="4723955" cy="38269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88260A8-3C74-6146-8B77-75E146C2EC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801"/>
          <a:stretch/>
        </p:blipFill>
        <p:spPr>
          <a:xfrm>
            <a:off x="7070641" y="1705707"/>
            <a:ext cx="4718600" cy="38269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0A9B5D7-6AE7-5247-8FB6-EB96280A8C65}"/>
              </a:ext>
            </a:extLst>
          </p:cNvPr>
          <p:cNvCxnSpPr>
            <a:cxnSpLocks/>
          </p:cNvCxnSpPr>
          <p:nvPr/>
        </p:nvCxnSpPr>
        <p:spPr>
          <a:xfrm flipH="1">
            <a:off x="3525334" y="3149272"/>
            <a:ext cx="636104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C659735-704F-5440-943B-AF3D3C0B6ADC}"/>
              </a:ext>
            </a:extLst>
          </p:cNvPr>
          <p:cNvCxnSpPr>
            <a:cxnSpLocks/>
          </p:cNvCxnSpPr>
          <p:nvPr/>
        </p:nvCxnSpPr>
        <p:spPr>
          <a:xfrm flipH="1">
            <a:off x="8443545" y="3207713"/>
            <a:ext cx="687457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A2136F2-B90E-8444-93FD-FC1599B9BA35}"/>
              </a:ext>
            </a:extLst>
          </p:cNvPr>
          <p:cNvSpPr txBox="1"/>
          <p:nvPr/>
        </p:nvSpPr>
        <p:spPr>
          <a:xfrm>
            <a:off x="-1005130" y="5703772"/>
            <a:ext cx="47347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>
                <a:solidFill>
                  <a:schemeClr val="accent1"/>
                </a:solidFill>
              </a:rPr>
              <a:t>Boxplot</a:t>
            </a:r>
          </a:p>
          <a:p>
            <a:pPr algn="ctr"/>
            <a:r>
              <a:rPr lang="en-US" sz="3200" i="1" dirty="0">
                <a:solidFill>
                  <a:schemeClr val="accent6"/>
                </a:solidFill>
              </a:rPr>
              <a:t>Boxplot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7381333" y="5703772"/>
            <a:ext cx="47293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chemeClr val="accent1"/>
                </a:solidFill>
              </a:rPr>
              <a:t>Confidence interval</a:t>
            </a:r>
          </a:p>
          <a:p>
            <a:r>
              <a:rPr lang="en-US" sz="3200" i="1" dirty="0" err="1">
                <a:solidFill>
                  <a:schemeClr val="accent6"/>
                </a:solidFill>
              </a:rPr>
              <a:t>Konfidenzinterval</a:t>
            </a:r>
            <a:endParaRPr lang="en-US" sz="3200" i="1" dirty="0">
              <a:solidFill>
                <a:schemeClr val="accent6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0ADE644-969C-7F48-8858-7ACC6F07B33B}"/>
              </a:ext>
            </a:extLst>
          </p:cNvPr>
          <p:cNvCxnSpPr>
            <a:cxnSpLocks/>
          </p:cNvCxnSpPr>
          <p:nvPr/>
        </p:nvCxnSpPr>
        <p:spPr>
          <a:xfrm>
            <a:off x="6104155" y="0"/>
            <a:ext cx="0" cy="6858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2547872-C7AD-0649-AECE-CDE0118F4F54}"/>
              </a:ext>
            </a:extLst>
          </p:cNvPr>
          <p:cNvSpPr txBox="1"/>
          <p:nvPr/>
        </p:nvSpPr>
        <p:spPr>
          <a:xfrm>
            <a:off x="4826977" y="175850"/>
            <a:ext cx="2554356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0">
            <a:solidFill>
              <a:schemeClr val="accent2">
                <a:lumMod val="50000"/>
              </a:schemeClr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1"/>
                </a:solidFill>
              </a:rPr>
              <a:t>Estimate </a:t>
            </a:r>
          </a:p>
          <a:p>
            <a:pPr algn="ctr"/>
            <a:r>
              <a:rPr lang="en-US" sz="3600" b="1" dirty="0" err="1">
                <a:solidFill>
                  <a:schemeClr val="accent6"/>
                </a:solidFill>
              </a:rPr>
              <a:t>Schätzwert</a:t>
            </a:r>
            <a:endParaRPr lang="en-US" sz="3600" b="1" dirty="0">
              <a:solidFill>
                <a:schemeClr val="accent6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4001F0-E96F-2D42-BEBF-54461866A2F7}"/>
              </a:ext>
            </a:extLst>
          </p:cNvPr>
          <p:cNvSpPr txBox="1"/>
          <p:nvPr/>
        </p:nvSpPr>
        <p:spPr>
          <a:xfrm>
            <a:off x="3729596" y="2132924"/>
            <a:ext cx="1388165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Median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Median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2DADE7-1022-8D41-BBF8-9F567C3B49B1}"/>
              </a:ext>
            </a:extLst>
          </p:cNvPr>
          <p:cNvSpPr txBox="1"/>
          <p:nvPr/>
        </p:nvSpPr>
        <p:spPr>
          <a:xfrm>
            <a:off x="8827029" y="2177580"/>
            <a:ext cx="2166731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Average</a:t>
            </a:r>
          </a:p>
          <a:p>
            <a:r>
              <a:rPr lang="en-US" sz="2800" b="1" dirty="0" err="1">
                <a:solidFill>
                  <a:schemeClr val="accent6"/>
                </a:solidFill>
              </a:rPr>
              <a:t>Durchschnitt</a:t>
            </a:r>
            <a:endParaRPr lang="en-US" sz="2800" b="1" dirty="0">
              <a:solidFill>
                <a:schemeClr val="accent6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F34372B-493B-C342-9FCB-FC4170AE591E}"/>
              </a:ext>
            </a:extLst>
          </p:cNvPr>
          <p:cNvCxnSpPr>
            <a:cxnSpLocks/>
          </p:cNvCxnSpPr>
          <p:nvPr/>
        </p:nvCxnSpPr>
        <p:spPr>
          <a:xfrm>
            <a:off x="4950069" y="1376179"/>
            <a:ext cx="0" cy="756745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2B25EA3-3F71-5A4D-918C-261C3F22B3A6}"/>
              </a:ext>
            </a:extLst>
          </p:cNvPr>
          <p:cNvCxnSpPr/>
          <p:nvPr/>
        </p:nvCxnSpPr>
        <p:spPr>
          <a:xfrm>
            <a:off x="1019907" y="3502795"/>
            <a:ext cx="2452672" cy="0"/>
          </a:xfrm>
          <a:prstGeom prst="line">
            <a:avLst/>
          </a:prstGeom>
          <a:ln w="825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4DE0E680-DAF9-1445-8A99-6D8AB877E7E0}"/>
              </a:ext>
            </a:extLst>
          </p:cNvPr>
          <p:cNvSpPr/>
          <p:nvPr/>
        </p:nvSpPr>
        <p:spPr>
          <a:xfrm>
            <a:off x="8053752" y="3429003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F5708940-0F83-214E-8E92-9BEA8BC5C5FD}"/>
              </a:ext>
            </a:extLst>
          </p:cNvPr>
          <p:cNvSpPr/>
          <p:nvPr/>
        </p:nvSpPr>
        <p:spPr>
          <a:xfrm>
            <a:off x="5534342" y="731069"/>
            <a:ext cx="3559835" cy="2893021"/>
          </a:xfrm>
          <a:prstGeom prst="arc">
            <a:avLst>
              <a:gd name="adj1" fmla="val 16318144"/>
              <a:gd name="adj2" fmla="val 0"/>
            </a:avLst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1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2000">
        <p:fade/>
      </p:transition>
    </mc:Choice>
    <mc:Fallback xmlns="">
      <p:transition spd="med" advTm="2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xit" presetSubtype="1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7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3" presetClass="exit" presetSubtype="1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3" presetClass="exit" presetSubtype="1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3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" presetClass="exit" presetSubtype="1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3" presetClass="exit" presetSubtype="10" fill="hold" grpId="2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9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3" presetClass="exit" presetSubtype="1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2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3" presetClass="exit" presetSubtype="10" fill="hold" grpId="2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5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3" presetClass="exit" presetSubtype="1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8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13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13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13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xit" presetSubtype="10" fill="hold" nodeType="withEffect">
                                  <p:stCondLst>
                                    <p:cond delay="2000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2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3" presetClass="exit" presetSubtype="10" fill="hold" grpId="1" nodeType="withEffect">
                                  <p:stCondLst>
                                    <p:cond delay="2000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5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3" presetClass="exit" presetSubtype="10" fill="hold" nodeType="withEffect">
                                  <p:stCondLst>
                                    <p:cond delay="2000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8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3" presetClass="exit" presetSubtype="10" fill="hold" grpId="1" nodeType="withEffect">
                                  <p:stCondLst>
                                    <p:cond delay="2000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1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3" presetClass="exit" presetSubtype="10" fill="hold" nodeType="withEffect">
                                  <p:stCondLst>
                                    <p:cond delay="2000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4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3" presetClass="exit" presetSubtype="10" fill="hold" nodeType="withEffect">
                                  <p:stCondLst>
                                    <p:cond delay="2000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7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3" presetClass="exit" presetSubtype="10" fill="hold" grpId="1" nodeType="withEffect">
                                  <p:stCondLst>
                                    <p:cond delay="2000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0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3" presetClass="exit" presetSubtype="10" fill="hold" grpId="3" nodeType="withEffect">
                                  <p:stCondLst>
                                    <p:cond delay="2000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3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3" presetClass="exit" presetSubtype="10" fill="hold" grpId="1" nodeType="withEffect">
                                  <p:stCondLst>
                                    <p:cond delay="2000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6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  <p:bldP spid="16" grpId="0"/>
      <p:bldP spid="16" grpId="1"/>
      <p:bldP spid="21" grpId="0" animBg="1"/>
      <p:bldP spid="21" grpId="1" animBg="1"/>
      <p:bldP spid="21" grpId="2" animBg="1"/>
      <p:bldP spid="21" grpId="3" animBg="1"/>
      <p:bldP spid="7" grpId="0" animBg="1"/>
      <p:bldP spid="7" grpId="1" animBg="1"/>
      <p:bldP spid="7" grpId="2" animBg="1"/>
      <p:bldP spid="6" grpId="0" animBg="1"/>
      <p:bldP spid="6" grpId="1" animBg="1"/>
      <p:bldP spid="13" grpId="0" animBg="1"/>
      <p:bldP spid="13" grpId="1" animBg="1"/>
      <p:bldP spid="22" grpId="0" animBg="1"/>
      <p:bldP spid="22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9407DC-2D5B-423F-B512-6D8CD3CA3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5865"/>
            <a:ext cx="10515600" cy="2365512"/>
          </a:xfrm>
        </p:spPr>
        <p:txBody>
          <a:bodyPr>
            <a:normAutofit/>
          </a:bodyPr>
          <a:lstStyle/>
          <a:p>
            <a:pPr algn="ctr"/>
            <a:r>
              <a:rPr lang="en-GB" sz="6000" b="1" dirty="0">
                <a:solidFill>
                  <a:schemeClr val="accent1"/>
                </a:solidFill>
              </a:rPr>
              <a:t>Let’s start…!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80662"/>
            <a:ext cx="10515600" cy="90452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de-CH" sz="6000" b="1" dirty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Los geht’s...!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7B4819B-79C5-0E4D-8B42-DCEC07FA9CAA}"/>
              </a:ext>
            </a:extLst>
          </p:cNvPr>
          <p:cNvCxnSpPr>
            <a:cxnSpLocks/>
          </p:cNvCxnSpPr>
          <p:nvPr/>
        </p:nvCxnSpPr>
        <p:spPr>
          <a:xfrm>
            <a:off x="0" y="3419060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265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9407DC-2D5B-423F-B512-6D8CD3CA3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7773"/>
            <a:ext cx="11057534" cy="232307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accent1"/>
                </a:solidFill>
              </a:rPr>
              <a:t>Which of the two </a:t>
            </a:r>
            <a:r>
              <a:rPr lang="en-GB" sz="3600" b="1" dirty="0">
                <a:solidFill>
                  <a:schemeClr val="accent1"/>
                </a:solidFill>
              </a:rPr>
              <a:t>estimates</a:t>
            </a:r>
            <a:r>
              <a:rPr lang="en-GB" sz="3600" dirty="0">
                <a:solidFill>
                  <a:schemeClr val="accent1"/>
                </a:solidFill>
              </a:rPr>
              <a:t> per figure is more </a:t>
            </a:r>
            <a:r>
              <a:rPr lang="en-GB" sz="3600" b="1" dirty="0">
                <a:solidFill>
                  <a:schemeClr val="accent1"/>
                </a:solidFill>
              </a:rPr>
              <a:t>reliable</a:t>
            </a:r>
            <a:r>
              <a:rPr lang="en-GB" sz="3600" dirty="0">
                <a:solidFill>
                  <a:schemeClr val="accent1"/>
                </a:solidFill>
              </a:rPr>
              <a:t>?</a:t>
            </a:r>
            <a:br>
              <a:rPr lang="en-GB" sz="4000" dirty="0">
                <a:solidFill>
                  <a:schemeClr val="accent1"/>
                </a:solidFill>
              </a:rPr>
            </a:br>
            <a:br>
              <a:rPr lang="en-GB" sz="1100" dirty="0">
                <a:solidFill>
                  <a:schemeClr val="accent1"/>
                </a:solidFill>
              </a:rPr>
            </a:br>
            <a:br>
              <a:rPr lang="en-GB" sz="1000" dirty="0">
                <a:solidFill>
                  <a:schemeClr val="accent1"/>
                </a:solidFill>
              </a:rPr>
            </a:br>
            <a:r>
              <a:rPr lang="en-GB" sz="2400" dirty="0">
                <a:solidFill>
                  <a:schemeClr val="accent1"/>
                </a:solidFill>
              </a:rPr>
              <a:t>Sample sizes and data distributions are equal</a:t>
            </a:r>
            <a:br>
              <a:rPr lang="en-GB" sz="2400" dirty="0">
                <a:solidFill>
                  <a:schemeClr val="accent1"/>
                </a:solidFill>
              </a:rPr>
            </a:br>
            <a:r>
              <a:rPr lang="en-GB" sz="2400" dirty="0">
                <a:solidFill>
                  <a:schemeClr val="accent1"/>
                </a:solidFill>
              </a:rPr>
              <a:t>The two p-values refer to one-sample t-tests against the same null hypothesis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181749"/>
            <a:ext cx="11380573" cy="251561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de-CH" sz="3600" dirty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Welcher der beiden </a:t>
            </a:r>
            <a:r>
              <a:rPr lang="de-CH" sz="3600" b="1" dirty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Schätzwerte</a:t>
            </a:r>
            <a:r>
              <a:rPr lang="de-CH" sz="3600" dirty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 pro Grafik ist </a:t>
            </a:r>
            <a:r>
              <a:rPr lang="de-CH" sz="3600" b="1" dirty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zuverlässiger</a:t>
            </a:r>
            <a:r>
              <a:rPr lang="de-CH" sz="3600" dirty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?</a:t>
            </a:r>
          </a:p>
          <a:p>
            <a:pPr marL="0" indent="0">
              <a:spcBef>
                <a:spcPct val="0"/>
              </a:spcBef>
              <a:buNone/>
            </a:pPr>
            <a:endParaRPr lang="de-CH" sz="2400" dirty="0">
              <a:solidFill>
                <a:schemeClr val="accent6"/>
              </a:solidFill>
              <a:latin typeface="+mj-lt"/>
              <a:ea typeface="+mj-ea"/>
              <a:cs typeface="+mj-cs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de-CH" sz="2400" dirty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Stichprobengrössen und Verteilungen sind gleich.</a:t>
            </a:r>
          </a:p>
          <a:p>
            <a:pPr marL="0" indent="0">
              <a:spcBef>
                <a:spcPct val="0"/>
              </a:spcBef>
              <a:buNone/>
            </a:pPr>
            <a:r>
              <a:rPr lang="de-CH" sz="2400" dirty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Die zwei P-Werte beziehen sich auf </a:t>
            </a:r>
            <a:r>
              <a:rPr lang="de-CH" sz="2400" dirty="0" err="1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one</a:t>
            </a:r>
            <a:r>
              <a:rPr lang="de-CH" sz="2400" dirty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-sample t-tests gegen die gleiche Nullhypothese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B63E07-2556-CA44-828B-ED88E390131C}"/>
              </a:ext>
            </a:extLst>
          </p:cNvPr>
          <p:cNvSpPr txBox="1"/>
          <p:nvPr/>
        </p:nvSpPr>
        <p:spPr>
          <a:xfrm>
            <a:off x="0" y="2818895"/>
            <a:ext cx="12192000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You will see 10 figures. For each, you have </a:t>
            </a:r>
            <a:r>
              <a:rPr lang="en-US" sz="2400" b="1" dirty="0">
                <a:solidFill>
                  <a:schemeClr val="accent1"/>
                </a:solidFill>
              </a:rPr>
              <a:t>6 seconds </a:t>
            </a:r>
            <a:r>
              <a:rPr lang="en-US" sz="2400" dirty="0">
                <a:solidFill>
                  <a:schemeClr val="accent1"/>
                </a:solidFill>
              </a:rPr>
              <a:t>to answer…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 err="1">
                <a:solidFill>
                  <a:schemeClr val="accent6"/>
                </a:solidFill>
              </a:rPr>
              <a:t>Sie</a:t>
            </a:r>
            <a:r>
              <a:rPr lang="en-US" sz="2400" dirty="0">
                <a:solidFill>
                  <a:schemeClr val="accent6"/>
                </a:solidFill>
              </a:rPr>
              <a:t> </a:t>
            </a:r>
            <a:r>
              <a:rPr lang="en-US" sz="2400" dirty="0" err="1">
                <a:solidFill>
                  <a:schemeClr val="accent6"/>
                </a:solidFill>
              </a:rPr>
              <a:t>werden</a:t>
            </a:r>
            <a:r>
              <a:rPr lang="en-US" sz="2400" dirty="0">
                <a:solidFill>
                  <a:schemeClr val="accent6"/>
                </a:solidFill>
              </a:rPr>
              <a:t> 10 </a:t>
            </a:r>
            <a:r>
              <a:rPr lang="en-US" sz="2400" dirty="0" err="1">
                <a:solidFill>
                  <a:schemeClr val="accent6"/>
                </a:solidFill>
              </a:rPr>
              <a:t>Grafiken</a:t>
            </a:r>
            <a:r>
              <a:rPr lang="en-US" sz="2400" dirty="0">
                <a:solidFill>
                  <a:schemeClr val="accent6"/>
                </a:solidFill>
              </a:rPr>
              <a:t> </a:t>
            </a:r>
            <a:r>
              <a:rPr lang="en-US" sz="2400" dirty="0" err="1">
                <a:solidFill>
                  <a:schemeClr val="accent6"/>
                </a:solidFill>
              </a:rPr>
              <a:t>sehen</a:t>
            </a:r>
            <a:r>
              <a:rPr lang="en-US" sz="2400" dirty="0">
                <a:solidFill>
                  <a:schemeClr val="accent6"/>
                </a:solidFill>
              </a:rPr>
              <a:t>. </a:t>
            </a:r>
            <a:r>
              <a:rPr lang="en-US" sz="2400" dirty="0" err="1">
                <a:solidFill>
                  <a:schemeClr val="accent6"/>
                </a:solidFill>
              </a:rPr>
              <a:t>Sie</a:t>
            </a:r>
            <a:r>
              <a:rPr lang="en-US" sz="2400" dirty="0">
                <a:solidFill>
                  <a:schemeClr val="accent6"/>
                </a:solidFill>
              </a:rPr>
              <a:t> </a:t>
            </a:r>
            <a:r>
              <a:rPr lang="en-US" sz="2400" dirty="0" err="1">
                <a:solidFill>
                  <a:schemeClr val="accent6"/>
                </a:solidFill>
              </a:rPr>
              <a:t>haben</a:t>
            </a:r>
            <a:r>
              <a:rPr lang="en-US" sz="2400" dirty="0">
                <a:solidFill>
                  <a:schemeClr val="accent6"/>
                </a:solidFill>
              </a:rPr>
              <a:t> je </a:t>
            </a:r>
            <a:r>
              <a:rPr lang="en-US" sz="2400" b="1" dirty="0">
                <a:solidFill>
                  <a:schemeClr val="accent6"/>
                </a:solidFill>
              </a:rPr>
              <a:t>6 </a:t>
            </a:r>
            <a:r>
              <a:rPr lang="en-US" sz="2400" b="1" dirty="0" err="1">
                <a:solidFill>
                  <a:schemeClr val="accent6"/>
                </a:solidFill>
              </a:rPr>
              <a:t>Sekunden</a:t>
            </a:r>
            <a:r>
              <a:rPr lang="en-US" sz="2400" b="1" dirty="0">
                <a:solidFill>
                  <a:schemeClr val="accent6"/>
                </a:solidFill>
              </a:rPr>
              <a:t> </a:t>
            </a:r>
            <a:r>
              <a:rPr lang="en-US" sz="2400" dirty="0" err="1">
                <a:solidFill>
                  <a:schemeClr val="accent6"/>
                </a:solidFill>
              </a:rPr>
              <a:t>Zeit</a:t>
            </a:r>
            <a:r>
              <a:rPr lang="en-US" sz="2400" dirty="0">
                <a:solidFill>
                  <a:schemeClr val="accent6"/>
                </a:solidFill>
              </a:rPr>
              <a:t> um </a:t>
            </a:r>
            <a:r>
              <a:rPr lang="en-US" sz="2400" dirty="0" err="1">
                <a:solidFill>
                  <a:schemeClr val="accent6"/>
                </a:solidFill>
              </a:rPr>
              <a:t>zu</a:t>
            </a:r>
            <a:r>
              <a:rPr lang="en-US" sz="2400" dirty="0">
                <a:solidFill>
                  <a:schemeClr val="accent6"/>
                </a:solidFill>
              </a:rPr>
              <a:t> </a:t>
            </a:r>
            <a:r>
              <a:rPr lang="en-US" sz="2400" dirty="0" err="1">
                <a:solidFill>
                  <a:schemeClr val="accent6"/>
                </a:solidFill>
              </a:rPr>
              <a:t>antworten</a:t>
            </a:r>
            <a:r>
              <a:rPr lang="en-US" sz="2400" dirty="0">
                <a:solidFill>
                  <a:schemeClr val="accent6"/>
                </a:solidFill>
              </a:rPr>
              <a:t>…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7B4819B-79C5-0E4D-8B42-DCEC07FA9CAA}"/>
              </a:ext>
            </a:extLst>
          </p:cNvPr>
          <p:cNvCxnSpPr>
            <a:cxnSpLocks/>
          </p:cNvCxnSpPr>
          <p:nvPr/>
        </p:nvCxnSpPr>
        <p:spPr>
          <a:xfrm>
            <a:off x="0" y="3419060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423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5000">
        <p:fade/>
      </p:transition>
    </mc:Choice>
    <mc:Fallback xmlns="">
      <p:transition spd="med" advClick="0" advTm="2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6" name="Titel 1">
            <a:extLst>
              <a:ext uri="{FF2B5EF4-FFF2-40B4-BE49-F238E27FC236}">
                <a16:creationId xmlns:a16="http://schemas.microsoft.com/office/drawing/2014/main" id="{0147D812-D722-D741-89DB-FB6253673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2739" y="6066692"/>
            <a:ext cx="4349262" cy="791308"/>
          </a:xfrm>
        </p:spPr>
        <p:txBody>
          <a:bodyPr>
            <a:normAutofit/>
          </a:bodyPr>
          <a:lstStyle/>
          <a:p>
            <a:r>
              <a:rPr lang="en-GB" sz="1600" dirty="0">
                <a:solidFill>
                  <a:schemeClr val="accent1"/>
                </a:solidFill>
              </a:rPr>
              <a:t>Which of the two estimates is more </a:t>
            </a:r>
            <a:r>
              <a:rPr lang="en-GB" sz="1600" b="1" dirty="0">
                <a:solidFill>
                  <a:schemeClr val="accent1"/>
                </a:solidFill>
              </a:rPr>
              <a:t>reliable</a:t>
            </a:r>
            <a:r>
              <a:rPr lang="en-GB" sz="1600" dirty="0">
                <a:solidFill>
                  <a:schemeClr val="accent1"/>
                </a:solidFill>
              </a:rPr>
              <a:t>?</a:t>
            </a:r>
            <a:br>
              <a:rPr lang="en-GB" sz="1600" dirty="0">
                <a:solidFill>
                  <a:schemeClr val="accent1"/>
                </a:solidFill>
              </a:rPr>
            </a:br>
            <a:br>
              <a:rPr lang="en-GB" sz="800" dirty="0">
                <a:solidFill>
                  <a:schemeClr val="accent1"/>
                </a:solidFill>
              </a:rPr>
            </a:br>
            <a:r>
              <a:rPr lang="de-CH" sz="1600" dirty="0">
                <a:solidFill>
                  <a:schemeClr val="accent6"/>
                </a:solidFill>
              </a:rPr>
              <a:t>Welcher der beiden Schätzwerte ist </a:t>
            </a:r>
            <a:r>
              <a:rPr lang="de-CH" sz="1600" b="1" dirty="0">
                <a:solidFill>
                  <a:schemeClr val="accent6"/>
                </a:solidFill>
              </a:rPr>
              <a:t>zuverlässiger?</a:t>
            </a:r>
            <a:endParaRPr lang="en-GB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6097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734FA67-B484-4945-B716-59BC84DBE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787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1737919-E29C-574E-B518-C037B6F8B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108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06279F6-61D9-764B-B905-767EE791E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229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FB9D6B1-F640-E84B-A98D-747EB6AA1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915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132</Words>
  <Application>Microsoft Macintosh PowerPoint</Application>
  <PresentationFormat>Widescreen</PresentationFormat>
  <Paragraphs>33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</vt:lpstr>
      <vt:lpstr>PowerPoint Presentation</vt:lpstr>
      <vt:lpstr>PowerPoint Presentation</vt:lpstr>
      <vt:lpstr>Let’s start…!</vt:lpstr>
      <vt:lpstr>Which of the two estimates per figure is more reliable?   Sample sizes and data distributions are equal The two p-values refer to one-sample t-tests against the same null hypothesis</vt:lpstr>
      <vt:lpstr>Which of the two estimates is more reliable?  Welcher der beiden Schätzwerte ist zuverlässiger?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 Fanderl</dc:creator>
  <cp:lastModifiedBy>raphael.vb@bluewin.ch</cp:lastModifiedBy>
  <cp:revision>50</cp:revision>
  <dcterms:created xsi:type="dcterms:W3CDTF">2018-03-13T14:26:20Z</dcterms:created>
  <dcterms:modified xsi:type="dcterms:W3CDTF">2018-03-14T21:17:58Z</dcterms:modified>
</cp:coreProperties>
</file>