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94" r:id="rId5"/>
    <p:sldId id="259" r:id="rId6"/>
    <p:sldId id="293" r:id="rId7"/>
    <p:sldId id="261" r:id="rId8"/>
    <p:sldId id="292" r:id="rId9"/>
    <p:sldId id="272" r:id="rId10"/>
    <p:sldId id="283" r:id="rId11"/>
    <p:sldId id="273" r:id="rId12"/>
    <p:sldId id="284" r:id="rId13"/>
    <p:sldId id="274" r:id="rId14"/>
    <p:sldId id="285" r:id="rId15"/>
    <p:sldId id="275" r:id="rId16"/>
    <p:sldId id="286" r:id="rId17"/>
    <p:sldId id="276" r:id="rId18"/>
    <p:sldId id="287" r:id="rId19"/>
    <p:sldId id="277" r:id="rId20"/>
    <p:sldId id="288" r:id="rId21"/>
    <p:sldId id="278" r:id="rId22"/>
    <p:sldId id="289" r:id="rId23"/>
    <p:sldId id="279" r:id="rId24"/>
    <p:sldId id="290" r:id="rId25"/>
    <p:sldId id="280" r:id="rId26"/>
    <p:sldId id="291" r:id="rId27"/>
    <p:sldId id="28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Confidence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interval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boxplot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better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interpret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findings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Konfidenzinterval</a:t>
            </a:r>
            <a:r>
              <a:rPr lang="de-CH" sz="4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oder Boxplot:</a:t>
            </a:r>
          </a:p>
          <a:p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Was ist besser geeignet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D2F8E0-6592-C747-A432-B1727E686747}"/>
              </a:ext>
            </a:extLst>
          </p:cNvPr>
          <p:cNvCxnSpPr>
            <a:cxnSpLocks/>
          </p:cNvCxnSpPr>
          <p:nvPr/>
        </p:nvCxnSpPr>
        <p:spPr>
          <a:xfrm>
            <a:off x="0" y="417443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BAF61-CA95-1F4A-BFB3-CDB27C33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9" y="1705707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1"/>
          <a:stretch/>
        </p:blipFill>
        <p:spPr>
          <a:xfrm>
            <a:off x="7070641" y="1705707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A9B5D7-6AE7-5247-8FB6-EB96280A8C65}"/>
              </a:ext>
            </a:extLst>
          </p:cNvPr>
          <p:cNvCxnSpPr>
            <a:cxnSpLocks/>
          </p:cNvCxnSpPr>
          <p:nvPr/>
        </p:nvCxnSpPr>
        <p:spPr>
          <a:xfrm flipH="1">
            <a:off x="3525334" y="3149272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8443545" y="3207713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2136F2-B90E-8444-93FD-FC1599B9BA35}"/>
              </a:ext>
            </a:extLst>
          </p:cNvPr>
          <p:cNvSpPr txBox="1"/>
          <p:nvPr/>
        </p:nvSpPr>
        <p:spPr>
          <a:xfrm>
            <a:off x="-1005130" y="5703772"/>
            <a:ext cx="473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1"/>
                </a:solidFill>
              </a:rPr>
              <a:t>Boxplot</a:t>
            </a:r>
          </a:p>
          <a:p>
            <a:pPr algn="ctr"/>
            <a:r>
              <a:rPr lang="en-US" sz="3200" i="1" dirty="0">
                <a:solidFill>
                  <a:schemeClr val="accent6"/>
                </a:solidFill>
              </a:rPr>
              <a:t>Boxplot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7381333" y="5703772"/>
            <a:ext cx="4729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1"/>
                </a:solidFill>
              </a:rPr>
              <a:t>Confidence interval</a:t>
            </a:r>
          </a:p>
          <a:p>
            <a:r>
              <a:rPr lang="en-US" sz="3200" i="1" dirty="0" err="1">
                <a:solidFill>
                  <a:schemeClr val="accent6"/>
                </a:solidFill>
              </a:rPr>
              <a:t>Konfidenzinterval</a:t>
            </a:r>
            <a:endParaRPr lang="en-US" sz="3200" i="1" dirty="0">
              <a:solidFill>
                <a:schemeClr val="accent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ADE644-969C-7F48-8858-7ACC6F07B33B}"/>
              </a:ext>
            </a:extLst>
          </p:cNvPr>
          <p:cNvCxnSpPr>
            <a:cxnSpLocks/>
          </p:cNvCxnSpPr>
          <p:nvPr/>
        </p:nvCxnSpPr>
        <p:spPr>
          <a:xfrm>
            <a:off x="6104155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547872-C7AD-0649-AECE-CDE0118F4F54}"/>
              </a:ext>
            </a:extLst>
          </p:cNvPr>
          <p:cNvSpPr txBox="1"/>
          <p:nvPr/>
        </p:nvSpPr>
        <p:spPr>
          <a:xfrm>
            <a:off x="4826977" y="175850"/>
            <a:ext cx="255435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Estimate </a:t>
            </a:r>
          </a:p>
          <a:p>
            <a:pPr algn="ctr"/>
            <a:r>
              <a:rPr lang="en-US" sz="3600" b="1" dirty="0" err="1">
                <a:solidFill>
                  <a:schemeClr val="accent6"/>
                </a:solidFill>
              </a:rPr>
              <a:t>Schätzwert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001F0-E96F-2D42-BEBF-54461866A2F7}"/>
              </a:ext>
            </a:extLst>
          </p:cNvPr>
          <p:cNvSpPr txBox="1"/>
          <p:nvPr/>
        </p:nvSpPr>
        <p:spPr>
          <a:xfrm>
            <a:off x="3729596" y="2132924"/>
            <a:ext cx="138816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Median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Median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8827029" y="2177580"/>
            <a:ext cx="216673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Average</a:t>
            </a:r>
          </a:p>
          <a:p>
            <a:r>
              <a:rPr lang="en-US" sz="2800" b="1" dirty="0" err="1">
                <a:solidFill>
                  <a:schemeClr val="accent6"/>
                </a:solidFill>
              </a:rPr>
              <a:t>Durchschnitt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34372B-493B-C342-9FCB-FC4170AE591E}"/>
              </a:ext>
            </a:extLst>
          </p:cNvPr>
          <p:cNvCxnSpPr>
            <a:cxnSpLocks/>
          </p:cNvCxnSpPr>
          <p:nvPr/>
        </p:nvCxnSpPr>
        <p:spPr>
          <a:xfrm>
            <a:off x="4950069" y="1376179"/>
            <a:ext cx="0" cy="75674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25EA3-3F71-5A4D-918C-261C3F22B3A6}"/>
              </a:ext>
            </a:extLst>
          </p:cNvPr>
          <p:cNvCxnSpPr/>
          <p:nvPr/>
        </p:nvCxnSpPr>
        <p:spPr>
          <a:xfrm>
            <a:off x="1019907" y="3502795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8053752" y="342900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5708940-0F83-214E-8E92-9BEA8BC5C5FD}"/>
              </a:ext>
            </a:extLst>
          </p:cNvPr>
          <p:cNvSpPr/>
          <p:nvPr/>
        </p:nvSpPr>
        <p:spPr>
          <a:xfrm>
            <a:off x="5534342" y="731069"/>
            <a:ext cx="3559835" cy="2893021"/>
          </a:xfrm>
          <a:prstGeom prst="arc">
            <a:avLst>
              <a:gd name="adj1" fmla="val 16318144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000">
        <p:fade/>
      </p:transition>
    </mc:Choice>
    <mc:Fallback xmlns="">
      <p:transition spd="med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3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 animBg="1"/>
      <p:bldP spid="21" grpId="1" animBg="1"/>
      <p:bldP spid="21" grpId="2" animBg="1"/>
      <p:bldP spid="21" grpId="3" animBg="1"/>
      <p:bldP spid="7" grpId="0" animBg="1"/>
      <p:bldP spid="7" grpId="1" animBg="1"/>
      <p:bldP spid="7" grpId="2" animBg="1"/>
      <p:bldP spid="6" grpId="0" animBg="1"/>
      <p:bldP spid="6" grpId="1" animBg="1"/>
      <p:bldP spid="13" grpId="0" animBg="1"/>
      <p:bldP spid="13" grpId="1" animBg="1"/>
      <p:bldP spid="22" grpId="0" animBg="1"/>
      <p:bldP spid="2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C0000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773"/>
            <a:ext cx="11057534" cy="1297935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Which of the two </a:t>
            </a:r>
            <a:r>
              <a:rPr lang="en-GB" sz="3600" b="1" dirty="0">
                <a:solidFill>
                  <a:schemeClr val="accent1"/>
                </a:solidFill>
              </a:rPr>
              <a:t>estimates</a:t>
            </a:r>
            <a:r>
              <a:rPr lang="en-GB" sz="3600" dirty="0">
                <a:solidFill>
                  <a:schemeClr val="accent1"/>
                </a:solidFill>
              </a:rPr>
              <a:t> per figure is more </a:t>
            </a:r>
            <a:r>
              <a:rPr lang="en-GB" sz="3600" b="1" dirty="0">
                <a:solidFill>
                  <a:schemeClr val="accent1"/>
                </a:solidFill>
              </a:rPr>
              <a:t>reliable</a:t>
            </a:r>
            <a:r>
              <a:rPr lang="en-GB" sz="3600" dirty="0">
                <a:solidFill>
                  <a:schemeClr val="accent1"/>
                </a:solidFill>
              </a:rPr>
              <a:t>?</a:t>
            </a:r>
            <a:br>
              <a:rPr lang="en-GB" sz="40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58812"/>
            <a:ext cx="11380573" cy="1315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Welcher der beiden </a:t>
            </a:r>
            <a:r>
              <a:rPr lang="de-CH" sz="36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Schätzwerte</a:t>
            </a: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pro Grafik ist </a:t>
            </a:r>
            <a:r>
              <a:rPr lang="de-CH" sz="36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zuverlässiger</a:t>
            </a: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marL="0" indent="0">
              <a:spcBef>
                <a:spcPct val="0"/>
              </a:spcBef>
              <a:buNone/>
            </a:pPr>
            <a:endParaRPr lang="de-CH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63E07-2556-CA44-828B-ED88E390131C}"/>
              </a:ext>
            </a:extLst>
          </p:cNvPr>
          <p:cNvSpPr txBox="1"/>
          <p:nvPr/>
        </p:nvSpPr>
        <p:spPr>
          <a:xfrm>
            <a:off x="0" y="2818895"/>
            <a:ext cx="1219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You will see 10 figures. For each, you have </a:t>
            </a:r>
            <a:r>
              <a:rPr lang="en-US" sz="2400" b="1" dirty="0">
                <a:solidFill>
                  <a:schemeClr val="accent1"/>
                </a:solidFill>
              </a:rPr>
              <a:t>6 seconds </a:t>
            </a:r>
            <a:r>
              <a:rPr lang="en-US" sz="2400" dirty="0">
                <a:solidFill>
                  <a:schemeClr val="accent1"/>
                </a:solidFill>
              </a:rPr>
              <a:t>to answer…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Sie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werden</a:t>
            </a:r>
            <a:r>
              <a:rPr lang="en-US" sz="2400" dirty="0">
                <a:solidFill>
                  <a:schemeClr val="accent6"/>
                </a:solidFill>
              </a:rPr>
              <a:t> 10 </a:t>
            </a:r>
            <a:r>
              <a:rPr lang="en-US" sz="2400" dirty="0" err="1">
                <a:solidFill>
                  <a:schemeClr val="accent6"/>
                </a:solidFill>
              </a:rPr>
              <a:t>Grafiken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sehen</a:t>
            </a:r>
            <a:r>
              <a:rPr lang="en-US" sz="2400" dirty="0">
                <a:solidFill>
                  <a:schemeClr val="accent6"/>
                </a:solidFill>
              </a:rPr>
              <a:t>. </a:t>
            </a:r>
            <a:r>
              <a:rPr lang="en-US" sz="2400" dirty="0" err="1">
                <a:solidFill>
                  <a:schemeClr val="accent6"/>
                </a:solidFill>
              </a:rPr>
              <a:t>Sie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haben</a:t>
            </a:r>
            <a:r>
              <a:rPr lang="en-US" sz="2400" dirty="0">
                <a:solidFill>
                  <a:schemeClr val="accent6"/>
                </a:solidFill>
              </a:rPr>
              <a:t> je </a:t>
            </a:r>
            <a:r>
              <a:rPr lang="en-US" sz="2400" b="1" dirty="0">
                <a:solidFill>
                  <a:schemeClr val="accent6"/>
                </a:solidFill>
              </a:rPr>
              <a:t>6 </a:t>
            </a:r>
            <a:r>
              <a:rPr lang="en-US" sz="2400" b="1" dirty="0" err="1">
                <a:solidFill>
                  <a:schemeClr val="accent6"/>
                </a:solidFill>
              </a:rPr>
              <a:t>Sekunden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Zeit</a:t>
            </a:r>
            <a:r>
              <a:rPr lang="en-US" sz="2400" dirty="0">
                <a:solidFill>
                  <a:schemeClr val="accent6"/>
                </a:solidFill>
              </a:rPr>
              <a:t> um </a:t>
            </a:r>
            <a:r>
              <a:rPr lang="en-US" sz="2400" dirty="0" err="1">
                <a:solidFill>
                  <a:schemeClr val="accent6"/>
                </a:solidFill>
              </a:rPr>
              <a:t>zu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antworten</a:t>
            </a:r>
            <a:r>
              <a:rPr lang="en-US" sz="2400" dirty="0">
                <a:solidFill>
                  <a:schemeClr val="accent6"/>
                </a:solidFill>
              </a:rPr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FE30D1-833A-5F4F-AB90-F65A3824C919}"/>
              </a:ext>
            </a:extLst>
          </p:cNvPr>
          <p:cNvSpPr txBox="1"/>
          <p:nvPr/>
        </p:nvSpPr>
        <p:spPr>
          <a:xfrm>
            <a:off x="457200" y="1452734"/>
            <a:ext cx="1105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>
                <a:solidFill>
                  <a:schemeClr val="accent1"/>
                </a:solidFill>
              </a:rPr>
              <a:t>The two p-values refer to one-sample t-tests against the same null hypothesis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chemeClr val="accent1"/>
                </a:solidFill>
              </a:rPr>
              <a:t>Sample sizes are equal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457200" y="5514615"/>
            <a:ext cx="1162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de-CH" sz="2400" dirty="0">
                <a:solidFill>
                  <a:schemeClr val="accent6"/>
                </a:solidFill>
              </a:rPr>
              <a:t>Die zwei P-Werte beziehen sich auf </a:t>
            </a:r>
            <a:r>
              <a:rPr lang="de-CH" sz="2400" dirty="0" err="1">
                <a:solidFill>
                  <a:schemeClr val="accent6"/>
                </a:solidFill>
              </a:rPr>
              <a:t>one</a:t>
            </a:r>
            <a:r>
              <a:rPr lang="de-CH" sz="2400" dirty="0">
                <a:solidFill>
                  <a:schemeClr val="accent6"/>
                </a:solidFill>
              </a:rPr>
              <a:t>-sample t-tests gegen die gleiche Nullhypothese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de-CH" sz="2400" dirty="0">
                <a:solidFill>
                  <a:schemeClr val="accent6"/>
                </a:solidFill>
              </a:rPr>
              <a:t>Stichprobengrössen sind gleich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486"/>
            <a:ext cx="12192000" cy="1143806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Choose left or right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30056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Wählen Sie rechts oder links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F4F2DC43-78C2-CF40-B8A1-E45D947AA16D}"/>
              </a:ext>
            </a:extLst>
          </p:cNvPr>
          <p:cNvSpPr txBox="1">
            <a:spLocks/>
          </p:cNvSpPr>
          <p:nvPr/>
        </p:nvSpPr>
        <p:spPr>
          <a:xfrm>
            <a:off x="-1" y="1648470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accent1"/>
                </a:solidFill>
              </a:rPr>
              <a:t>No idea? Please just guess.</a:t>
            </a:r>
            <a:br>
              <a:rPr lang="en-GB" sz="3600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We need an answer, but it does not need to be correct…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4915931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>
                <a:solidFill>
                  <a:schemeClr val="accent6"/>
                </a:solidFill>
              </a:rPr>
              <a:t>Keine Ahnung? Dann raten Sie.</a:t>
            </a:r>
          </a:p>
          <a:p>
            <a:pPr algn="ctr"/>
            <a:r>
              <a:rPr lang="de-CH" sz="3600" b="1" dirty="0">
                <a:solidFill>
                  <a:schemeClr val="accent6"/>
                </a:solidFill>
              </a:rPr>
              <a:t>Eine Antwort ist obligatorisch</a:t>
            </a:r>
          </a:p>
        </p:txBody>
      </p:sp>
    </p:spTree>
    <p:extLst>
      <p:ext uri="{BB962C8B-B14F-4D97-AF65-F5344CB8AC3E}">
        <p14:creationId xmlns:p14="http://schemas.microsoft.com/office/powerpoint/2010/main" val="121556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865"/>
            <a:ext cx="10515600" cy="2365512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/>
                </a:solidFill>
              </a:rPr>
              <a:t>Let’s start…!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0662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Los geht’s...!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0147D812-D722-D741-89DB-FB625367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739" y="6066692"/>
            <a:ext cx="4349262" cy="791308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8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ist </a:t>
            </a:r>
            <a:r>
              <a:rPr lang="de-CH" sz="1600" b="1" dirty="0">
                <a:solidFill>
                  <a:schemeClr val="accent6"/>
                </a:solidFill>
              </a:rPr>
              <a:t>zuverlässiger?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172</Words>
  <Application>Microsoft Macintosh PowerPoint</Application>
  <PresentationFormat>Widescreen</PresentationFormat>
  <Paragraphs>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Which of the two estimates per figure is more reliable? </vt:lpstr>
      <vt:lpstr>Choose left or right</vt:lpstr>
      <vt:lpstr>Let’s start…!</vt:lpstr>
      <vt:lpstr>PowerPoint Presentation</vt:lpstr>
      <vt:lpstr>Which of the two estimates is more reliable?  Welcher der beiden Schätzwerte ist zuverlässiger?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65</cp:revision>
  <dcterms:created xsi:type="dcterms:W3CDTF">2018-03-13T14:26:20Z</dcterms:created>
  <dcterms:modified xsi:type="dcterms:W3CDTF">2018-03-15T13:29:28Z</dcterms:modified>
</cp:coreProperties>
</file>