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4" r:id="rId7"/>
    <p:sldId id="259" r:id="rId8"/>
    <p:sldId id="293" r:id="rId9"/>
    <p:sldId id="261" r:id="rId10"/>
    <p:sldId id="292" r:id="rId11"/>
    <p:sldId id="272" r:id="rId12"/>
    <p:sldId id="283" r:id="rId13"/>
    <p:sldId id="273" r:id="rId14"/>
    <p:sldId id="284" r:id="rId15"/>
    <p:sldId id="274" r:id="rId16"/>
    <p:sldId id="285" r:id="rId17"/>
    <p:sldId id="275" r:id="rId18"/>
    <p:sldId id="286" r:id="rId19"/>
    <p:sldId id="276" r:id="rId20"/>
    <p:sldId id="287" r:id="rId21"/>
    <p:sldId id="277" r:id="rId22"/>
    <p:sldId id="288" r:id="rId23"/>
    <p:sldId id="278" r:id="rId24"/>
    <p:sldId id="289" r:id="rId25"/>
    <p:sldId id="279" r:id="rId26"/>
    <p:sldId id="290" r:id="rId27"/>
    <p:sldId id="280" r:id="rId28"/>
    <p:sldId id="291" r:id="rId29"/>
    <p:sldId id="281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15.03.18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r>
              <a:rPr lang="de-CH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Confidence </a:t>
            </a:r>
            <a:r>
              <a:rPr lang="de-CH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interval</a:t>
            </a:r>
            <a:r>
              <a:rPr lang="de-CH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</a:t>
            </a:r>
            <a:r>
              <a:rPr lang="de-CH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boxplot</a:t>
            </a:r>
            <a:r>
              <a:rPr lang="de-CH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Which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is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better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interpret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findings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Konfidenzinterval</a:t>
            </a:r>
            <a:r>
              <a:rPr lang="de-CH" sz="4000" b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oder Boxplot:</a:t>
            </a:r>
          </a:p>
          <a:p>
            <a:r>
              <a:rPr lang="de-CH" sz="4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D2F8E0-6592-C747-A432-B1727E686747}"/>
              </a:ext>
            </a:extLst>
          </p:cNvPr>
          <p:cNvCxnSpPr>
            <a:cxnSpLocks/>
          </p:cNvCxnSpPr>
          <p:nvPr/>
        </p:nvCxnSpPr>
        <p:spPr>
          <a:xfrm>
            <a:off x="0" y="417443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accent1"/>
                </a:solidFill>
              </a:rPr>
              <a:t>Confidence interval</a:t>
            </a:r>
          </a:p>
          <a:p>
            <a:pPr algn="ctr"/>
            <a:r>
              <a:rPr lang="en-US" sz="4000" i="1" dirty="0" err="1">
                <a:solidFill>
                  <a:schemeClr val="accent6"/>
                </a:solidFill>
              </a:rPr>
              <a:t>Konfidenzintervall</a:t>
            </a:r>
            <a:endParaRPr lang="en-US" sz="4000" i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300250"/>
            <a:ext cx="216673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Average</a:t>
            </a:r>
          </a:p>
          <a:p>
            <a:r>
              <a:rPr lang="en-US" sz="2800" b="1" dirty="0" err="1">
                <a:solidFill>
                  <a:schemeClr val="accent6"/>
                </a:solidFill>
              </a:rPr>
              <a:t>Mittelwert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C00000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accent1"/>
                </a:solidFill>
              </a:rPr>
              <a:t>Boxplot</a:t>
            </a:r>
          </a:p>
          <a:p>
            <a:pPr algn="ctr"/>
            <a:r>
              <a:rPr lang="en-US" sz="4000" i="1" dirty="0">
                <a:solidFill>
                  <a:schemeClr val="accent6"/>
                </a:solidFill>
              </a:rPr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12411" y="1200940"/>
            <a:ext cx="1388165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Median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407DC-2D5B-423F-B512-6D8CD3CA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671"/>
            <a:ext cx="10726615" cy="1960963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accent1"/>
                </a:solidFill>
              </a:rPr>
              <a:t>The average / median in our sample is an </a:t>
            </a:r>
            <a:r>
              <a:rPr lang="en-GB" sz="4000" b="1" dirty="0">
                <a:solidFill>
                  <a:schemeClr val="accent1"/>
                </a:solidFill>
              </a:rPr>
              <a:t>estimate</a:t>
            </a:r>
            <a:r>
              <a:rPr lang="en-GB" sz="4000" dirty="0">
                <a:solidFill>
                  <a:schemeClr val="accent1"/>
                </a:solidFill>
              </a:rPr>
              <a:t> of the true average / median in a larger population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01170"/>
            <a:ext cx="10726615" cy="228310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B4819B-79C5-0E4D-8B42-DCEC07FA9CAA}"/>
              </a:ext>
            </a:extLst>
          </p:cNvPr>
          <p:cNvCxnSpPr>
            <a:cxnSpLocks/>
          </p:cNvCxnSpPr>
          <p:nvPr/>
        </p:nvCxnSpPr>
        <p:spPr>
          <a:xfrm>
            <a:off x="0" y="34190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407DC-2D5B-423F-B512-6D8CD3CA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31047"/>
            <a:ext cx="11201401" cy="1297935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accent1"/>
                </a:solidFill>
              </a:rPr>
              <a:t>Which of the </a:t>
            </a:r>
            <a:r>
              <a:rPr lang="en-GB" sz="4000" b="1" dirty="0">
                <a:solidFill>
                  <a:schemeClr val="accent1"/>
                </a:solidFill>
              </a:rPr>
              <a:t>estimates</a:t>
            </a:r>
            <a:r>
              <a:rPr lang="en-GB" sz="4000" dirty="0">
                <a:solidFill>
                  <a:schemeClr val="accent1"/>
                </a:solidFill>
              </a:rPr>
              <a:t> on each slide is </a:t>
            </a:r>
            <a:r>
              <a:rPr lang="en-GB" sz="4000" b="1" dirty="0">
                <a:solidFill>
                  <a:schemeClr val="accent1"/>
                </a:solidFill>
              </a:rPr>
              <a:t>more reliable</a:t>
            </a:r>
            <a:r>
              <a:rPr lang="en-GB" sz="40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3649600"/>
            <a:ext cx="11624767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B4819B-79C5-0E4D-8B42-DCEC07FA9CAA}"/>
              </a:ext>
            </a:extLst>
          </p:cNvPr>
          <p:cNvCxnSpPr>
            <a:cxnSpLocks/>
          </p:cNvCxnSpPr>
          <p:nvPr/>
        </p:nvCxnSpPr>
        <p:spPr>
          <a:xfrm>
            <a:off x="0" y="34190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FE30D1-833A-5F4F-AB90-F65A3824C919}"/>
              </a:ext>
            </a:extLst>
          </p:cNvPr>
          <p:cNvSpPr txBox="1"/>
          <p:nvPr/>
        </p:nvSpPr>
        <p:spPr>
          <a:xfrm>
            <a:off x="457199" y="2082009"/>
            <a:ext cx="11057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accent1"/>
                </a:solidFill>
              </a:rPr>
              <a:t>(The two p-values refer to one-sample t-tests against the same null hypothesis;</a:t>
            </a:r>
          </a:p>
          <a:p>
            <a:r>
              <a:rPr lang="en-GB" sz="2400" i="1" dirty="0">
                <a:solidFill>
                  <a:schemeClr val="accent1"/>
                </a:solidFill>
              </a:rPr>
              <a:t>sample sizes are equal)</a:t>
            </a: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457198" y="5369673"/>
            <a:ext cx="11624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>
                <a:solidFill>
                  <a:schemeClr val="accent6"/>
                </a:solidFill>
              </a:rPr>
              <a:t>(Die zwei P-Werte beziehen sich auf </a:t>
            </a:r>
            <a:r>
              <a:rPr lang="de-CH" sz="2400" i="1" dirty="0" err="1">
                <a:solidFill>
                  <a:schemeClr val="accent6"/>
                </a:solidFill>
              </a:rPr>
              <a:t>one</a:t>
            </a:r>
            <a:r>
              <a:rPr lang="de-CH" sz="2400" i="1" dirty="0">
                <a:solidFill>
                  <a:schemeClr val="accent6"/>
                </a:solidFill>
              </a:rPr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>
                <a:solidFill>
                  <a:schemeClr val="accent6"/>
                </a:solidFill>
              </a:rPr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407DC-2D5B-423F-B512-6D8CD3CA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1181"/>
            <a:ext cx="12192000" cy="1143806"/>
          </a:xfrm>
        </p:spPr>
        <p:txBody>
          <a:bodyPr>
            <a:no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Is the left or right estimate more reliable?</a:t>
            </a:r>
            <a:endParaRPr lang="en-GB" sz="4000" b="1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30056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B4819B-79C5-0E4D-8B42-DCEC07FA9CAA}"/>
              </a:ext>
            </a:extLst>
          </p:cNvPr>
          <p:cNvCxnSpPr>
            <a:cxnSpLocks/>
          </p:cNvCxnSpPr>
          <p:nvPr/>
        </p:nvCxnSpPr>
        <p:spPr>
          <a:xfrm>
            <a:off x="0" y="34190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>
            <a:extLst>
              <a:ext uri="{FF2B5EF4-FFF2-40B4-BE49-F238E27FC236}">
                <a16:creationId xmlns:a16="http://schemas.microsoft.com/office/drawing/2014/main" id="{F4F2DC43-78C2-CF40-B8A1-E45D947AA16D}"/>
              </a:ext>
            </a:extLst>
          </p:cNvPr>
          <p:cNvSpPr txBox="1">
            <a:spLocks/>
          </p:cNvSpPr>
          <p:nvPr/>
        </p:nvSpPr>
        <p:spPr>
          <a:xfrm>
            <a:off x="-1" y="1824317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>
                <a:solidFill>
                  <a:schemeClr val="accent1"/>
                </a:solidFill>
              </a:rPr>
              <a:t>No idea? Please just guess.</a:t>
            </a:r>
            <a:br>
              <a:rPr lang="en-GB" sz="4000" dirty="0">
                <a:solidFill>
                  <a:schemeClr val="accent1"/>
                </a:solidFill>
              </a:rPr>
            </a:br>
            <a:r>
              <a:rPr lang="en-GB" sz="4000" b="1" dirty="0">
                <a:solidFill>
                  <a:schemeClr val="accent1"/>
                </a:solidFill>
              </a:rPr>
              <a:t>We need an answer, but it does not need to be correct…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4915931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>
                <a:solidFill>
                  <a:schemeClr val="accent6"/>
                </a:solidFill>
              </a:rPr>
              <a:t>Keine Ahnung? Bitte raten Sie.</a:t>
            </a:r>
          </a:p>
          <a:p>
            <a:pPr algn="ctr"/>
            <a:r>
              <a:rPr lang="de-CH" sz="4000" b="1" dirty="0">
                <a:solidFill>
                  <a:schemeClr val="accent6"/>
                </a:solidFill>
              </a:rPr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You will see 10 slides. For each slide, you have </a:t>
            </a:r>
            <a:r>
              <a:rPr lang="en-US" sz="2400" b="1" dirty="0">
                <a:solidFill>
                  <a:schemeClr val="accent1"/>
                </a:solidFill>
              </a:rPr>
              <a:t>6 seconds </a:t>
            </a:r>
            <a:r>
              <a:rPr lang="en-US" sz="2400" dirty="0">
                <a:solidFill>
                  <a:schemeClr val="accent1"/>
                </a:solidFill>
              </a:rPr>
              <a:t>to answer…</a:t>
            </a:r>
            <a:endParaRPr lang="en-US" sz="2400" dirty="0"/>
          </a:p>
          <a:p>
            <a:pPr algn="ctr"/>
            <a:r>
              <a:rPr lang="en-US" sz="2400" dirty="0" err="1">
                <a:solidFill>
                  <a:schemeClr val="accent6"/>
                </a:solidFill>
              </a:rPr>
              <a:t>Sie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werden</a:t>
            </a:r>
            <a:r>
              <a:rPr lang="en-US" sz="2400" dirty="0">
                <a:solidFill>
                  <a:schemeClr val="accent6"/>
                </a:solidFill>
              </a:rPr>
              <a:t> 10 </a:t>
            </a:r>
            <a:r>
              <a:rPr lang="en-US" sz="2400" dirty="0" err="1">
                <a:solidFill>
                  <a:schemeClr val="accent6"/>
                </a:solidFill>
              </a:rPr>
              <a:t>Folien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sehen</a:t>
            </a:r>
            <a:r>
              <a:rPr lang="en-US" sz="2400" dirty="0">
                <a:solidFill>
                  <a:schemeClr val="accent6"/>
                </a:solidFill>
              </a:rPr>
              <a:t>. </a:t>
            </a:r>
            <a:r>
              <a:rPr lang="en-US" sz="2400" dirty="0" err="1">
                <a:solidFill>
                  <a:schemeClr val="accent6"/>
                </a:solidFill>
              </a:rPr>
              <a:t>Sie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haben</a:t>
            </a:r>
            <a:r>
              <a:rPr lang="en-US" sz="2400" dirty="0">
                <a:solidFill>
                  <a:schemeClr val="accent6"/>
                </a:solidFill>
              </a:rPr>
              <a:t> je </a:t>
            </a:r>
            <a:r>
              <a:rPr lang="en-US" sz="2400" b="1" dirty="0">
                <a:solidFill>
                  <a:schemeClr val="accent6"/>
                </a:solidFill>
              </a:rPr>
              <a:t>6 </a:t>
            </a:r>
            <a:r>
              <a:rPr lang="en-US" sz="2400" b="1" dirty="0" err="1">
                <a:solidFill>
                  <a:schemeClr val="accent6"/>
                </a:solidFill>
              </a:rPr>
              <a:t>Sekunden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Zeit</a:t>
            </a:r>
            <a:r>
              <a:rPr lang="en-US" sz="2400" dirty="0">
                <a:solidFill>
                  <a:schemeClr val="accent6"/>
                </a:solidFill>
              </a:rPr>
              <a:t>, um </a:t>
            </a:r>
            <a:r>
              <a:rPr lang="en-US" sz="2400" dirty="0" err="1">
                <a:solidFill>
                  <a:schemeClr val="accent6"/>
                </a:solidFill>
              </a:rPr>
              <a:t>zu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antworten</a:t>
            </a:r>
            <a:r>
              <a:rPr lang="en-US" sz="2400" dirty="0">
                <a:solidFill>
                  <a:schemeClr val="accent6"/>
                </a:solidFill>
              </a:rPr>
              <a:t>…</a:t>
            </a:r>
          </a:p>
          <a:p>
            <a:pPr algn="ctr"/>
            <a:endParaRPr lang="en-US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6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407DC-2D5B-423F-B512-6D8CD3CA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865"/>
            <a:ext cx="10515600" cy="2365512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accent1"/>
                </a:solidFill>
              </a:rPr>
              <a:t>Let’s start…!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0662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Los geht’s...!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B4819B-79C5-0E4D-8B42-DCEC07FA9CAA}"/>
              </a:ext>
            </a:extLst>
          </p:cNvPr>
          <p:cNvCxnSpPr>
            <a:cxnSpLocks/>
          </p:cNvCxnSpPr>
          <p:nvPr/>
        </p:nvCxnSpPr>
        <p:spPr>
          <a:xfrm>
            <a:off x="0" y="34190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245</Words>
  <Application>Microsoft Macintosh PowerPoint</Application>
  <PresentationFormat>Widescreen</PresentationFormat>
  <Paragraphs>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The average / median in our sample is an estimate of the true average / median in a larger population</vt:lpstr>
      <vt:lpstr>Which of the estimates on each slide is more reliable?</vt:lpstr>
      <vt:lpstr>Is the left or right estimate more reliable?</vt:lpstr>
      <vt:lpstr>Let’s start…!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87</cp:revision>
  <dcterms:created xsi:type="dcterms:W3CDTF">2018-03-13T14:26:20Z</dcterms:created>
  <dcterms:modified xsi:type="dcterms:W3CDTF">2018-03-15T15:02:40Z</dcterms:modified>
</cp:coreProperties>
</file>