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96" r:id="rId4"/>
    <p:sldId id="297" r:id="rId5"/>
    <p:sldId id="271" r:id="rId6"/>
    <p:sldId id="299" r:id="rId7"/>
    <p:sldId id="298" r:id="rId8"/>
    <p:sldId id="259" r:id="rId9"/>
    <p:sldId id="293" r:id="rId10"/>
    <p:sldId id="261" r:id="rId11"/>
    <p:sldId id="292" r:id="rId12"/>
    <p:sldId id="272" r:id="rId13"/>
    <p:sldId id="283" r:id="rId14"/>
    <p:sldId id="273" r:id="rId15"/>
    <p:sldId id="284" r:id="rId16"/>
    <p:sldId id="274" r:id="rId17"/>
    <p:sldId id="285" r:id="rId18"/>
    <p:sldId id="275" r:id="rId19"/>
    <p:sldId id="286" r:id="rId20"/>
    <p:sldId id="276" r:id="rId21"/>
    <p:sldId id="287" r:id="rId22"/>
    <p:sldId id="277" r:id="rId23"/>
    <p:sldId id="288" r:id="rId24"/>
    <p:sldId id="278" r:id="rId25"/>
    <p:sldId id="289" r:id="rId26"/>
    <p:sldId id="279" r:id="rId27"/>
    <p:sldId id="290" r:id="rId28"/>
    <p:sldId id="300" r:id="rId29"/>
    <p:sldId id="301" r:id="rId30"/>
    <p:sldId id="28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0B06-275A-4128-A859-59C3225BC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5918BE-024A-4DDC-8693-9DE13D24B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0FB172-5A49-4E76-8850-C1574FEF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CD00-A6BB-4987-90F7-5766907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2C8E2-08F2-4F61-90D8-DAD6ABFF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20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5BC2-4C07-461C-95FA-4D3880DE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5EB2E3-1004-43C7-8A01-1D0317E0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ADE92-420B-46F0-B84A-4E865F39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D1FB5-8700-40BF-B20E-752B0B0B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D905C-6F09-4632-89A6-11A4FEA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44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3E18C3-E479-469E-8A02-04AA8B9D1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B6EC9D-C2FE-4D1D-AC4B-5D8F1BF88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8DCA2-8D68-4566-A8CA-22657E76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25B40-1074-4C94-81DD-96FF7441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2DBC7-25B8-42CA-BAEB-31DDDF60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07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FB120D-7B12-4053-84AF-D3EB5C7C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3E5AE-8F2A-4F35-9E26-2ADC9BCA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E41F18-9FA2-48AC-B227-9F07E016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D5A882-E0DC-4ADB-B97F-7561DF56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0E8EA-E584-4882-806B-C84925F2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4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F01FD2-8F31-427C-BAE4-961A8CE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E28BAA-495E-4D20-9A8A-AC73E6BE8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A7598E-E0FB-42B9-868D-0D73D83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AFCA-3F00-4930-90DD-B3D6777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A97B7-6C29-4224-8F30-88694C69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005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02787-98A5-484D-976E-A4F65551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3E3833-74CA-4184-B519-DCF8C2B36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FAC79A-0C14-44AF-A4DE-04F4F833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89E8C2-661B-4FEB-BCF9-F99ADB1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85EF-31EF-4254-A478-B2BC9888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7CB7D-6F18-4EFC-A5EE-D47B8C6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403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D608D-88BB-4498-A7FA-8D2AC51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673EC8-C582-4161-B910-B0EF38C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674EA7-CC40-4B90-9B21-B76C4E7E1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1097780-2367-4321-A7FF-E9148F909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C95D9-8F5C-4973-ABC6-18E4DDAFD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AE4726-0EBD-4EBC-880C-27F0E2D1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40A180-9E2B-4DB7-B867-698A5980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51B0FE-9BA1-4DEE-B74E-7005A638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57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1D532-A8AB-41DF-93EF-297EE40A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7ABA41-276D-47D0-AEFE-997F72D8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8BFC54-5690-4889-96EF-E6B317DE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496213-BB6C-4131-9CD5-D7E23C33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00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375DFA-F0CE-4DE4-8C45-34728814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84D8C9-32EA-498B-9B01-E1F8FC48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E7E279-5798-4C8B-94EC-7AD51475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9795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5944C-F4F4-4CE8-8973-B8293270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8D0ECD-4530-454D-A843-5BAC05375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C3ECE2-6003-4CA7-828B-492D3CB7D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6E102-7C98-4A91-9EBD-A4DCA8F3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1F355-F263-453D-928E-1A5E65B3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9FBE2B-96AC-435C-AED7-BCFC313F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29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99428-3CA6-4654-916C-6A2D9E5C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EFD89A-7983-43E9-BBEC-E62382040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979CAA-CA9D-47DB-BEF9-531209AF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486E7-4EC9-4B98-AEF3-BC761EF4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3D261B-BB63-4850-A6E7-115FA066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6436FC-B844-459A-BB4A-1060801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99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6256D6-A415-4042-9512-94EAFAD0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457E0B-72DF-4C2F-BC90-420A5CC1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C4F664-22C1-456F-80A8-615F1A5B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0088-8104-4D65-88D9-9F24830CFEE8}" type="datetimeFigureOut">
              <a:rPr lang="de-CH" smtClean="0"/>
              <a:t>23.03.18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AD511-4418-4400-9135-B577D5E4E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BB69D-7781-4B5B-9356-50581A05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545C-7EF6-46A6-AFC4-3684669A2A7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36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7C80BA7-CC9E-4E96-B554-587D9D96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1" y="2246244"/>
            <a:ext cx="9144000" cy="4412970"/>
          </a:xfrm>
        </p:spPr>
        <p:txBody>
          <a:bodyPr>
            <a:normAutofit/>
          </a:bodyPr>
          <a:lstStyle/>
          <a:p>
            <a:endParaRPr lang="de-CH" sz="6000" dirty="0">
              <a:latin typeface="+mj-lt"/>
              <a:ea typeface="+mj-ea"/>
              <a:cs typeface="+mj-cs"/>
            </a:endParaRPr>
          </a:p>
          <a:p>
            <a:r>
              <a:rPr lang="de-CH" sz="4000" b="1" dirty="0">
                <a:latin typeface="+mj-lt"/>
                <a:ea typeface="+mj-ea"/>
                <a:cs typeface="+mj-cs"/>
              </a:rPr>
              <a:t>Konfidenzintervall oder Boxplot:</a:t>
            </a:r>
          </a:p>
          <a:p>
            <a:r>
              <a:rPr lang="de-CH" sz="4000" dirty="0">
                <a:latin typeface="+mj-lt"/>
                <a:ea typeface="+mj-ea"/>
                <a:cs typeface="+mj-cs"/>
              </a:rPr>
              <a:t>Was ist besser geeignet, um Ergebnisse zu interpretieren?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2B4B9C-EF3C-46A1-9E9B-B369048B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434" y="366368"/>
            <a:ext cx="2253673" cy="7143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0FF696C-386A-4D53-99DF-1E2632023F41}"/>
              </a:ext>
            </a:extLst>
          </p:cNvPr>
          <p:cNvSpPr txBox="1"/>
          <p:nvPr/>
        </p:nvSpPr>
        <p:spPr>
          <a:xfrm>
            <a:off x="329902" y="545913"/>
            <a:ext cx="321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+mj-lt"/>
              </a:rPr>
              <a:t>Institut für Zoologie  </a:t>
            </a:r>
            <a:endParaRPr lang="de-DE" sz="2400" b="1" kern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7790B07-E029-4C21-A5E6-DC72CDBDC724}"/>
              </a:ext>
            </a:extLst>
          </p:cNvPr>
          <p:cNvSpPr txBox="1"/>
          <p:nvPr/>
        </p:nvSpPr>
        <p:spPr>
          <a:xfrm>
            <a:off x="8378383" y="321761"/>
            <a:ext cx="3265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200" dirty="0"/>
              <a:t>Raphael von Büren</a:t>
            </a:r>
          </a:p>
          <a:p>
            <a:pPr algn="r"/>
            <a:r>
              <a:rPr lang="de-CH" sz="1200" dirty="0"/>
              <a:t>Julia Fanderl</a:t>
            </a:r>
          </a:p>
          <a:p>
            <a:pPr algn="r"/>
            <a:r>
              <a:rPr lang="de-CH" sz="1200" dirty="0"/>
              <a:t>	 </a:t>
            </a:r>
          </a:p>
          <a:p>
            <a:pPr algn="r"/>
            <a:r>
              <a:rPr lang="de-CH" sz="1200" dirty="0"/>
              <a:t>Prof. Dr. V. Amrhein</a:t>
            </a:r>
          </a:p>
          <a:p>
            <a:pPr algn="r"/>
            <a:r>
              <a:rPr lang="de-CH" sz="1200" dirty="0"/>
              <a:t>Dr. T. Roth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5925BC-010D-2040-A241-293E2C7165A3}"/>
              </a:ext>
            </a:extLst>
          </p:cNvPr>
          <p:cNvCxnSpPr>
            <a:cxnSpLocks/>
          </p:cNvCxnSpPr>
          <p:nvPr/>
        </p:nvCxnSpPr>
        <p:spPr>
          <a:xfrm>
            <a:off x="0" y="153843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19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5608B1-2260-4140-BA56-69F3247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129F7-3AA7-B54A-994A-58E2983C46CA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63982C-6D37-284B-8AE1-D88E4F40EC98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0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7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34FA67-B484-4945-B716-59BC84DB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ECD76-107D-234E-9A25-0A92248BCC64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341070-F238-8946-B407-2267FCAC2A24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0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737919-E29C-574E-B518-C037B6F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2EB31-CDE2-A442-90FC-FBB104C20E5E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41700-14E3-B347-8B0B-60431F3A9217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9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06279F6-61D9-764B-B905-767EE79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83134-8924-8549-970B-B1B8AD425105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17A0E-8F18-CC4F-9B30-4283EECD643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B9D6B1-F640-E84B-A98D-747EB6AA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A5F95-9C67-6940-A47E-783C1B8A0672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68140-1710-0244-8B56-86250191986D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260A8-3C74-6146-8B77-75E146C2EC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1"/>
          <a:stretch/>
        </p:blipFill>
        <p:spPr>
          <a:xfrm>
            <a:off x="3736700" y="812758"/>
            <a:ext cx="4718600" cy="3826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659735-704F-5440-943B-AF3D3C0B6ADC}"/>
              </a:ext>
            </a:extLst>
          </p:cNvPr>
          <p:cNvCxnSpPr>
            <a:cxnSpLocks/>
          </p:cNvCxnSpPr>
          <p:nvPr/>
        </p:nvCxnSpPr>
        <p:spPr>
          <a:xfrm flipH="1">
            <a:off x="5174487" y="2355122"/>
            <a:ext cx="687457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 err="1"/>
              <a:t>Konfidenzintervall</a:t>
            </a:r>
            <a:endParaRPr lang="en-US" sz="4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2DADE7-1022-8D41-BBF8-9F567C3B49B1}"/>
              </a:ext>
            </a:extLst>
          </p:cNvPr>
          <p:cNvSpPr txBox="1"/>
          <p:nvPr/>
        </p:nvSpPr>
        <p:spPr>
          <a:xfrm>
            <a:off x="5518216" y="1696707"/>
            <a:ext cx="1871126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Mittelwert</a:t>
            </a:r>
            <a:endParaRPr lang="en-US" sz="2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E0E680-DAF9-1445-8A99-6D8AB877E7E0}"/>
              </a:ext>
            </a:extLst>
          </p:cNvPr>
          <p:cNvSpPr/>
          <p:nvPr/>
        </p:nvSpPr>
        <p:spPr>
          <a:xfrm>
            <a:off x="4744939" y="255167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0207201-C977-DB47-908E-A9A864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00762-B6BC-6147-8A08-E4CC66154781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66D53-EFFA-7E45-B986-3FFF78878942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7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AA618E-748B-CB47-ABF4-545B83EB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4B4C9-3862-DE45-A48D-9D3637D6ACE9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9990D0-F7D5-C348-AE50-FBD92CD52D39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792A51-1617-994C-96BC-90CC0979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139C5-CC94-CD48-9CC7-957C2ED6206D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B775D5-378F-0240-A48A-CF77328CD356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0629C-69DB-3D45-88FB-6A7C2A7C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C1373-CFEA-894D-B37F-B3449C5E2C56}"/>
              </a:ext>
            </a:extLst>
          </p:cNvPr>
          <p:cNvSpPr txBox="1"/>
          <p:nvPr/>
        </p:nvSpPr>
        <p:spPr>
          <a:xfrm>
            <a:off x="11353800" y="5842337"/>
            <a:ext cx="8382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797B61-B9B6-2644-B20E-4CCCD403232A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6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0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CE923-1AED-BC47-9723-4901EAF85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4CE561-8DE3-694A-A83B-D4786D8D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33A3-FB90-154E-BB9B-2A0B403A89FC}"/>
              </a:ext>
            </a:extLst>
          </p:cNvPr>
          <p:cNvSpPr txBox="1"/>
          <p:nvPr/>
        </p:nvSpPr>
        <p:spPr>
          <a:xfrm>
            <a:off x="10779369" y="5842337"/>
            <a:ext cx="141263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11270-DACD-1844-8104-996146D7F14B}"/>
              </a:ext>
            </a:extLst>
          </p:cNvPr>
          <p:cNvSpPr/>
          <p:nvPr/>
        </p:nvSpPr>
        <p:spPr>
          <a:xfrm>
            <a:off x="1680519" y="234778"/>
            <a:ext cx="8501449" cy="988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4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000">
        <p:fade/>
      </p:transition>
    </mc:Choice>
    <mc:Fallback xmlns="">
      <p:transition spd="med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0C5207-55C0-0F49-9A7B-D64A34AF0BAD}"/>
              </a:ext>
            </a:extLst>
          </p:cNvPr>
          <p:cNvSpPr txBox="1"/>
          <p:nvPr/>
        </p:nvSpPr>
        <p:spPr>
          <a:xfrm>
            <a:off x="0" y="503650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/>
              <a:t>Boxplot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F89A4-FA79-4045-AF53-B97589EF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022" y="810792"/>
            <a:ext cx="4723955" cy="3826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5095A-CF30-0E4B-8841-253F0593533A}"/>
              </a:ext>
            </a:extLst>
          </p:cNvPr>
          <p:cNvCxnSpPr>
            <a:cxnSpLocks/>
          </p:cNvCxnSpPr>
          <p:nvPr/>
        </p:nvCxnSpPr>
        <p:spPr>
          <a:xfrm flipH="1">
            <a:off x="6760904" y="2252458"/>
            <a:ext cx="636104" cy="371108"/>
          </a:xfrm>
          <a:prstGeom prst="straightConnector1">
            <a:avLst/>
          </a:prstGeom>
          <a:ln w="539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BB3D27-FDD4-C142-8029-130FD76BB7E8}"/>
              </a:ext>
            </a:extLst>
          </p:cNvPr>
          <p:cNvSpPr txBox="1"/>
          <p:nvPr/>
        </p:nvSpPr>
        <p:spPr>
          <a:xfrm>
            <a:off x="6924769" y="1653422"/>
            <a:ext cx="138816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Median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1490D-EBB8-AE4E-9F30-2A4C91BBEB65}"/>
              </a:ext>
            </a:extLst>
          </p:cNvPr>
          <p:cNvCxnSpPr/>
          <p:nvPr/>
        </p:nvCxnSpPr>
        <p:spPr>
          <a:xfrm>
            <a:off x="4237892" y="2605981"/>
            <a:ext cx="2452672" cy="0"/>
          </a:xfrm>
          <a:prstGeom prst="line">
            <a:avLst/>
          </a:prstGeom>
          <a:ln w="825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7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000">
        <p:fade/>
      </p:transition>
    </mc:Choice>
    <mc:Fallback xmlns="">
      <p:transition spd="med" advTm="8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63099F-BAD0-2B4A-A7A0-1C25F842F170}"/>
              </a:ext>
            </a:extLst>
          </p:cNvPr>
          <p:cNvSpPr txBox="1"/>
          <p:nvPr/>
        </p:nvSpPr>
        <p:spPr>
          <a:xfrm>
            <a:off x="0" y="2792627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299515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902940"/>
            <a:ext cx="10726615" cy="1882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Der Mittelwert / Median in unserer Stichprobe ist ein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</a:t>
            </a:r>
            <a:r>
              <a:rPr lang="de-CH" sz="4000" dirty="0">
                <a:latin typeface="+mj-lt"/>
                <a:ea typeface="+mj-ea"/>
                <a:cs typeface="+mj-cs"/>
              </a:rPr>
              <a:t> für den wahren Mittelwert / Median in einer grösseren Population</a:t>
            </a:r>
          </a:p>
        </p:txBody>
      </p:sp>
    </p:spTree>
    <p:extLst>
      <p:ext uri="{BB962C8B-B14F-4D97-AF65-F5344CB8AC3E}">
        <p14:creationId xmlns:p14="http://schemas.microsoft.com/office/powerpoint/2010/main" val="34038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3" y="1793783"/>
            <a:ext cx="10957500" cy="16729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Welcher der </a:t>
            </a:r>
            <a:r>
              <a:rPr lang="de-CH" sz="4000" b="1" dirty="0">
                <a:latin typeface="+mj-lt"/>
                <a:ea typeface="+mj-ea"/>
                <a:cs typeface="+mj-cs"/>
              </a:rPr>
              <a:t>Schätzwerte</a:t>
            </a:r>
            <a:r>
              <a:rPr lang="de-CH" sz="4000" dirty="0">
                <a:latin typeface="+mj-lt"/>
                <a:ea typeface="+mj-ea"/>
                <a:cs typeface="+mj-cs"/>
              </a:rPr>
              <a:t> auf jeder Folie ist </a:t>
            </a:r>
            <a:r>
              <a:rPr lang="de-CH" sz="4000" b="1" dirty="0">
                <a:latin typeface="+mj-lt"/>
                <a:ea typeface="+mj-ea"/>
                <a:cs typeface="+mj-cs"/>
              </a:rPr>
              <a:t>zuverlässiger</a:t>
            </a:r>
            <a:r>
              <a:rPr lang="de-CH" sz="4000" dirty="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423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EB29B7-61F2-2141-878B-AC105FB7BB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6099" r="-34132" b="6802"/>
          <a:stretch/>
        </p:blipFill>
        <p:spPr>
          <a:xfrm>
            <a:off x="3855862" y="1282594"/>
            <a:ext cx="4080850" cy="29546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2698D-6591-194F-A33C-A33DFC6DF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-34132" b="6801"/>
          <a:stretch/>
        </p:blipFill>
        <p:spPr>
          <a:xfrm>
            <a:off x="6381578" y="2107496"/>
            <a:ext cx="4080850" cy="2129727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5CC6D29-68DC-1E40-8CF0-C64B82B72323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402394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85549"/>
            <a:ext cx="12192000" cy="11034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de-CH" sz="4000" dirty="0">
                <a:latin typeface="+mj-lt"/>
                <a:ea typeface="+mj-ea"/>
                <a:cs typeface="+mj-cs"/>
              </a:rPr>
              <a:t>Ist der rechte oder linke Schätzwert zuverlässiger?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11A4158-6D23-E749-9CBA-BD46EE0B313C}"/>
              </a:ext>
            </a:extLst>
          </p:cNvPr>
          <p:cNvSpPr txBox="1">
            <a:spLocks/>
          </p:cNvSpPr>
          <p:nvPr/>
        </p:nvSpPr>
        <p:spPr>
          <a:xfrm>
            <a:off x="0" y="5447273"/>
            <a:ext cx="12192001" cy="1470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4000" dirty="0"/>
              <a:t>Keine Ahnung? Bitte raten Sie.</a:t>
            </a:r>
          </a:p>
          <a:p>
            <a:pPr algn="ctr"/>
            <a:r>
              <a:rPr lang="de-CH" sz="4000" b="1" dirty="0"/>
              <a:t>Wir brauchen eine Antwort, sie muss nicht korrekt sein...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EB4F-3A7E-F144-BF22-19589F8E459D}"/>
              </a:ext>
            </a:extLst>
          </p:cNvPr>
          <p:cNvSpPr txBox="1"/>
          <p:nvPr/>
        </p:nvSpPr>
        <p:spPr>
          <a:xfrm>
            <a:off x="-1" y="-20679"/>
            <a:ext cx="12192000" cy="984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werden</a:t>
            </a:r>
            <a:r>
              <a:rPr lang="en-US" sz="2400" dirty="0"/>
              <a:t> 10 </a:t>
            </a:r>
            <a:r>
              <a:rPr lang="en-US" sz="2400" dirty="0" err="1"/>
              <a:t>Folien</a:t>
            </a:r>
            <a:r>
              <a:rPr lang="en-US" sz="2400" dirty="0"/>
              <a:t> </a:t>
            </a:r>
            <a:r>
              <a:rPr lang="en-US" sz="2400" dirty="0" err="1"/>
              <a:t>sehen</a:t>
            </a:r>
            <a:r>
              <a:rPr lang="en-US" sz="2400" dirty="0"/>
              <a:t>. 5x </a:t>
            </a:r>
            <a:r>
              <a:rPr lang="en-US" sz="2400" dirty="0" err="1"/>
              <a:t>Konfidenzintervalle</a:t>
            </a:r>
            <a:r>
              <a:rPr lang="en-US" sz="2400" dirty="0"/>
              <a:t>, 5x Boxplots.</a:t>
            </a:r>
          </a:p>
          <a:p>
            <a:pPr algn="ctr"/>
            <a:r>
              <a:rPr lang="en-US" sz="2400" dirty="0" err="1"/>
              <a:t>Sie</a:t>
            </a:r>
            <a:r>
              <a:rPr lang="en-US" sz="2400" dirty="0"/>
              <a:t> </a:t>
            </a:r>
            <a:r>
              <a:rPr lang="en-US" sz="2400" dirty="0" err="1"/>
              <a:t>haben</a:t>
            </a:r>
            <a:r>
              <a:rPr lang="en-US" sz="2400" dirty="0"/>
              <a:t> je </a:t>
            </a:r>
            <a:r>
              <a:rPr lang="en-US" sz="2400" b="1" dirty="0"/>
              <a:t>6 </a:t>
            </a:r>
            <a:r>
              <a:rPr lang="en-US" sz="2400" b="1" dirty="0" err="1"/>
              <a:t>Sekunden</a:t>
            </a:r>
            <a:r>
              <a:rPr lang="en-US" sz="2400" b="1" dirty="0"/>
              <a:t> </a:t>
            </a:r>
            <a:r>
              <a:rPr lang="en-US" sz="2400" dirty="0" err="1"/>
              <a:t>Zeit</a:t>
            </a:r>
            <a:r>
              <a:rPr lang="en-US" sz="2400" dirty="0"/>
              <a:t>, um </a:t>
            </a:r>
            <a:r>
              <a:rPr lang="en-US" sz="2400" dirty="0" err="1"/>
              <a:t>zu</a:t>
            </a:r>
            <a:r>
              <a:rPr lang="en-US" sz="2400" dirty="0"/>
              <a:t> </a:t>
            </a:r>
            <a:r>
              <a:rPr lang="en-US" sz="2400" dirty="0" err="1"/>
              <a:t>antworten</a:t>
            </a:r>
            <a:r>
              <a:rPr lang="en-US" sz="2400" dirty="0"/>
              <a:t>…</a:t>
            </a:r>
          </a:p>
          <a:p>
            <a:pPr algn="ctr"/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561338-E60F-6A45-AD7D-FABCA2235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38355" r="-54997"/>
          <a:stretch/>
        </p:blipFill>
        <p:spPr>
          <a:xfrm>
            <a:off x="3855862" y="1268759"/>
            <a:ext cx="4114943" cy="29756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45FB46-A754-5C4D-A8CE-B6E8C77DC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8355"/>
          <a:stretch/>
        </p:blipFill>
        <p:spPr>
          <a:xfrm>
            <a:off x="5966088" y="1282594"/>
            <a:ext cx="2654857" cy="297564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30C278-405A-004D-B1C8-F4A9C3E88FD4}"/>
              </a:ext>
            </a:extLst>
          </p:cNvPr>
          <p:cNvSpPr txBox="1">
            <a:spLocks/>
          </p:cNvSpPr>
          <p:nvPr/>
        </p:nvSpPr>
        <p:spPr>
          <a:xfrm>
            <a:off x="843546" y="1122470"/>
            <a:ext cx="2168770" cy="11034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de-CH" sz="4000" b="1" dirty="0">
                <a:latin typeface="+mj-lt"/>
                <a:ea typeface="+mj-ea"/>
                <a:cs typeface="+mj-cs"/>
              </a:rPr>
              <a:t>Beispiele</a:t>
            </a:r>
          </a:p>
        </p:txBody>
      </p:sp>
    </p:spTree>
    <p:extLst>
      <p:ext uri="{BB962C8B-B14F-4D97-AF65-F5344CB8AC3E}">
        <p14:creationId xmlns:p14="http://schemas.microsoft.com/office/powerpoint/2010/main" val="397737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1DED32-BDA1-4EB8-930B-BD7D7EEE3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369" y="2987031"/>
            <a:ext cx="10515600" cy="9045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6000" b="1" dirty="0">
                <a:latin typeface="+mj-lt"/>
                <a:ea typeface="+mj-ea"/>
                <a:cs typeface="+mj-cs"/>
              </a:rPr>
              <a:t>Los geht’s...!</a:t>
            </a:r>
          </a:p>
        </p:txBody>
      </p:sp>
    </p:spTree>
    <p:extLst>
      <p:ext uri="{BB962C8B-B14F-4D97-AF65-F5344CB8AC3E}">
        <p14:creationId xmlns:p14="http://schemas.microsoft.com/office/powerpoint/2010/main" val="15726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BFFB71-4DF4-144C-9F6C-0FF6C4EC7E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162</Words>
  <Application>Microsoft Macintosh PowerPoint</Application>
  <PresentationFormat>Widescreen</PresentationFormat>
  <Paragraphs>37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 Fanderl</dc:creator>
  <cp:lastModifiedBy>raphael.vb@bluewin.ch</cp:lastModifiedBy>
  <cp:revision>113</cp:revision>
  <dcterms:created xsi:type="dcterms:W3CDTF">2018-03-13T14:26:20Z</dcterms:created>
  <dcterms:modified xsi:type="dcterms:W3CDTF">2018-03-23T09:44:52Z</dcterms:modified>
</cp:coreProperties>
</file>