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0" r:id="rId3"/>
    <p:sldId id="296" r:id="rId4"/>
    <p:sldId id="297" r:id="rId5"/>
    <p:sldId id="271" r:id="rId6"/>
    <p:sldId id="299" r:id="rId7"/>
    <p:sldId id="298" r:id="rId8"/>
    <p:sldId id="259" r:id="rId9"/>
    <p:sldId id="293" r:id="rId10"/>
    <p:sldId id="261" r:id="rId11"/>
    <p:sldId id="292" r:id="rId12"/>
    <p:sldId id="272" r:id="rId13"/>
    <p:sldId id="283" r:id="rId14"/>
    <p:sldId id="273" r:id="rId15"/>
    <p:sldId id="284" r:id="rId16"/>
    <p:sldId id="274" r:id="rId17"/>
    <p:sldId id="285" r:id="rId18"/>
    <p:sldId id="275" r:id="rId19"/>
    <p:sldId id="286" r:id="rId20"/>
    <p:sldId id="276" r:id="rId21"/>
    <p:sldId id="287" r:id="rId22"/>
    <p:sldId id="277" r:id="rId23"/>
    <p:sldId id="288" r:id="rId24"/>
    <p:sldId id="278" r:id="rId25"/>
    <p:sldId id="289" r:id="rId26"/>
    <p:sldId id="279" r:id="rId27"/>
    <p:sldId id="290" r:id="rId28"/>
    <p:sldId id="280" r:id="rId29"/>
    <p:sldId id="291" r:id="rId30"/>
    <p:sldId id="281" r:id="rId3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3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870B06-275A-4128-A859-59C3225BC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C5918BE-024A-4DDC-8693-9DE13D24BE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0FB172-5A49-4E76-8850-C1574FEFA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6FCD00-A6BB-4987-90F7-57669075E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C2C8E2-08F2-4F61-90D8-DAD6ABFF2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0203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DF5BC2-4C07-461C-95FA-4D3880DE5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5EB2E3-1004-43C7-8A01-1D0317E07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6ADE92-420B-46F0-B84A-4E865F390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8D1FB5-8700-40BF-B20E-752B0B0B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8D905C-6F09-4632-89A6-11A4FEA18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07440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43E18C3-E479-469E-8A02-04AA8B9D11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DB6EC9D-C2FE-4D1D-AC4B-5D8F1BF88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B8DCA2-8D68-4566-A8CA-22657E764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125B40-1074-4C94-81DD-96FF7441F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E2DBC7-25B8-42CA-BAEB-31DDDF609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90762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FB120D-7B12-4053-84AF-D3EB5C7CF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43E5AE-8F2A-4F35-9E26-2ADC9BCAA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E41F18-9FA2-48AC-B227-9F07E0164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D5A882-E0DC-4ADB-B97F-7561DF56F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00E8EA-E584-4882-806B-C84925F2D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4744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F01FD2-8F31-427C-BAE4-961A8CE66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E28BAA-495E-4D20-9A8A-AC73E6BE8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A7598E-E0FB-42B9-868D-0D73D830A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44AFCA-3F00-4930-90DD-B3D6777A6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5A97B7-6C29-4224-8F30-88694C698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10054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902787-98A5-484D-976E-A4F655511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3E3833-74CA-4184-B519-DCF8C2B36D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FAC79A-0C14-44AF-A4DE-04F4F8331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789E8C2-661B-4FEB-BCF9-F99ADB108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29585EF-31EF-4254-A478-B2BC9888E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97CB7D-6F18-4EFC-A5EE-D47B8C679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74033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2D608D-88BB-4498-A7FA-8D2AC5172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673EC8-C582-4161-B910-B0EF38C8F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7674EA7-CC40-4B90-9B21-B76C4E7E1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1097780-2367-4321-A7FF-E9148F9091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61C95D9-8F5C-4973-ABC6-18E4DDAFD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2AE4726-0EBD-4EBC-880C-27F0E2D18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B40A180-9E2B-4DB7-B867-698A5980A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651B0FE-9BA1-4DEE-B74E-7005A638E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35795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21D532-A8AB-41DF-93EF-297EE40AC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87ABA41-276D-47D0-AEFE-997F72D84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48BFC54-5690-4889-96EF-E6B317DE8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E496213-BB6C-4131-9CD5-D7E23C331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0006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3375DFA-F0CE-4DE4-8C45-347288143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284D8C9-32EA-498B-9B01-E1F8FC480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E7E279-5798-4C8B-94EC-7AD514759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9795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A5944C-F4F4-4CE8-8973-B82932700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8D0ECD-4530-454D-A843-5BAC05375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9C3ECE2-6003-4CA7-828B-492D3CB7D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76E102-7C98-4A91-9EBD-A4DCA8F33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81F355-F263-453D-928E-1A5E65B3B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9FBE2B-96AC-435C-AED7-BCFC313FA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0291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D99428-3CA6-4654-916C-6A2D9E5CA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0EFD89A-7983-43E9-BBEC-E62382040B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979CAA-CA9D-47DB-BEF9-531209AF6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0486E7-4EC9-4B98-AEF3-BC761EF48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3D261B-BB63-4850-A6E7-115FA066C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6436FC-B844-459A-BB4A-10608017C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55990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A6256D6-A415-4042-9512-94EAFAD09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457E0B-72DF-4C2F-BC90-420A5CC17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C4F664-22C1-456F-80A8-615F1A5B04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EAD511-4418-4400-9135-B577D5E4E7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CBB69D-7781-4B5B-9356-50581A0523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42360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77C80BA7-CC9E-4E96-B554-587D9D967A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3271" y="2246244"/>
            <a:ext cx="9144000" cy="4412970"/>
          </a:xfrm>
        </p:spPr>
        <p:txBody>
          <a:bodyPr>
            <a:normAutofit/>
          </a:bodyPr>
          <a:lstStyle/>
          <a:p>
            <a:endParaRPr lang="de-CH" sz="6000" dirty="0">
              <a:latin typeface="+mj-lt"/>
              <a:ea typeface="+mj-ea"/>
              <a:cs typeface="+mj-cs"/>
            </a:endParaRPr>
          </a:p>
          <a:p>
            <a:r>
              <a:rPr lang="de-CH" sz="4000" b="1" dirty="0" err="1">
                <a:latin typeface="+mj-lt"/>
              </a:rPr>
              <a:t>Confidence</a:t>
            </a:r>
            <a:r>
              <a:rPr lang="de-CH" sz="4000" b="1" dirty="0">
                <a:latin typeface="+mj-lt"/>
              </a:rPr>
              <a:t> </a:t>
            </a:r>
            <a:r>
              <a:rPr lang="de-CH" sz="4000" b="1" dirty="0" err="1">
                <a:latin typeface="+mj-lt"/>
              </a:rPr>
              <a:t>interval</a:t>
            </a:r>
            <a:r>
              <a:rPr lang="de-CH" sz="4000" b="1" dirty="0">
                <a:latin typeface="+mj-lt"/>
              </a:rPr>
              <a:t> </a:t>
            </a:r>
            <a:r>
              <a:rPr lang="de-CH" sz="4000" b="1" dirty="0" err="1">
                <a:latin typeface="+mj-lt"/>
              </a:rPr>
              <a:t>or</a:t>
            </a:r>
            <a:r>
              <a:rPr lang="de-CH" sz="4000" b="1" dirty="0">
                <a:latin typeface="+mj-lt"/>
              </a:rPr>
              <a:t> </a:t>
            </a:r>
            <a:r>
              <a:rPr lang="de-CH" sz="4000" b="1" dirty="0" err="1">
                <a:latin typeface="+mj-lt"/>
              </a:rPr>
              <a:t>boxplot</a:t>
            </a:r>
            <a:r>
              <a:rPr lang="de-CH" sz="4000" b="1" dirty="0">
                <a:latin typeface="+mj-lt"/>
              </a:rPr>
              <a:t>:</a:t>
            </a:r>
          </a:p>
          <a:p>
            <a:r>
              <a:rPr lang="de-CH" sz="4000" dirty="0" err="1">
                <a:latin typeface="+mj-lt"/>
              </a:rPr>
              <a:t>Which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is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better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to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interpret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findings</a:t>
            </a:r>
            <a:r>
              <a:rPr lang="de-CH" sz="4000" dirty="0">
                <a:latin typeface="+mj-lt"/>
              </a:rPr>
              <a:t>?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82B4B9C-EF3C-46A1-9E9B-B369048B5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434" y="366368"/>
            <a:ext cx="2253673" cy="71437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0FF696C-386A-4D53-99DF-1E2632023F41}"/>
              </a:ext>
            </a:extLst>
          </p:cNvPr>
          <p:cNvSpPr txBox="1"/>
          <p:nvPr/>
        </p:nvSpPr>
        <p:spPr>
          <a:xfrm>
            <a:off x="329902" y="545913"/>
            <a:ext cx="3214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+mj-lt"/>
              </a:rPr>
              <a:t>Institut für Zoologie  </a:t>
            </a:r>
            <a:endParaRPr lang="de-DE" sz="2400" b="1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7790B07-E029-4C21-A5E6-DC72CDBDC724}"/>
              </a:ext>
            </a:extLst>
          </p:cNvPr>
          <p:cNvSpPr txBox="1"/>
          <p:nvPr/>
        </p:nvSpPr>
        <p:spPr>
          <a:xfrm>
            <a:off x="8378383" y="321761"/>
            <a:ext cx="32650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dirty="0"/>
              <a:t>Raphael von Büren</a:t>
            </a:r>
          </a:p>
          <a:p>
            <a:pPr algn="r"/>
            <a:r>
              <a:rPr lang="de-CH" sz="1200" dirty="0"/>
              <a:t>Julia Fanderl</a:t>
            </a:r>
          </a:p>
          <a:p>
            <a:pPr algn="r"/>
            <a:r>
              <a:rPr lang="de-CH" sz="1200" dirty="0"/>
              <a:t>	 </a:t>
            </a:r>
          </a:p>
          <a:p>
            <a:pPr algn="r"/>
            <a:r>
              <a:rPr lang="de-CH" sz="1200" dirty="0"/>
              <a:t>Prof. Dr. V. Amrhein</a:t>
            </a:r>
          </a:p>
          <a:p>
            <a:pPr algn="r"/>
            <a:r>
              <a:rPr lang="de-CH" sz="1200" dirty="0"/>
              <a:t>Dr. T. Roth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5925BC-010D-2040-A241-293E2C7165A3}"/>
              </a:ext>
            </a:extLst>
          </p:cNvPr>
          <p:cNvCxnSpPr>
            <a:cxnSpLocks/>
          </p:cNvCxnSpPr>
          <p:nvPr/>
        </p:nvCxnSpPr>
        <p:spPr>
          <a:xfrm>
            <a:off x="0" y="153843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192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55608B1-2260-4140-BA56-69F324703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1129F7-3AA7-B54A-994A-58E2983C46CA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3940127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064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734FA67-B484-4945-B716-59BC84DBE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4ECD76-107D-234E-9A25-0A92248BCC64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426426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378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1737919-E29C-574E-B518-C037B6F8B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62EB31-CDE2-A442-90FC-FBB104C20E5E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2790117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323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06279F6-61D9-764B-B905-767EE791E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183134-8924-8549-970B-B1B8AD425105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4</a:t>
            </a:r>
          </a:p>
        </p:txBody>
      </p:sp>
    </p:spTree>
    <p:extLst>
      <p:ext uri="{BB962C8B-B14F-4D97-AF65-F5344CB8AC3E}">
        <p14:creationId xmlns:p14="http://schemas.microsoft.com/office/powerpoint/2010/main" val="3435619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043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FB9D6B1-F640-E84B-A98D-747EB6AA1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2A5F95-9C67-6940-A47E-783C1B8A0672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5</a:t>
            </a:r>
          </a:p>
        </p:txBody>
      </p:sp>
    </p:spTree>
    <p:extLst>
      <p:ext uri="{BB962C8B-B14F-4D97-AF65-F5344CB8AC3E}">
        <p14:creationId xmlns:p14="http://schemas.microsoft.com/office/powerpoint/2010/main" val="3357011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701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8260A8-3C74-6146-8B77-75E146C2EC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01"/>
          <a:stretch/>
        </p:blipFill>
        <p:spPr>
          <a:xfrm>
            <a:off x="3736700" y="812758"/>
            <a:ext cx="4718600" cy="38269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C659735-704F-5440-943B-AF3D3C0B6ADC}"/>
              </a:ext>
            </a:extLst>
          </p:cNvPr>
          <p:cNvCxnSpPr>
            <a:cxnSpLocks/>
          </p:cNvCxnSpPr>
          <p:nvPr/>
        </p:nvCxnSpPr>
        <p:spPr>
          <a:xfrm flipH="1">
            <a:off x="5174487" y="2355122"/>
            <a:ext cx="687457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/>
              <a:t>Confidence interval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2DADE7-1022-8D41-BBF8-9F567C3B49B1}"/>
              </a:ext>
            </a:extLst>
          </p:cNvPr>
          <p:cNvSpPr txBox="1"/>
          <p:nvPr/>
        </p:nvSpPr>
        <p:spPr>
          <a:xfrm>
            <a:off x="5518215" y="1696707"/>
            <a:ext cx="1463353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Average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DE0E680-DAF9-1445-8A99-6D8AB877E7E0}"/>
              </a:ext>
            </a:extLst>
          </p:cNvPr>
          <p:cNvSpPr/>
          <p:nvPr/>
        </p:nvSpPr>
        <p:spPr>
          <a:xfrm>
            <a:off x="4744939" y="2551673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1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0207201-C977-DB47-908E-A9A8649EA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000762-B6BC-6147-8A08-E4CC66154781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6</a:t>
            </a:r>
          </a:p>
        </p:txBody>
      </p:sp>
    </p:spTree>
    <p:extLst>
      <p:ext uri="{BB962C8B-B14F-4D97-AF65-F5344CB8AC3E}">
        <p14:creationId xmlns:p14="http://schemas.microsoft.com/office/powerpoint/2010/main" val="1330289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397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3AA618E-748B-CB47-ABF4-545B83EB8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14B4C9-3862-DE45-A48D-9D3637D6ACE9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7</a:t>
            </a:r>
          </a:p>
        </p:txBody>
      </p:sp>
    </p:spTree>
    <p:extLst>
      <p:ext uri="{BB962C8B-B14F-4D97-AF65-F5344CB8AC3E}">
        <p14:creationId xmlns:p14="http://schemas.microsoft.com/office/powerpoint/2010/main" val="3525998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780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6792A51-1617-994C-96BC-90CC09794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1139C5-CC94-CD48-9CC7-957C2ED6206D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8</a:t>
            </a:r>
          </a:p>
        </p:txBody>
      </p:sp>
    </p:spTree>
    <p:extLst>
      <p:ext uri="{BB962C8B-B14F-4D97-AF65-F5344CB8AC3E}">
        <p14:creationId xmlns:p14="http://schemas.microsoft.com/office/powerpoint/2010/main" val="3296753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793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A00629C-69DB-3D45-88FB-6A7C2A7C4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2C1373-CFEA-894D-B37F-B3449C5E2C56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9</a:t>
            </a:r>
          </a:p>
        </p:txBody>
      </p:sp>
    </p:spTree>
    <p:extLst>
      <p:ext uri="{BB962C8B-B14F-4D97-AF65-F5344CB8AC3E}">
        <p14:creationId xmlns:p14="http://schemas.microsoft.com/office/powerpoint/2010/main" val="3054562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051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B4CE561-8DE3-694A-A83B-D4786D8D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A333A3-FB90-154E-BB9B-2A0B403A89FC}"/>
              </a:ext>
            </a:extLst>
          </p:cNvPr>
          <p:cNvSpPr txBox="1"/>
          <p:nvPr/>
        </p:nvSpPr>
        <p:spPr>
          <a:xfrm>
            <a:off x="10779369" y="5842337"/>
            <a:ext cx="1412631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10</a:t>
            </a:r>
          </a:p>
        </p:txBody>
      </p:sp>
    </p:spTree>
    <p:extLst>
      <p:ext uri="{BB962C8B-B14F-4D97-AF65-F5344CB8AC3E}">
        <p14:creationId xmlns:p14="http://schemas.microsoft.com/office/powerpoint/2010/main" val="2604196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849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/>
              <a:t>Boxplot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7F89A4-FA79-4045-AF53-B97589EF5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022" y="810792"/>
            <a:ext cx="4723955" cy="38269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55095A-CF30-0E4B-8841-253F0593533A}"/>
              </a:ext>
            </a:extLst>
          </p:cNvPr>
          <p:cNvCxnSpPr>
            <a:cxnSpLocks/>
          </p:cNvCxnSpPr>
          <p:nvPr/>
        </p:nvCxnSpPr>
        <p:spPr>
          <a:xfrm flipH="1">
            <a:off x="6760904" y="2252458"/>
            <a:ext cx="636104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EBB3D27-FDD4-C142-8029-130FD76BB7E8}"/>
              </a:ext>
            </a:extLst>
          </p:cNvPr>
          <p:cNvSpPr txBox="1"/>
          <p:nvPr/>
        </p:nvSpPr>
        <p:spPr>
          <a:xfrm>
            <a:off x="6924769" y="1653422"/>
            <a:ext cx="138816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Median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7C1490D-EBB8-AE4E-9F30-2A4C91BBEB65}"/>
              </a:ext>
            </a:extLst>
          </p:cNvPr>
          <p:cNvCxnSpPr/>
          <p:nvPr/>
        </p:nvCxnSpPr>
        <p:spPr>
          <a:xfrm>
            <a:off x="4237892" y="2605981"/>
            <a:ext cx="2452672" cy="0"/>
          </a:xfrm>
          <a:prstGeom prst="line">
            <a:avLst/>
          </a:prstGeom>
          <a:ln w="825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77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63099F-BAD0-2B4A-A7A0-1C25F842F170}"/>
              </a:ext>
            </a:extLst>
          </p:cNvPr>
          <p:cNvSpPr txBox="1"/>
          <p:nvPr/>
        </p:nvSpPr>
        <p:spPr>
          <a:xfrm>
            <a:off x="0" y="2792627"/>
            <a:ext cx="12192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2995151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616" y="1902940"/>
            <a:ext cx="10726615" cy="1882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GB" sz="4000" dirty="0"/>
              <a:t>The average / median in our sample is an </a:t>
            </a:r>
            <a:r>
              <a:rPr lang="en-GB" sz="4000" b="1" dirty="0"/>
              <a:t>estimate</a:t>
            </a:r>
            <a:r>
              <a:rPr lang="en-GB" sz="4000" dirty="0"/>
              <a:t> of the true average / median in a larger population</a:t>
            </a:r>
            <a:endParaRPr lang="de-CH" sz="40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0383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973" y="1793783"/>
            <a:ext cx="10957500" cy="167292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GB" sz="4000" dirty="0"/>
              <a:t>Which of the </a:t>
            </a:r>
            <a:r>
              <a:rPr lang="en-GB" sz="4000" b="1" dirty="0"/>
              <a:t>estimates</a:t>
            </a:r>
            <a:r>
              <a:rPr lang="en-GB" sz="4000" dirty="0"/>
              <a:t> on each slide is </a:t>
            </a:r>
            <a:r>
              <a:rPr lang="en-GB" sz="4000" b="1" dirty="0"/>
              <a:t>more reliable</a:t>
            </a:r>
            <a:r>
              <a:rPr lang="en-GB" sz="4000" dirty="0"/>
              <a:t>?</a:t>
            </a:r>
            <a:endParaRPr lang="de-CH" sz="4000" dirty="0">
              <a:latin typeface="+mj-lt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41B2DA-F7E0-CC4A-A19A-D43512D31CE9}"/>
              </a:ext>
            </a:extLst>
          </p:cNvPr>
          <p:cNvSpPr txBox="1"/>
          <p:nvPr/>
        </p:nvSpPr>
        <p:spPr>
          <a:xfrm>
            <a:off x="864973" y="3466712"/>
            <a:ext cx="113270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i="1" dirty="0"/>
              <a:t>(The two p-values refer to one-sample t-tests against the same null hypothesis;</a:t>
            </a:r>
          </a:p>
          <a:p>
            <a:r>
              <a:rPr lang="en-GB" sz="2400" i="1" dirty="0"/>
              <a:t>sample sizes are equal)</a:t>
            </a:r>
            <a:endParaRPr lang="en-US" sz="2400" i="1" dirty="0"/>
          </a:p>
          <a:p>
            <a:pPr marL="342900" indent="-342900">
              <a:spcBef>
                <a:spcPct val="0"/>
              </a:spcBef>
              <a:buFontTx/>
              <a:buChar char="-"/>
            </a:pPr>
            <a:endParaRPr lang="de-CH" sz="2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23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5000">
        <p:fade/>
      </p:transition>
    </mc:Choice>
    <mc:Fallback xmlns="">
      <p:transition spd="med" advClick="0" advTm="2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en-GB" sz="4000" dirty="0"/>
              <a:t>Is the left or right estimate more reliable?</a:t>
            </a:r>
            <a:endParaRPr lang="de-CH" sz="4000" dirty="0">
              <a:latin typeface="+mj-lt"/>
              <a:ea typeface="+mj-ea"/>
              <a:cs typeface="+mj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You will see 10 slides. 5x Confidence intervals, 5x boxplots.</a:t>
            </a:r>
          </a:p>
          <a:p>
            <a:pPr algn="ctr"/>
            <a:r>
              <a:rPr lang="en-US" sz="2400" dirty="0"/>
              <a:t>For each slide, you have </a:t>
            </a:r>
            <a:r>
              <a:rPr lang="en-US" sz="2400" b="1" dirty="0"/>
              <a:t>6 seconds </a:t>
            </a:r>
            <a:r>
              <a:rPr lang="en-US" sz="2400" dirty="0"/>
              <a:t>to answer…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EB29B7-61F2-2141-878B-AC105FB7BB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6099" r="-34132" b="6802"/>
          <a:stretch/>
        </p:blipFill>
        <p:spPr>
          <a:xfrm>
            <a:off x="3855862" y="1282594"/>
            <a:ext cx="4080850" cy="29546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42698D-6591-194F-A33C-A33DFC6DF9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-34132" b="6801"/>
          <a:stretch/>
        </p:blipFill>
        <p:spPr>
          <a:xfrm>
            <a:off x="6381578" y="2107496"/>
            <a:ext cx="4080850" cy="212972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6B296DE-BD4D-264B-A803-6D01599FF3A7}"/>
              </a:ext>
            </a:extLst>
          </p:cNvPr>
          <p:cNvSpPr txBox="1"/>
          <p:nvPr/>
        </p:nvSpPr>
        <p:spPr>
          <a:xfrm>
            <a:off x="4234540" y="1458441"/>
            <a:ext cx="3573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= 0.XX	                             p = 0.XX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54907B24-FA27-5A4E-ACC6-324DC649AB61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480422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r>
              <a:rPr lang="de-CH" sz="4000" b="1" dirty="0" err="1"/>
              <a:t>Examples</a:t>
            </a:r>
            <a:endParaRPr lang="de-CH" sz="40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2394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0">
        <p:fade/>
      </p:transition>
    </mc:Choice>
    <mc:Fallback xmlns="">
      <p:transition spd="med" advClick="0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en-GB" sz="4000" dirty="0"/>
              <a:t>Is the left or right estimate more reliable?</a:t>
            </a:r>
            <a:endParaRPr lang="de-CH" sz="4000" dirty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E11A4158-6D23-E749-9CBA-BD46EE0B313C}"/>
              </a:ext>
            </a:extLst>
          </p:cNvPr>
          <p:cNvSpPr txBox="1">
            <a:spLocks/>
          </p:cNvSpPr>
          <p:nvPr/>
        </p:nvSpPr>
        <p:spPr>
          <a:xfrm>
            <a:off x="0" y="5447273"/>
            <a:ext cx="12192001" cy="14705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4000" dirty="0"/>
              <a:t>No idea? Please just guess.</a:t>
            </a:r>
            <a:br>
              <a:rPr lang="en-GB" sz="4000" dirty="0"/>
            </a:br>
            <a:r>
              <a:rPr lang="en-GB" sz="4000" b="1" dirty="0"/>
              <a:t>We need an answer, but it does not need to be correct…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You will see 10 slides. 5x Confidence intervals, 5x boxplots.</a:t>
            </a:r>
          </a:p>
          <a:p>
            <a:pPr algn="ctr"/>
            <a:r>
              <a:rPr lang="en-US" sz="2400" dirty="0"/>
              <a:t>For each slide, you have </a:t>
            </a:r>
            <a:r>
              <a:rPr lang="en-US" sz="2400" b="1" dirty="0"/>
              <a:t>6 seconds </a:t>
            </a:r>
            <a:r>
              <a:rPr lang="en-US" sz="2400" dirty="0"/>
              <a:t>to answer…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0561338-E60F-6A45-AD7D-FABCA22358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8355" r="-54997"/>
          <a:stretch/>
        </p:blipFill>
        <p:spPr>
          <a:xfrm>
            <a:off x="3855862" y="1268759"/>
            <a:ext cx="4114943" cy="29756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045FB46-A754-5C4D-A8CE-B6E8C77DC9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38355"/>
          <a:stretch/>
        </p:blipFill>
        <p:spPr>
          <a:xfrm>
            <a:off x="5966088" y="1282594"/>
            <a:ext cx="2654857" cy="29756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48EDB25-8A6E-CC46-BCE0-92B653F85486}"/>
              </a:ext>
            </a:extLst>
          </p:cNvPr>
          <p:cNvSpPr txBox="1"/>
          <p:nvPr/>
        </p:nvSpPr>
        <p:spPr>
          <a:xfrm>
            <a:off x="4427802" y="1444606"/>
            <a:ext cx="3323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= 0.XX	                        p = 0.XX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C30C278-405A-004D-B1C8-F4A9C3E88FD4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480422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r>
              <a:rPr lang="de-CH" sz="4000" b="1" dirty="0" err="1"/>
              <a:t>Examples</a:t>
            </a:r>
            <a:endParaRPr lang="de-CH" sz="40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7737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369" y="2987031"/>
            <a:ext cx="10515600" cy="90452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de-CH" sz="6000" b="1" dirty="0" err="1">
                <a:latin typeface="+mj-lt"/>
                <a:ea typeface="+mj-ea"/>
                <a:cs typeface="+mj-cs"/>
              </a:rPr>
              <a:t>Let’s</a:t>
            </a:r>
            <a:r>
              <a:rPr lang="de-CH" sz="6000" b="1" dirty="0">
                <a:latin typeface="+mj-lt"/>
                <a:ea typeface="+mj-ea"/>
                <a:cs typeface="+mj-cs"/>
              </a:rPr>
              <a:t> </a:t>
            </a:r>
            <a:r>
              <a:rPr lang="de-CH" sz="6000" b="1" dirty="0" err="1">
                <a:latin typeface="+mj-lt"/>
                <a:ea typeface="+mj-ea"/>
                <a:cs typeface="+mj-cs"/>
              </a:rPr>
              <a:t>start</a:t>
            </a:r>
            <a:r>
              <a:rPr lang="de-CH" sz="6000" b="1" dirty="0">
                <a:latin typeface="+mj-lt"/>
                <a:ea typeface="+mj-ea"/>
                <a:cs typeface="+mj-cs"/>
              </a:rPr>
              <a:t>...!</a:t>
            </a:r>
          </a:p>
        </p:txBody>
      </p:sp>
    </p:spTree>
    <p:extLst>
      <p:ext uri="{BB962C8B-B14F-4D97-AF65-F5344CB8AC3E}">
        <p14:creationId xmlns:p14="http://schemas.microsoft.com/office/powerpoint/2010/main" val="157265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284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186</Words>
  <Application>Microsoft Macintosh PowerPoint</Application>
  <PresentationFormat>Widescreen</PresentationFormat>
  <Paragraphs>40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 Fanderl</dc:creator>
  <cp:lastModifiedBy>raphael.vb@bluewin.ch</cp:lastModifiedBy>
  <cp:revision>117</cp:revision>
  <dcterms:created xsi:type="dcterms:W3CDTF">2018-03-13T14:26:20Z</dcterms:created>
  <dcterms:modified xsi:type="dcterms:W3CDTF">2018-03-19T16:54:39Z</dcterms:modified>
</cp:coreProperties>
</file>