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2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None of these</c:v>
                </c:pt>
                <c:pt idx="1">
                  <c:v>Some other technique</c:v>
                </c:pt>
                <c:pt idx="2">
                  <c:v>Passwords are generated by specialist software</c:v>
                </c:pt>
                <c:pt idx="3">
                  <c:v>Spelling words backwards</c:v>
                </c:pt>
                <c:pt idx="4">
                  <c:v>Based on a mnemonic / acronym of a phrase</c:v>
                </c:pt>
                <c:pt idx="5">
                  <c:v>Substituting numbers for letters</c:v>
                </c:pt>
                <c:pt idx="6">
                  <c:v>Avoid using dictionary words or names</c:v>
                </c:pt>
                <c:pt idx="7">
                  <c:v>Use non–alphabetical / numeric characters</c:v>
                </c:pt>
                <c:pt idx="8">
                  <c:v>Use upper and lower case letters</c:v>
                </c:pt>
                <c:pt idx="9">
                  <c:v>Combination of letters and numbers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11.0</c:v>
                </c:pt>
                <c:pt idx="6">
                  <c:v>13.0</c:v>
                </c:pt>
                <c:pt idx="7">
                  <c:v>37.0</c:v>
                </c:pt>
                <c:pt idx="8">
                  <c:v>47.0</c:v>
                </c:pt>
                <c:pt idx="9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1153454256"/>
        <c:axId val="1239684592"/>
      </c:barChart>
      <c:catAx>
        <c:axId val="1153454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239684592"/>
        <c:crosses val="autoZero"/>
        <c:auto val="1"/>
        <c:lblAlgn val="ctr"/>
        <c:lblOffset val="100"/>
        <c:noMultiLvlLbl val="0"/>
      </c:catAx>
      <c:valAx>
        <c:axId val="123968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15345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729485" y="2971800"/>
            <a:ext cx="53734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29552" y="0"/>
            <a:ext cx="7942997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16615" y="560694"/>
            <a:ext cx="7368870" cy="5736612"/>
            <a:chOff x="2791959" y="655093"/>
            <a:chExt cx="7368870" cy="5736612"/>
          </a:xfrm>
        </p:grpSpPr>
        <p:sp>
          <p:nvSpPr>
            <p:cNvPr id="54" name="Rounded Rectangle 53"/>
            <p:cNvSpPr/>
            <p:nvPr/>
          </p:nvSpPr>
          <p:spPr>
            <a:xfrm>
              <a:off x="3607258" y="3066199"/>
              <a:ext cx="840701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195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Forget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656997" y="5460529"/>
              <a:ext cx="1656000" cy="4739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56997" y="1860646"/>
              <a:ext cx="1656000" cy="4572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56997" y="655093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Choose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50482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Commit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56997" y="5477305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Live with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48394" y="1860646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Reuse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Curved Connector 9"/>
            <p:cNvCxnSpPr>
              <a:stCxn id="4" idx="3"/>
              <a:endCxn id="5" idx="0"/>
            </p:cNvCxnSpPr>
            <p:nvPr/>
          </p:nvCxnSpPr>
          <p:spPr>
            <a:xfrm>
              <a:off x="7312997" y="1112293"/>
              <a:ext cx="2019832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5" idx="2"/>
              <a:endCxn id="6" idx="3"/>
            </p:cNvCxnSpPr>
            <p:nvPr/>
          </p:nvCxnSpPr>
          <p:spPr>
            <a:xfrm rot="5400000">
              <a:off x="7345960" y="3947636"/>
              <a:ext cx="1953906" cy="201983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1"/>
              <a:endCxn id="7" idx="2"/>
            </p:cNvCxnSpPr>
            <p:nvPr/>
          </p:nvCxnSpPr>
          <p:spPr>
            <a:xfrm rot="10800000">
              <a:off x="3619959" y="3980599"/>
              <a:ext cx="2037038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3661525" y="1070727"/>
              <a:ext cx="1953906" cy="203703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54" idx="0"/>
              <a:endCxn id="52" idx="1"/>
            </p:cNvCxnSpPr>
            <p:nvPr/>
          </p:nvCxnSpPr>
          <p:spPr>
            <a:xfrm rot="5400000" flipH="1" flipV="1">
              <a:off x="4353827" y="1763029"/>
              <a:ext cx="976952" cy="1629388"/>
            </a:xfrm>
            <a:prstGeom prst="curvedConnector2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7" idx="1"/>
              <a:endCxn id="8" idx="1"/>
            </p:cNvCxnSpPr>
            <p:nvPr/>
          </p:nvCxnSpPr>
          <p:spPr>
            <a:xfrm rot="10800000">
              <a:off x="5648395" y="2317847"/>
              <a:ext cx="8603" cy="3379671"/>
            </a:xfrm>
            <a:prstGeom prst="curvedConnector3">
              <a:avLst>
                <a:gd name="adj1" fmla="val 1259286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8" idx="3"/>
              <a:endCxn id="61" idx="0"/>
            </p:cNvCxnSpPr>
            <p:nvPr/>
          </p:nvCxnSpPr>
          <p:spPr>
            <a:xfrm>
              <a:off x="7304394" y="2317846"/>
              <a:ext cx="1469108" cy="74835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0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76075291"/>
              </p:ext>
            </p:extLst>
          </p:nvPr>
        </p:nvGraphicFramePr>
        <p:xfrm>
          <a:off x="218363" y="733313"/>
          <a:ext cx="1185990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3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895" y="573206"/>
            <a:ext cx="4121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Persuasive Authentication Framework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5725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Personalization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905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2375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Conditioning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25700" y="2281451"/>
            <a:ext cx="2699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Social Interaction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0685" y="38077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685" y="4287671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Tunnelling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Elbow Connector 13"/>
          <p:cNvCxnSpPr>
            <a:stCxn id="6" idx="2"/>
            <a:endCxn id="11" idx="1"/>
          </p:cNvCxnSpPr>
          <p:nvPr/>
        </p:nvCxnSpPr>
        <p:spPr>
          <a:xfrm rot="5400000">
            <a:off x="798268" y="3288268"/>
            <a:ext cx="796540" cy="611706"/>
          </a:xfrm>
          <a:prstGeom prst="bentConnector4">
            <a:avLst>
              <a:gd name="adj1" fmla="val 38408"/>
              <a:gd name="adj2" fmla="val 137371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5400000">
            <a:off x="558295" y="3528241"/>
            <a:ext cx="1276486" cy="611706"/>
          </a:xfrm>
          <a:prstGeom prst="bentConnector4">
            <a:avLst>
              <a:gd name="adj1" fmla="val 42767"/>
              <a:gd name="adj2" fmla="val 137371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4" y="1353868"/>
            <a:ext cx="286148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Aversion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 Aversion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Status-Quo Bias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Framing 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Endowment Effect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Negativity bias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Optimism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Bias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cognitive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biases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Illusion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control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closure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Peak-end rule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Curiosity 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attribution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Completion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Scarcity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Limited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choice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Scarcity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Limited duration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914" y="573206"/>
            <a:ext cx="2861480" cy="7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Cognitive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4394" y="1353868"/>
            <a:ext cx="2861480" cy="42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Loss Aversion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6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FFFFF"/>
      </a:lt1>
      <a:dk2>
        <a:srgbClr val="448AFF"/>
      </a:dk2>
      <a:lt2>
        <a:srgbClr val="FFFFFF"/>
      </a:lt2>
      <a:accent1>
        <a:srgbClr val="448AFF"/>
      </a:accent1>
      <a:accent2>
        <a:srgbClr val="C2185B"/>
      </a:accent2>
      <a:accent3>
        <a:srgbClr val="E91E63"/>
      </a:accent3>
      <a:accent4>
        <a:srgbClr val="F8BBD0"/>
      </a:accent4>
      <a:accent5>
        <a:srgbClr val="727272"/>
      </a:accent5>
      <a:accent6>
        <a:srgbClr val="B6B6B6"/>
      </a:accent6>
      <a:hlink>
        <a:srgbClr val="519AF6"/>
      </a:hlink>
      <a:folHlink>
        <a:srgbClr val="519AF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71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Helvetica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14</cp:revision>
  <dcterms:created xsi:type="dcterms:W3CDTF">2018-01-11T13:03:03Z</dcterms:created>
  <dcterms:modified xsi:type="dcterms:W3CDTF">2018-01-19T08:48:18Z</dcterms:modified>
</cp:coreProperties>
</file>