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0" r:id="rId2"/>
    <p:sldId id="294" r:id="rId3"/>
    <p:sldId id="296" r:id="rId4"/>
    <p:sldId id="311" r:id="rId5"/>
    <p:sldId id="278" r:id="rId6"/>
    <p:sldId id="316" r:id="rId7"/>
    <p:sldId id="312" r:id="rId8"/>
    <p:sldId id="317" r:id="rId9"/>
    <p:sldId id="307" r:id="rId10"/>
    <p:sldId id="315" r:id="rId11"/>
    <p:sldId id="325" r:id="rId12"/>
    <p:sldId id="329" r:id="rId13"/>
    <p:sldId id="314" r:id="rId14"/>
    <p:sldId id="320" r:id="rId15"/>
    <p:sldId id="313" r:id="rId16"/>
    <p:sldId id="328" r:id="rId17"/>
    <p:sldId id="323" r:id="rId18"/>
    <p:sldId id="308" r:id="rId19"/>
    <p:sldId id="321" r:id="rId20"/>
    <p:sldId id="319" r:id="rId21"/>
    <p:sldId id="327" r:id="rId22"/>
    <p:sldId id="324" r:id="rId23"/>
    <p:sldId id="326" r:id="rId24"/>
    <p:sldId id="295" r:id="rId25"/>
    <p:sldId id="286" r:id="rId26"/>
    <p:sldId id="330" r:id="rId27"/>
    <p:sldId id="279" r:id="rId28"/>
    <p:sldId id="300" r:id="rId29"/>
    <p:sldId id="297" r:id="rId30"/>
    <p:sldId id="309" r:id="rId31"/>
    <p:sldId id="289" r:id="rId32"/>
    <p:sldId id="287" r:id="rId33"/>
    <p:sldId id="288" r:id="rId3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660"/>
  </p:normalViewPr>
  <p:slideViewPr>
    <p:cSldViewPr>
      <p:cViewPr>
        <p:scale>
          <a:sx n="125" d="100"/>
          <a:sy n="125"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09.03.2024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A50D42-C9CD-4801-B293-61D1F53EC57E}" type="datetimeFigureOut">
              <a:rPr lang="de-DE" smtClean="0"/>
              <a:t>09.03.2024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 durch Klicken hinzufügen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A50D42-C9CD-4801-B293-61D1F53EC57E}" type="datetimeFigureOut">
              <a:rPr lang="de-DE" smtClean="0"/>
              <a:t>09.03.2024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A50D42-C9CD-4801-B293-61D1F53EC57E}" type="datetimeFigureOut">
              <a:rPr lang="de-DE" smtClean="0"/>
              <a:t>09.03.2024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09.03.2024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A50D42-C9CD-4801-B293-61D1F53EC57E}" type="datetimeFigureOut">
              <a:rPr lang="de-DE" smtClean="0"/>
              <a:t>09.03.2024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A50D42-C9CD-4801-B293-61D1F53EC57E}" type="datetimeFigureOut">
              <a:rPr lang="de-DE" smtClean="0"/>
              <a:t>09.03.2024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A50D42-C9CD-4801-B293-61D1F53EC57E}" type="datetimeFigureOut">
              <a:rPr lang="de-DE" smtClean="0"/>
              <a:t>09.03.2024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09.03.2024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09.03.2024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09.03.2024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09.03.2024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jasonwatmore.com/post/2020/04/29/angular-9-basic-http-authentication-tutorial-exampl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ndepth.dev/tutorials/angular/authentication-token-interceptor" TargetMode="External"/><Relationship Id="rId2" Type="http://schemas.openxmlformats.org/officeDocument/2006/relationships/hyperlink" Target="https://www.positronx.io/angular-httpclient-http-servic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I317BhehZK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wfh.mranftl.com/font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blog.logrocket.com/understanding-rxjs-observable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angular/angularfire" TargetMode="External"/><Relationship Id="rId2" Type="http://schemas.openxmlformats.org/officeDocument/2006/relationships/hyperlink" Target="https://console.firebase.google.com/"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hyperlink" Target="https://jsmobiledev.com/article/angularfire-idfiel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feld 20"/>
          <p:cNvSpPr txBox="1"/>
          <p:nvPr/>
        </p:nvSpPr>
        <p:spPr>
          <a:xfrm>
            <a:off x="323528" y="116632"/>
            <a:ext cx="8208912" cy="6463308"/>
          </a:xfrm>
          <a:prstGeom prst="rect">
            <a:avLst/>
          </a:prstGeom>
          <a:noFill/>
        </p:spPr>
        <p:txBody>
          <a:bodyPr wrap="square" rtlCol="0">
            <a:spAutoFit/>
          </a:bodyPr>
          <a:lstStyle/>
          <a:p>
            <a:r>
              <a:rPr lang="de-DE" b="1" dirty="0">
                <a:solidFill>
                  <a:srgbClr val="00B050"/>
                </a:solidFill>
              </a:rPr>
              <a:t>1. Planung eines Software-Projekts</a:t>
            </a:r>
          </a:p>
          <a:p>
            <a:r>
              <a:rPr lang="de-DE" b="1" dirty="0">
                <a:solidFill>
                  <a:srgbClr val="00B050"/>
                </a:solidFill>
              </a:rPr>
              <a:t>2. Vorteile von Angular</a:t>
            </a:r>
          </a:p>
          <a:p>
            <a:r>
              <a:rPr lang="de-DE" b="1" dirty="0">
                <a:solidFill>
                  <a:srgbClr val="00B050"/>
                </a:solidFill>
              </a:rPr>
              <a:t>3. Angular installieren</a:t>
            </a:r>
          </a:p>
          <a:p>
            <a:r>
              <a:rPr lang="de-DE" b="1" dirty="0">
                <a:solidFill>
                  <a:srgbClr val="00B050"/>
                </a:solidFill>
              </a:rPr>
              <a:t>4. Neues Angular Projekt erstellen</a:t>
            </a:r>
          </a:p>
          <a:p>
            <a:r>
              <a:rPr lang="de-DE" b="1" dirty="0">
                <a:solidFill>
                  <a:srgbClr val="00B050"/>
                </a:solidFill>
              </a:rPr>
              <a:t>5. Aufbau von Angular</a:t>
            </a:r>
          </a:p>
          <a:p>
            <a:r>
              <a:rPr lang="de-DE" b="1" dirty="0">
                <a:solidFill>
                  <a:srgbClr val="00B050"/>
                </a:solidFill>
              </a:rPr>
              <a:t>6. Angular starten</a:t>
            </a:r>
          </a:p>
          <a:p>
            <a:r>
              <a:rPr lang="de-DE" b="1" dirty="0">
                <a:solidFill>
                  <a:srgbClr val="00B050"/>
                </a:solidFill>
              </a:rPr>
              <a:t>7. Komponenten in Angular</a:t>
            </a:r>
          </a:p>
          <a:p>
            <a:r>
              <a:rPr lang="de-DE" b="1" dirty="0">
                <a:solidFill>
                  <a:srgbClr val="00B050"/>
                </a:solidFill>
              </a:rPr>
              <a:t>8. Routing in Angular</a:t>
            </a:r>
          </a:p>
          <a:p>
            <a:r>
              <a:rPr lang="de-DE" b="1" dirty="0">
                <a:solidFill>
                  <a:srgbClr val="00B050"/>
                </a:solidFill>
              </a:rPr>
              <a:t>9. HTML-Template &amp; </a:t>
            </a:r>
            <a:r>
              <a:rPr lang="de-DE" b="1" dirty="0" err="1">
                <a:solidFill>
                  <a:srgbClr val="00B050"/>
                </a:solidFill>
              </a:rPr>
              <a:t>TypeScript</a:t>
            </a:r>
            <a:r>
              <a:rPr lang="de-DE" b="1" dirty="0">
                <a:solidFill>
                  <a:srgbClr val="00B050"/>
                </a:solidFill>
              </a:rPr>
              <a:t> verbinden</a:t>
            </a:r>
          </a:p>
          <a:p>
            <a:r>
              <a:rPr lang="de-DE" b="1" dirty="0">
                <a:solidFill>
                  <a:srgbClr val="00B050"/>
                </a:solidFill>
              </a:rPr>
              <a:t>10. Data-Binding in Angular</a:t>
            </a:r>
          </a:p>
          <a:p>
            <a:r>
              <a:rPr lang="de-DE" b="1" dirty="0">
                <a:solidFill>
                  <a:srgbClr val="00B050"/>
                </a:solidFill>
              </a:rPr>
              <a:t>11. Interfaces in Angular</a:t>
            </a:r>
          </a:p>
          <a:p>
            <a:r>
              <a:rPr lang="de-DE" b="1" dirty="0">
                <a:solidFill>
                  <a:srgbClr val="00B050"/>
                </a:solidFill>
              </a:rPr>
              <a:t>12. Services in Angular</a:t>
            </a:r>
          </a:p>
          <a:p>
            <a:r>
              <a:rPr lang="de-DE" b="1" dirty="0">
                <a:solidFill>
                  <a:srgbClr val="00B050"/>
                </a:solidFill>
              </a:rPr>
              <a:t>13. Module in Angular</a:t>
            </a:r>
          </a:p>
          <a:p>
            <a:r>
              <a:rPr lang="de-DE" b="1" dirty="0">
                <a:solidFill>
                  <a:srgbClr val="00B050"/>
                </a:solidFill>
              </a:rPr>
              <a:t>14. Pipes in Angular</a:t>
            </a:r>
          </a:p>
          <a:p>
            <a:r>
              <a:rPr lang="de-DE" b="1" dirty="0">
                <a:solidFill>
                  <a:srgbClr val="00B050"/>
                </a:solidFill>
              </a:rPr>
              <a:t>15. </a:t>
            </a:r>
            <a:r>
              <a:rPr lang="de-DE" b="1" dirty="0" err="1">
                <a:solidFill>
                  <a:srgbClr val="00B050"/>
                </a:solidFill>
              </a:rPr>
              <a:t>Directives</a:t>
            </a:r>
            <a:r>
              <a:rPr lang="de-DE" b="1" dirty="0">
                <a:solidFill>
                  <a:srgbClr val="00B050"/>
                </a:solidFill>
              </a:rPr>
              <a:t> in Angular</a:t>
            </a:r>
          </a:p>
          <a:p>
            <a:r>
              <a:rPr lang="de-DE" b="1" dirty="0">
                <a:solidFill>
                  <a:srgbClr val="00B050"/>
                </a:solidFill>
              </a:rPr>
              <a:t>16. </a:t>
            </a:r>
            <a:r>
              <a:rPr lang="de-DE" b="1" dirty="0" err="1">
                <a:solidFill>
                  <a:srgbClr val="00B050"/>
                </a:solidFill>
              </a:rPr>
              <a:t>Environment.ts</a:t>
            </a:r>
            <a:r>
              <a:rPr lang="de-DE" b="1" dirty="0">
                <a:solidFill>
                  <a:srgbClr val="00B050"/>
                </a:solidFill>
              </a:rPr>
              <a:t> &amp; </a:t>
            </a:r>
            <a:r>
              <a:rPr lang="de-DE" b="1" dirty="0" err="1">
                <a:solidFill>
                  <a:srgbClr val="00B050"/>
                </a:solidFill>
              </a:rPr>
              <a:t>Environment.prod.ts</a:t>
            </a:r>
            <a:endParaRPr lang="de-DE" b="1" dirty="0">
              <a:solidFill>
                <a:srgbClr val="00B050"/>
              </a:solidFill>
            </a:endParaRPr>
          </a:p>
          <a:p>
            <a:r>
              <a:rPr lang="de-DE" b="1" dirty="0">
                <a:solidFill>
                  <a:srgbClr val="00B050"/>
                </a:solidFill>
              </a:rPr>
              <a:t>17. Daten zwischen –Angular-Komponenten teilen</a:t>
            </a:r>
          </a:p>
          <a:p>
            <a:r>
              <a:rPr lang="de-DE" b="1" dirty="0">
                <a:solidFill>
                  <a:srgbClr val="00B050"/>
                </a:solidFill>
              </a:rPr>
              <a:t>18. HTML-Element-</a:t>
            </a:r>
            <a:r>
              <a:rPr lang="de-DE" b="1" dirty="0" err="1">
                <a:solidFill>
                  <a:srgbClr val="00B050"/>
                </a:solidFill>
              </a:rPr>
              <a:t>Ids</a:t>
            </a:r>
            <a:r>
              <a:rPr lang="de-DE" b="1" dirty="0">
                <a:solidFill>
                  <a:srgbClr val="00B050"/>
                </a:solidFill>
              </a:rPr>
              <a:t> beim </a:t>
            </a:r>
            <a:r>
              <a:rPr lang="de-DE" b="1" dirty="0" err="1">
                <a:solidFill>
                  <a:srgbClr val="00B050"/>
                </a:solidFill>
              </a:rPr>
              <a:t>Hovern</a:t>
            </a:r>
            <a:r>
              <a:rPr lang="de-DE" b="1" dirty="0">
                <a:solidFill>
                  <a:srgbClr val="00B050"/>
                </a:solidFill>
              </a:rPr>
              <a:t> &amp; Klicken</a:t>
            </a:r>
          </a:p>
          <a:p>
            <a:r>
              <a:rPr lang="de-DE" b="1" dirty="0">
                <a:solidFill>
                  <a:srgbClr val="00B050"/>
                </a:solidFill>
              </a:rPr>
              <a:t>19. Angular CSS</a:t>
            </a:r>
          </a:p>
          <a:p>
            <a:r>
              <a:rPr lang="de-DE" b="1" dirty="0">
                <a:solidFill>
                  <a:srgbClr val="00B050"/>
                </a:solidFill>
              </a:rPr>
              <a:t>20. Angular </a:t>
            </a:r>
            <a:r>
              <a:rPr lang="de-DE" b="1" dirty="0" err="1">
                <a:solidFill>
                  <a:srgbClr val="00B050"/>
                </a:solidFill>
              </a:rPr>
              <a:t>Build</a:t>
            </a:r>
            <a:endParaRPr lang="de-DE" b="1" dirty="0">
              <a:solidFill>
                <a:srgbClr val="00B050"/>
              </a:solidFill>
            </a:endParaRPr>
          </a:p>
          <a:p>
            <a:r>
              <a:rPr lang="de-DE" b="1" dirty="0">
                <a:solidFill>
                  <a:srgbClr val="00B050"/>
                </a:solidFill>
              </a:rPr>
              <a:t>21. Angular &amp; Angular Material</a:t>
            </a:r>
          </a:p>
          <a:p>
            <a:r>
              <a:rPr lang="de-DE" b="1" dirty="0">
                <a:solidFill>
                  <a:srgbClr val="00B050"/>
                </a:solidFill>
              </a:rPr>
              <a:t>22. Angular-</a:t>
            </a:r>
            <a:r>
              <a:rPr lang="de-DE" b="1" dirty="0" err="1">
                <a:solidFill>
                  <a:srgbClr val="00B050"/>
                </a:solidFill>
              </a:rPr>
              <a:t>Testing</a:t>
            </a:r>
            <a:endParaRPr lang="de-DE" b="1" dirty="0">
              <a:solidFill>
                <a:srgbClr val="00B050"/>
              </a:solidFill>
            </a:endParaRPr>
          </a:p>
          <a:p>
            <a:r>
              <a:rPr lang="de-DE" b="1" dirty="0">
                <a:solidFill>
                  <a:srgbClr val="00B050"/>
                </a:solidFill>
              </a:rPr>
              <a:t>23. Angular-Observables </a:t>
            </a:r>
            <a:r>
              <a:rPr lang="de-DE" b="1" dirty="0" err="1">
                <a:solidFill>
                  <a:srgbClr val="00B050"/>
                </a:solidFill>
              </a:rPr>
              <a:t>and</a:t>
            </a:r>
            <a:r>
              <a:rPr lang="de-DE" b="1" dirty="0">
                <a:solidFill>
                  <a:srgbClr val="00B050"/>
                </a:solidFill>
              </a:rPr>
              <a:t> </a:t>
            </a:r>
            <a:r>
              <a:rPr lang="de-DE" b="1" dirty="0" err="1">
                <a:solidFill>
                  <a:srgbClr val="00B050"/>
                </a:solidFill>
              </a:rPr>
              <a:t>more</a:t>
            </a:r>
            <a:endParaRPr lang="de-DE" b="1" dirty="0">
              <a:solidFill>
                <a:srgbClr val="00B050"/>
              </a:solidFill>
            </a:endParaRPr>
          </a:p>
        </p:txBody>
      </p:sp>
    </p:spTree>
    <p:extLst>
      <p:ext uri="{BB962C8B-B14F-4D97-AF65-F5344CB8AC3E}">
        <p14:creationId xmlns:p14="http://schemas.microsoft.com/office/powerpoint/2010/main" val="3045062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0" y="302359"/>
            <a:ext cx="9144000" cy="6555641"/>
          </a:xfrm>
          <a:prstGeom prst="rect">
            <a:avLst/>
          </a:prstGeom>
          <a:noFill/>
        </p:spPr>
        <p:txBody>
          <a:bodyPr wrap="square" rtlCol="0">
            <a:spAutoFit/>
          </a:bodyPr>
          <a:lstStyle/>
          <a:p>
            <a:r>
              <a:rPr lang="de-DE" sz="1200" b="1" dirty="0"/>
              <a:t>Routing: </a:t>
            </a:r>
            <a:r>
              <a:rPr lang="de-DE" sz="1200" dirty="0"/>
              <a:t>Angular verfügt über ein eingebautes Routing-System, das es ermöglicht, verschiedene Teile der Anwendung an unterschiedlichen URLs aufzurufen. </a:t>
            </a:r>
          </a:p>
          <a:p>
            <a:endParaRPr lang="de-DE" sz="1200" dirty="0">
              <a:solidFill>
                <a:srgbClr val="FF0000"/>
              </a:solidFill>
            </a:endParaRPr>
          </a:p>
          <a:p>
            <a:r>
              <a:rPr lang="de-DE" sz="1200" b="1" dirty="0"/>
              <a:t>ROUTEN HINZUFÜGEN</a:t>
            </a:r>
          </a:p>
          <a:p>
            <a:r>
              <a:rPr lang="de-DE" sz="1200" dirty="0"/>
              <a:t>• Eintragung der Routen in </a:t>
            </a:r>
            <a:r>
              <a:rPr lang="de-DE" sz="1200" dirty="0" err="1"/>
              <a:t>app-routing.module.ts</a:t>
            </a:r>
            <a:r>
              <a:rPr lang="de-DE" sz="1200" dirty="0"/>
              <a:t> im </a:t>
            </a:r>
            <a:r>
              <a:rPr lang="de-DE" sz="1200" dirty="0" err="1"/>
              <a:t>Routes</a:t>
            </a:r>
            <a:r>
              <a:rPr lang="de-DE" sz="1200" dirty="0"/>
              <a:t>-Array vornehmen </a:t>
            </a:r>
          </a:p>
          <a:p>
            <a:r>
              <a:rPr lang="de-DE" sz="1200" dirty="0"/>
              <a:t>und oben entsprechend Importieren (funktioniert i.d.R. automatisch) </a:t>
            </a:r>
          </a:p>
          <a:p>
            <a:r>
              <a:rPr lang="de-DE" sz="1200" dirty="0" err="1">
                <a:solidFill>
                  <a:srgbClr val="0070C0"/>
                </a:solidFill>
              </a:rPr>
              <a:t>const</a:t>
            </a:r>
            <a:r>
              <a:rPr lang="de-DE" sz="1200" dirty="0">
                <a:solidFill>
                  <a:srgbClr val="0070C0"/>
                </a:solidFill>
              </a:rPr>
              <a:t> </a:t>
            </a:r>
            <a:r>
              <a:rPr lang="de-DE" sz="1200" dirty="0" err="1">
                <a:solidFill>
                  <a:srgbClr val="0070C0"/>
                </a:solidFill>
              </a:rPr>
              <a:t>routes</a:t>
            </a:r>
            <a:r>
              <a:rPr lang="de-DE" sz="1200" dirty="0">
                <a:solidFill>
                  <a:srgbClr val="0070C0"/>
                </a:solidFill>
              </a:rPr>
              <a:t>: </a:t>
            </a:r>
            <a:r>
              <a:rPr lang="de-DE" sz="1200" dirty="0" err="1">
                <a:solidFill>
                  <a:srgbClr val="0070C0"/>
                </a:solidFill>
              </a:rPr>
              <a:t>Routes</a:t>
            </a:r>
            <a:r>
              <a:rPr lang="de-DE" sz="1200" dirty="0">
                <a:solidFill>
                  <a:srgbClr val="0070C0"/>
                </a:solidFill>
              </a:rPr>
              <a:t> = [</a:t>
            </a:r>
          </a:p>
          <a:p>
            <a:r>
              <a:rPr lang="de-DE" sz="1200" dirty="0"/>
              <a:t>  { </a:t>
            </a:r>
            <a:r>
              <a:rPr lang="de-DE" sz="1200" dirty="0" err="1"/>
              <a:t>path</a:t>
            </a:r>
            <a:r>
              <a:rPr lang="de-DE" sz="1200" dirty="0"/>
              <a:t>: '', </a:t>
            </a:r>
            <a:r>
              <a:rPr lang="de-DE" sz="1200" dirty="0" err="1"/>
              <a:t>component</a:t>
            </a:r>
            <a:r>
              <a:rPr lang="de-DE" sz="1200" dirty="0"/>
              <a:t>: </a:t>
            </a:r>
            <a:r>
              <a:rPr lang="de-DE" sz="1200" dirty="0" err="1"/>
              <a:t>AppComponent</a:t>
            </a:r>
            <a:r>
              <a:rPr lang="de-DE" sz="1200" dirty="0"/>
              <a:t> },</a:t>
            </a:r>
            <a:endParaRPr lang="de-DE" sz="1200" dirty="0">
              <a:solidFill>
                <a:srgbClr val="0070C0"/>
              </a:solidFill>
            </a:endParaRPr>
          </a:p>
          <a:p>
            <a:r>
              <a:rPr lang="de-DE" sz="1200" dirty="0">
                <a:solidFill>
                  <a:srgbClr val="0070C0"/>
                </a:solidFill>
              </a:rPr>
              <a:t>  { </a:t>
            </a:r>
            <a:r>
              <a:rPr lang="de-DE" sz="1200" dirty="0" err="1">
                <a:solidFill>
                  <a:srgbClr val="0070C0"/>
                </a:solidFill>
              </a:rPr>
              <a:t>path</a:t>
            </a:r>
            <a:r>
              <a:rPr lang="de-DE" sz="1200" dirty="0">
                <a:solidFill>
                  <a:srgbClr val="0070C0"/>
                </a:solidFill>
              </a:rPr>
              <a:t>: '', </a:t>
            </a:r>
            <a:r>
              <a:rPr lang="de-DE" sz="1200" dirty="0" err="1">
                <a:solidFill>
                  <a:srgbClr val="0070C0"/>
                </a:solidFill>
              </a:rPr>
              <a:t>component</a:t>
            </a:r>
            <a:r>
              <a:rPr lang="de-DE" sz="1200" dirty="0">
                <a:solidFill>
                  <a:srgbClr val="0070C0"/>
                </a:solidFill>
              </a:rPr>
              <a:t>: </a:t>
            </a:r>
            <a:r>
              <a:rPr lang="de-DE" sz="1200" dirty="0" err="1">
                <a:solidFill>
                  <a:srgbClr val="0070C0"/>
                </a:solidFill>
              </a:rPr>
              <a:t>StartScreenComponent</a:t>
            </a:r>
            <a:r>
              <a:rPr lang="de-DE" sz="1200" dirty="0">
                <a:solidFill>
                  <a:srgbClr val="0070C0"/>
                </a:solidFill>
              </a:rPr>
              <a:t> },</a:t>
            </a:r>
          </a:p>
          <a:p>
            <a:r>
              <a:rPr lang="de-DE" sz="1200" dirty="0">
                <a:solidFill>
                  <a:srgbClr val="0070C0"/>
                </a:solidFill>
              </a:rPr>
              <a:t>  { </a:t>
            </a:r>
            <a:r>
              <a:rPr lang="de-DE" sz="1200" dirty="0" err="1">
                <a:solidFill>
                  <a:srgbClr val="0070C0"/>
                </a:solidFill>
              </a:rPr>
              <a:t>path</a:t>
            </a:r>
            <a:r>
              <a:rPr lang="de-DE" sz="1200" dirty="0">
                <a:solidFill>
                  <a:srgbClr val="0070C0"/>
                </a:solidFill>
              </a:rPr>
              <a:t>: '</a:t>
            </a:r>
            <a:r>
              <a:rPr lang="de-DE" sz="1200" dirty="0" err="1">
                <a:solidFill>
                  <a:srgbClr val="0070C0"/>
                </a:solidFill>
              </a:rPr>
              <a:t>game</a:t>
            </a:r>
            <a:r>
              <a:rPr lang="de-DE" sz="1200" dirty="0">
                <a:solidFill>
                  <a:srgbClr val="0070C0"/>
                </a:solidFill>
              </a:rPr>
              <a:t>/</a:t>
            </a:r>
            <a:r>
              <a:rPr lang="de-DE" sz="1200" dirty="0">
                <a:solidFill>
                  <a:srgbClr val="FF0000"/>
                </a:solidFill>
              </a:rPr>
              <a:t>:</a:t>
            </a:r>
            <a:r>
              <a:rPr lang="de-DE" sz="1200" dirty="0" err="1">
                <a:solidFill>
                  <a:srgbClr val="FF0000"/>
                </a:solidFill>
              </a:rPr>
              <a:t>id</a:t>
            </a:r>
            <a:r>
              <a:rPr lang="de-DE" sz="1200" dirty="0">
                <a:solidFill>
                  <a:srgbClr val="0070C0"/>
                </a:solidFill>
              </a:rPr>
              <a:t>', </a:t>
            </a:r>
            <a:r>
              <a:rPr lang="de-DE" sz="1200" dirty="0" err="1">
                <a:solidFill>
                  <a:srgbClr val="0070C0"/>
                </a:solidFill>
              </a:rPr>
              <a:t>component</a:t>
            </a:r>
            <a:r>
              <a:rPr lang="de-DE" sz="1200" dirty="0">
                <a:solidFill>
                  <a:srgbClr val="0070C0"/>
                </a:solidFill>
              </a:rPr>
              <a:t>: </a:t>
            </a:r>
            <a:r>
              <a:rPr lang="de-DE" sz="1200" dirty="0" err="1">
                <a:solidFill>
                  <a:srgbClr val="0070C0"/>
                </a:solidFill>
              </a:rPr>
              <a:t>GameComponent</a:t>
            </a:r>
            <a:r>
              <a:rPr lang="de-DE" sz="1200" dirty="0">
                <a:solidFill>
                  <a:srgbClr val="0070C0"/>
                </a:solidFill>
              </a:rPr>
              <a:t> }</a:t>
            </a:r>
          </a:p>
          <a:p>
            <a:r>
              <a:rPr lang="de-DE" sz="1200" dirty="0">
                <a:solidFill>
                  <a:srgbClr val="0070C0"/>
                </a:solidFill>
              </a:rPr>
              <a:t>];</a:t>
            </a:r>
          </a:p>
          <a:p>
            <a:r>
              <a:rPr lang="de-DE" sz="1200" dirty="0"/>
              <a:t>• </a:t>
            </a:r>
            <a:r>
              <a:rPr lang="de-DE" sz="1200" b="1" dirty="0"/>
              <a:t>Standardmäßig wird von app.components.html aus geroutet: </a:t>
            </a:r>
            <a:r>
              <a:rPr lang="de-DE" sz="1200" dirty="0">
                <a:solidFill>
                  <a:srgbClr val="0070C0"/>
                </a:solidFill>
              </a:rPr>
              <a:t>&lt;</a:t>
            </a:r>
            <a:r>
              <a:rPr lang="de-DE" sz="1200" dirty="0" err="1">
                <a:solidFill>
                  <a:srgbClr val="0070C0"/>
                </a:solidFill>
              </a:rPr>
              <a:t>router-outlet</a:t>
            </a:r>
            <a:r>
              <a:rPr lang="de-DE" sz="1200" dirty="0">
                <a:solidFill>
                  <a:srgbClr val="0070C0"/>
                </a:solidFill>
              </a:rPr>
              <a:t>&gt;&lt;/</a:t>
            </a:r>
            <a:r>
              <a:rPr lang="de-DE" sz="1200" dirty="0" err="1">
                <a:solidFill>
                  <a:srgbClr val="0070C0"/>
                </a:solidFill>
              </a:rPr>
              <a:t>router-outlet</a:t>
            </a:r>
            <a:r>
              <a:rPr lang="de-DE" sz="1200" dirty="0">
                <a:solidFill>
                  <a:srgbClr val="0070C0"/>
                </a:solidFill>
              </a:rPr>
              <a:t>&gt;</a:t>
            </a:r>
          </a:p>
          <a:p>
            <a:r>
              <a:rPr lang="de-DE" sz="1200" dirty="0"/>
              <a:t>• </a:t>
            </a:r>
            <a:r>
              <a:rPr lang="de-DE" sz="1200" b="1" dirty="0"/>
              <a:t>Jede Komponente die Router-Funktionalitäten verwenden will, muss das Router-Modul in die Export-</a:t>
            </a:r>
            <a:r>
              <a:rPr lang="de-DE" sz="1200" b="1" dirty="0" err="1"/>
              <a:t>Section</a:t>
            </a:r>
            <a:r>
              <a:rPr lang="de-DE" sz="1200" b="1" dirty="0"/>
              <a:t> ihrer TS-Datei übernehmen/</a:t>
            </a:r>
            <a:r>
              <a:rPr lang="de-DE" sz="1200" b="1" dirty="0" err="1"/>
              <a:t>injecten</a:t>
            </a:r>
            <a:endParaRPr lang="de-DE" sz="1200" b="1" dirty="0"/>
          </a:p>
          <a:p>
            <a:r>
              <a:rPr lang="de-DE" sz="1200" dirty="0"/>
              <a:t>-&gt; </a:t>
            </a:r>
            <a:r>
              <a:rPr lang="de-DE" sz="1200" dirty="0" err="1">
                <a:solidFill>
                  <a:srgbClr val="0070C0"/>
                </a:solidFill>
              </a:rPr>
              <a:t>constructor</a:t>
            </a:r>
            <a:r>
              <a:rPr lang="de-DE" sz="1200" dirty="0">
                <a:solidFill>
                  <a:srgbClr val="0070C0"/>
                </a:solidFill>
              </a:rPr>
              <a:t>(private </a:t>
            </a:r>
            <a:r>
              <a:rPr lang="de-DE" sz="1200" dirty="0" err="1">
                <a:solidFill>
                  <a:srgbClr val="0070C0"/>
                </a:solidFill>
              </a:rPr>
              <a:t>router</a:t>
            </a:r>
            <a:r>
              <a:rPr lang="de-DE" sz="1200" dirty="0">
                <a:solidFill>
                  <a:srgbClr val="0070C0"/>
                </a:solidFill>
              </a:rPr>
              <a:t>: Router) { } </a:t>
            </a:r>
            <a:r>
              <a:rPr lang="de-DE" sz="1200" dirty="0"/>
              <a:t>+ oben entsprechend Importieren</a:t>
            </a:r>
          </a:p>
          <a:p>
            <a:endParaRPr lang="de-DE" sz="1200" dirty="0"/>
          </a:p>
          <a:p>
            <a:r>
              <a:rPr lang="de-DE" sz="1200" b="1" dirty="0"/>
              <a:t>ROUTEN ANSTEUERN</a:t>
            </a:r>
          </a:p>
          <a:p>
            <a:r>
              <a:rPr lang="de-DE" sz="1200" dirty="0"/>
              <a:t>• </a:t>
            </a:r>
            <a:r>
              <a:rPr lang="de-DE" sz="1200" b="1" dirty="0"/>
              <a:t>Im HTML-Template: </a:t>
            </a:r>
            <a:r>
              <a:rPr lang="en-US" sz="1200" dirty="0" err="1">
                <a:solidFill>
                  <a:srgbClr val="0070C0"/>
                </a:solidFill>
              </a:rPr>
              <a:t>routerLink</a:t>
            </a:r>
            <a:r>
              <a:rPr lang="en-US" sz="1200" dirty="0">
                <a:solidFill>
                  <a:srgbClr val="0070C0"/>
                </a:solidFill>
              </a:rPr>
              <a:t>="/data-protection" </a:t>
            </a:r>
            <a:r>
              <a:rPr lang="en-US" sz="1200" dirty="0"/>
              <a:t>ins HTML-Element </a:t>
            </a:r>
            <a:r>
              <a:rPr lang="en-US" sz="1200" dirty="0" err="1"/>
              <a:t>packen</a:t>
            </a:r>
            <a:r>
              <a:rPr lang="en-US" sz="1200" dirty="0"/>
              <a:t> (muss </a:t>
            </a:r>
            <a:r>
              <a:rPr lang="en-US" sz="1200" dirty="0" err="1"/>
              <a:t>kein</a:t>
            </a:r>
            <a:r>
              <a:rPr lang="en-US" sz="1200" dirty="0"/>
              <a:t> a-Element sein) </a:t>
            </a:r>
          </a:p>
          <a:p>
            <a:r>
              <a:rPr lang="en-US" sz="1200" dirty="0"/>
              <a:t>STATT</a:t>
            </a:r>
            <a:r>
              <a:rPr lang="de-DE" sz="1200" dirty="0"/>
              <a:t>  </a:t>
            </a:r>
          </a:p>
          <a:p>
            <a:r>
              <a:rPr lang="en-US" sz="1200" dirty="0"/>
              <a:t>&lt;a </a:t>
            </a:r>
            <a:r>
              <a:rPr lang="en-US" sz="1200" dirty="0" err="1">
                <a:solidFill>
                  <a:srgbClr val="0070C0"/>
                </a:solidFill>
              </a:rPr>
              <a:t>href</a:t>
            </a:r>
            <a:r>
              <a:rPr lang="en-US" sz="1200" dirty="0">
                <a:solidFill>
                  <a:srgbClr val="0070C0"/>
                </a:solidFill>
              </a:rPr>
              <a:t>="/data-protection"</a:t>
            </a:r>
            <a:r>
              <a:rPr lang="en-US" sz="1200" dirty="0"/>
              <a:t>&gt;Data protection&lt;/a&gt; </a:t>
            </a:r>
          </a:p>
          <a:p>
            <a:r>
              <a:rPr lang="de-DE" sz="1200" dirty="0"/>
              <a:t>•</a:t>
            </a:r>
            <a:r>
              <a:rPr lang="de-DE" sz="1200" b="1" dirty="0"/>
              <a:t> In JavaScript: </a:t>
            </a:r>
            <a:r>
              <a:rPr lang="de-DE" sz="1200" dirty="0" err="1">
                <a:solidFill>
                  <a:srgbClr val="0070C0"/>
                </a:solidFill>
              </a:rPr>
              <a:t>this.router.navigateByUrl</a:t>
            </a:r>
            <a:r>
              <a:rPr lang="de-DE" sz="1200" dirty="0">
                <a:solidFill>
                  <a:srgbClr val="0070C0"/>
                </a:solidFill>
              </a:rPr>
              <a:t>('/</a:t>
            </a:r>
            <a:r>
              <a:rPr lang="de-DE" sz="1200" dirty="0" err="1">
                <a:solidFill>
                  <a:srgbClr val="0070C0"/>
                </a:solidFill>
              </a:rPr>
              <a:t>game</a:t>
            </a:r>
            <a:r>
              <a:rPr lang="de-DE" sz="1200" dirty="0">
                <a:solidFill>
                  <a:srgbClr val="0070C0"/>
                </a:solidFill>
              </a:rPr>
              <a:t>')</a:t>
            </a:r>
          </a:p>
          <a:p>
            <a:endParaRPr lang="de-DE" sz="1200" dirty="0">
              <a:solidFill>
                <a:srgbClr val="0070C0"/>
              </a:solidFill>
            </a:endParaRPr>
          </a:p>
          <a:p>
            <a:r>
              <a:rPr lang="de-DE" sz="1200" b="1" dirty="0"/>
              <a:t>SICH DIE AKTUELLE ROUTE AUSGEBEN LASSEN</a:t>
            </a:r>
          </a:p>
          <a:p>
            <a:r>
              <a:rPr lang="de-DE" sz="1200" dirty="0"/>
              <a:t>• In Komponente: </a:t>
            </a:r>
            <a:r>
              <a:rPr lang="de-DE" sz="1200" dirty="0">
                <a:solidFill>
                  <a:srgbClr val="0070C0"/>
                </a:solidFill>
              </a:rPr>
              <a:t>this.router.url</a:t>
            </a:r>
          </a:p>
          <a:p>
            <a:endParaRPr lang="de-DE" sz="1200" dirty="0">
              <a:solidFill>
                <a:srgbClr val="0070C0"/>
              </a:solidFill>
            </a:endParaRPr>
          </a:p>
          <a:p>
            <a:r>
              <a:rPr lang="de-DE" sz="1200" b="1" dirty="0"/>
              <a:t>SICH DEN URL-PARAMETER DER AKTUELLEN ROUTE AUSGEBEN LASSEN (URL-</a:t>
            </a:r>
            <a:r>
              <a:rPr lang="de-DE" sz="1200" b="1" dirty="0" err="1"/>
              <a:t>Paramter</a:t>
            </a:r>
            <a:r>
              <a:rPr lang="de-DE" sz="1200" b="1" dirty="0"/>
              <a:t> ist in </a:t>
            </a:r>
            <a:r>
              <a:rPr lang="de-DE" sz="1200" b="1" dirty="0" err="1"/>
              <a:t>app-routing.module.ts</a:t>
            </a:r>
            <a:r>
              <a:rPr lang="de-DE" sz="1200" b="1" dirty="0"/>
              <a:t> festgelegt!; hier: </a:t>
            </a:r>
            <a:r>
              <a:rPr lang="de-DE" sz="1200" b="1" dirty="0" err="1"/>
              <a:t>id</a:t>
            </a:r>
            <a:r>
              <a:rPr lang="de-DE" sz="1200" b="1" dirty="0"/>
              <a:t>)</a:t>
            </a:r>
          </a:p>
          <a:p>
            <a:r>
              <a:rPr lang="de-DE" sz="1200" dirty="0"/>
              <a:t>• In TS-Datei der aktuellen Route die den Parameter besitzt: </a:t>
            </a:r>
          </a:p>
          <a:p>
            <a:r>
              <a:rPr lang="de-DE" sz="1200" dirty="0" err="1">
                <a:solidFill>
                  <a:srgbClr val="0070C0"/>
                </a:solidFill>
              </a:rPr>
              <a:t>constructor</a:t>
            </a:r>
            <a:r>
              <a:rPr lang="de-DE" sz="1200" dirty="0">
                <a:solidFill>
                  <a:srgbClr val="0070C0"/>
                </a:solidFill>
              </a:rPr>
              <a:t>(private route: </a:t>
            </a:r>
            <a:r>
              <a:rPr lang="de-DE" sz="1200" dirty="0" err="1">
                <a:solidFill>
                  <a:srgbClr val="0070C0"/>
                </a:solidFill>
              </a:rPr>
              <a:t>ActivatedRoute</a:t>
            </a:r>
            <a:r>
              <a:rPr lang="de-DE" sz="1200" dirty="0">
                <a:solidFill>
                  <a:srgbClr val="0070C0"/>
                </a:solidFill>
              </a:rPr>
              <a:t>) { }</a:t>
            </a:r>
          </a:p>
          <a:p>
            <a:r>
              <a:rPr lang="de-DE" sz="1200" dirty="0"/>
              <a:t>UND</a:t>
            </a:r>
            <a:r>
              <a:rPr lang="de-DE" sz="1200" dirty="0">
                <a:solidFill>
                  <a:srgbClr val="0070C0"/>
                </a:solidFill>
              </a:rPr>
              <a:t> </a:t>
            </a:r>
          </a:p>
          <a:p>
            <a:r>
              <a:rPr lang="de-DE" sz="1200" dirty="0" err="1">
                <a:solidFill>
                  <a:srgbClr val="0070C0"/>
                </a:solidFill>
              </a:rPr>
              <a:t>this.route.params.subscribe</a:t>
            </a:r>
            <a:r>
              <a:rPr lang="de-DE" sz="1200" dirty="0">
                <a:solidFill>
                  <a:srgbClr val="0070C0"/>
                </a:solidFill>
              </a:rPr>
              <a:t>((</a:t>
            </a:r>
            <a:r>
              <a:rPr lang="de-DE" sz="1200" dirty="0" err="1">
                <a:solidFill>
                  <a:srgbClr val="0070C0"/>
                </a:solidFill>
              </a:rPr>
              <a:t>params</a:t>
            </a:r>
            <a:r>
              <a:rPr lang="de-DE" sz="1200" dirty="0">
                <a:solidFill>
                  <a:srgbClr val="0070C0"/>
                </a:solidFill>
              </a:rPr>
              <a:t>)=&gt;{ console.log('Aktueller Parameter ' + </a:t>
            </a:r>
            <a:r>
              <a:rPr lang="de-DE" sz="1200" dirty="0" err="1">
                <a:solidFill>
                  <a:srgbClr val="0070C0"/>
                </a:solidFill>
              </a:rPr>
              <a:t>params</a:t>
            </a:r>
            <a:r>
              <a:rPr lang="de-DE" sz="1200" dirty="0">
                <a:solidFill>
                  <a:srgbClr val="0070C0"/>
                </a:solidFill>
              </a:rPr>
              <a:t>['</a:t>
            </a:r>
            <a:r>
              <a:rPr lang="de-DE" sz="1200" dirty="0" err="1">
                <a:solidFill>
                  <a:srgbClr val="0070C0"/>
                </a:solidFill>
              </a:rPr>
              <a:t>id</a:t>
            </a:r>
            <a:r>
              <a:rPr lang="de-DE" sz="1200" dirty="0">
                <a:solidFill>
                  <a:srgbClr val="0070C0"/>
                </a:solidFill>
              </a:rPr>
              <a:t>']); }); </a:t>
            </a:r>
          </a:p>
          <a:p>
            <a:endParaRPr lang="de-DE" sz="1200" dirty="0">
              <a:solidFill>
                <a:srgbClr val="0070C0"/>
              </a:solidFill>
            </a:endParaRPr>
          </a:p>
          <a:p>
            <a:r>
              <a:rPr lang="de-DE" sz="1200" b="1" dirty="0"/>
              <a:t>SICH DIE AKTUELLE ROUTE ÜBER EIN OBSERVABLE AUSGEBEN LASSEN</a:t>
            </a:r>
          </a:p>
          <a:p>
            <a:r>
              <a:rPr lang="de-DE" sz="1200" dirty="0" err="1">
                <a:solidFill>
                  <a:srgbClr val="0070C0"/>
                </a:solidFill>
              </a:rPr>
              <a:t>constructor</a:t>
            </a:r>
            <a:r>
              <a:rPr lang="de-DE" sz="1200" dirty="0">
                <a:solidFill>
                  <a:srgbClr val="0070C0"/>
                </a:solidFill>
              </a:rPr>
              <a:t>(private </a:t>
            </a:r>
            <a:r>
              <a:rPr lang="de-DE" sz="1200" dirty="0" err="1">
                <a:solidFill>
                  <a:srgbClr val="0070C0"/>
                </a:solidFill>
              </a:rPr>
              <a:t>router</a:t>
            </a:r>
            <a:r>
              <a:rPr lang="de-DE" sz="1200" dirty="0">
                <a:solidFill>
                  <a:srgbClr val="0070C0"/>
                </a:solidFill>
              </a:rPr>
              <a:t>: Router) {</a:t>
            </a:r>
          </a:p>
          <a:p>
            <a:r>
              <a:rPr lang="de-DE" sz="1200" dirty="0" err="1">
                <a:solidFill>
                  <a:srgbClr val="0070C0"/>
                </a:solidFill>
              </a:rPr>
              <a:t>this.router.events.subscribe</a:t>
            </a:r>
            <a:r>
              <a:rPr lang="de-DE" sz="1200" dirty="0">
                <a:solidFill>
                  <a:srgbClr val="0070C0"/>
                </a:solidFill>
              </a:rPr>
              <a:t>( (</a:t>
            </a:r>
            <a:r>
              <a:rPr lang="de-DE" sz="1200" dirty="0" err="1">
                <a:solidFill>
                  <a:srgbClr val="0070C0"/>
                </a:solidFill>
              </a:rPr>
              <a:t>val</a:t>
            </a:r>
            <a:r>
              <a:rPr lang="de-DE" sz="1200" dirty="0">
                <a:solidFill>
                  <a:srgbClr val="0070C0"/>
                </a:solidFill>
              </a:rPr>
              <a:t>: </a:t>
            </a:r>
            <a:r>
              <a:rPr lang="de-DE" sz="1200" dirty="0" err="1">
                <a:solidFill>
                  <a:srgbClr val="0070C0"/>
                </a:solidFill>
              </a:rPr>
              <a:t>any</a:t>
            </a:r>
            <a:r>
              <a:rPr lang="de-DE" sz="1200" dirty="0">
                <a:solidFill>
                  <a:srgbClr val="0070C0"/>
                </a:solidFill>
              </a:rPr>
              <a:t>) =&gt; {</a:t>
            </a:r>
          </a:p>
          <a:p>
            <a:r>
              <a:rPr lang="de-DE" sz="1200" dirty="0">
                <a:solidFill>
                  <a:srgbClr val="0070C0"/>
                </a:solidFill>
              </a:rPr>
              <a:t>console.log('Aktuelle Route: ',this.router.url);});}</a:t>
            </a:r>
          </a:p>
        </p:txBody>
      </p:sp>
      <p:sp>
        <p:nvSpPr>
          <p:cNvPr id="5" name="Rechteck 4"/>
          <p:cNvSpPr/>
          <p:nvPr/>
        </p:nvSpPr>
        <p:spPr>
          <a:xfrm>
            <a:off x="3203848" y="0"/>
            <a:ext cx="2189189" cy="369332"/>
          </a:xfrm>
          <a:prstGeom prst="rect">
            <a:avLst/>
          </a:prstGeom>
        </p:spPr>
        <p:txBody>
          <a:bodyPr wrap="none">
            <a:spAutoFit/>
          </a:bodyPr>
          <a:lstStyle/>
          <a:p>
            <a:r>
              <a:rPr lang="de-DE" b="1" dirty="0"/>
              <a:t>8. Routing in Angular</a:t>
            </a:r>
          </a:p>
        </p:txBody>
      </p:sp>
    </p:spTree>
    <p:extLst>
      <p:ext uri="{BB962C8B-B14F-4D97-AF65-F5344CB8AC3E}">
        <p14:creationId xmlns:p14="http://schemas.microsoft.com/office/powerpoint/2010/main" val="2497392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36512" y="509771"/>
            <a:ext cx="9144000" cy="1569660"/>
          </a:xfrm>
          <a:prstGeom prst="rect">
            <a:avLst/>
          </a:prstGeom>
          <a:noFill/>
        </p:spPr>
        <p:txBody>
          <a:bodyPr wrap="square" rtlCol="0">
            <a:spAutoFit/>
          </a:bodyPr>
          <a:lstStyle/>
          <a:p>
            <a:r>
              <a:rPr lang="de-DE" sz="1200" b="1" dirty="0"/>
              <a:t>SICH EINE DIV NUR ANZEIGEN LASSEN, WENN MAN SICH AUF EINER BESTIMMTEN ROUTE BEFINDET</a:t>
            </a:r>
          </a:p>
          <a:p>
            <a:r>
              <a:rPr lang="de-DE" sz="1200" dirty="0"/>
              <a:t>• In HTML:</a:t>
            </a:r>
          </a:p>
          <a:p>
            <a:r>
              <a:rPr lang="de-DE" sz="1200" dirty="0">
                <a:solidFill>
                  <a:srgbClr val="0070C0"/>
                </a:solidFill>
              </a:rPr>
              <a:t>&lt;div </a:t>
            </a:r>
            <a:r>
              <a:rPr lang="de-DE" sz="1200" dirty="0" err="1">
                <a:solidFill>
                  <a:srgbClr val="0070C0"/>
                </a:solidFill>
              </a:rPr>
              <a:t>id</a:t>
            </a:r>
            <a:r>
              <a:rPr lang="de-DE" sz="1200" dirty="0">
                <a:solidFill>
                  <a:srgbClr val="0070C0"/>
                </a:solidFill>
              </a:rPr>
              <a:t>="</a:t>
            </a:r>
            <a:r>
              <a:rPr lang="de-DE" sz="1200" dirty="0" err="1">
                <a:solidFill>
                  <a:srgbClr val="0070C0"/>
                </a:solidFill>
              </a:rPr>
              <a:t>menu</a:t>
            </a:r>
            <a:r>
              <a:rPr lang="de-DE" sz="1200" dirty="0">
                <a:solidFill>
                  <a:srgbClr val="0070C0"/>
                </a:solidFill>
              </a:rPr>
              <a:t>" *</a:t>
            </a:r>
            <a:r>
              <a:rPr lang="de-DE" sz="1200" dirty="0" err="1">
                <a:solidFill>
                  <a:srgbClr val="0070C0"/>
                </a:solidFill>
              </a:rPr>
              <a:t>ngIf</a:t>
            </a:r>
            <a:r>
              <a:rPr lang="de-DE" sz="1200" dirty="0">
                <a:solidFill>
                  <a:srgbClr val="0070C0"/>
                </a:solidFill>
              </a:rPr>
              <a:t>="</a:t>
            </a:r>
            <a:r>
              <a:rPr lang="de-DE" sz="1200" dirty="0" err="1">
                <a:solidFill>
                  <a:srgbClr val="0070C0"/>
                </a:solidFill>
              </a:rPr>
              <a:t>actroute</a:t>
            </a:r>
            <a:r>
              <a:rPr lang="de-DE" sz="1200" dirty="0">
                <a:solidFill>
                  <a:srgbClr val="0070C0"/>
                </a:solidFill>
              </a:rPr>
              <a:t> == '/</a:t>
            </a:r>
            <a:r>
              <a:rPr lang="de-DE" sz="1200" dirty="0" err="1">
                <a:solidFill>
                  <a:srgbClr val="0070C0"/>
                </a:solidFill>
              </a:rPr>
              <a:t>videos</a:t>
            </a:r>
            <a:r>
              <a:rPr lang="de-DE" sz="1200" dirty="0">
                <a:solidFill>
                  <a:srgbClr val="0070C0"/>
                </a:solidFill>
              </a:rPr>
              <a:t>'"&gt; &lt;/div&gt;</a:t>
            </a:r>
          </a:p>
          <a:p>
            <a:r>
              <a:rPr lang="de-DE" sz="1200" dirty="0"/>
              <a:t>• In TS:</a:t>
            </a:r>
          </a:p>
          <a:p>
            <a:r>
              <a:rPr lang="de-DE" sz="1200" dirty="0" err="1">
                <a:solidFill>
                  <a:srgbClr val="0070C0"/>
                </a:solidFill>
              </a:rPr>
              <a:t>actroute</a:t>
            </a:r>
            <a:r>
              <a:rPr lang="de-DE" sz="1200" dirty="0">
                <a:solidFill>
                  <a:srgbClr val="0070C0"/>
                </a:solidFill>
              </a:rPr>
              <a:t>: </a:t>
            </a:r>
            <a:r>
              <a:rPr lang="de-DE" sz="1200" dirty="0" err="1">
                <a:solidFill>
                  <a:srgbClr val="0070C0"/>
                </a:solidFill>
              </a:rPr>
              <a:t>string</a:t>
            </a:r>
            <a:r>
              <a:rPr lang="de-DE" sz="1200" dirty="0">
                <a:solidFill>
                  <a:srgbClr val="0070C0"/>
                </a:solidFill>
              </a:rPr>
              <a:t> = '';</a:t>
            </a:r>
            <a:br>
              <a:rPr lang="de-DE" sz="1200" dirty="0">
                <a:solidFill>
                  <a:srgbClr val="0070C0"/>
                </a:solidFill>
              </a:rPr>
            </a:br>
            <a:r>
              <a:rPr lang="de-DE" sz="1200" dirty="0" err="1">
                <a:solidFill>
                  <a:srgbClr val="0070C0"/>
                </a:solidFill>
              </a:rPr>
              <a:t>constructor</a:t>
            </a:r>
            <a:r>
              <a:rPr lang="de-DE" sz="1200" dirty="0">
                <a:solidFill>
                  <a:srgbClr val="0070C0"/>
                </a:solidFill>
              </a:rPr>
              <a:t>(private </a:t>
            </a:r>
            <a:r>
              <a:rPr lang="de-DE" sz="1200" dirty="0" err="1">
                <a:solidFill>
                  <a:srgbClr val="0070C0"/>
                </a:solidFill>
              </a:rPr>
              <a:t>router</a:t>
            </a:r>
            <a:r>
              <a:rPr lang="de-DE" sz="1200" dirty="0">
                <a:solidFill>
                  <a:srgbClr val="0070C0"/>
                </a:solidFill>
              </a:rPr>
              <a:t>: Router) { </a:t>
            </a:r>
            <a:r>
              <a:rPr lang="de-DE" sz="1200" dirty="0" err="1">
                <a:solidFill>
                  <a:srgbClr val="0070C0"/>
                </a:solidFill>
              </a:rPr>
              <a:t>this.actroute</a:t>
            </a:r>
            <a:r>
              <a:rPr lang="de-DE" sz="1200" dirty="0">
                <a:solidFill>
                  <a:srgbClr val="0070C0"/>
                </a:solidFill>
              </a:rPr>
              <a:t> = this.router.url; }</a:t>
            </a:r>
          </a:p>
          <a:p>
            <a:endParaRPr lang="de-DE" sz="1200" dirty="0"/>
          </a:p>
          <a:p>
            <a:endParaRPr lang="de-DE" sz="1200" dirty="0"/>
          </a:p>
        </p:txBody>
      </p:sp>
      <p:sp>
        <p:nvSpPr>
          <p:cNvPr id="5" name="Rechteck 4"/>
          <p:cNvSpPr/>
          <p:nvPr/>
        </p:nvSpPr>
        <p:spPr>
          <a:xfrm>
            <a:off x="3203848" y="0"/>
            <a:ext cx="2189189" cy="369332"/>
          </a:xfrm>
          <a:prstGeom prst="rect">
            <a:avLst/>
          </a:prstGeom>
        </p:spPr>
        <p:txBody>
          <a:bodyPr wrap="none">
            <a:spAutoFit/>
          </a:bodyPr>
          <a:lstStyle/>
          <a:p>
            <a:r>
              <a:rPr lang="de-DE" b="1" dirty="0"/>
              <a:t>8. Routing in Angular</a:t>
            </a:r>
          </a:p>
        </p:txBody>
      </p:sp>
    </p:spTree>
    <p:extLst>
      <p:ext uri="{BB962C8B-B14F-4D97-AF65-F5344CB8AC3E}">
        <p14:creationId xmlns:p14="http://schemas.microsoft.com/office/powerpoint/2010/main" val="328969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07504" y="385066"/>
            <a:ext cx="9144000" cy="3416320"/>
          </a:xfrm>
          <a:prstGeom prst="rect">
            <a:avLst/>
          </a:prstGeom>
          <a:noFill/>
        </p:spPr>
        <p:txBody>
          <a:bodyPr wrap="square" rtlCol="0">
            <a:spAutoFit/>
          </a:bodyPr>
          <a:lstStyle/>
          <a:p>
            <a:r>
              <a:rPr lang="de-DE" sz="1200" b="1" dirty="0"/>
              <a:t>Werte aus Variablen</a:t>
            </a:r>
          </a:p>
          <a:p>
            <a:r>
              <a:rPr lang="de-DE" sz="1200" dirty="0"/>
              <a:t>• In HTML:</a:t>
            </a:r>
          </a:p>
          <a:p>
            <a:r>
              <a:rPr lang="de-DE" sz="1200" dirty="0">
                <a:solidFill>
                  <a:srgbClr val="0070C0"/>
                </a:solidFill>
              </a:rPr>
              <a:t>&lt;div&gt;{{</a:t>
            </a:r>
            <a:r>
              <a:rPr lang="de-DE" sz="1200" dirty="0" err="1">
                <a:solidFill>
                  <a:srgbClr val="0070C0"/>
                </a:solidFill>
              </a:rPr>
              <a:t>logos</a:t>
            </a:r>
            <a:r>
              <a:rPr lang="de-DE" sz="1200" dirty="0">
                <a:solidFill>
                  <a:srgbClr val="0070C0"/>
                </a:solidFill>
              </a:rPr>
              <a:t>[0]}}&lt;/div&gt;</a:t>
            </a:r>
          </a:p>
          <a:p>
            <a:endParaRPr lang="de-DE" sz="1200" dirty="0"/>
          </a:p>
          <a:p>
            <a:r>
              <a:rPr lang="de-DE" sz="1200" dirty="0"/>
              <a:t>• In TS:</a:t>
            </a:r>
          </a:p>
          <a:p>
            <a:r>
              <a:rPr lang="pt-BR" sz="1200" dirty="0">
                <a:solidFill>
                  <a:srgbClr val="0070C0"/>
                </a:solidFill>
              </a:rPr>
              <a:t>logos: string[] =['brr','logo2','logo3','logo4'];</a:t>
            </a:r>
          </a:p>
          <a:p>
            <a:endParaRPr lang="de-DE" sz="1200" dirty="0"/>
          </a:p>
          <a:p>
            <a:r>
              <a:rPr lang="de-DE" sz="1200" b="1" dirty="0"/>
              <a:t>Link zu externer </a:t>
            </a:r>
            <a:r>
              <a:rPr lang="de-DE" sz="1200" b="1" dirty="0" err="1"/>
              <a:t>Url</a:t>
            </a:r>
            <a:r>
              <a:rPr lang="de-DE" sz="1200" b="1" dirty="0"/>
              <a:t> in neuem Tab öffnen</a:t>
            </a:r>
            <a:endParaRPr lang="de-DE" sz="1200" dirty="0"/>
          </a:p>
          <a:p>
            <a:r>
              <a:rPr lang="de-DE" sz="1200" dirty="0"/>
              <a:t>• In HTML:</a:t>
            </a:r>
          </a:p>
          <a:p>
            <a:r>
              <a:rPr lang="de-DE" sz="1200" dirty="0"/>
              <a:t> </a:t>
            </a:r>
            <a:r>
              <a:rPr lang="de-DE" sz="1200" dirty="0">
                <a:solidFill>
                  <a:srgbClr val="0070C0"/>
                </a:solidFill>
              </a:rPr>
              <a:t>&lt;</a:t>
            </a:r>
            <a:r>
              <a:rPr lang="de-DE" sz="1200" dirty="0" err="1">
                <a:solidFill>
                  <a:srgbClr val="0070C0"/>
                </a:solidFill>
              </a:rPr>
              <a:t>img</a:t>
            </a:r>
            <a:r>
              <a:rPr lang="de-DE" sz="1200" dirty="0">
                <a:solidFill>
                  <a:srgbClr val="0070C0"/>
                </a:solidFill>
              </a:rPr>
              <a:t> *</a:t>
            </a:r>
            <a:r>
              <a:rPr lang="de-DE" sz="1200" dirty="0" err="1">
                <a:solidFill>
                  <a:srgbClr val="0070C0"/>
                </a:solidFill>
              </a:rPr>
              <a:t>ngFor</a:t>
            </a:r>
            <a:r>
              <a:rPr lang="de-DE" sz="1200" dirty="0">
                <a:solidFill>
                  <a:srgbClr val="0070C0"/>
                </a:solidFill>
              </a:rPr>
              <a:t>="</a:t>
            </a:r>
            <a:r>
              <a:rPr lang="de-DE" sz="1200" dirty="0" err="1">
                <a:solidFill>
                  <a:srgbClr val="0070C0"/>
                </a:solidFill>
              </a:rPr>
              <a:t>let</a:t>
            </a:r>
            <a:r>
              <a:rPr lang="de-DE" sz="1200" dirty="0">
                <a:solidFill>
                  <a:srgbClr val="0070C0"/>
                </a:solidFill>
              </a:rPr>
              <a:t> logo </a:t>
            </a:r>
            <a:r>
              <a:rPr lang="de-DE" sz="1200" dirty="0" err="1">
                <a:solidFill>
                  <a:srgbClr val="0070C0"/>
                </a:solidFill>
              </a:rPr>
              <a:t>of</a:t>
            </a:r>
            <a:r>
              <a:rPr lang="de-DE" sz="1200" dirty="0">
                <a:solidFill>
                  <a:srgbClr val="0070C0"/>
                </a:solidFill>
              </a:rPr>
              <a:t> </a:t>
            </a:r>
            <a:r>
              <a:rPr lang="de-DE" sz="1200" dirty="0" err="1">
                <a:solidFill>
                  <a:srgbClr val="0070C0"/>
                </a:solidFill>
              </a:rPr>
              <a:t>logos</a:t>
            </a:r>
            <a:r>
              <a:rPr lang="de-DE" sz="1200" dirty="0">
                <a:solidFill>
                  <a:srgbClr val="0070C0"/>
                </a:solidFill>
              </a:rPr>
              <a:t>" </a:t>
            </a:r>
            <a:r>
              <a:rPr lang="de-DE" sz="1200" dirty="0" err="1">
                <a:solidFill>
                  <a:srgbClr val="0070C0"/>
                </a:solidFill>
              </a:rPr>
              <a:t>src</a:t>
            </a:r>
            <a:r>
              <a:rPr lang="de-DE" sz="1200" dirty="0">
                <a:solidFill>
                  <a:srgbClr val="0070C0"/>
                </a:solidFill>
              </a:rPr>
              <a:t>="</a:t>
            </a:r>
            <a:r>
              <a:rPr lang="de-DE" sz="1200" dirty="0" err="1">
                <a:solidFill>
                  <a:srgbClr val="0070C0"/>
                </a:solidFill>
              </a:rPr>
              <a:t>assets</a:t>
            </a:r>
            <a:r>
              <a:rPr lang="de-DE" sz="1200" dirty="0">
                <a:solidFill>
                  <a:srgbClr val="0070C0"/>
                </a:solidFill>
              </a:rPr>
              <a:t>/</a:t>
            </a:r>
            <a:r>
              <a:rPr lang="de-DE" sz="1200" dirty="0" err="1">
                <a:solidFill>
                  <a:srgbClr val="0070C0"/>
                </a:solidFill>
              </a:rPr>
              <a:t>img</a:t>
            </a:r>
            <a:r>
              <a:rPr lang="de-DE" sz="1200" dirty="0">
                <a:solidFill>
                  <a:srgbClr val="0070C0"/>
                </a:solidFill>
              </a:rPr>
              <a:t>/{{ logo }}.</a:t>
            </a:r>
            <a:r>
              <a:rPr lang="de-DE" sz="1200" dirty="0" err="1">
                <a:solidFill>
                  <a:srgbClr val="0070C0"/>
                </a:solidFill>
              </a:rPr>
              <a:t>png</a:t>
            </a:r>
            <a:r>
              <a:rPr lang="de-DE" sz="1200" dirty="0">
                <a:solidFill>
                  <a:srgbClr val="0070C0"/>
                </a:solidFill>
              </a:rPr>
              <a:t>" (</a:t>
            </a:r>
            <a:r>
              <a:rPr lang="de-DE" sz="1200" dirty="0" err="1">
                <a:solidFill>
                  <a:srgbClr val="0070C0"/>
                </a:solidFill>
              </a:rPr>
              <a:t>click</a:t>
            </a:r>
            <a:r>
              <a:rPr lang="de-DE" sz="1200" dirty="0">
                <a:solidFill>
                  <a:srgbClr val="0070C0"/>
                </a:solidFill>
              </a:rPr>
              <a:t>)="</a:t>
            </a:r>
            <a:r>
              <a:rPr lang="de-DE" sz="1200" dirty="0" err="1">
                <a:solidFill>
                  <a:srgbClr val="0070C0"/>
                </a:solidFill>
              </a:rPr>
              <a:t>goToUrl</a:t>
            </a:r>
            <a:r>
              <a:rPr lang="de-DE" sz="1200" dirty="0">
                <a:solidFill>
                  <a:srgbClr val="0070C0"/>
                </a:solidFill>
              </a:rPr>
              <a:t>(i)"&gt;</a:t>
            </a:r>
          </a:p>
          <a:p>
            <a:r>
              <a:rPr lang="de-DE" sz="1200" dirty="0"/>
              <a:t>• In TS:</a:t>
            </a:r>
          </a:p>
          <a:p>
            <a:r>
              <a:rPr lang="de-DE" sz="1200" dirty="0">
                <a:solidFill>
                  <a:srgbClr val="0070C0"/>
                </a:solidFill>
              </a:rPr>
              <a:t> links: </a:t>
            </a:r>
            <a:r>
              <a:rPr lang="de-DE" sz="1200" dirty="0" err="1">
                <a:solidFill>
                  <a:srgbClr val="0070C0"/>
                </a:solidFill>
              </a:rPr>
              <a:t>string</a:t>
            </a:r>
            <a:r>
              <a:rPr lang="de-DE" sz="1200" dirty="0">
                <a:solidFill>
                  <a:srgbClr val="0070C0"/>
                </a:solidFill>
              </a:rPr>
              <a:t>[] =[</a:t>
            </a:r>
          </a:p>
          <a:p>
            <a:r>
              <a:rPr lang="de-DE" sz="1200" dirty="0">
                <a:solidFill>
                  <a:srgbClr val="0070C0"/>
                </a:solidFill>
              </a:rPr>
              <a:t>     'https://www.youtube.com/@EvolutionaereAstrologie'</a:t>
            </a:r>
          </a:p>
          <a:p>
            <a:r>
              <a:rPr lang="de-DE" sz="1200" dirty="0">
                <a:solidFill>
                  <a:srgbClr val="0070C0"/>
                </a:solidFill>
              </a:rPr>
              <a:t>]; </a:t>
            </a:r>
          </a:p>
          <a:p>
            <a:r>
              <a:rPr lang="de-DE" sz="1200" dirty="0" err="1">
                <a:solidFill>
                  <a:srgbClr val="0070C0"/>
                </a:solidFill>
              </a:rPr>
              <a:t>goToUrl</a:t>
            </a:r>
            <a:r>
              <a:rPr lang="de-DE" sz="1200" dirty="0">
                <a:solidFill>
                  <a:srgbClr val="0070C0"/>
                </a:solidFill>
              </a:rPr>
              <a:t>(){</a:t>
            </a:r>
          </a:p>
          <a:p>
            <a:r>
              <a:rPr lang="en-US" sz="1200" dirty="0" err="1">
                <a:solidFill>
                  <a:srgbClr val="0070C0"/>
                </a:solidFill>
              </a:rPr>
              <a:t>window.open</a:t>
            </a:r>
            <a:r>
              <a:rPr lang="en-US" sz="1200" dirty="0">
                <a:solidFill>
                  <a:srgbClr val="0070C0"/>
                </a:solidFill>
              </a:rPr>
              <a:t>(</a:t>
            </a:r>
            <a:r>
              <a:rPr lang="en-US" sz="1200" dirty="0" err="1">
                <a:solidFill>
                  <a:srgbClr val="0070C0"/>
                </a:solidFill>
              </a:rPr>
              <a:t>this.links</a:t>
            </a:r>
            <a:r>
              <a:rPr lang="en-US" sz="1200" dirty="0">
                <a:solidFill>
                  <a:srgbClr val="0070C0"/>
                </a:solidFill>
              </a:rPr>
              <a:t>[id], "_blank");</a:t>
            </a:r>
          </a:p>
          <a:p>
            <a:r>
              <a:rPr lang="de-DE" sz="1200" dirty="0">
                <a:solidFill>
                  <a:srgbClr val="0070C0"/>
                </a:solidFill>
              </a:rPr>
              <a:t>}</a:t>
            </a:r>
          </a:p>
          <a:p>
            <a:endParaRPr lang="de-DE" sz="1200" dirty="0"/>
          </a:p>
        </p:txBody>
      </p:sp>
      <p:sp>
        <p:nvSpPr>
          <p:cNvPr id="5" name="Rechteck 4"/>
          <p:cNvSpPr/>
          <p:nvPr/>
        </p:nvSpPr>
        <p:spPr>
          <a:xfrm>
            <a:off x="2339752" y="0"/>
            <a:ext cx="4333366" cy="369332"/>
          </a:xfrm>
          <a:prstGeom prst="rect">
            <a:avLst/>
          </a:prstGeom>
        </p:spPr>
        <p:txBody>
          <a:bodyPr wrap="none">
            <a:spAutoFit/>
          </a:bodyPr>
          <a:lstStyle/>
          <a:p>
            <a:r>
              <a:rPr lang="de-DE" b="1" dirty="0"/>
              <a:t>9. HTML-Template &amp; </a:t>
            </a:r>
            <a:r>
              <a:rPr lang="de-DE" b="1" dirty="0" err="1"/>
              <a:t>TypeScript</a:t>
            </a:r>
            <a:r>
              <a:rPr lang="de-DE" b="1" dirty="0"/>
              <a:t> verbinden</a:t>
            </a:r>
          </a:p>
        </p:txBody>
      </p:sp>
    </p:spTree>
    <p:extLst>
      <p:ext uri="{BB962C8B-B14F-4D97-AF65-F5344CB8AC3E}">
        <p14:creationId xmlns:p14="http://schemas.microsoft.com/office/powerpoint/2010/main" val="922330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604" y="332655"/>
            <a:ext cx="9146604" cy="6370975"/>
          </a:xfrm>
          <a:prstGeom prst="rect">
            <a:avLst/>
          </a:prstGeom>
          <a:noFill/>
        </p:spPr>
        <p:txBody>
          <a:bodyPr wrap="square" rtlCol="0">
            <a:spAutoFit/>
          </a:bodyPr>
          <a:lstStyle/>
          <a:p>
            <a:r>
              <a:rPr lang="de-DE" sz="1200" dirty="0"/>
              <a:t>• </a:t>
            </a:r>
            <a:r>
              <a:rPr lang="de-DE" sz="1200" b="1" dirty="0"/>
              <a:t>Data-Binding: </a:t>
            </a:r>
            <a:r>
              <a:rPr lang="de-DE" sz="1200" dirty="0"/>
              <a:t>Angular ermöglicht es über 4 verschiedene Arten, Daten zwischen Komponenten und Services mittels Datenbindung auszutauschen. Generell stehen eckige Klammern für Input </a:t>
            </a:r>
            <a:r>
              <a:rPr lang="de-DE" sz="1200" b="1" dirty="0"/>
              <a:t>[INPUT] </a:t>
            </a:r>
            <a:r>
              <a:rPr lang="de-DE" sz="1200" dirty="0"/>
              <a:t>und runde Klammern für Output </a:t>
            </a:r>
            <a:r>
              <a:rPr lang="de-DE" sz="1200" b="1" dirty="0"/>
              <a:t>(OUTPUT)</a:t>
            </a:r>
            <a:endParaRPr lang="de-DE" sz="1200" dirty="0"/>
          </a:p>
          <a:p>
            <a:endParaRPr lang="de-DE" sz="1200" dirty="0"/>
          </a:p>
          <a:p>
            <a:endParaRPr lang="de-DE" sz="1200" dirty="0"/>
          </a:p>
          <a:p>
            <a:r>
              <a:rPr lang="de-DE" sz="1200" b="1" dirty="0"/>
              <a:t>[1.] Interpolation (</a:t>
            </a:r>
            <a:r>
              <a:rPr lang="de-DE" sz="1200" b="1" dirty="0">
                <a:solidFill>
                  <a:srgbClr val="00B050"/>
                </a:solidFill>
              </a:rPr>
              <a:t>Datenfluss von TS-Klasse zu HTML-Template</a:t>
            </a:r>
            <a:r>
              <a:rPr lang="de-DE" sz="1200" b="1" dirty="0"/>
              <a:t>): </a:t>
            </a:r>
            <a:r>
              <a:rPr lang="de-DE" sz="1200" dirty="0">
                <a:solidFill>
                  <a:srgbClr val="0070C0"/>
                </a:solidFill>
              </a:rPr>
              <a:t>{{ </a:t>
            </a:r>
            <a:r>
              <a:rPr lang="de-DE" sz="1200" dirty="0" err="1">
                <a:solidFill>
                  <a:srgbClr val="0070C0"/>
                </a:solidFill>
              </a:rPr>
              <a:t>immerAktuell</a:t>
            </a:r>
            <a:r>
              <a:rPr lang="de-DE" sz="1200" dirty="0">
                <a:solidFill>
                  <a:srgbClr val="0070C0"/>
                </a:solidFill>
              </a:rPr>
              <a:t> }} </a:t>
            </a:r>
            <a:r>
              <a:rPr lang="de-DE" sz="1200" dirty="0"/>
              <a:t>was bedeutet, dass die Variable einer Komponente aus TS-File direkt ins HTML gerendert wird</a:t>
            </a:r>
            <a:endParaRPr lang="de-DE" sz="1200" b="1" dirty="0"/>
          </a:p>
          <a:p>
            <a:r>
              <a:rPr lang="de-DE" sz="1200" dirty="0"/>
              <a:t>• </a:t>
            </a:r>
            <a:r>
              <a:rPr lang="en-US" sz="1200" dirty="0">
                <a:solidFill>
                  <a:srgbClr val="0070C0"/>
                </a:solidFill>
              </a:rPr>
              <a:t>&lt;</a:t>
            </a:r>
            <a:r>
              <a:rPr lang="en-US" sz="1200" dirty="0" err="1">
                <a:solidFill>
                  <a:srgbClr val="0070C0"/>
                </a:solidFill>
              </a:rPr>
              <a:t>img</a:t>
            </a:r>
            <a:r>
              <a:rPr lang="en-US" sz="1200" dirty="0">
                <a:solidFill>
                  <a:srgbClr val="0070C0"/>
                </a:solidFill>
              </a:rPr>
              <a:t> </a:t>
            </a:r>
            <a:r>
              <a:rPr lang="en-US" sz="1200" dirty="0" err="1">
                <a:solidFill>
                  <a:srgbClr val="0070C0"/>
                </a:solidFill>
              </a:rPr>
              <a:t>src</a:t>
            </a:r>
            <a:r>
              <a:rPr lang="en-US" sz="1200" dirty="0">
                <a:solidFill>
                  <a:srgbClr val="0070C0"/>
                </a:solidFill>
              </a:rPr>
              <a:t>="{{ card }}.</a:t>
            </a:r>
            <a:r>
              <a:rPr lang="en-US" sz="1200" dirty="0" err="1">
                <a:solidFill>
                  <a:srgbClr val="0070C0"/>
                </a:solidFill>
              </a:rPr>
              <a:t>png</a:t>
            </a:r>
            <a:r>
              <a:rPr lang="en-US" sz="1200" dirty="0">
                <a:solidFill>
                  <a:srgbClr val="0070C0"/>
                </a:solidFill>
              </a:rPr>
              <a:t>"&gt;</a:t>
            </a:r>
          </a:p>
          <a:p>
            <a:r>
              <a:rPr lang="de-DE" sz="1200" dirty="0"/>
              <a:t>• </a:t>
            </a:r>
            <a:r>
              <a:rPr lang="de-DE" sz="1200" dirty="0">
                <a:solidFill>
                  <a:srgbClr val="0070C0"/>
                </a:solidFill>
              </a:rPr>
              <a:t>&lt;span&gt;{{</a:t>
            </a:r>
            <a:r>
              <a:rPr lang="de-DE" sz="1200" dirty="0" err="1">
                <a:solidFill>
                  <a:srgbClr val="0070C0"/>
                </a:solidFill>
              </a:rPr>
              <a:t>name</a:t>
            </a:r>
            <a:r>
              <a:rPr lang="de-DE" sz="1200" dirty="0">
                <a:solidFill>
                  <a:srgbClr val="0070C0"/>
                </a:solidFill>
              </a:rPr>
              <a:t>}}&lt;/span&gt;</a:t>
            </a:r>
            <a:endParaRPr lang="de-DE" sz="1200" b="1" dirty="0"/>
          </a:p>
          <a:p>
            <a:endParaRPr lang="de-DE" sz="1200" b="1" dirty="0"/>
          </a:p>
          <a:p>
            <a:r>
              <a:rPr lang="de-DE" sz="1200" b="1" dirty="0"/>
              <a:t>[2.] Property-Binding (</a:t>
            </a:r>
            <a:r>
              <a:rPr lang="de-DE" sz="1200" b="1" dirty="0">
                <a:solidFill>
                  <a:srgbClr val="00B050"/>
                </a:solidFill>
              </a:rPr>
              <a:t>Datenfluss von TS-Klasse zu HTML-Template</a:t>
            </a:r>
            <a:r>
              <a:rPr lang="de-DE" sz="1200" b="1" dirty="0"/>
              <a:t>): </a:t>
            </a:r>
            <a:r>
              <a:rPr lang="de-DE" sz="1200" dirty="0"/>
              <a:t>[</a:t>
            </a:r>
            <a:r>
              <a:rPr lang="de-DE" sz="1200" dirty="0" err="1"/>
              <a:t>property</a:t>
            </a:r>
            <a:r>
              <a:rPr lang="de-DE" sz="1200" dirty="0"/>
              <a:t>]="</a:t>
            </a:r>
            <a:r>
              <a:rPr lang="de-DE" sz="1200" dirty="0" err="1"/>
              <a:t>expression</a:t>
            </a:r>
            <a:r>
              <a:rPr lang="de-DE" sz="1200" dirty="0"/>
              <a:t>" was bedeutet, dass Eigenschaften einer HTML-Komponente durch eine Variable der zugehörigen Klasse aus dem TS-File definiert werden (z.B. </a:t>
            </a:r>
            <a:r>
              <a:rPr lang="en-US" sz="1200" dirty="0">
                <a:solidFill>
                  <a:srgbClr val="0070C0"/>
                </a:solidFill>
              </a:rPr>
              <a:t>&lt;input type="text" [value]="</a:t>
            </a:r>
            <a:r>
              <a:rPr lang="en-US" sz="1200" dirty="0" err="1">
                <a:solidFill>
                  <a:srgbClr val="0070C0"/>
                </a:solidFill>
              </a:rPr>
              <a:t>wasiminputfeldsteht</a:t>
            </a:r>
            <a:r>
              <a:rPr lang="en-US" sz="1200" dirty="0">
                <a:solidFill>
                  <a:srgbClr val="0070C0"/>
                </a:solidFill>
              </a:rPr>
              <a:t>"&gt;</a:t>
            </a:r>
            <a:r>
              <a:rPr lang="de-DE" sz="1200" dirty="0"/>
              <a:t>)</a:t>
            </a:r>
          </a:p>
          <a:p>
            <a:r>
              <a:rPr lang="de-DE" sz="1200" dirty="0"/>
              <a:t>• HTML-Element eine Klasse zuweisen, wenn Bedingung stimmt, d.h. hier wenn Variable = </a:t>
            </a:r>
            <a:r>
              <a:rPr lang="de-DE" sz="1200" dirty="0" err="1"/>
              <a:t>true</a:t>
            </a:r>
            <a:r>
              <a:rPr lang="de-DE" sz="1200" dirty="0"/>
              <a:t>: </a:t>
            </a:r>
            <a:r>
              <a:rPr lang="de-DE" sz="1200" dirty="0">
                <a:solidFill>
                  <a:srgbClr val="0070C0"/>
                </a:solidFill>
              </a:rPr>
              <a:t>&lt;div [</a:t>
            </a:r>
            <a:r>
              <a:rPr lang="de-DE" sz="1200" dirty="0" err="1">
                <a:solidFill>
                  <a:srgbClr val="0070C0"/>
                </a:solidFill>
              </a:rPr>
              <a:t>class.darkLinks</a:t>
            </a:r>
            <a:r>
              <a:rPr lang="de-DE" sz="1200" dirty="0">
                <a:solidFill>
                  <a:srgbClr val="0070C0"/>
                </a:solidFill>
              </a:rPr>
              <a:t>]="</a:t>
            </a:r>
            <a:r>
              <a:rPr lang="de-DE" sz="1200" dirty="0" err="1">
                <a:solidFill>
                  <a:srgbClr val="0070C0"/>
                </a:solidFill>
              </a:rPr>
              <a:t>darkMode</a:t>
            </a:r>
            <a:r>
              <a:rPr lang="de-DE" sz="1200" dirty="0">
                <a:solidFill>
                  <a:srgbClr val="0070C0"/>
                </a:solidFill>
              </a:rPr>
              <a:t>"&gt;</a:t>
            </a:r>
            <a:endParaRPr lang="de-DE" sz="1200" b="1" dirty="0"/>
          </a:p>
          <a:p>
            <a:endParaRPr lang="de-DE" sz="1200" b="1" dirty="0"/>
          </a:p>
          <a:p>
            <a:endParaRPr lang="de-DE" sz="1200" b="1" dirty="0"/>
          </a:p>
          <a:p>
            <a:r>
              <a:rPr lang="de-DE" sz="1200" b="1" dirty="0"/>
              <a:t>[3.] Event-Binding (</a:t>
            </a:r>
            <a:r>
              <a:rPr lang="de-DE" sz="1200" b="1" dirty="0">
                <a:solidFill>
                  <a:srgbClr val="00B050"/>
                </a:solidFill>
              </a:rPr>
              <a:t>Datenfluss von HTML-Template zu TS-Klasse</a:t>
            </a:r>
            <a:r>
              <a:rPr lang="de-DE" sz="1200" b="1" dirty="0"/>
              <a:t>): </a:t>
            </a:r>
            <a:r>
              <a:rPr lang="de-DE" sz="1200" dirty="0"/>
              <a:t>Daten mit Event-Binding zum TS-File senden</a:t>
            </a:r>
          </a:p>
          <a:p>
            <a:r>
              <a:rPr lang="de-DE" sz="1200" dirty="0">
                <a:solidFill>
                  <a:srgbClr val="0070C0"/>
                </a:solidFill>
              </a:rPr>
              <a:t>&lt;</a:t>
            </a:r>
            <a:r>
              <a:rPr lang="de-DE" sz="1200" dirty="0" err="1">
                <a:solidFill>
                  <a:srgbClr val="0070C0"/>
                </a:solidFill>
              </a:rPr>
              <a:t>input</a:t>
            </a:r>
            <a:r>
              <a:rPr lang="de-DE" sz="1200" dirty="0">
                <a:solidFill>
                  <a:srgbClr val="0070C0"/>
                </a:solidFill>
              </a:rPr>
              <a:t> type="</a:t>
            </a:r>
            <a:r>
              <a:rPr lang="de-DE" sz="1200" dirty="0" err="1">
                <a:solidFill>
                  <a:srgbClr val="0070C0"/>
                </a:solidFill>
              </a:rPr>
              <a:t>text</a:t>
            </a:r>
            <a:r>
              <a:rPr lang="de-DE" sz="1200" dirty="0">
                <a:solidFill>
                  <a:srgbClr val="0070C0"/>
                </a:solidFill>
              </a:rPr>
              <a:t>" [</a:t>
            </a:r>
            <a:r>
              <a:rPr lang="de-DE" sz="1200" dirty="0" err="1">
                <a:solidFill>
                  <a:srgbClr val="0070C0"/>
                </a:solidFill>
              </a:rPr>
              <a:t>value</a:t>
            </a:r>
            <a:r>
              <a:rPr lang="de-DE" sz="1200" dirty="0">
                <a:solidFill>
                  <a:srgbClr val="0070C0"/>
                </a:solidFill>
              </a:rPr>
              <a:t>]="</a:t>
            </a:r>
            <a:r>
              <a:rPr lang="de-DE" sz="1200" dirty="0" err="1">
                <a:solidFill>
                  <a:srgbClr val="0070C0"/>
                </a:solidFill>
              </a:rPr>
              <a:t>wasiminputfeldsteht</a:t>
            </a:r>
            <a:r>
              <a:rPr lang="de-DE" sz="1200" dirty="0">
                <a:solidFill>
                  <a:srgbClr val="0070C0"/>
                </a:solidFill>
              </a:rPr>
              <a:t>" #</a:t>
            </a:r>
            <a:r>
              <a:rPr lang="de-DE" sz="1200" dirty="0" err="1">
                <a:solidFill>
                  <a:srgbClr val="0070C0"/>
                </a:solidFill>
              </a:rPr>
              <a:t>ip</a:t>
            </a:r>
            <a:r>
              <a:rPr lang="de-DE" sz="1200" dirty="0">
                <a:solidFill>
                  <a:srgbClr val="0070C0"/>
                </a:solidFill>
              </a:rPr>
              <a:t> (</a:t>
            </a:r>
            <a:r>
              <a:rPr lang="de-DE" sz="1200" dirty="0" err="1">
                <a:solidFill>
                  <a:srgbClr val="0070C0"/>
                </a:solidFill>
              </a:rPr>
              <a:t>click</a:t>
            </a:r>
            <a:r>
              <a:rPr lang="de-DE" sz="1200" dirty="0">
                <a:solidFill>
                  <a:srgbClr val="0070C0"/>
                </a:solidFill>
              </a:rPr>
              <a:t>)="klick(</a:t>
            </a:r>
            <a:r>
              <a:rPr lang="de-DE" sz="1200" dirty="0" err="1">
                <a:solidFill>
                  <a:srgbClr val="0070C0"/>
                </a:solidFill>
              </a:rPr>
              <a:t>ip.value</a:t>
            </a:r>
            <a:r>
              <a:rPr lang="de-DE" sz="1200" dirty="0">
                <a:solidFill>
                  <a:srgbClr val="0070C0"/>
                </a:solidFill>
              </a:rPr>
              <a:t>)"&gt;</a:t>
            </a:r>
          </a:p>
          <a:p>
            <a:r>
              <a:rPr lang="de-DE" sz="1200" b="1" dirty="0"/>
              <a:t>Im TS-File:</a:t>
            </a:r>
          </a:p>
          <a:p>
            <a:r>
              <a:rPr lang="de-DE" sz="1200" dirty="0">
                <a:solidFill>
                  <a:srgbClr val="0070C0"/>
                </a:solidFill>
              </a:rPr>
              <a:t> klick(wert){</a:t>
            </a:r>
          </a:p>
          <a:p>
            <a:r>
              <a:rPr lang="de-DE" sz="1200" dirty="0">
                <a:solidFill>
                  <a:srgbClr val="0070C0"/>
                </a:solidFill>
              </a:rPr>
              <a:t>    console.log(wert); //Event rausloggen</a:t>
            </a:r>
          </a:p>
          <a:p>
            <a:r>
              <a:rPr lang="de-DE" sz="1200" dirty="0">
                <a:solidFill>
                  <a:srgbClr val="0070C0"/>
                </a:solidFill>
              </a:rPr>
              <a:t>    </a:t>
            </a:r>
            <a:r>
              <a:rPr lang="de-DE" sz="1200" dirty="0" err="1">
                <a:solidFill>
                  <a:srgbClr val="0070C0"/>
                </a:solidFill>
              </a:rPr>
              <a:t>this.wasiminputfeldsteht</a:t>
            </a:r>
            <a:r>
              <a:rPr lang="de-DE" sz="1200" dirty="0">
                <a:solidFill>
                  <a:srgbClr val="0070C0"/>
                </a:solidFill>
              </a:rPr>
              <a:t> = wert;</a:t>
            </a:r>
          </a:p>
          <a:p>
            <a:r>
              <a:rPr lang="de-DE" sz="1200" dirty="0">
                <a:solidFill>
                  <a:srgbClr val="0070C0"/>
                </a:solidFill>
              </a:rPr>
              <a:t>  }</a:t>
            </a:r>
          </a:p>
          <a:p>
            <a:endParaRPr lang="de-DE" sz="1200" dirty="0">
              <a:solidFill>
                <a:srgbClr val="0070C0"/>
              </a:solidFill>
            </a:endParaRPr>
          </a:p>
          <a:p>
            <a:r>
              <a:rPr lang="de-DE" sz="1200" b="1" dirty="0"/>
              <a:t>[4.] </a:t>
            </a:r>
            <a:r>
              <a:rPr lang="de-DE" sz="1200" b="1" dirty="0" err="1"/>
              <a:t>Two</a:t>
            </a:r>
            <a:r>
              <a:rPr lang="de-DE" sz="1200" b="1" dirty="0"/>
              <a:t>-Way-Binding (</a:t>
            </a:r>
            <a:r>
              <a:rPr lang="de-DE" sz="1200" b="1" dirty="0" err="1">
                <a:solidFill>
                  <a:srgbClr val="00B050"/>
                </a:solidFill>
              </a:rPr>
              <a:t>Banana</a:t>
            </a:r>
            <a:r>
              <a:rPr lang="de-DE" sz="1200" b="1" dirty="0">
                <a:solidFill>
                  <a:srgbClr val="00B050"/>
                </a:solidFill>
              </a:rPr>
              <a:t> in </a:t>
            </a:r>
            <a:r>
              <a:rPr lang="de-DE" sz="1200" b="1" dirty="0" err="1">
                <a:solidFill>
                  <a:srgbClr val="00B050"/>
                </a:solidFill>
              </a:rPr>
              <a:t>the</a:t>
            </a:r>
            <a:r>
              <a:rPr lang="de-DE" sz="1200" b="1" dirty="0">
                <a:solidFill>
                  <a:srgbClr val="00B050"/>
                </a:solidFill>
              </a:rPr>
              <a:t> Box: Datenfluss gleichzeitig in beide Richtungen, d.h. Property-Binding &amp; Event-Binding sind quasi erfüllt: HTML-Template &lt;-&gt; TS-Klasse</a:t>
            </a:r>
            <a:r>
              <a:rPr lang="de-DE" sz="1200" b="1" dirty="0"/>
              <a:t>)</a:t>
            </a:r>
          </a:p>
          <a:p>
            <a:r>
              <a:rPr lang="de-DE" sz="1200" b="1" dirty="0"/>
              <a:t>-&gt; “</a:t>
            </a:r>
            <a:r>
              <a:rPr lang="de-DE" sz="1200" b="1" dirty="0" err="1"/>
              <a:t>FormsModule</a:t>
            </a:r>
            <a:r>
              <a:rPr lang="de-DE" sz="1200" b="1" dirty="0"/>
              <a:t>“ in </a:t>
            </a:r>
            <a:r>
              <a:rPr lang="de-DE" sz="1200" b="1" dirty="0" err="1"/>
              <a:t>imports</a:t>
            </a:r>
            <a:r>
              <a:rPr lang="de-DE" sz="1200" b="1" dirty="0"/>
              <a:t> bei </a:t>
            </a:r>
            <a:r>
              <a:rPr lang="de-DE" sz="1200" b="1" dirty="0" err="1"/>
              <a:t>app.module.ts</a:t>
            </a:r>
            <a:r>
              <a:rPr lang="de-DE" sz="1200" b="1" dirty="0"/>
              <a:t> hinzufügen! </a:t>
            </a:r>
          </a:p>
          <a:p>
            <a:r>
              <a:rPr lang="de-DE" sz="1200" b="1" dirty="0"/>
              <a:t>-&gt; In HTML ein </a:t>
            </a:r>
            <a:r>
              <a:rPr lang="en-US" sz="1200" b="1" dirty="0" err="1"/>
              <a:t>Inputfeld</a:t>
            </a:r>
            <a:r>
              <a:rPr lang="en-US" sz="1200" b="1" dirty="0"/>
              <a:t> an </a:t>
            </a:r>
            <a:r>
              <a:rPr lang="en-US" sz="1200" b="1" dirty="0" err="1"/>
              <a:t>eine</a:t>
            </a:r>
            <a:r>
              <a:rPr lang="en-US" sz="1200" b="1" dirty="0"/>
              <a:t> TS-Variable </a:t>
            </a:r>
            <a:r>
              <a:rPr lang="de-DE" sz="1200" b="1" dirty="0"/>
              <a:t>binden! </a:t>
            </a:r>
          </a:p>
          <a:p>
            <a:r>
              <a:rPr lang="en-US" sz="1200" dirty="0">
                <a:solidFill>
                  <a:srgbClr val="0070C0"/>
                </a:solidFill>
              </a:rPr>
              <a:t>&lt;input [(</a:t>
            </a:r>
            <a:r>
              <a:rPr lang="en-US" sz="1200" dirty="0" err="1">
                <a:solidFill>
                  <a:srgbClr val="0070C0"/>
                </a:solidFill>
              </a:rPr>
              <a:t>ngModel</a:t>
            </a:r>
            <a:r>
              <a:rPr lang="en-US" sz="1200" dirty="0">
                <a:solidFill>
                  <a:srgbClr val="0070C0"/>
                </a:solidFill>
              </a:rPr>
              <a:t>)]="</a:t>
            </a:r>
            <a:r>
              <a:rPr lang="en-US" sz="1200" dirty="0" err="1">
                <a:solidFill>
                  <a:srgbClr val="0070C0"/>
                </a:solidFill>
              </a:rPr>
              <a:t>todotext</a:t>
            </a:r>
            <a:r>
              <a:rPr lang="en-US" sz="1200" dirty="0">
                <a:solidFill>
                  <a:srgbClr val="0070C0"/>
                </a:solidFill>
              </a:rPr>
              <a:t>" type="text"&gt;</a:t>
            </a:r>
          </a:p>
          <a:p>
            <a:r>
              <a:rPr lang="de-DE" sz="1200" b="1" dirty="0"/>
              <a:t>-&gt; Variablen anschließend in TS-File implementieren:</a:t>
            </a:r>
            <a:endParaRPr lang="en-US" sz="1200" dirty="0">
              <a:solidFill>
                <a:srgbClr val="0070C0"/>
              </a:solidFill>
            </a:endParaRPr>
          </a:p>
          <a:p>
            <a:r>
              <a:rPr lang="de-DE" sz="1200" dirty="0" err="1">
                <a:solidFill>
                  <a:srgbClr val="0070C0"/>
                </a:solidFill>
              </a:rPr>
              <a:t>export</a:t>
            </a:r>
            <a:r>
              <a:rPr lang="de-DE" sz="1200" dirty="0">
                <a:solidFill>
                  <a:srgbClr val="0070C0"/>
                </a:solidFill>
              </a:rPr>
              <a:t> </a:t>
            </a:r>
            <a:r>
              <a:rPr lang="de-DE" sz="1200" dirty="0" err="1">
                <a:solidFill>
                  <a:srgbClr val="0070C0"/>
                </a:solidFill>
              </a:rPr>
              <a:t>class</a:t>
            </a:r>
            <a:r>
              <a:rPr lang="de-DE" sz="1200" dirty="0">
                <a:solidFill>
                  <a:srgbClr val="0070C0"/>
                </a:solidFill>
              </a:rPr>
              <a:t> </a:t>
            </a:r>
            <a:r>
              <a:rPr lang="de-DE" sz="1200" dirty="0" err="1">
                <a:solidFill>
                  <a:srgbClr val="0070C0"/>
                </a:solidFill>
              </a:rPr>
              <a:t>LoginComponent</a:t>
            </a:r>
            <a:r>
              <a:rPr lang="de-DE" sz="1200" dirty="0">
                <a:solidFill>
                  <a:srgbClr val="0070C0"/>
                </a:solidFill>
              </a:rPr>
              <a:t> </a:t>
            </a:r>
            <a:r>
              <a:rPr lang="de-DE" sz="1200" dirty="0" err="1">
                <a:solidFill>
                  <a:srgbClr val="0070C0"/>
                </a:solidFill>
              </a:rPr>
              <a:t>implements</a:t>
            </a:r>
            <a:r>
              <a:rPr lang="de-DE" sz="1200" dirty="0">
                <a:solidFill>
                  <a:srgbClr val="0070C0"/>
                </a:solidFill>
              </a:rPr>
              <a:t> </a:t>
            </a:r>
            <a:r>
              <a:rPr lang="de-DE" sz="1200" dirty="0" err="1">
                <a:solidFill>
                  <a:srgbClr val="0070C0"/>
                </a:solidFill>
              </a:rPr>
              <a:t>OnInit</a:t>
            </a:r>
            <a:r>
              <a:rPr lang="de-DE" sz="1200" dirty="0">
                <a:solidFill>
                  <a:srgbClr val="0070C0"/>
                </a:solidFill>
              </a:rPr>
              <a:t> {</a:t>
            </a:r>
          </a:p>
          <a:p>
            <a:r>
              <a:rPr lang="de-DE" sz="1200" dirty="0">
                <a:solidFill>
                  <a:srgbClr val="0070C0"/>
                </a:solidFill>
              </a:rPr>
              <a:t>  email ='';</a:t>
            </a:r>
          </a:p>
          <a:p>
            <a:r>
              <a:rPr lang="de-DE" sz="1200" dirty="0">
                <a:solidFill>
                  <a:srgbClr val="0070C0"/>
                </a:solidFill>
              </a:rPr>
              <a:t>  </a:t>
            </a:r>
            <a:r>
              <a:rPr lang="de-DE" sz="1200" dirty="0" err="1">
                <a:solidFill>
                  <a:srgbClr val="0070C0"/>
                </a:solidFill>
              </a:rPr>
              <a:t>password</a:t>
            </a:r>
            <a:r>
              <a:rPr lang="de-DE" sz="1200" dirty="0">
                <a:solidFill>
                  <a:srgbClr val="0070C0"/>
                </a:solidFill>
              </a:rPr>
              <a:t>='';</a:t>
            </a:r>
          </a:p>
          <a:p>
            <a:r>
              <a:rPr lang="de-DE" sz="1200" dirty="0">
                <a:solidFill>
                  <a:srgbClr val="0070C0"/>
                </a:solidFill>
              </a:rPr>
              <a:t>}</a:t>
            </a:r>
          </a:p>
          <a:p>
            <a:endParaRPr lang="de-DE" sz="1200" dirty="0">
              <a:solidFill>
                <a:srgbClr val="FF0000"/>
              </a:solidFill>
            </a:endParaRPr>
          </a:p>
        </p:txBody>
      </p:sp>
      <p:sp>
        <p:nvSpPr>
          <p:cNvPr id="4" name="Textfeld 3"/>
          <p:cNvSpPr txBox="1"/>
          <p:nvPr/>
        </p:nvSpPr>
        <p:spPr>
          <a:xfrm>
            <a:off x="2987824" y="0"/>
            <a:ext cx="2806025" cy="369332"/>
          </a:xfrm>
          <a:prstGeom prst="rect">
            <a:avLst/>
          </a:prstGeom>
          <a:noFill/>
        </p:spPr>
        <p:txBody>
          <a:bodyPr wrap="none" rtlCol="0">
            <a:spAutoFit/>
          </a:bodyPr>
          <a:lstStyle/>
          <a:p>
            <a:r>
              <a:rPr lang="de-DE" b="1" dirty="0"/>
              <a:t>10. Data-Binding in Angular</a:t>
            </a:r>
          </a:p>
        </p:txBody>
      </p:sp>
    </p:spTree>
    <p:extLst>
      <p:ext uri="{BB962C8B-B14F-4D97-AF65-F5344CB8AC3E}">
        <p14:creationId xmlns:p14="http://schemas.microsoft.com/office/powerpoint/2010/main" val="2766665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604" y="332655"/>
            <a:ext cx="9146604" cy="4154984"/>
          </a:xfrm>
          <a:prstGeom prst="rect">
            <a:avLst/>
          </a:prstGeom>
          <a:noFill/>
        </p:spPr>
        <p:txBody>
          <a:bodyPr wrap="square" rtlCol="0">
            <a:spAutoFit/>
          </a:bodyPr>
          <a:lstStyle/>
          <a:p>
            <a:r>
              <a:rPr lang="de-DE" sz="1200" dirty="0"/>
              <a:t>• In Angular, ein Interface ist ein spezieller Datentyp, der zur Definition der Struktur eines Objekts verwendet wird. Es wird in der Regel verwendet, um sicherzustellen, dass bestimmte Eigenschaften und Methoden in einem Objekt vorhanden sind, bevor es verwendet wird.</a:t>
            </a:r>
          </a:p>
          <a:p>
            <a:r>
              <a:rPr lang="de-DE" sz="1200" dirty="0"/>
              <a:t>Interfaces werden häufig verwendet, um die Struktur von Services, Components, </a:t>
            </a:r>
            <a:r>
              <a:rPr lang="de-DE" sz="1200" dirty="0" err="1"/>
              <a:t>Directives</a:t>
            </a:r>
            <a:r>
              <a:rPr lang="de-DE" sz="1200" dirty="0"/>
              <a:t> und anderen Angular-Artefakten zu definieren. Zum Beispiel kann ein </a:t>
            </a:r>
            <a:r>
              <a:rPr lang="de-DE" sz="1200" dirty="0" err="1"/>
              <a:t>Component</a:t>
            </a:r>
            <a:r>
              <a:rPr lang="de-DE" sz="1200" dirty="0"/>
              <a:t>-Interface verwendet werden, um die Eigenschaften und Methoden zu definieren, die in einem bestimmten </a:t>
            </a:r>
            <a:r>
              <a:rPr lang="de-DE" sz="1200" dirty="0" err="1"/>
              <a:t>Component</a:t>
            </a:r>
            <a:r>
              <a:rPr lang="de-DE" sz="1200" dirty="0"/>
              <a:t> vorhanden sein müssen.</a:t>
            </a:r>
          </a:p>
          <a:p>
            <a:endParaRPr lang="de-DE" sz="1200" dirty="0"/>
          </a:p>
          <a:p>
            <a:r>
              <a:rPr lang="de-DE" sz="1200" dirty="0"/>
              <a:t>• Objekt muss natürlich in der TS-Datei der Komponente importiert werden in der es benötigt wird</a:t>
            </a:r>
          </a:p>
          <a:p>
            <a:endParaRPr lang="de-DE" sz="1200" dirty="0"/>
          </a:p>
          <a:p>
            <a:r>
              <a:rPr lang="de-DE" sz="1200" dirty="0"/>
              <a:t>• Neues Interface mit dem Namen „</a:t>
            </a:r>
            <a:r>
              <a:rPr lang="de-DE" sz="1200" dirty="0" err="1"/>
              <a:t>user</a:t>
            </a:r>
            <a:r>
              <a:rPr lang="de-DE" sz="1200" dirty="0"/>
              <a:t>“ im Ordner „</a:t>
            </a:r>
            <a:r>
              <a:rPr lang="de-DE" sz="1200" dirty="0" err="1"/>
              <a:t>shared</a:t>
            </a:r>
            <a:r>
              <a:rPr lang="de-DE" sz="1200" dirty="0"/>
              <a:t>“ erstellen über: </a:t>
            </a:r>
            <a:r>
              <a:rPr lang="de-DE" sz="1200" dirty="0" err="1">
                <a:solidFill>
                  <a:srgbClr val="0070C0"/>
                </a:solidFill>
              </a:rPr>
              <a:t>ng</a:t>
            </a:r>
            <a:r>
              <a:rPr lang="de-DE" sz="1200" dirty="0">
                <a:solidFill>
                  <a:srgbClr val="0070C0"/>
                </a:solidFill>
              </a:rPr>
              <a:t> g i </a:t>
            </a:r>
            <a:r>
              <a:rPr lang="de-DE" sz="1200" dirty="0" err="1">
                <a:solidFill>
                  <a:srgbClr val="0070C0"/>
                </a:solidFill>
              </a:rPr>
              <a:t>shared</a:t>
            </a:r>
            <a:r>
              <a:rPr lang="de-DE" sz="1200" dirty="0">
                <a:solidFill>
                  <a:srgbClr val="0070C0"/>
                </a:solidFill>
              </a:rPr>
              <a:t>/</a:t>
            </a:r>
            <a:r>
              <a:rPr lang="de-DE" sz="1200" dirty="0" err="1">
                <a:solidFill>
                  <a:srgbClr val="0070C0"/>
                </a:solidFill>
              </a:rPr>
              <a:t>user</a:t>
            </a:r>
            <a:endParaRPr lang="de-DE" sz="1200" dirty="0">
              <a:solidFill>
                <a:srgbClr val="0070C0"/>
              </a:solidFill>
            </a:endParaRPr>
          </a:p>
          <a:p>
            <a:endParaRPr lang="de-DE" sz="1200" dirty="0"/>
          </a:p>
          <a:p>
            <a:r>
              <a:rPr lang="de-DE" sz="1200" b="1" u="sng" dirty="0" err="1"/>
              <a:t>user.ts</a:t>
            </a:r>
            <a:endParaRPr lang="de-DE" sz="1200" b="1" u="sng" dirty="0"/>
          </a:p>
          <a:p>
            <a:r>
              <a:rPr lang="en-US" sz="1200" dirty="0"/>
              <a:t>export interface User {</a:t>
            </a:r>
          </a:p>
          <a:p>
            <a:r>
              <a:rPr lang="en-US" sz="1200" dirty="0"/>
              <a:t>    email: string;</a:t>
            </a:r>
          </a:p>
          <a:p>
            <a:r>
              <a:rPr lang="en-US" sz="1200" dirty="0"/>
              <a:t>    password: string;</a:t>
            </a:r>
          </a:p>
          <a:p>
            <a:r>
              <a:rPr lang="en-US" sz="1200" dirty="0"/>
              <a:t>    name?: string; // Optional property</a:t>
            </a:r>
          </a:p>
          <a:p>
            <a:r>
              <a:rPr lang="en-US" sz="1200" dirty="0"/>
              <a:t>    age?: number; // Optional property</a:t>
            </a:r>
          </a:p>
          <a:p>
            <a:r>
              <a:rPr lang="en-US" sz="1200" dirty="0"/>
              <a:t>}</a:t>
            </a:r>
          </a:p>
          <a:p>
            <a:endParaRPr lang="de-DE" sz="1200" dirty="0"/>
          </a:p>
          <a:p>
            <a:endParaRPr lang="de-DE" sz="1200" dirty="0"/>
          </a:p>
          <a:p>
            <a:endParaRPr lang="de-DE" sz="1200" b="1" dirty="0"/>
          </a:p>
          <a:p>
            <a:endParaRPr lang="de-DE" sz="1200" dirty="0"/>
          </a:p>
          <a:p>
            <a:endParaRPr lang="de-DE" sz="1200" dirty="0"/>
          </a:p>
        </p:txBody>
      </p:sp>
      <p:sp>
        <p:nvSpPr>
          <p:cNvPr id="4" name="Textfeld 3"/>
          <p:cNvSpPr txBox="1"/>
          <p:nvPr/>
        </p:nvSpPr>
        <p:spPr>
          <a:xfrm>
            <a:off x="2627784" y="0"/>
            <a:ext cx="2508379" cy="369332"/>
          </a:xfrm>
          <a:prstGeom prst="rect">
            <a:avLst/>
          </a:prstGeom>
          <a:noFill/>
        </p:spPr>
        <p:txBody>
          <a:bodyPr wrap="none" rtlCol="0">
            <a:spAutoFit/>
          </a:bodyPr>
          <a:lstStyle/>
          <a:p>
            <a:r>
              <a:rPr lang="de-DE" b="1" dirty="0"/>
              <a:t>11. Interfaces in Angular</a:t>
            </a:r>
          </a:p>
        </p:txBody>
      </p:sp>
    </p:spTree>
    <p:extLst>
      <p:ext uri="{BB962C8B-B14F-4D97-AF65-F5344CB8AC3E}">
        <p14:creationId xmlns:p14="http://schemas.microsoft.com/office/powerpoint/2010/main" val="394070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35496" y="437763"/>
            <a:ext cx="9108504" cy="3046988"/>
          </a:xfrm>
          <a:prstGeom prst="rect">
            <a:avLst/>
          </a:prstGeom>
          <a:noFill/>
        </p:spPr>
        <p:txBody>
          <a:bodyPr wrap="square" rtlCol="0">
            <a:spAutoFit/>
          </a:bodyPr>
          <a:lstStyle/>
          <a:p>
            <a:r>
              <a:rPr lang="de-DE" sz="1200" dirty="0"/>
              <a:t>• </a:t>
            </a:r>
            <a:r>
              <a:rPr lang="de-DE" sz="1200" b="1" dirty="0"/>
              <a:t>Services (</a:t>
            </a:r>
            <a:r>
              <a:rPr lang="de-DE" sz="1200" b="1" dirty="0" err="1"/>
              <a:t>newService.service.ts</a:t>
            </a:r>
            <a:r>
              <a:rPr lang="de-DE" sz="1200" b="1" dirty="0"/>
              <a:t>): </a:t>
            </a:r>
            <a:r>
              <a:rPr lang="de-DE" sz="1200" dirty="0"/>
              <a:t>Ein Service ist eine unabhängige Klasse mit einem spezifischen Zweck/Anwendungslogik. Der Service dient dazu Daten zwischen vielen unterschiedlichen Komponenten zu teilen + Logik zur Applikation hinzufügen + ermöglicht auch die Interaktion mit externen Dingen wie z.B. einer Datenbank. Sie können z.B. Daten vom Server abrufen oder für die Verwaltung von Zuständen und Ereignissen verwendet werden. Ein Service kann über </a:t>
            </a:r>
            <a:r>
              <a:rPr lang="de-DE" sz="1200" b="1" dirty="0" err="1">
                <a:solidFill>
                  <a:srgbClr val="0070C0"/>
                </a:solidFill>
              </a:rPr>
              <a:t>ng</a:t>
            </a:r>
            <a:r>
              <a:rPr lang="de-DE" sz="1200" b="1" dirty="0">
                <a:solidFill>
                  <a:srgbClr val="0070C0"/>
                </a:solidFill>
              </a:rPr>
              <a:t> g s </a:t>
            </a:r>
            <a:r>
              <a:rPr lang="de-DE" sz="1200" b="1" dirty="0" err="1">
                <a:solidFill>
                  <a:srgbClr val="0070C0"/>
                </a:solidFill>
              </a:rPr>
              <a:t>newService</a:t>
            </a:r>
            <a:r>
              <a:rPr lang="de-DE" sz="1200" b="1" dirty="0"/>
              <a:t> </a:t>
            </a:r>
            <a:r>
              <a:rPr lang="de-DE" sz="1200" dirty="0"/>
              <a:t>oder besser </a:t>
            </a:r>
            <a:r>
              <a:rPr lang="de-DE" sz="1200" b="1" dirty="0" err="1">
                <a:solidFill>
                  <a:srgbClr val="0070C0"/>
                </a:solidFill>
              </a:rPr>
              <a:t>ng</a:t>
            </a:r>
            <a:r>
              <a:rPr lang="de-DE" sz="1200" b="1" dirty="0">
                <a:solidFill>
                  <a:srgbClr val="0070C0"/>
                </a:solidFill>
              </a:rPr>
              <a:t> g s </a:t>
            </a:r>
            <a:r>
              <a:rPr lang="de-DE" sz="1200" b="1" dirty="0" err="1">
                <a:solidFill>
                  <a:srgbClr val="0070C0"/>
                </a:solidFill>
              </a:rPr>
              <a:t>services</a:t>
            </a:r>
            <a:r>
              <a:rPr lang="de-DE" sz="1200" b="1" dirty="0">
                <a:solidFill>
                  <a:srgbClr val="0070C0"/>
                </a:solidFill>
              </a:rPr>
              <a:t>/</a:t>
            </a:r>
            <a:r>
              <a:rPr lang="de-DE" sz="1200" b="1" dirty="0" err="1">
                <a:solidFill>
                  <a:srgbClr val="0070C0"/>
                </a:solidFill>
              </a:rPr>
              <a:t>newService</a:t>
            </a:r>
            <a:r>
              <a:rPr lang="de-DE" sz="1200" b="1" dirty="0"/>
              <a:t> </a:t>
            </a:r>
            <a:r>
              <a:rPr lang="de-DE" sz="1200" dirty="0"/>
              <a:t>erstellt werden.</a:t>
            </a:r>
          </a:p>
          <a:p>
            <a:r>
              <a:rPr lang="de-DE" sz="1200" dirty="0"/>
              <a:t>Jeder Service besteht aus einer TS-Datei und einer SPEC-Datei.</a:t>
            </a:r>
          </a:p>
          <a:p>
            <a:endParaRPr lang="de-DE" sz="1200" dirty="0"/>
          </a:p>
          <a:p>
            <a:r>
              <a:rPr lang="de-DE" sz="1200" dirty="0"/>
              <a:t>Sobald der Service erstellt wurde, kann man ihn in der TS-Datei jeder anderen Komponente verwenden indem man ihn </a:t>
            </a:r>
            <a:r>
              <a:rPr lang="de-DE" sz="1200" dirty="0" err="1"/>
              <a:t>injected</a:t>
            </a:r>
            <a:r>
              <a:rPr lang="de-DE" sz="1200" dirty="0"/>
              <a:t>, z.B.</a:t>
            </a:r>
          </a:p>
          <a:p>
            <a:endParaRPr lang="de-DE" sz="1200" dirty="0"/>
          </a:p>
          <a:p>
            <a:r>
              <a:rPr lang="de-DE" sz="1200" b="1" dirty="0" err="1">
                <a:solidFill>
                  <a:schemeClr val="tx2">
                    <a:lumMod val="60000"/>
                    <a:lumOff val="40000"/>
                  </a:schemeClr>
                </a:solidFill>
              </a:rPr>
              <a:t>import</a:t>
            </a:r>
            <a:r>
              <a:rPr lang="de-DE" sz="1200" b="1" dirty="0">
                <a:solidFill>
                  <a:schemeClr val="tx2">
                    <a:lumMod val="60000"/>
                    <a:lumOff val="40000"/>
                  </a:schemeClr>
                </a:solidFill>
              </a:rPr>
              <a:t> { </a:t>
            </a:r>
            <a:r>
              <a:rPr lang="de-DE" sz="1200" b="1" dirty="0" err="1">
                <a:solidFill>
                  <a:schemeClr val="tx2">
                    <a:lumMod val="60000"/>
                    <a:lumOff val="40000"/>
                  </a:schemeClr>
                </a:solidFill>
              </a:rPr>
              <a:t>ServerRequestService</a:t>
            </a:r>
            <a:r>
              <a:rPr lang="de-DE" sz="1200" b="1" dirty="0">
                <a:solidFill>
                  <a:schemeClr val="tx2">
                    <a:lumMod val="60000"/>
                    <a:lumOff val="40000"/>
                  </a:schemeClr>
                </a:solidFill>
              </a:rPr>
              <a:t> } from '../server-</a:t>
            </a:r>
            <a:r>
              <a:rPr lang="de-DE" sz="1200" b="1" dirty="0" err="1">
                <a:solidFill>
                  <a:schemeClr val="tx2">
                    <a:lumMod val="60000"/>
                    <a:lumOff val="40000"/>
                  </a:schemeClr>
                </a:solidFill>
              </a:rPr>
              <a:t>request.service</a:t>
            </a:r>
            <a:r>
              <a:rPr lang="de-DE" sz="1200" b="1" dirty="0">
                <a:solidFill>
                  <a:schemeClr val="tx2">
                    <a:lumMod val="60000"/>
                    <a:lumOff val="40000"/>
                  </a:schemeClr>
                </a:solidFill>
              </a:rPr>
              <a:t>';</a:t>
            </a:r>
          </a:p>
          <a:p>
            <a:endParaRPr lang="de-DE" sz="1200" b="1" dirty="0">
              <a:solidFill>
                <a:schemeClr val="tx2">
                  <a:lumMod val="60000"/>
                  <a:lumOff val="40000"/>
                </a:schemeClr>
              </a:solidFill>
            </a:endParaRPr>
          </a:p>
          <a:p>
            <a:r>
              <a:rPr lang="de-DE" sz="1200" b="1" dirty="0" err="1">
                <a:solidFill>
                  <a:schemeClr val="tx2">
                    <a:lumMod val="60000"/>
                    <a:lumOff val="40000"/>
                  </a:schemeClr>
                </a:solidFill>
              </a:rPr>
              <a:t>constructor</a:t>
            </a:r>
            <a:r>
              <a:rPr lang="de-DE" sz="1200" b="1" dirty="0">
                <a:solidFill>
                  <a:schemeClr val="tx2">
                    <a:lumMod val="60000"/>
                    <a:lumOff val="40000"/>
                  </a:schemeClr>
                </a:solidFill>
              </a:rPr>
              <a:t>(private </a:t>
            </a:r>
            <a:r>
              <a:rPr lang="de-DE" sz="1200" b="1" dirty="0" err="1">
                <a:solidFill>
                  <a:schemeClr val="tx2">
                    <a:lumMod val="60000"/>
                    <a:lumOff val="40000"/>
                  </a:schemeClr>
                </a:solidFill>
              </a:rPr>
              <a:t>router</a:t>
            </a:r>
            <a:r>
              <a:rPr lang="de-DE" sz="1200" b="1" dirty="0">
                <a:solidFill>
                  <a:schemeClr val="tx2">
                    <a:lumMod val="60000"/>
                    <a:lumOff val="40000"/>
                  </a:schemeClr>
                </a:solidFill>
              </a:rPr>
              <a:t>: Router, private </a:t>
            </a:r>
            <a:r>
              <a:rPr lang="de-DE" sz="1200" b="1" dirty="0" err="1">
                <a:solidFill>
                  <a:schemeClr val="tx2">
                    <a:lumMod val="60000"/>
                    <a:lumOff val="40000"/>
                  </a:schemeClr>
                </a:solidFill>
              </a:rPr>
              <a:t>servReqService</a:t>
            </a:r>
            <a:r>
              <a:rPr lang="de-DE" sz="1200" b="1" dirty="0">
                <a:solidFill>
                  <a:schemeClr val="tx2">
                    <a:lumMod val="60000"/>
                    <a:lumOff val="40000"/>
                  </a:schemeClr>
                </a:solidFill>
              </a:rPr>
              <a:t>: </a:t>
            </a:r>
            <a:r>
              <a:rPr lang="de-DE" sz="1200" b="1" dirty="0" err="1">
                <a:solidFill>
                  <a:schemeClr val="tx2">
                    <a:lumMod val="60000"/>
                    <a:lumOff val="40000"/>
                  </a:schemeClr>
                </a:solidFill>
              </a:rPr>
              <a:t>ServerRequestService</a:t>
            </a:r>
            <a:r>
              <a:rPr lang="de-DE" sz="1200" b="1" dirty="0">
                <a:solidFill>
                  <a:schemeClr val="tx2">
                    <a:lumMod val="60000"/>
                    <a:lumOff val="40000"/>
                  </a:schemeClr>
                </a:solidFill>
              </a:rPr>
              <a:t>) { }</a:t>
            </a:r>
          </a:p>
          <a:p>
            <a:endParaRPr lang="de-DE" sz="1200" b="1" dirty="0">
              <a:solidFill>
                <a:schemeClr val="tx2">
                  <a:lumMod val="60000"/>
                  <a:lumOff val="40000"/>
                </a:schemeClr>
              </a:solidFill>
            </a:endParaRPr>
          </a:p>
          <a:p>
            <a:r>
              <a:rPr lang="de-DE" sz="1200" b="1" dirty="0">
                <a:solidFill>
                  <a:schemeClr val="tx2">
                    <a:lumMod val="60000"/>
                    <a:lumOff val="40000"/>
                  </a:schemeClr>
                </a:solidFill>
              </a:rPr>
              <a:t>  </a:t>
            </a:r>
            <a:r>
              <a:rPr lang="de-DE" sz="1200" b="1" dirty="0" err="1">
                <a:solidFill>
                  <a:schemeClr val="tx2">
                    <a:lumMod val="60000"/>
                    <a:lumOff val="40000"/>
                  </a:schemeClr>
                </a:solidFill>
              </a:rPr>
              <a:t>login</a:t>
            </a:r>
            <a:r>
              <a:rPr lang="de-DE" sz="1200" b="1" dirty="0">
                <a:solidFill>
                  <a:schemeClr val="tx2">
                    <a:lumMod val="60000"/>
                    <a:lumOff val="40000"/>
                  </a:schemeClr>
                </a:solidFill>
              </a:rPr>
              <a:t>(){</a:t>
            </a:r>
          </a:p>
          <a:p>
            <a:r>
              <a:rPr lang="de-DE" sz="1200" b="1" dirty="0">
                <a:solidFill>
                  <a:schemeClr val="tx2">
                    <a:lumMod val="60000"/>
                    <a:lumOff val="40000"/>
                  </a:schemeClr>
                </a:solidFill>
              </a:rPr>
              <a:t>    </a:t>
            </a:r>
            <a:r>
              <a:rPr lang="de-DE" sz="1200" b="1" dirty="0" err="1">
                <a:solidFill>
                  <a:schemeClr val="tx2">
                    <a:lumMod val="60000"/>
                    <a:lumOff val="40000"/>
                  </a:schemeClr>
                </a:solidFill>
              </a:rPr>
              <a:t>this.servReqService.tryLoginUser</a:t>
            </a:r>
            <a:r>
              <a:rPr lang="de-DE" sz="1200" b="1" dirty="0">
                <a:solidFill>
                  <a:schemeClr val="tx2">
                    <a:lumMod val="60000"/>
                    <a:lumOff val="40000"/>
                  </a:schemeClr>
                </a:solidFill>
              </a:rPr>
              <a:t>();</a:t>
            </a:r>
          </a:p>
          <a:p>
            <a:r>
              <a:rPr lang="de-DE" sz="1200" b="1" dirty="0">
                <a:solidFill>
                  <a:schemeClr val="tx2">
                    <a:lumMod val="60000"/>
                    <a:lumOff val="40000"/>
                  </a:schemeClr>
                </a:solidFill>
              </a:rPr>
              <a:t>  }</a:t>
            </a:r>
          </a:p>
          <a:p>
            <a:endParaRPr lang="de-DE" sz="1200" dirty="0"/>
          </a:p>
        </p:txBody>
      </p:sp>
      <p:sp>
        <p:nvSpPr>
          <p:cNvPr id="4" name="Textfeld 3"/>
          <p:cNvSpPr txBox="1"/>
          <p:nvPr/>
        </p:nvSpPr>
        <p:spPr>
          <a:xfrm>
            <a:off x="2843808" y="0"/>
            <a:ext cx="2341154" cy="369332"/>
          </a:xfrm>
          <a:prstGeom prst="rect">
            <a:avLst/>
          </a:prstGeom>
          <a:noFill/>
        </p:spPr>
        <p:txBody>
          <a:bodyPr wrap="none" rtlCol="0">
            <a:spAutoFit/>
          </a:bodyPr>
          <a:lstStyle/>
          <a:p>
            <a:r>
              <a:rPr lang="de-DE" b="1" dirty="0"/>
              <a:t>12. Services in Angular</a:t>
            </a:r>
          </a:p>
        </p:txBody>
      </p:sp>
    </p:spTree>
    <p:extLst>
      <p:ext uri="{BB962C8B-B14F-4D97-AF65-F5344CB8AC3E}">
        <p14:creationId xmlns:p14="http://schemas.microsoft.com/office/powerpoint/2010/main" val="3412436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2843808" y="0"/>
            <a:ext cx="2341154" cy="369332"/>
          </a:xfrm>
          <a:prstGeom prst="rect">
            <a:avLst/>
          </a:prstGeom>
          <a:noFill/>
        </p:spPr>
        <p:txBody>
          <a:bodyPr wrap="none" rtlCol="0">
            <a:spAutoFit/>
          </a:bodyPr>
          <a:lstStyle/>
          <a:p>
            <a:r>
              <a:rPr lang="de-DE" b="1" dirty="0"/>
              <a:t>12. Services in Angular</a:t>
            </a:r>
          </a:p>
        </p:txBody>
      </p:sp>
      <p:sp>
        <p:nvSpPr>
          <p:cNvPr id="3" name="Rechteck 2"/>
          <p:cNvSpPr/>
          <p:nvPr/>
        </p:nvSpPr>
        <p:spPr>
          <a:xfrm>
            <a:off x="1826247" y="3645024"/>
            <a:ext cx="5419497" cy="1477328"/>
          </a:xfrm>
          <a:prstGeom prst="rect">
            <a:avLst/>
          </a:prstGeom>
        </p:spPr>
        <p:txBody>
          <a:bodyPr wrap="none">
            <a:spAutoFit/>
          </a:bodyPr>
          <a:lstStyle/>
          <a:p>
            <a:r>
              <a:rPr lang="de-DE" b="1" u="sng" dirty="0"/>
              <a:t>AUF DER NÄCHSTEN SEITE FINDEST DU ZWEI SERVICES</a:t>
            </a:r>
          </a:p>
          <a:p>
            <a:endParaRPr lang="de-DE" b="1" dirty="0"/>
          </a:p>
          <a:p>
            <a:r>
              <a:rPr lang="de-DE" b="1" dirty="0"/>
              <a:t>[1.] HTTP-CLIENT (Anm.: Ein Client ist ein Service)</a:t>
            </a:r>
          </a:p>
          <a:p>
            <a:endParaRPr lang="de-DE" b="1" dirty="0"/>
          </a:p>
          <a:p>
            <a:r>
              <a:rPr lang="de-DE" b="1" dirty="0"/>
              <a:t>[2.] HTTP-INTERCEPTOR</a:t>
            </a:r>
          </a:p>
        </p:txBody>
      </p:sp>
      <p:sp>
        <p:nvSpPr>
          <p:cNvPr id="5" name="Rechteck 4"/>
          <p:cNvSpPr/>
          <p:nvPr/>
        </p:nvSpPr>
        <p:spPr>
          <a:xfrm>
            <a:off x="35496" y="332656"/>
            <a:ext cx="9001000" cy="2677656"/>
          </a:xfrm>
          <a:prstGeom prst="rect">
            <a:avLst/>
          </a:prstGeom>
        </p:spPr>
        <p:txBody>
          <a:bodyPr wrap="square">
            <a:spAutoFit/>
          </a:bodyPr>
          <a:lstStyle/>
          <a:p>
            <a:r>
              <a:rPr lang="de-DE" sz="1200" dirty="0"/>
              <a:t>• </a:t>
            </a:r>
            <a:r>
              <a:rPr lang="de-DE" sz="1200" b="1" dirty="0"/>
              <a:t>Authentifizierung in Angular </a:t>
            </a:r>
          </a:p>
          <a:p>
            <a:r>
              <a:rPr lang="de-DE" sz="1200" dirty="0">
                <a:hlinkClick r:id="rId2"/>
              </a:rPr>
              <a:t>https://jasonwatmore.com/post/2020/04/29/angular-9-basic-http-authentication-tutorial-example</a:t>
            </a:r>
            <a:r>
              <a:rPr lang="de-DE" sz="1200" dirty="0"/>
              <a:t> </a:t>
            </a:r>
          </a:p>
          <a:p>
            <a:endParaRPr lang="de-DE" sz="1200" dirty="0"/>
          </a:p>
          <a:p>
            <a:r>
              <a:rPr lang="de-DE" sz="1200" dirty="0"/>
              <a:t>• </a:t>
            </a:r>
            <a:r>
              <a:rPr lang="de-DE" sz="1200" b="1" dirty="0"/>
              <a:t>Wenn ich das Frontend mit Angular und das Backend bauen, dann brauche in Angular keine Authentifizierungsmethoden oder ähnliches, weil das ja alles im Django-Backend passiert. Ist das korrekt?</a:t>
            </a:r>
          </a:p>
          <a:p>
            <a:endParaRPr lang="de-DE" sz="1200" dirty="0"/>
          </a:p>
          <a:p>
            <a:r>
              <a:rPr lang="de-DE" sz="1200" dirty="0"/>
              <a:t>Nein, das ist nicht korrekt. Obwohl die Authentifizierung und Autorisierung von Benutzern im Backend (Django) implementiert wird, ist es immer noch notwendig, in Angular eine Methode zu implementieren, um sicherzustellen, dass nur authentifizierte Benutzer auf bestimmte Funktionen und Ressourcen zugreifen können.</a:t>
            </a:r>
          </a:p>
          <a:p>
            <a:r>
              <a:rPr lang="de-DE" sz="1200" dirty="0"/>
              <a:t>Dazu kann Angular eine Authentifizierungsfunktion wie Token-Authentifizierung oder </a:t>
            </a:r>
            <a:r>
              <a:rPr lang="de-DE" sz="1200" dirty="0" err="1"/>
              <a:t>OAuth</a:t>
            </a:r>
            <a:r>
              <a:rPr lang="de-DE" sz="1200" dirty="0"/>
              <a:t> verwenden, um einen Token vom Backend zu erhalten, der dann bei jedem Backend-Aufruf mitgeschickt wird, um den Zugriff zu autorisieren. Die Authentifizierungsfunktion in Angular wird verwendet, um diesen Token zu erhalten und zu speichern, sowie den Benutzerstatus und die Autorisierungsebene zu verwalten.</a:t>
            </a:r>
          </a:p>
          <a:p>
            <a:r>
              <a:rPr lang="de-DE" sz="1200" dirty="0"/>
              <a:t>Es ist auch wichtig zu beachten, dass eine sichere Übertragung von Benutzerdaten über HTTPS erforderlich ist, um sicherzustellen, dass die Authentifizierungsdaten des Benutzers nicht von einem Angreifer abgefangen werden können.</a:t>
            </a:r>
          </a:p>
        </p:txBody>
      </p:sp>
    </p:spTree>
    <p:extLst>
      <p:ext uri="{BB962C8B-B14F-4D97-AF65-F5344CB8AC3E}">
        <p14:creationId xmlns:p14="http://schemas.microsoft.com/office/powerpoint/2010/main" val="3885138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19769" y="367189"/>
            <a:ext cx="4303737" cy="5601533"/>
          </a:xfrm>
          <a:prstGeom prst="rect">
            <a:avLst/>
          </a:prstGeom>
        </p:spPr>
        <p:txBody>
          <a:bodyPr wrap="square">
            <a:spAutoFit/>
          </a:bodyPr>
          <a:lstStyle/>
          <a:p>
            <a:r>
              <a:rPr lang="de-DE" b="1" dirty="0"/>
              <a:t>HTTP-CLIENT</a:t>
            </a:r>
            <a:endParaRPr lang="de-DE" b="1" u="sng" dirty="0">
              <a:hlinkClick r:id="rId2"/>
            </a:endParaRPr>
          </a:p>
          <a:p>
            <a:r>
              <a:rPr lang="de-DE" sz="1000" dirty="0"/>
              <a:t>• </a:t>
            </a:r>
            <a:r>
              <a:rPr lang="de-DE" sz="1000" b="1" u="sng" dirty="0">
                <a:hlinkClick r:id="rId2"/>
              </a:rPr>
              <a:t>https://www.positronx.io/angular-httpclient-http-service/</a:t>
            </a:r>
            <a:endParaRPr lang="de-DE" sz="1000" dirty="0"/>
          </a:p>
          <a:p>
            <a:r>
              <a:rPr lang="de-DE" sz="1000" b="1" dirty="0"/>
              <a:t>[1.] </a:t>
            </a:r>
            <a:r>
              <a:rPr lang="de-DE" sz="1000" b="1" dirty="0" err="1"/>
              <a:t>HttpClient</a:t>
            </a:r>
            <a:r>
              <a:rPr lang="de-DE" sz="1000" b="1" dirty="0"/>
              <a:t> in </a:t>
            </a:r>
            <a:r>
              <a:rPr lang="de-DE" sz="1000" b="1" dirty="0" err="1"/>
              <a:t>app.module.ts</a:t>
            </a:r>
            <a:r>
              <a:rPr lang="de-DE" sz="1000" b="1" dirty="0"/>
              <a:t> importieren</a:t>
            </a:r>
            <a:endParaRPr lang="de-DE" sz="1000" dirty="0"/>
          </a:p>
          <a:p>
            <a:r>
              <a:rPr lang="de-DE" sz="1000" b="1" dirty="0"/>
              <a:t>[2.] Service erstellen (</a:t>
            </a:r>
            <a:r>
              <a:rPr lang="de-DE" sz="1000" b="1" dirty="0" err="1"/>
              <a:t>HttpClient</a:t>
            </a:r>
            <a:r>
              <a:rPr lang="de-DE" sz="1000" b="1" dirty="0"/>
              <a:t> muss in den Service injiziert werden)</a:t>
            </a:r>
            <a:endParaRPr lang="de-DE" sz="1000" dirty="0"/>
          </a:p>
          <a:p>
            <a:r>
              <a:rPr lang="de-DE" sz="1000" b="1" dirty="0"/>
              <a:t>[3.] Interface erstellen mit </a:t>
            </a:r>
            <a:r>
              <a:rPr lang="de-DE" sz="1000" b="1" dirty="0" err="1"/>
              <a:t>ng</a:t>
            </a:r>
            <a:r>
              <a:rPr lang="de-DE" sz="1000" b="1" dirty="0"/>
              <a:t> g i </a:t>
            </a:r>
            <a:r>
              <a:rPr lang="de-DE" sz="1000" b="1" dirty="0" err="1"/>
              <a:t>neuesInterface</a:t>
            </a:r>
            <a:r>
              <a:rPr lang="de-DE" sz="1000" b="1" dirty="0"/>
              <a:t> (für standardisierte Daten)</a:t>
            </a:r>
            <a:endParaRPr lang="de-DE" sz="1000" dirty="0"/>
          </a:p>
          <a:p>
            <a:r>
              <a:rPr lang="de-DE" sz="1000" b="1" dirty="0"/>
              <a:t>[4.] Komponente erstellen die den Service benutzt &amp; den Service in die TS-Datei der Komponente injizieren</a:t>
            </a:r>
            <a:endParaRPr lang="de-DE" sz="1000" dirty="0"/>
          </a:p>
          <a:p>
            <a:endParaRPr lang="de-DE" sz="1000" b="1" dirty="0"/>
          </a:p>
          <a:p>
            <a:r>
              <a:rPr lang="de-DE" sz="1000" b="1" u="sng" dirty="0"/>
              <a:t>IN TS-FILE der Komponente Funktionen des Service über </a:t>
            </a:r>
            <a:r>
              <a:rPr lang="de-DE" sz="1000" b="1" u="sng" dirty="0" err="1"/>
              <a:t>servReqService</a:t>
            </a:r>
            <a:r>
              <a:rPr lang="de-DE" sz="1000" b="1" u="sng" dirty="0"/>
              <a:t> aufrufen:</a:t>
            </a:r>
          </a:p>
          <a:p>
            <a:r>
              <a:rPr lang="de-DE" sz="1000" dirty="0"/>
              <a:t>  </a:t>
            </a:r>
            <a:r>
              <a:rPr lang="de-DE" sz="1000" dirty="0" err="1"/>
              <a:t>async</a:t>
            </a:r>
            <a:r>
              <a:rPr lang="de-DE" sz="1000" dirty="0"/>
              <a:t> </a:t>
            </a:r>
            <a:r>
              <a:rPr lang="de-DE" sz="1000" dirty="0" err="1"/>
              <a:t>loadPoke</a:t>
            </a:r>
            <a:r>
              <a:rPr lang="de-DE" sz="1000" dirty="0"/>
              <a:t>(){</a:t>
            </a:r>
          </a:p>
          <a:p>
            <a:r>
              <a:rPr lang="de-DE" sz="1000" dirty="0"/>
              <a:t>    </a:t>
            </a:r>
            <a:r>
              <a:rPr lang="de-DE" sz="1000" dirty="0" err="1"/>
              <a:t>try</a:t>
            </a:r>
            <a:r>
              <a:rPr lang="de-DE" sz="1000" dirty="0"/>
              <a:t>{</a:t>
            </a:r>
          </a:p>
          <a:p>
            <a:r>
              <a:rPr lang="de-DE" sz="1000" dirty="0"/>
              <a:t>      </a:t>
            </a:r>
            <a:r>
              <a:rPr lang="de-DE" sz="1000" dirty="0" err="1"/>
              <a:t>let</a:t>
            </a:r>
            <a:r>
              <a:rPr lang="de-DE" sz="1000" dirty="0"/>
              <a:t> </a:t>
            </a:r>
            <a:r>
              <a:rPr lang="de-DE" sz="1000" dirty="0" err="1"/>
              <a:t>resp</a:t>
            </a:r>
            <a:r>
              <a:rPr lang="de-DE" sz="1000" dirty="0"/>
              <a:t> = </a:t>
            </a:r>
            <a:r>
              <a:rPr lang="de-DE" sz="1000" dirty="0" err="1"/>
              <a:t>await</a:t>
            </a:r>
            <a:r>
              <a:rPr lang="de-DE" sz="1000" dirty="0"/>
              <a:t> </a:t>
            </a:r>
            <a:r>
              <a:rPr lang="de-DE" sz="1000" dirty="0" err="1"/>
              <a:t>this.servReqService.getPokemons</a:t>
            </a:r>
            <a:r>
              <a:rPr lang="de-DE" sz="1000" dirty="0"/>
              <a:t>();</a:t>
            </a:r>
          </a:p>
          <a:p>
            <a:r>
              <a:rPr lang="de-DE" sz="1000" dirty="0"/>
              <a:t>      console.log('</a:t>
            </a:r>
            <a:r>
              <a:rPr lang="de-DE" sz="1000" dirty="0" err="1"/>
              <a:t>Answer</a:t>
            </a:r>
            <a:r>
              <a:rPr lang="de-DE" sz="1000" dirty="0"/>
              <a:t>: ',</a:t>
            </a:r>
            <a:r>
              <a:rPr lang="de-DE" sz="1000" dirty="0" err="1"/>
              <a:t>resp</a:t>
            </a:r>
            <a:r>
              <a:rPr lang="de-DE" sz="1000" dirty="0"/>
              <a:t>);</a:t>
            </a:r>
          </a:p>
          <a:p>
            <a:r>
              <a:rPr lang="de-DE" sz="1000" dirty="0"/>
              <a:t>    }</a:t>
            </a:r>
          </a:p>
          <a:p>
            <a:r>
              <a:rPr lang="de-DE" sz="1000" dirty="0"/>
              <a:t>    catch (e){</a:t>
            </a:r>
          </a:p>
          <a:p>
            <a:r>
              <a:rPr lang="de-DE" sz="1000" dirty="0"/>
              <a:t>      console.log('Error: ',e);</a:t>
            </a:r>
          </a:p>
          <a:p>
            <a:r>
              <a:rPr lang="de-DE" sz="1000" dirty="0"/>
              <a:t>    }</a:t>
            </a:r>
          </a:p>
          <a:p>
            <a:r>
              <a:rPr lang="de-DE" sz="1000" dirty="0"/>
              <a:t>  }</a:t>
            </a:r>
          </a:p>
          <a:p>
            <a:endParaRPr lang="de-DE" sz="1000" dirty="0"/>
          </a:p>
          <a:p>
            <a:r>
              <a:rPr lang="de-DE" sz="1000" b="1" u="sng" dirty="0"/>
              <a:t>IN TS-FILE des Service:</a:t>
            </a:r>
          </a:p>
          <a:p>
            <a:r>
              <a:rPr lang="de-DE" sz="1000" dirty="0">
                <a:solidFill>
                  <a:srgbClr val="00B050"/>
                </a:solidFill>
              </a:rPr>
              <a:t>// Http Options</a:t>
            </a:r>
          </a:p>
          <a:p>
            <a:r>
              <a:rPr lang="de-DE" sz="1000" dirty="0" err="1"/>
              <a:t>httpOptions</a:t>
            </a:r>
            <a:r>
              <a:rPr lang="de-DE" sz="1000" dirty="0"/>
              <a:t> = {</a:t>
            </a:r>
          </a:p>
          <a:p>
            <a:r>
              <a:rPr lang="de-DE" sz="1000" dirty="0"/>
              <a:t>  </a:t>
            </a:r>
            <a:r>
              <a:rPr lang="de-DE" sz="1000" dirty="0" err="1"/>
              <a:t>headers</a:t>
            </a:r>
            <a:r>
              <a:rPr lang="de-DE" sz="1000" dirty="0"/>
              <a:t>: </a:t>
            </a:r>
            <a:r>
              <a:rPr lang="de-DE" sz="1000" dirty="0" err="1"/>
              <a:t>new</a:t>
            </a:r>
            <a:r>
              <a:rPr lang="de-DE" sz="1000" dirty="0"/>
              <a:t> </a:t>
            </a:r>
            <a:r>
              <a:rPr lang="de-DE" sz="1000" dirty="0" err="1"/>
              <a:t>HttpHeaders</a:t>
            </a:r>
            <a:r>
              <a:rPr lang="de-DE" sz="1000" dirty="0"/>
              <a:t>({</a:t>
            </a:r>
          </a:p>
          <a:p>
            <a:r>
              <a:rPr lang="de-DE" sz="1000" dirty="0"/>
              <a:t>    'Content-Type': '</a:t>
            </a:r>
            <a:r>
              <a:rPr lang="de-DE" sz="1000" dirty="0" err="1"/>
              <a:t>application</a:t>
            </a:r>
            <a:r>
              <a:rPr lang="de-DE" sz="1000" dirty="0"/>
              <a:t>/</a:t>
            </a:r>
            <a:r>
              <a:rPr lang="de-DE" sz="1000" dirty="0" err="1"/>
              <a:t>json</a:t>
            </a:r>
            <a:r>
              <a:rPr lang="de-DE" sz="1000" dirty="0"/>
              <a:t>',</a:t>
            </a:r>
          </a:p>
          <a:p>
            <a:r>
              <a:rPr lang="de-DE" sz="1000" dirty="0"/>
              <a:t>  }),</a:t>
            </a:r>
          </a:p>
          <a:p>
            <a:r>
              <a:rPr lang="de-DE" sz="1000" dirty="0"/>
              <a:t>};</a:t>
            </a:r>
          </a:p>
          <a:p>
            <a:r>
              <a:rPr lang="de-DE" sz="1000" dirty="0"/>
              <a:t/>
            </a:r>
            <a:br>
              <a:rPr lang="de-DE" sz="1000" dirty="0"/>
            </a:br>
            <a:r>
              <a:rPr lang="de-DE" sz="1000" dirty="0">
                <a:solidFill>
                  <a:srgbClr val="00B050"/>
                </a:solidFill>
              </a:rPr>
              <a:t>//GET </a:t>
            </a:r>
            <a:r>
              <a:rPr lang="de-DE" sz="1000" dirty="0" err="1">
                <a:solidFill>
                  <a:srgbClr val="00B050"/>
                </a:solidFill>
              </a:rPr>
              <a:t>Pokemons</a:t>
            </a:r>
            <a:r>
              <a:rPr lang="de-DE" sz="1000" dirty="0">
                <a:solidFill>
                  <a:srgbClr val="00B050"/>
                </a:solidFill>
              </a:rPr>
              <a:t> form API</a:t>
            </a:r>
          </a:p>
          <a:p>
            <a:r>
              <a:rPr lang="de-DE" sz="1000" dirty="0" err="1"/>
              <a:t>getPokemons</a:t>
            </a:r>
            <a:r>
              <a:rPr lang="de-DE" sz="1000" dirty="0"/>
              <a:t>(){</a:t>
            </a:r>
          </a:p>
          <a:p>
            <a:r>
              <a:rPr lang="de-DE" sz="1000" dirty="0"/>
              <a:t> </a:t>
            </a:r>
            <a:r>
              <a:rPr lang="de-DE" sz="1000" dirty="0" err="1"/>
              <a:t>const</a:t>
            </a:r>
            <a:r>
              <a:rPr lang="de-DE" sz="1000" dirty="0"/>
              <a:t> </a:t>
            </a:r>
            <a:r>
              <a:rPr lang="de-DE" sz="1000" dirty="0" err="1"/>
              <a:t>url</a:t>
            </a:r>
            <a:r>
              <a:rPr lang="de-DE" sz="1000" dirty="0"/>
              <a:t> ='https://pokeapi.co/</a:t>
            </a:r>
            <a:r>
              <a:rPr lang="de-DE" sz="1000" dirty="0" err="1"/>
              <a:t>api</a:t>
            </a:r>
            <a:r>
              <a:rPr lang="de-DE" sz="1000" dirty="0"/>
              <a:t>/v2/</a:t>
            </a:r>
            <a:r>
              <a:rPr lang="de-DE" sz="1000" dirty="0" err="1"/>
              <a:t>pokemon?limit</a:t>
            </a:r>
            <a:r>
              <a:rPr lang="de-DE" sz="1000" dirty="0"/>
              <a:t>=11&amp;offset=0';</a:t>
            </a:r>
          </a:p>
          <a:p>
            <a:r>
              <a:rPr lang="de-DE" sz="1000" dirty="0"/>
              <a:t> </a:t>
            </a:r>
            <a:r>
              <a:rPr lang="de-DE" sz="1000" dirty="0" err="1"/>
              <a:t>let</a:t>
            </a:r>
            <a:r>
              <a:rPr lang="de-DE" sz="1000" dirty="0"/>
              <a:t> </a:t>
            </a:r>
            <a:r>
              <a:rPr lang="de-DE" sz="1000" dirty="0" err="1"/>
              <a:t>headers</a:t>
            </a:r>
            <a:r>
              <a:rPr lang="de-DE" sz="1000" dirty="0"/>
              <a:t> = </a:t>
            </a:r>
            <a:r>
              <a:rPr lang="de-DE" sz="1000" dirty="0" err="1"/>
              <a:t>new</a:t>
            </a:r>
            <a:r>
              <a:rPr lang="de-DE" sz="1000" dirty="0"/>
              <a:t> </a:t>
            </a:r>
            <a:r>
              <a:rPr lang="de-DE" sz="1000" dirty="0" err="1"/>
              <a:t>HttpHeaders</a:t>
            </a:r>
            <a:r>
              <a:rPr lang="de-DE" sz="1000" dirty="0"/>
              <a:t>();</a:t>
            </a:r>
          </a:p>
          <a:p>
            <a:r>
              <a:rPr lang="de-DE" sz="1000" dirty="0"/>
              <a:t> </a:t>
            </a:r>
            <a:r>
              <a:rPr lang="de-DE" sz="1000" dirty="0" err="1"/>
              <a:t>headers</a:t>
            </a:r>
            <a:r>
              <a:rPr lang="de-DE" sz="1000" dirty="0"/>
              <a:t> = </a:t>
            </a:r>
            <a:r>
              <a:rPr lang="de-DE" sz="1000" dirty="0" err="1"/>
              <a:t>headers.set</a:t>
            </a:r>
            <a:r>
              <a:rPr lang="de-DE" sz="1000" dirty="0"/>
              <a:t>('</a:t>
            </a:r>
            <a:r>
              <a:rPr lang="de-DE" sz="1000" dirty="0" err="1"/>
              <a:t>Authorization</a:t>
            </a:r>
            <a:r>
              <a:rPr lang="de-DE" sz="1000" dirty="0"/>
              <a:t>','Token ' + </a:t>
            </a:r>
            <a:r>
              <a:rPr lang="de-DE" sz="1000" dirty="0" err="1"/>
              <a:t>localStorage.getItem</a:t>
            </a:r>
            <a:r>
              <a:rPr lang="de-DE" sz="1000" dirty="0"/>
              <a:t>('</a:t>
            </a:r>
            <a:r>
              <a:rPr lang="de-DE" sz="1000" dirty="0" err="1"/>
              <a:t>token</a:t>
            </a:r>
            <a:r>
              <a:rPr lang="de-DE" sz="1000" dirty="0"/>
              <a:t>'));</a:t>
            </a:r>
          </a:p>
          <a:p>
            <a:r>
              <a:rPr lang="de-DE" sz="1000" dirty="0"/>
              <a:t> </a:t>
            </a:r>
            <a:r>
              <a:rPr lang="de-DE" sz="1000" dirty="0" err="1"/>
              <a:t>return</a:t>
            </a:r>
            <a:r>
              <a:rPr lang="de-DE" sz="1000" dirty="0"/>
              <a:t> </a:t>
            </a:r>
            <a:r>
              <a:rPr lang="de-DE" sz="1000" dirty="0" err="1"/>
              <a:t>lastValueFrom</a:t>
            </a:r>
            <a:r>
              <a:rPr lang="de-DE" sz="1000" dirty="0"/>
              <a:t>(</a:t>
            </a:r>
            <a:r>
              <a:rPr lang="de-DE" sz="1000" dirty="0" err="1"/>
              <a:t>this.https.get</a:t>
            </a:r>
            <a:r>
              <a:rPr lang="de-DE" sz="1000" dirty="0"/>
              <a:t>(</a:t>
            </a:r>
            <a:r>
              <a:rPr lang="de-DE" sz="1000" dirty="0" err="1"/>
              <a:t>url</a:t>
            </a:r>
            <a:r>
              <a:rPr lang="de-DE" sz="1000" dirty="0"/>
              <a:t>,{</a:t>
            </a:r>
            <a:r>
              <a:rPr lang="de-DE" sz="1000" dirty="0" err="1"/>
              <a:t>headers</a:t>
            </a:r>
            <a:r>
              <a:rPr lang="de-DE" sz="1000" dirty="0"/>
              <a:t>: </a:t>
            </a:r>
            <a:r>
              <a:rPr lang="de-DE" sz="1000" dirty="0" err="1"/>
              <a:t>headers</a:t>
            </a:r>
            <a:r>
              <a:rPr lang="de-DE" sz="1000" dirty="0"/>
              <a:t>}));</a:t>
            </a:r>
          </a:p>
          <a:p>
            <a:r>
              <a:rPr lang="de-DE" sz="1000" dirty="0"/>
              <a:t>}</a:t>
            </a:r>
          </a:p>
        </p:txBody>
      </p:sp>
      <p:sp>
        <p:nvSpPr>
          <p:cNvPr id="2" name="Rechteck 1"/>
          <p:cNvSpPr/>
          <p:nvPr/>
        </p:nvSpPr>
        <p:spPr>
          <a:xfrm>
            <a:off x="4355976" y="404664"/>
            <a:ext cx="4788024" cy="4524315"/>
          </a:xfrm>
          <a:prstGeom prst="rect">
            <a:avLst/>
          </a:prstGeom>
        </p:spPr>
        <p:txBody>
          <a:bodyPr wrap="square">
            <a:spAutoFit/>
          </a:bodyPr>
          <a:lstStyle/>
          <a:p>
            <a:r>
              <a:rPr lang="de-DE" b="1" dirty="0"/>
              <a:t>HTTP –INTERCEPTOR</a:t>
            </a:r>
            <a:endParaRPr lang="de-DE" sz="800" dirty="0">
              <a:hlinkClick r:id="rId3"/>
            </a:endParaRPr>
          </a:p>
          <a:p>
            <a:r>
              <a:rPr lang="de-DE" sz="1000" dirty="0"/>
              <a:t>• </a:t>
            </a:r>
            <a:r>
              <a:rPr lang="de-DE" sz="1000" dirty="0">
                <a:hlinkClick r:id="rId3"/>
              </a:rPr>
              <a:t>https://indepth.dev/tutorials/angular/authentication-token-interceptor</a:t>
            </a:r>
            <a:r>
              <a:rPr lang="de-DE" sz="1000" dirty="0"/>
              <a:t> </a:t>
            </a:r>
          </a:p>
          <a:p>
            <a:r>
              <a:rPr lang="de-DE" sz="1000" dirty="0"/>
              <a:t>• </a:t>
            </a:r>
            <a:r>
              <a:rPr lang="de-DE" sz="1000" b="1" dirty="0"/>
              <a:t>Der Http-Client besitzt einen Http-Interceptor</a:t>
            </a:r>
          </a:p>
          <a:p>
            <a:r>
              <a:rPr lang="de-DE" sz="1000" dirty="0"/>
              <a:t>• </a:t>
            </a:r>
            <a:r>
              <a:rPr lang="de-DE" sz="1000" b="1" dirty="0"/>
              <a:t>Der Http-Interceptor unterbricht jede Http-Anfrage/Request die mit dem Http-Client gemacht wird</a:t>
            </a:r>
          </a:p>
          <a:p>
            <a:r>
              <a:rPr lang="de-DE" sz="1000" dirty="0"/>
              <a:t>• </a:t>
            </a:r>
            <a:r>
              <a:rPr lang="de-DE" sz="1000" b="1" dirty="0"/>
              <a:t>Wir überschreiben den Http-Interceptor mit unserem eigenen Service den wir </a:t>
            </a:r>
            <a:r>
              <a:rPr lang="de-DE" sz="1000" b="1" dirty="0" err="1"/>
              <a:t>Auth</a:t>
            </a:r>
            <a:r>
              <a:rPr lang="de-DE" sz="1000" b="1" dirty="0"/>
              <a:t>-Interceptor nennen. </a:t>
            </a:r>
          </a:p>
          <a:p>
            <a:r>
              <a:rPr lang="de-DE" sz="1000" b="1" dirty="0"/>
              <a:t>-&gt; Dafür in </a:t>
            </a:r>
            <a:r>
              <a:rPr lang="de-DE" sz="1000" b="1" dirty="0" err="1"/>
              <a:t>app.MODULE.TS</a:t>
            </a:r>
            <a:r>
              <a:rPr lang="de-DE" sz="1000" b="1" dirty="0"/>
              <a:t> bei </a:t>
            </a:r>
            <a:r>
              <a:rPr lang="de-DE" sz="1000" b="1" dirty="0" err="1"/>
              <a:t>providers</a:t>
            </a:r>
            <a:r>
              <a:rPr lang="de-DE" sz="1000" b="1" dirty="0"/>
              <a:t> hinzufügen:</a:t>
            </a:r>
          </a:p>
          <a:p>
            <a:r>
              <a:rPr lang="de-DE" sz="1000" dirty="0"/>
              <a:t>  </a:t>
            </a:r>
            <a:r>
              <a:rPr lang="de-DE" sz="1000" dirty="0" err="1"/>
              <a:t>providers</a:t>
            </a:r>
            <a:r>
              <a:rPr lang="de-DE" sz="1000" dirty="0"/>
              <a:t>: [</a:t>
            </a:r>
          </a:p>
          <a:p>
            <a:r>
              <a:rPr lang="de-DE" sz="1000" dirty="0"/>
              <a:t>    {</a:t>
            </a:r>
          </a:p>
          <a:p>
            <a:r>
              <a:rPr lang="de-DE" sz="1000" dirty="0"/>
              <a:t>      </a:t>
            </a:r>
            <a:r>
              <a:rPr lang="de-DE" sz="1000" dirty="0" err="1"/>
              <a:t>provide</a:t>
            </a:r>
            <a:r>
              <a:rPr lang="de-DE" sz="1000" dirty="0"/>
              <a:t>: HTTP_INTERCEPTORS, </a:t>
            </a:r>
            <a:r>
              <a:rPr lang="de-DE" sz="1000" dirty="0">
                <a:solidFill>
                  <a:srgbClr val="00B050"/>
                </a:solidFill>
              </a:rPr>
              <a:t>//Wir nutzen den Interceptor</a:t>
            </a:r>
          </a:p>
          <a:p>
            <a:r>
              <a:rPr lang="de-DE" sz="1000" dirty="0"/>
              <a:t>      </a:t>
            </a:r>
            <a:r>
              <a:rPr lang="de-DE" sz="1000" dirty="0" err="1"/>
              <a:t>useClass</a:t>
            </a:r>
            <a:r>
              <a:rPr lang="de-DE" sz="1000" dirty="0"/>
              <a:t>: </a:t>
            </a:r>
            <a:r>
              <a:rPr lang="de-DE" sz="1000" dirty="0" err="1"/>
              <a:t>AuthInterceptorService</a:t>
            </a:r>
            <a:r>
              <a:rPr lang="de-DE" sz="1000" dirty="0"/>
              <a:t>, </a:t>
            </a:r>
            <a:r>
              <a:rPr lang="de-DE" sz="1000" dirty="0">
                <a:solidFill>
                  <a:srgbClr val="00B050"/>
                </a:solidFill>
              </a:rPr>
              <a:t>//Aber wir überschreiben die Grundfunktion mit unserem Eigenen Service</a:t>
            </a:r>
          </a:p>
          <a:p>
            <a:r>
              <a:rPr lang="de-DE" sz="1000" dirty="0"/>
              <a:t>      </a:t>
            </a:r>
            <a:r>
              <a:rPr lang="de-DE" sz="1000" dirty="0" err="1"/>
              <a:t>multi</a:t>
            </a:r>
            <a:r>
              <a:rPr lang="de-DE" sz="1000" dirty="0"/>
              <a:t>: </a:t>
            </a:r>
            <a:r>
              <a:rPr lang="de-DE" sz="1000" dirty="0" err="1"/>
              <a:t>true</a:t>
            </a:r>
            <a:endParaRPr lang="de-DE" sz="1000" dirty="0"/>
          </a:p>
          <a:p>
            <a:r>
              <a:rPr lang="de-DE" sz="1000" dirty="0"/>
              <a:t>     }</a:t>
            </a:r>
          </a:p>
          <a:p>
            <a:r>
              <a:rPr lang="de-DE" sz="1000" dirty="0"/>
              <a:t>  ]</a:t>
            </a:r>
            <a:endParaRPr lang="de-DE" sz="1000" b="1" dirty="0"/>
          </a:p>
          <a:p>
            <a:r>
              <a:rPr lang="de-DE" sz="1000" dirty="0"/>
              <a:t>• </a:t>
            </a:r>
            <a:r>
              <a:rPr lang="de-DE" sz="1000" b="1" dirty="0"/>
              <a:t>Der </a:t>
            </a:r>
            <a:r>
              <a:rPr lang="de-DE" sz="1000" b="1" dirty="0" err="1"/>
              <a:t>Auth</a:t>
            </a:r>
            <a:r>
              <a:rPr lang="de-DE" sz="1000" b="1" dirty="0"/>
              <a:t>-Interceptor erbt die Eigenschaften des http-Interceptors</a:t>
            </a:r>
          </a:p>
          <a:p>
            <a:r>
              <a:rPr lang="de-DE" sz="1000" b="1" dirty="0"/>
              <a:t>-&gt; Siehe TS-Datei des </a:t>
            </a:r>
            <a:r>
              <a:rPr lang="de-DE" sz="1000" b="1" dirty="0" err="1"/>
              <a:t>Auth</a:t>
            </a:r>
            <a:r>
              <a:rPr lang="de-DE" sz="1000" b="1" dirty="0"/>
              <a:t>-Interceptor-Services: </a:t>
            </a:r>
          </a:p>
          <a:p>
            <a:r>
              <a:rPr lang="de-DE" sz="1000" dirty="0" err="1"/>
              <a:t>export</a:t>
            </a:r>
            <a:r>
              <a:rPr lang="de-DE" sz="1000" dirty="0"/>
              <a:t> </a:t>
            </a:r>
            <a:r>
              <a:rPr lang="de-DE" sz="1000" dirty="0" err="1"/>
              <a:t>class</a:t>
            </a:r>
            <a:r>
              <a:rPr lang="de-DE" sz="1000" dirty="0"/>
              <a:t> </a:t>
            </a:r>
            <a:r>
              <a:rPr lang="de-DE" sz="1000" dirty="0" err="1"/>
              <a:t>AuthInterceptorService</a:t>
            </a:r>
            <a:r>
              <a:rPr lang="de-DE" sz="1000" dirty="0"/>
              <a:t> </a:t>
            </a:r>
            <a:r>
              <a:rPr lang="de-DE" sz="1000" dirty="0" err="1">
                <a:solidFill>
                  <a:srgbClr val="FF0000"/>
                </a:solidFill>
              </a:rPr>
              <a:t>implements</a:t>
            </a:r>
            <a:r>
              <a:rPr lang="de-DE" sz="1000" dirty="0">
                <a:solidFill>
                  <a:srgbClr val="FF0000"/>
                </a:solidFill>
              </a:rPr>
              <a:t> </a:t>
            </a:r>
            <a:r>
              <a:rPr lang="de-DE" sz="1000" dirty="0" err="1"/>
              <a:t>HttpInterceptor</a:t>
            </a:r>
            <a:r>
              <a:rPr lang="de-DE" sz="1000" dirty="0"/>
              <a:t> {  …. }</a:t>
            </a:r>
          </a:p>
          <a:p>
            <a:endParaRPr lang="de-DE" sz="1000" dirty="0"/>
          </a:p>
          <a:p>
            <a:r>
              <a:rPr lang="de-DE" sz="1000" b="1" dirty="0"/>
              <a:t>PRINZIP:</a:t>
            </a:r>
          </a:p>
          <a:p>
            <a:r>
              <a:rPr lang="de-DE" sz="1000" dirty="0"/>
              <a:t>Immer wenn ein Request über den Http-Client läuft, dann schaltet sich der Http-Interceptor bzw. </a:t>
            </a:r>
            <a:r>
              <a:rPr lang="de-DE" sz="1000" dirty="0" err="1"/>
              <a:t>Auth</a:t>
            </a:r>
            <a:r>
              <a:rPr lang="de-DE" sz="1000" dirty="0"/>
              <a:t>-Interceptor (läuft im Hintergrund) dazwischen. Wir konfigurieren diesen so, dass er automatisch immer einen Token anhängt und falls kein Token im </a:t>
            </a:r>
            <a:r>
              <a:rPr lang="de-DE" sz="1000" dirty="0" err="1"/>
              <a:t>Local</a:t>
            </a:r>
            <a:r>
              <a:rPr lang="de-DE" sz="1000" dirty="0"/>
              <a:t>-Storage vorhanden ist, wird der Zugriff auf gewisse URLs eingeschränkt. Vorteil ist, dass wir nicht in jeder Komponente die einen Http-Request über den Http-Client macht immer einen Token anhängen müssen, denn das erledigt unser </a:t>
            </a:r>
            <a:r>
              <a:rPr lang="de-DE" sz="1000" dirty="0" err="1"/>
              <a:t>Auth</a:t>
            </a:r>
            <a:r>
              <a:rPr lang="de-DE" sz="1000" dirty="0"/>
              <a:t>-Interceptor-Service für uns!</a:t>
            </a:r>
          </a:p>
        </p:txBody>
      </p:sp>
      <p:sp>
        <p:nvSpPr>
          <p:cNvPr id="6" name="Textfeld 5"/>
          <p:cNvSpPr txBox="1"/>
          <p:nvPr/>
        </p:nvSpPr>
        <p:spPr>
          <a:xfrm>
            <a:off x="2843808" y="0"/>
            <a:ext cx="2341154" cy="369332"/>
          </a:xfrm>
          <a:prstGeom prst="rect">
            <a:avLst/>
          </a:prstGeom>
          <a:noFill/>
        </p:spPr>
        <p:txBody>
          <a:bodyPr wrap="none" rtlCol="0">
            <a:spAutoFit/>
          </a:bodyPr>
          <a:lstStyle/>
          <a:p>
            <a:r>
              <a:rPr lang="de-DE" b="1" dirty="0"/>
              <a:t>12. Services in Angular</a:t>
            </a:r>
          </a:p>
        </p:txBody>
      </p:sp>
    </p:spTree>
    <p:extLst>
      <p:ext uri="{BB962C8B-B14F-4D97-AF65-F5344CB8AC3E}">
        <p14:creationId xmlns:p14="http://schemas.microsoft.com/office/powerpoint/2010/main" val="936615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35496" y="332656"/>
            <a:ext cx="9108504" cy="2123658"/>
          </a:xfrm>
          <a:prstGeom prst="rect">
            <a:avLst/>
          </a:prstGeom>
          <a:noFill/>
        </p:spPr>
        <p:txBody>
          <a:bodyPr wrap="square" rtlCol="0">
            <a:spAutoFit/>
          </a:bodyPr>
          <a:lstStyle/>
          <a:p>
            <a:endParaRPr lang="de-DE" sz="1200" b="1" dirty="0"/>
          </a:p>
          <a:p>
            <a:r>
              <a:rPr lang="de-DE" sz="1200" dirty="0"/>
              <a:t>• </a:t>
            </a:r>
            <a:r>
              <a:rPr lang="de-DE" sz="1200" b="1" dirty="0"/>
              <a:t>Modules (</a:t>
            </a:r>
            <a:r>
              <a:rPr lang="de-DE" sz="1200" b="1" dirty="0" err="1"/>
              <a:t>newModule.module.ts</a:t>
            </a:r>
            <a:r>
              <a:rPr lang="de-DE" sz="1200" b="1" dirty="0"/>
              <a:t>): </a:t>
            </a:r>
            <a:r>
              <a:rPr lang="de-DE" sz="1200" dirty="0"/>
              <a:t>Ein Modul ist ein komplett unabhängig funktionierendes Feature und gruppiert die Anwendungslogik (</a:t>
            </a:r>
            <a:r>
              <a:rPr lang="de-DE" sz="1200" i="1" dirty="0"/>
              <a:t>“</a:t>
            </a:r>
            <a:r>
              <a:rPr lang="de-DE" sz="1200" i="1" dirty="0" err="1"/>
              <a:t>app.module.ts</a:t>
            </a:r>
            <a:r>
              <a:rPr lang="de-DE" sz="1200" i="1" dirty="0"/>
              <a:t>“-Module ist das oberste/äußerste Modul und standardmäßig vorhanden</a:t>
            </a:r>
            <a:r>
              <a:rPr lang="de-DE" sz="1200" dirty="0"/>
              <a:t>). </a:t>
            </a:r>
          </a:p>
          <a:p>
            <a:r>
              <a:rPr lang="de-DE" sz="1200" dirty="0"/>
              <a:t>Ein Modul ist ein Ort an dem Komponenten, Direktiven, Pipes &amp; Services gruppiert werden. Zum Beispiel sollte der Prozess der User-Authentication ein unabhängiges Feature sein, d.h. nicht abhängig von anderen Komponenten. </a:t>
            </a:r>
          </a:p>
          <a:p>
            <a:endParaRPr lang="de-DE" sz="1200" dirty="0"/>
          </a:p>
          <a:p>
            <a:r>
              <a:rPr lang="de-DE" sz="1200" dirty="0"/>
              <a:t>Mit </a:t>
            </a:r>
            <a:r>
              <a:rPr lang="de-DE" sz="1200" b="1" dirty="0" err="1">
                <a:solidFill>
                  <a:srgbClr val="0070C0"/>
                </a:solidFill>
              </a:rPr>
              <a:t>ng</a:t>
            </a:r>
            <a:r>
              <a:rPr lang="de-DE" sz="1200" b="1" dirty="0">
                <a:solidFill>
                  <a:srgbClr val="0070C0"/>
                </a:solidFill>
              </a:rPr>
              <a:t> g m </a:t>
            </a:r>
            <a:r>
              <a:rPr lang="de-DE" sz="1200" b="1" dirty="0" err="1">
                <a:solidFill>
                  <a:srgbClr val="0070C0"/>
                </a:solidFill>
              </a:rPr>
              <a:t>newModule</a:t>
            </a:r>
            <a:r>
              <a:rPr lang="de-DE" sz="1200" b="1" dirty="0"/>
              <a:t> </a:t>
            </a:r>
            <a:r>
              <a:rPr lang="de-DE" sz="1200" dirty="0"/>
              <a:t>kann eine neues Modul erstellt werden in einem Ordner und innerhalb dieses Ordners können anschließend über </a:t>
            </a:r>
            <a:r>
              <a:rPr lang="de-DE" sz="1200" b="1" dirty="0" err="1">
                <a:solidFill>
                  <a:srgbClr val="0070C0"/>
                </a:solidFill>
              </a:rPr>
              <a:t>ng</a:t>
            </a:r>
            <a:r>
              <a:rPr lang="de-DE" sz="1200" b="1" dirty="0">
                <a:solidFill>
                  <a:srgbClr val="0070C0"/>
                </a:solidFill>
              </a:rPr>
              <a:t> g c </a:t>
            </a:r>
            <a:r>
              <a:rPr lang="de-DE" sz="1200" b="1" dirty="0" err="1">
                <a:solidFill>
                  <a:srgbClr val="0070C0"/>
                </a:solidFill>
              </a:rPr>
              <a:t>new</a:t>
            </a:r>
            <a:r>
              <a:rPr lang="de-DE" sz="1200" b="1" dirty="0">
                <a:solidFill>
                  <a:srgbClr val="FF0000"/>
                </a:solidFill>
              </a:rPr>
              <a:t>-</a:t>
            </a:r>
            <a:r>
              <a:rPr lang="de-DE" sz="1200" b="1" dirty="0">
                <a:solidFill>
                  <a:srgbClr val="0070C0"/>
                </a:solidFill>
              </a:rPr>
              <a:t>Module/</a:t>
            </a:r>
            <a:r>
              <a:rPr lang="de-DE" sz="1200" b="1" dirty="0" err="1">
                <a:solidFill>
                  <a:srgbClr val="0070C0"/>
                </a:solidFill>
              </a:rPr>
              <a:t>newComponent</a:t>
            </a:r>
            <a:r>
              <a:rPr lang="de-DE" sz="1200" dirty="0"/>
              <a:t> mehrere neue Komponenten erstellt werden. </a:t>
            </a:r>
          </a:p>
          <a:p>
            <a:r>
              <a:rPr lang="de-DE" sz="1200" b="1" dirty="0"/>
              <a:t>Wichtig: </a:t>
            </a:r>
            <a:r>
              <a:rPr lang="de-DE" sz="1200" dirty="0"/>
              <a:t>Beim Erstellen von Dingen in Angular erfolgt bei Großbuchstaben ein „</a:t>
            </a:r>
            <a:r>
              <a:rPr lang="de-DE" sz="1200" b="1" dirty="0">
                <a:solidFill>
                  <a:srgbClr val="FF0000"/>
                </a:solidFill>
              </a:rPr>
              <a:t>-</a:t>
            </a:r>
            <a:r>
              <a:rPr lang="de-DE" sz="1200" dirty="0"/>
              <a:t>“ und dieser Bindestrich ist bei der Erstellung der Sub-Komponente zu berücksichtigen. Dann noch das neue Modul in </a:t>
            </a:r>
            <a:r>
              <a:rPr lang="de-DE" sz="1200" b="1" dirty="0" err="1"/>
              <a:t>app.module.ts</a:t>
            </a:r>
            <a:r>
              <a:rPr lang="de-DE" sz="1200" dirty="0"/>
              <a:t> importieren UND in </a:t>
            </a:r>
            <a:r>
              <a:rPr lang="de-DE" sz="1200" b="1" dirty="0" err="1"/>
              <a:t>new-module.module.ts</a:t>
            </a:r>
            <a:r>
              <a:rPr lang="de-DE" sz="1200" dirty="0"/>
              <a:t> die zugehörige Komponente exportieren.</a:t>
            </a:r>
          </a:p>
        </p:txBody>
      </p:sp>
      <p:sp>
        <p:nvSpPr>
          <p:cNvPr id="5" name="Textfeld 4"/>
          <p:cNvSpPr txBox="1"/>
          <p:nvPr/>
        </p:nvSpPr>
        <p:spPr>
          <a:xfrm>
            <a:off x="2843808" y="0"/>
            <a:ext cx="2308645" cy="369332"/>
          </a:xfrm>
          <a:prstGeom prst="rect">
            <a:avLst/>
          </a:prstGeom>
          <a:noFill/>
        </p:spPr>
        <p:txBody>
          <a:bodyPr wrap="none" rtlCol="0">
            <a:spAutoFit/>
          </a:bodyPr>
          <a:lstStyle/>
          <a:p>
            <a:r>
              <a:rPr lang="de-DE" b="1" dirty="0"/>
              <a:t>13. Module in Angular</a:t>
            </a:r>
          </a:p>
        </p:txBody>
      </p:sp>
    </p:spTree>
    <p:extLst>
      <p:ext uri="{BB962C8B-B14F-4D97-AF65-F5344CB8AC3E}">
        <p14:creationId xmlns:p14="http://schemas.microsoft.com/office/powerpoint/2010/main" val="3320564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0" y="437763"/>
            <a:ext cx="9144000" cy="2492990"/>
          </a:xfrm>
          <a:prstGeom prst="rect">
            <a:avLst/>
          </a:prstGeom>
          <a:noFill/>
        </p:spPr>
        <p:txBody>
          <a:bodyPr wrap="square" rtlCol="0">
            <a:spAutoFit/>
          </a:bodyPr>
          <a:lstStyle/>
          <a:p>
            <a:r>
              <a:rPr lang="de-DE" sz="1200" dirty="0"/>
              <a:t>• </a:t>
            </a:r>
            <a:r>
              <a:rPr lang="de-DE" sz="1200" b="1" dirty="0"/>
              <a:t>Pipe (</a:t>
            </a:r>
            <a:r>
              <a:rPr lang="de-DE" sz="1200" b="1" dirty="0" err="1"/>
              <a:t>newPipe.pipe.ts</a:t>
            </a:r>
            <a:r>
              <a:rPr lang="de-DE" sz="1200" b="1" dirty="0"/>
              <a:t>): </a:t>
            </a:r>
            <a:r>
              <a:rPr lang="de-DE" sz="1200" dirty="0"/>
              <a:t>Eine Pipe ist eine Art Funktion, die zur Formatierung von Daten verwendet werden kann. Bei einer Pipe kommt etwas rein und etwas wird raus gegeben. Eine Pipe wird in einer Vorlage in der Regel durch das Pipe-Zeichen ("|") verwendet und wird auf eine Ausdrucksvariable angewendet. Die Ausgabe der Pipe wird dann in der Vorlage verwendet.</a:t>
            </a:r>
          </a:p>
          <a:p>
            <a:r>
              <a:rPr lang="de-DE" sz="1200" dirty="0"/>
              <a:t>Ein Beispiel hierfür wäre: </a:t>
            </a:r>
            <a:r>
              <a:rPr lang="de-DE" sz="1200" dirty="0">
                <a:solidFill>
                  <a:srgbClr val="0070C0"/>
                </a:solidFill>
              </a:rPr>
              <a:t>&lt;span&gt;{{ </a:t>
            </a:r>
            <a:r>
              <a:rPr lang="de-DE" sz="1200" dirty="0" err="1">
                <a:solidFill>
                  <a:srgbClr val="0070C0"/>
                </a:solidFill>
              </a:rPr>
              <a:t>name</a:t>
            </a:r>
            <a:r>
              <a:rPr lang="de-DE" sz="1200" dirty="0">
                <a:solidFill>
                  <a:srgbClr val="0070C0"/>
                </a:solidFill>
              </a:rPr>
              <a:t> | </a:t>
            </a:r>
            <a:r>
              <a:rPr lang="de-DE" sz="1200" dirty="0" err="1">
                <a:solidFill>
                  <a:srgbClr val="0070C0"/>
                </a:solidFill>
              </a:rPr>
              <a:t>uppercase</a:t>
            </a:r>
            <a:r>
              <a:rPr lang="de-DE" sz="1200" dirty="0">
                <a:solidFill>
                  <a:srgbClr val="0070C0"/>
                </a:solidFill>
              </a:rPr>
              <a:t> }}&lt;/span&gt;</a:t>
            </a:r>
            <a:r>
              <a:rPr lang="de-DE" sz="1200" dirty="0"/>
              <a:t>. </a:t>
            </a:r>
          </a:p>
          <a:p>
            <a:endParaRPr lang="de-DE" sz="1200" dirty="0"/>
          </a:p>
          <a:p>
            <a:r>
              <a:rPr lang="de-DE" sz="1200" b="1" dirty="0"/>
              <a:t>Mögliche bereits fertig verwendbare Pipes in Angular sind: </a:t>
            </a:r>
            <a:r>
              <a:rPr lang="de-DE" sz="1200" dirty="0" err="1"/>
              <a:t>orderby</a:t>
            </a:r>
            <a:r>
              <a:rPr lang="de-DE" sz="1200" dirty="0"/>
              <a:t>, </a:t>
            </a:r>
            <a:r>
              <a:rPr lang="de-DE" sz="1200" dirty="0" err="1"/>
              <a:t>json</a:t>
            </a:r>
            <a:r>
              <a:rPr lang="de-DE" sz="1200" dirty="0"/>
              <a:t>, </a:t>
            </a:r>
            <a:r>
              <a:rPr lang="de-DE" sz="1200" dirty="0" err="1"/>
              <a:t>number</a:t>
            </a:r>
            <a:r>
              <a:rPr lang="de-DE" sz="1200" dirty="0"/>
              <a:t>, </a:t>
            </a:r>
            <a:r>
              <a:rPr lang="de-DE" sz="1200" dirty="0" err="1"/>
              <a:t>uppercase</a:t>
            </a:r>
            <a:r>
              <a:rPr lang="de-DE" sz="1200" dirty="0"/>
              <a:t>, </a:t>
            </a:r>
            <a:r>
              <a:rPr lang="de-DE" sz="1200" dirty="0" err="1"/>
              <a:t>lowercase</a:t>
            </a:r>
            <a:r>
              <a:rPr lang="de-DE" sz="1200" dirty="0"/>
              <a:t>, </a:t>
            </a:r>
            <a:r>
              <a:rPr lang="de-DE" sz="1200" dirty="0" err="1"/>
              <a:t>filter</a:t>
            </a:r>
            <a:r>
              <a:rPr lang="de-DE" sz="1200" dirty="0"/>
              <a:t>, </a:t>
            </a:r>
            <a:r>
              <a:rPr lang="de-DE" sz="1200" dirty="0" err="1"/>
              <a:t>async</a:t>
            </a:r>
            <a:r>
              <a:rPr lang="de-DE" sz="1200" dirty="0"/>
              <a:t>, </a:t>
            </a:r>
            <a:r>
              <a:rPr lang="de-DE" sz="1200" dirty="0" err="1"/>
              <a:t>datepipe</a:t>
            </a:r>
            <a:r>
              <a:rPr lang="de-DE" sz="1200" dirty="0"/>
              <a:t>. </a:t>
            </a:r>
          </a:p>
          <a:p>
            <a:endParaRPr lang="de-DE" sz="1200" dirty="0"/>
          </a:p>
          <a:p>
            <a:r>
              <a:rPr lang="de-DE" sz="1200" dirty="0"/>
              <a:t>Es ist auch möglich, eigene Pipes zu erstellen, indem man eine Funktion definiert, die eine Eingabe erhält und eine transformierte Ausgabe zurückgibt. Eigene Pipes können mit </a:t>
            </a:r>
            <a:r>
              <a:rPr lang="de-DE" sz="1200" b="1" dirty="0" err="1">
                <a:solidFill>
                  <a:srgbClr val="0070C0"/>
                </a:solidFill>
              </a:rPr>
              <a:t>ng</a:t>
            </a:r>
            <a:r>
              <a:rPr lang="de-DE" sz="1200" b="1" dirty="0">
                <a:solidFill>
                  <a:srgbClr val="0070C0"/>
                </a:solidFill>
              </a:rPr>
              <a:t> g p </a:t>
            </a:r>
            <a:r>
              <a:rPr lang="de-DE" sz="1200" b="1" dirty="0" err="1">
                <a:solidFill>
                  <a:srgbClr val="0070C0"/>
                </a:solidFill>
              </a:rPr>
              <a:t>newPipe</a:t>
            </a:r>
            <a:r>
              <a:rPr lang="de-DE" sz="1200" b="1" dirty="0">
                <a:solidFill>
                  <a:srgbClr val="0070C0"/>
                </a:solidFill>
              </a:rPr>
              <a:t> </a:t>
            </a:r>
            <a:r>
              <a:rPr lang="de-DE" sz="1200" dirty="0"/>
              <a:t>erstellt werden. </a:t>
            </a:r>
          </a:p>
          <a:p>
            <a:r>
              <a:rPr lang="de-DE" sz="1200" dirty="0"/>
              <a:t>Die neue Pipe wird automatisch im zugehörigen Modul registriert und kann dann in der Vorlage verwendet werden, indem der Name der Pipe als Teil des Pipe-Ausdrucks in den geschweiften Klammern verwendet wird.</a:t>
            </a:r>
          </a:p>
          <a:p>
            <a:r>
              <a:rPr lang="de-DE" sz="1200" dirty="0"/>
              <a:t>Jede Pipe besteht aus einer TS-Datei und einer SPEC-Datei.</a:t>
            </a:r>
          </a:p>
          <a:p>
            <a:endParaRPr lang="de-DE" sz="1200" dirty="0"/>
          </a:p>
        </p:txBody>
      </p:sp>
      <p:sp>
        <p:nvSpPr>
          <p:cNvPr id="4" name="Textfeld 3"/>
          <p:cNvSpPr txBox="1"/>
          <p:nvPr/>
        </p:nvSpPr>
        <p:spPr>
          <a:xfrm>
            <a:off x="2843808" y="0"/>
            <a:ext cx="2074607" cy="369332"/>
          </a:xfrm>
          <a:prstGeom prst="rect">
            <a:avLst/>
          </a:prstGeom>
          <a:noFill/>
        </p:spPr>
        <p:txBody>
          <a:bodyPr wrap="none" rtlCol="0">
            <a:spAutoFit/>
          </a:bodyPr>
          <a:lstStyle/>
          <a:p>
            <a:r>
              <a:rPr lang="de-DE" b="1" dirty="0"/>
              <a:t>14. Pipes in Angular</a:t>
            </a:r>
          </a:p>
        </p:txBody>
      </p:sp>
    </p:spTree>
    <p:extLst>
      <p:ext uri="{BB962C8B-B14F-4D97-AF65-F5344CB8AC3E}">
        <p14:creationId xmlns:p14="http://schemas.microsoft.com/office/powerpoint/2010/main" val="206350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2699792" y="35332"/>
            <a:ext cx="3511474" cy="369332"/>
          </a:xfrm>
          <a:prstGeom prst="rect">
            <a:avLst/>
          </a:prstGeom>
          <a:noFill/>
        </p:spPr>
        <p:txBody>
          <a:bodyPr wrap="none" rtlCol="0">
            <a:spAutoFit/>
          </a:bodyPr>
          <a:lstStyle/>
          <a:p>
            <a:r>
              <a:rPr lang="de-DE" b="1" dirty="0"/>
              <a:t>1. Planung eines Software-Projekts</a:t>
            </a:r>
          </a:p>
        </p:txBody>
      </p:sp>
      <p:sp>
        <p:nvSpPr>
          <p:cNvPr id="5" name="Textfeld 4"/>
          <p:cNvSpPr txBox="1"/>
          <p:nvPr/>
        </p:nvSpPr>
        <p:spPr>
          <a:xfrm>
            <a:off x="0" y="544606"/>
            <a:ext cx="9144000" cy="6124754"/>
          </a:xfrm>
          <a:prstGeom prst="rect">
            <a:avLst/>
          </a:prstGeom>
          <a:noFill/>
        </p:spPr>
        <p:txBody>
          <a:bodyPr wrap="square" rtlCol="0">
            <a:spAutoFit/>
          </a:bodyPr>
          <a:lstStyle/>
          <a:p>
            <a:r>
              <a:rPr lang="de-DE" sz="1400" dirty="0"/>
              <a:t>•</a:t>
            </a:r>
            <a:r>
              <a:rPr lang="de-DE" sz="1400" b="1" dirty="0"/>
              <a:t> [1.] </a:t>
            </a:r>
            <a:r>
              <a:rPr lang="de-DE" sz="1400" dirty="0"/>
              <a:t>Bevor man stupide losprogrammiert und eine App baut sollte man immer ein </a:t>
            </a:r>
            <a:r>
              <a:rPr lang="de-DE" sz="1400" b="1" dirty="0" err="1"/>
              <a:t>Use</a:t>
            </a:r>
            <a:r>
              <a:rPr lang="de-DE" sz="1400" b="1" dirty="0"/>
              <a:t>-Case-</a:t>
            </a:r>
            <a:r>
              <a:rPr lang="de-DE" sz="1400" b="1" dirty="0" err="1"/>
              <a:t>Diagram</a:t>
            </a:r>
            <a:r>
              <a:rPr lang="de-DE" sz="1400" dirty="0"/>
              <a:t> machen, d.h.  Die </a:t>
            </a:r>
            <a:r>
              <a:rPr lang="de-DE" sz="1400" b="1" dirty="0"/>
              <a:t>User-Stories</a:t>
            </a:r>
            <a:r>
              <a:rPr lang="de-DE" sz="1400" dirty="0"/>
              <a:t> sollten klar sein und durchdiskutiert werden</a:t>
            </a:r>
          </a:p>
          <a:p>
            <a:r>
              <a:rPr lang="de-DE" sz="1400" dirty="0"/>
              <a:t>•</a:t>
            </a:r>
            <a:r>
              <a:rPr lang="de-DE" sz="1400" b="1" dirty="0"/>
              <a:t> [2.] </a:t>
            </a:r>
            <a:r>
              <a:rPr lang="de-DE" sz="1400" dirty="0"/>
              <a:t>Danach kommt das </a:t>
            </a:r>
            <a:r>
              <a:rPr lang="de-DE" sz="1400" b="1" dirty="0"/>
              <a:t>Design</a:t>
            </a:r>
            <a:r>
              <a:rPr lang="de-DE" sz="1400" dirty="0"/>
              <a:t>: UI (User-Interface -&gt; Design muss schick sein) und UX (User-</a:t>
            </a:r>
            <a:r>
              <a:rPr lang="de-DE" sz="1400" dirty="0" err="1"/>
              <a:t>Xperience</a:t>
            </a:r>
            <a:r>
              <a:rPr lang="de-DE" sz="1400" dirty="0"/>
              <a:t> -&gt; Erfahrung für User muss gut sein)</a:t>
            </a:r>
          </a:p>
          <a:p>
            <a:r>
              <a:rPr lang="de-DE" sz="1400" dirty="0"/>
              <a:t>• </a:t>
            </a:r>
            <a:r>
              <a:rPr lang="de-DE" sz="1400" b="1" dirty="0"/>
              <a:t>[3.] </a:t>
            </a:r>
            <a:r>
              <a:rPr lang="de-DE" sz="1400" dirty="0"/>
              <a:t>Dann </a:t>
            </a:r>
            <a:r>
              <a:rPr lang="de-DE" sz="1400" b="1" dirty="0"/>
              <a:t>Produktteam</a:t>
            </a:r>
            <a:r>
              <a:rPr lang="de-DE" sz="1400" dirty="0"/>
              <a:t>: PO (</a:t>
            </a:r>
            <a:r>
              <a:rPr lang="de-DE" sz="1400" dirty="0" err="1"/>
              <a:t>Product</a:t>
            </a:r>
            <a:r>
              <a:rPr lang="de-DE" sz="1400" dirty="0"/>
              <a:t> </a:t>
            </a:r>
            <a:r>
              <a:rPr lang="de-DE" sz="1400" dirty="0" err="1"/>
              <a:t>Owner</a:t>
            </a:r>
            <a:r>
              <a:rPr lang="de-DE" sz="1400" dirty="0"/>
              <a:t>) erstellt Tickets für das SCRUM-Board und Architektur wird geplant (Programmierer machen sich Gedanken über die Gestaltung des </a:t>
            </a:r>
            <a:r>
              <a:rPr lang="de-DE" sz="1400" dirty="0" err="1"/>
              <a:t>Frontends</a:t>
            </a:r>
            <a:r>
              <a:rPr lang="de-DE" sz="1400" dirty="0"/>
              <a:t> und </a:t>
            </a:r>
            <a:r>
              <a:rPr lang="de-DE" sz="1400" dirty="0" err="1"/>
              <a:t>Backends</a:t>
            </a:r>
            <a:r>
              <a:rPr lang="de-DE" sz="1400" dirty="0"/>
              <a:t>) + Planung von SCRUM-Meeting und Sprint-</a:t>
            </a:r>
            <a:r>
              <a:rPr lang="de-DE" sz="1400" dirty="0" err="1"/>
              <a:t>Planning</a:t>
            </a:r>
            <a:r>
              <a:rPr lang="de-DE" sz="1400" dirty="0"/>
              <a:t> </a:t>
            </a:r>
          </a:p>
          <a:p>
            <a:r>
              <a:rPr lang="de-DE" sz="1400" dirty="0"/>
              <a:t>• </a:t>
            </a:r>
            <a:r>
              <a:rPr lang="de-DE" sz="1400" b="1" dirty="0"/>
              <a:t>[4.] </a:t>
            </a:r>
            <a:r>
              <a:rPr lang="de-DE" sz="1400" dirty="0"/>
              <a:t>Dann </a:t>
            </a:r>
            <a:r>
              <a:rPr lang="de-DE" sz="1400" b="1" dirty="0"/>
              <a:t>Implementierung</a:t>
            </a:r>
            <a:r>
              <a:rPr lang="de-DE" sz="1400" dirty="0"/>
              <a:t> des Ganzen ;) </a:t>
            </a:r>
          </a:p>
          <a:p>
            <a:r>
              <a:rPr lang="de-DE" sz="1400" dirty="0"/>
              <a:t>  </a:t>
            </a:r>
          </a:p>
          <a:p>
            <a:r>
              <a:rPr lang="de-DE" sz="1400" b="1" dirty="0"/>
              <a:t>Wahl des </a:t>
            </a:r>
            <a:r>
              <a:rPr lang="de-DE" sz="1400" b="1" dirty="0" err="1"/>
              <a:t>Frontends</a:t>
            </a:r>
            <a:endParaRPr lang="de-DE" sz="1400" b="1" dirty="0"/>
          </a:p>
          <a:p>
            <a:r>
              <a:rPr lang="de-DE" sz="1400" dirty="0"/>
              <a:t>• Eine App könnte man z.B. auf Android-</a:t>
            </a:r>
            <a:r>
              <a:rPr lang="de-DE" sz="1400" dirty="0" err="1"/>
              <a:t>Phones</a:t>
            </a:r>
            <a:r>
              <a:rPr lang="de-DE" sz="1400" dirty="0"/>
              <a:t>, I-</a:t>
            </a:r>
            <a:r>
              <a:rPr lang="de-DE" sz="1400" dirty="0" err="1"/>
              <a:t>Phones</a:t>
            </a:r>
            <a:r>
              <a:rPr lang="de-DE" sz="1400" dirty="0"/>
              <a:t> und im Webbrowser laufen lassen</a:t>
            </a:r>
          </a:p>
          <a:p>
            <a:r>
              <a:rPr lang="de-DE" sz="1400" dirty="0"/>
              <a:t>• </a:t>
            </a:r>
            <a:r>
              <a:rPr lang="de-DE" sz="1400" dirty="0" err="1"/>
              <a:t>Kotlin</a:t>
            </a:r>
            <a:r>
              <a:rPr lang="de-DE" sz="1400" dirty="0"/>
              <a:t> (basiert auf Java) &amp; Java laufen nur auf Android Apps UND Swift &amp; C# laufen nur auf </a:t>
            </a:r>
            <a:r>
              <a:rPr lang="de-DE" sz="1400" dirty="0" err="1"/>
              <a:t>IPhones</a:t>
            </a:r>
            <a:r>
              <a:rPr lang="de-DE" sz="1400" dirty="0"/>
              <a:t> </a:t>
            </a:r>
          </a:p>
          <a:p>
            <a:r>
              <a:rPr lang="de-DE" sz="1400" dirty="0"/>
              <a:t>• Bei Apps die primär im Webbrowser laufen nimmt man am besten ein JavaScript-Framework (</a:t>
            </a:r>
            <a:r>
              <a:rPr lang="de-DE" sz="1400" b="1" dirty="0" err="1"/>
              <a:t>React</a:t>
            </a:r>
            <a:r>
              <a:rPr lang="de-DE" sz="1400" b="1" dirty="0"/>
              <a:t> JS </a:t>
            </a:r>
            <a:r>
              <a:rPr lang="de-DE" sz="1400" dirty="0"/>
              <a:t>ist am häufigsten genutzt aber bei großen Web-Apps etwas kompliziert und es müssen tausend Libraries eingebunden werden statt vordefinierte Wege zu benutzen, </a:t>
            </a:r>
            <a:r>
              <a:rPr lang="de-DE" sz="1400" b="1" dirty="0"/>
              <a:t>Angular</a:t>
            </a:r>
            <a:r>
              <a:rPr lang="de-DE" sz="1400" dirty="0"/>
              <a:t> ist für große Business-Apps am besten, </a:t>
            </a:r>
            <a:r>
              <a:rPr lang="de-DE" sz="1400" b="1" dirty="0"/>
              <a:t>Vue.js </a:t>
            </a:r>
            <a:r>
              <a:rPr lang="de-DE" sz="1400" dirty="0"/>
              <a:t>gut für kleine Apps, </a:t>
            </a:r>
            <a:r>
              <a:rPr lang="de-DE" sz="1400" b="1" dirty="0" err="1"/>
              <a:t>JQuery</a:t>
            </a:r>
            <a:r>
              <a:rPr lang="de-DE" sz="1400" dirty="0"/>
              <a:t> war mal Hauptframework aber jetzt veraltet, </a:t>
            </a:r>
            <a:r>
              <a:rPr lang="de-DE" sz="1400" b="1" dirty="0"/>
              <a:t>Ember.js</a:t>
            </a:r>
            <a:r>
              <a:rPr lang="de-DE" sz="1400" dirty="0"/>
              <a:t> ist auch veraltet) </a:t>
            </a:r>
          </a:p>
          <a:p>
            <a:r>
              <a:rPr lang="de-DE" sz="1400" dirty="0"/>
              <a:t> </a:t>
            </a:r>
          </a:p>
          <a:p>
            <a:r>
              <a:rPr lang="de-DE" sz="1400" b="1" dirty="0"/>
              <a:t>Wahl des </a:t>
            </a:r>
            <a:r>
              <a:rPr lang="de-DE" sz="1400" b="1" dirty="0" err="1"/>
              <a:t>Backends</a:t>
            </a:r>
            <a:endParaRPr lang="de-DE" sz="1400" b="1" dirty="0"/>
          </a:p>
          <a:p>
            <a:r>
              <a:rPr lang="de-DE" sz="1400" dirty="0"/>
              <a:t>• Datenbanksystem: z.B. </a:t>
            </a:r>
            <a:r>
              <a:rPr lang="de-DE" sz="1400" b="1" dirty="0" err="1"/>
              <a:t>Firebase</a:t>
            </a:r>
            <a:r>
              <a:rPr lang="de-DE" sz="1400" dirty="0"/>
              <a:t> ist schnell &amp; einfach in der Google Cloud, aber bei kritischen Daten nicht zu empfehlen und schlecht individualisierbar</a:t>
            </a:r>
          </a:p>
          <a:p>
            <a:r>
              <a:rPr lang="de-DE" sz="1400" dirty="0"/>
              <a:t>• </a:t>
            </a:r>
            <a:r>
              <a:rPr lang="de-DE" sz="1400" b="1" dirty="0"/>
              <a:t>Node.js </a:t>
            </a:r>
            <a:r>
              <a:rPr lang="de-DE" sz="1400" dirty="0"/>
              <a:t>ist nicht das schnellste &amp; sicherste Backend-Framework, aber man kann es mit JavaScript schreiben, weswegen es immer noch sehr häufig genutzt wird</a:t>
            </a:r>
          </a:p>
          <a:p>
            <a:r>
              <a:rPr lang="de-DE" sz="1400" dirty="0"/>
              <a:t>• </a:t>
            </a:r>
            <a:r>
              <a:rPr lang="de-DE" sz="1400" b="1" dirty="0"/>
              <a:t>Django-Framework</a:t>
            </a:r>
            <a:r>
              <a:rPr lang="de-DE" sz="1400" dirty="0"/>
              <a:t> (von Google) mit Python geschrieben und Standard-User Funktionen wie Log-In, Passwörter speichern etc. schon vorhanden </a:t>
            </a:r>
          </a:p>
          <a:p>
            <a:r>
              <a:rPr lang="de-DE" sz="1400" dirty="0"/>
              <a:t>• </a:t>
            </a:r>
            <a:r>
              <a:rPr lang="de-DE" sz="1400" b="1" dirty="0"/>
              <a:t>Spring-Framework </a:t>
            </a:r>
            <a:r>
              <a:rPr lang="de-DE" sz="1400" dirty="0"/>
              <a:t>mit Java geschrieben und am häufigsten genutzt, aber sehr komplex </a:t>
            </a:r>
          </a:p>
          <a:p>
            <a:r>
              <a:rPr lang="de-DE" sz="1400" dirty="0"/>
              <a:t>• </a:t>
            </a:r>
            <a:r>
              <a:rPr lang="de-DE" sz="1400" b="1" dirty="0" err="1"/>
              <a:t>Flask</a:t>
            </a:r>
            <a:r>
              <a:rPr lang="de-DE" sz="1400" dirty="0"/>
              <a:t> und </a:t>
            </a:r>
            <a:r>
              <a:rPr lang="de-DE" sz="1400" b="1" dirty="0"/>
              <a:t>Ruby</a:t>
            </a:r>
            <a:r>
              <a:rPr lang="de-DE" sz="1400" dirty="0"/>
              <a:t> gäbe es noch </a:t>
            </a:r>
          </a:p>
          <a:p>
            <a:r>
              <a:rPr lang="de-DE" sz="1400" dirty="0"/>
              <a:t>• </a:t>
            </a:r>
            <a:r>
              <a:rPr lang="de-DE" sz="1400" b="1" dirty="0" err="1"/>
              <a:t>PhP</a:t>
            </a:r>
            <a:r>
              <a:rPr lang="de-DE" sz="1400" dirty="0"/>
              <a:t> wird nur noch von </a:t>
            </a:r>
            <a:r>
              <a:rPr lang="de-DE" sz="1400" dirty="0" err="1"/>
              <a:t>WordPress</a:t>
            </a:r>
            <a:r>
              <a:rPr lang="de-DE" sz="1400" dirty="0"/>
              <a:t> genutzt, sonst wäre es schon ausgestorben</a:t>
            </a:r>
          </a:p>
        </p:txBody>
      </p:sp>
    </p:spTree>
    <p:extLst>
      <p:ext uri="{BB962C8B-B14F-4D97-AF65-F5344CB8AC3E}">
        <p14:creationId xmlns:p14="http://schemas.microsoft.com/office/powerpoint/2010/main" val="3872051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35496" y="437763"/>
            <a:ext cx="9108504" cy="6370975"/>
          </a:xfrm>
          <a:prstGeom prst="rect">
            <a:avLst/>
          </a:prstGeom>
          <a:noFill/>
        </p:spPr>
        <p:txBody>
          <a:bodyPr wrap="square" rtlCol="0">
            <a:spAutoFit/>
          </a:bodyPr>
          <a:lstStyle/>
          <a:p>
            <a:r>
              <a:rPr lang="de-DE" sz="1200" dirty="0"/>
              <a:t>• </a:t>
            </a:r>
            <a:r>
              <a:rPr lang="de-DE" sz="1200" b="1" dirty="0" err="1"/>
              <a:t>Directive</a:t>
            </a:r>
            <a:r>
              <a:rPr lang="de-DE" sz="1200" b="1" dirty="0"/>
              <a:t> (</a:t>
            </a:r>
            <a:r>
              <a:rPr lang="de-DE" sz="1200" b="1" dirty="0" err="1"/>
              <a:t>newDirective.directive.ts</a:t>
            </a:r>
            <a:r>
              <a:rPr lang="de-DE" sz="1200" b="1" dirty="0"/>
              <a:t>): </a:t>
            </a:r>
            <a:r>
              <a:rPr lang="de-DE" sz="1200" dirty="0"/>
              <a:t>Eine Direktive ist ein Baustein, der verwendet wird, um das Verhalten und die Funktionalität von HTML-Elementen im HTML-Template zu ändern oder zu erweitern.</a:t>
            </a:r>
          </a:p>
          <a:p>
            <a:r>
              <a:rPr lang="de-DE" sz="1200" dirty="0"/>
              <a:t>Eine Direktive kann auf verschiedene Arten angewendet werden, z.B. indem sie einem Element als Attribut-Direktive oder als Struktur-Direktive zugewiesen wird. Eine Attribut-Direktive ändert das Aussehen oder Verhalten eines Elements, indem sie als Attribut auf das Element angewendet wird. Eine Struktur-Direktive ändert die Struktur der Vorlage, indem sie auf ein Element angewendet wird, das ein Container für andere Elemente ist.</a:t>
            </a:r>
          </a:p>
          <a:p>
            <a:endParaRPr lang="de-DE" sz="1200" dirty="0"/>
          </a:p>
          <a:p>
            <a:r>
              <a:rPr lang="de-DE" sz="1200" dirty="0"/>
              <a:t>Angular hat eine Reihe von vordefinierten Direktiven, z.B. *</a:t>
            </a:r>
            <a:r>
              <a:rPr lang="de-DE" sz="1200" dirty="0" err="1"/>
              <a:t>ngIf</a:t>
            </a:r>
            <a:r>
              <a:rPr lang="de-DE" sz="1200" dirty="0"/>
              <a:t>, *</a:t>
            </a:r>
            <a:r>
              <a:rPr lang="de-DE" sz="1200" dirty="0" err="1"/>
              <a:t>ngFor</a:t>
            </a:r>
            <a:r>
              <a:rPr lang="de-DE" sz="1200" dirty="0"/>
              <a:t>, *</a:t>
            </a:r>
            <a:r>
              <a:rPr lang="de-DE" sz="1200" dirty="0" err="1"/>
              <a:t>ngSwitch</a:t>
            </a:r>
            <a:r>
              <a:rPr lang="de-DE" sz="1200" dirty="0"/>
              <a:t>, usw. </a:t>
            </a:r>
          </a:p>
          <a:p>
            <a:r>
              <a:rPr lang="de-DE" sz="1200" dirty="0"/>
              <a:t>Diese Direktiven werden verwendet, um bedingte Anweisungen, Schleifen und andere Strukturen in der Vorlage zu implementieren.</a:t>
            </a:r>
          </a:p>
          <a:p>
            <a:endParaRPr lang="de-DE" sz="1200" dirty="0"/>
          </a:p>
          <a:p>
            <a:r>
              <a:rPr lang="de-DE" sz="1200" b="1" dirty="0"/>
              <a:t>*</a:t>
            </a:r>
            <a:r>
              <a:rPr lang="de-DE" sz="1200" b="1" dirty="0" err="1"/>
              <a:t>ngIf</a:t>
            </a:r>
            <a:r>
              <a:rPr lang="de-DE" sz="1200" b="1" dirty="0"/>
              <a:t>: </a:t>
            </a:r>
            <a:r>
              <a:rPr lang="de-DE" sz="1200" dirty="0"/>
              <a:t>Eine Struktur-Direktive, die verwendet wird, um ein Element aus der Vorlage zu entfernen, wenn eine Bedingung nicht erfüllt ist.</a:t>
            </a:r>
          </a:p>
          <a:p>
            <a:r>
              <a:rPr lang="de-DE" sz="1200" b="1" dirty="0"/>
              <a:t>*</a:t>
            </a:r>
            <a:r>
              <a:rPr lang="de-DE" sz="1200" b="1" dirty="0" err="1"/>
              <a:t>ngFor</a:t>
            </a:r>
            <a:r>
              <a:rPr lang="de-DE" sz="1200" b="1" dirty="0"/>
              <a:t>: </a:t>
            </a:r>
            <a:r>
              <a:rPr lang="de-DE" sz="1200" dirty="0"/>
              <a:t>Eine Struktur-Direktive, die verwendet wird, um eine Schleife durch eine Liste von Elementen in der Vorlage zu erstellen.</a:t>
            </a:r>
          </a:p>
          <a:p>
            <a:r>
              <a:rPr lang="de-DE" sz="1200" b="1" dirty="0" err="1"/>
              <a:t>ngClass</a:t>
            </a:r>
            <a:r>
              <a:rPr lang="de-DE" sz="1200" b="1" dirty="0"/>
              <a:t>: </a:t>
            </a:r>
            <a:r>
              <a:rPr lang="de-DE" sz="1200" dirty="0"/>
              <a:t>Eine Attribut-Direktive, die verwendet wird, um einer HTML-Klasse Bedingungen zuzuweisen.</a:t>
            </a:r>
          </a:p>
          <a:p>
            <a:r>
              <a:rPr lang="de-DE" sz="1200" b="1" dirty="0" err="1"/>
              <a:t>ngStyle</a:t>
            </a:r>
            <a:r>
              <a:rPr lang="de-DE" sz="1200" b="1" dirty="0"/>
              <a:t>: </a:t>
            </a:r>
            <a:r>
              <a:rPr lang="de-DE" sz="1200" dirty="0"/>
              <a:t>Eine Attribut-Direktive, die verwendet wird, um einem HTML-Element Bedingungen zuzuweisen.</a:t>
            </a:r>
          </a:p>
          <a:p>
            <a:r>
              <a:rPr lang="de-DE" sz="1200" b="1" dirty="0" err="1"/>
              <a:t>ngSwitch</a:t>
            </a:r>
            <a:r>
              <a:rPr lang="de-DE" sz="1200" b="1" dirty="0"/>
              <a:t>: </a:t>
            </a:r>
            <a:r>
              <a:rPr lang="de-DE" sz="1200" dirty="0"/>
              <a:t>Eine Struktur-Direktive, die verwendet wird, um zwischen verschiedenen Ausgängen in der Vorlage zu wechseln.</a:t>
            </a:r>
          </a:p>
          <a:p>
            <a:r>
              <a:rPr lang="de-DE" sz="1200" b="1" dirty="0" err="1"/>
              <a:t>ngModel</a:t>
            </a:r>
            <a:r>
              <a:rPr lang="de-DE" sz="1200" b="1" dirty="0"/>
              <a:t>: </a:t>
            </a:r>
            <a:r>
              <a:rPr lang="de-DE" sz="1200" dirty="0"/>
              <a:t>Eine Attribut-Direktive, die verwendet wird, um Datenbindung für Formulare zu implementieren.</a:t>
            </a:r>
          </a:p>
          <a:p>
            <a:r>
              <a:rPr lang="de-DE" sz="1200" b="1" dirty="0" err="1"/>
              <a:t>ngIfElse</a:t>
            </a:r>
            <a:r>
              <a:rPr lang="de-DE" sz="1200" b="1" dirty="0"/>
              <a:t>: </a:t>
            </a:r>
            <a:r>
              <a:rPr lang="de-DE" sz="1200" dirty="0"/>
              <a:t>Eine Struktur-Direktive, die verwendet wird, um alternative Inhalte anzuzeigen, wenn eine Bedingung nicht erfüllt ist.</a:t>
            </a:r>
          </a:p>
          <a:p>
            <a:r>
              <a:rPr lang="de-DE" sz="1200" b="1" dirty="0" err="1"/>
              <a:t>ngTemplateOutlet</a:t>
            </a:r>
            <a:r>
              <a:rPr lang="de-DE" sz="1200" b="1" dirty="0"/>
              <a:t>: </a:t>
            </a:r>
            <a:r>
              <a:rPr lang="de-DE" sz="1200" dirty="0"/>
              <a:t>Eine Struktur-Direktive, die verwendet wird, um eine Vorlage wiederzuverwenden und anzuzeigen.</a:t>
            </a:r>
          </a:p>
          <a:p>
            <a:r>
              <a:rPr lang="de-DE" sz="1200" b="1" dirty="0" err="1"/>
              <a:t>ng</a:t>
            </a:r>
            <a:r>
              <a:rPr lang="de-DE" sz="1200" b="1" dirty="0"/>
              <a:t>-container: </a:t>
            </a:r>
            <a:r>
              <a:rPr lang="de-DE" sz="1200" dirty="0"/>
              <a:t>Eine Struktur-Direktive, die verwendet wird, um eine Gruppe von Elementen zu gruppieren, ohne ein zusätzliches HTML-Element in der Vorlage zu erstellen.</a:t>
            </a:r>
          </a:p>
          <a:p>
            <a:endParaRPr lang="de-DE" sz="1200" dirty="0"/>
          </a:p>
          <a:p>
            <a:endParaRPr lang="de-DE" sz="1200" dirty="0"/>
          </a:p>
          <a:p>
            <a:r>
              <a:rPr lang="de-DE" sz="1200" dirty="0"/>
              <a:t>Es ist auch möglich, eigene Direktiven mit </a:t>
            </a:r>
            <a:r>
              <a:rPr lang="de-DE" sz="1200" b="1" dirty="0" err="1">
                <a:solidFill>
                  <a:srgbClr val="0070C0"/>
                </a:solidFill>
              </a:rPr>
              <a:t>ng</a:t>
            </a:r>
            <a:r>
              <a:rPr lang="de-DE" sz="1200" b="1" dirty="0">
                <a:solidFill>
                  <a:srgbClr val="0070C0"/>
                </a:solidFill>
              </a:rPr>
              <a:t> g d </a:t>
            </a:r>
            <a:r>
              <a:rPr lang="de-DE" sz="1200" b="1" dirty="0" err="1">
                <a:solidFill>
                  <a:srgbClr val="0070C0"/>
                </a:solidFill>
              </a:rPr>
              <a:t>newDirective</a:t>
            </a:r>
            <a:r>
              <a:rPr lang="de-DE" sz="1200" dirty="0"/>
              <a:t> zu erstellen. </a:t>
            </a:r>
          </a:p>
          <a:p>
            <a:r>
              <a:rPr lang="de-DE" sz="1200" dirty="0"/>
              <a:t>Wenn man diesen Befehl ausführt, erstellt Angular eine neue Direktiven-Datei mit dem Namen "</a:t>
            </a:r>
            <a:r>
              <a:rPr lang="de-DE" sz="1200" dirty="0" err="1"/>
              <a:t>new-directive.directive.ts</a:t>
            </a:r>
            <a:r>
              <a:rPr lang="de-DE" sz="1200" dirty="0"/>
              <a:t>" im Ordner "</a:t>
            </a:r>
            <a:r>
              <a:rPr lang="de-DE" sz="1200" dirty="0" err="1"/>
              <a:t>src</a:t>
            </a:r>
            <a:r>
              <a:rPr lang="de-DE" sz="1200" dirty="0"/>
              <a:t>/</a:t>
            </a:r>
            <a:r>
              <a:rPr lang="de-DE" sz="1200" dirty="0" err="1"/>
              <a:t>app</a:t>
            </a:r>
            <a:r>
              <a:rPr lang="de-DE" sz="1200" dirty="0"/>
              <a:t>". Diese Datei enthält eine </a:t>
            </a:r>
            <a:r>
              <a:rPr lang="de-DE" sz="1200" dirty="0" err="1"/>
              <a:t>TypeScript</a:t>
            </a:r>
            <a:r>
              <a:rPr lang="de-DE" sz="1200" dirty="0"/>
              <a:t>-Klasse, die das Interface "</a:t>
            </a:r>
            <a:r>
              <a:rPr lang="de-DE" sz="1200" dirty="0" err="1"/>
              <a:t>Directive</a:t>
            </a:r>
            <a:r>
              <a:rPr lang="de-DE" sz="1200" dirty="0"/>
              <a:t>" implementiert und den Namen "</a:t>
            </a:r>
            <a:r>
              <a:rPr lang="de-DE" sz="1200" dirty="0" err="1"/>
              <a:t>NewDirectiveDirective</a:t>
            </a:r>
            <a:r>
              <a:rPr lang="de-DE" sz="1200" dirty="0"/>
              <a:t>" hat. In dieser Klasse kann man dann die Logik für die Direktive implementieren, indem man z.B. die Methode "</a:t>
            </a:r>
            <a:r>
              <a:rPr lang="de-DE" sz="1200" dirty="0" err="1"/>
              <a:t>ngOnInit</a:t>
            </a:r>
            <a:r>
              <a:rPr lang="de-DE" sz="1200" dirty="0"/>
              <a:t>()" überschreibt.</a:t>
            </a:r>
          </a:p>
          <a:p>
            <a:r>
              <a:rPr lang="de-DE" sz="1200" dirty="0"/>
              <a:t>Zusätzlich zur "</a:t>
            </a:r>
            <a:r>
              <a:rPr lang="de-DE" sz="1200" dirty="0" err="1"/>
              <a:t>new</a:t>
            </a:r>
            <a:r>
              <a:rPr lang="de-DE" sz="1200" dirty="0"/>
              <a:t>-</a:t>
            </a:r>
            <a:r>
              <a:rPr lang="de-DE" sz="1200" dirty="0" err="1"/>
              <a:t>directive.directive.ts</a:t>
            </a:r>
            <a:r>
              <a:rPr lang="de-DE" sz="1200" dirty="0"/>
              <a:t>"-Datei wird auch eine Testdatei namens "</a:t>
            </a:r>
            <a:r>
              <a:rPr lang="de-DE" sz="1200" dirty="0" err="1"/>
              <a:t>new-directive.directive.spec.ts</a:t>
            </a:r>
            <a:r>
              <a:rPr lang="de-DE" sz="1200" dirty="0"/>
              <a:t>" erstellt, in der Unit-Tests für die Direktive implementiert werden können.</a:t>
            </a:r>
          </a:p>
          <a:p>
            <a:r>
              <a:rPr lang="de-DE" sz="1200" dirty="0"/>
              <a:t>Schließlich wird die neue Direktive automatisch im zugehörigen Modul registriert und kann dann in der Vorlage verwendet werden, indem man den </a:t>
            </a:r>
            <a:r>
              <a:rPr lang="de-DE" sz="1200" dirty="0" err="1"/>
              <a:t>Selektor</a:t>
            </a:r>
            <a:r>
              <a:rPr lang="de-DE" sz="1200" dirty="0"/>
              <a:t> der Direktive als Attribut auf das Element anwendet, dem man das Verhalten verändern möchte.</a:t>
            </a:r>
          </a:p>
          <a:p>
            <a:r>
              <a:rPr lang="de-DE" sz="1200" dirty="0"/>
              <a:t>Zusammenfassend erstellt der Befehl "</a:t>
            </a:r>
            <a:r>
              <a:rPr lang="de-DE" sz="1200" dirty="0" err="1"/>
              <a:t>ng</a:t>
            </a:r>
            <a:r>
              <a:rPr lang="de-DE" sz="1200" dirty="0"/>
              <a:t> g d </a:t>
            </a:r>
            <a:r>
              <a:rPr lang="de-DE" sz="1200" dirty="0" err="1"/>
              <a:t>newDirective</a:t>
            </a:r>
            <a:r>
              <a:rPr lang="de-DE" sz="1200" dirty="0"/>
              <a:t>" eine neue Direktive-Datei, eine Testdatei und registriert die neue Direktive automatisch im zugehörigen Modul.</a:t>
            </a:r>
          </a:p>
          <a:p>
            <a:r>
              <a:rPr lang="de-DE" sz="1200" dirty="0"/>
              <a:t>Jede </a:t>
            </a:r>
            <a:r>
              <a:rPr lang="de-DE" sz="1200" dirty="0" err="1"/>
              <a:t>Directive</a:t>
            </a:r>
            <a:r>
              <a:rPr lang="de-DE" sz="1200" dirty="0"/>
              <a:t> besteht aus einer TS-Datei und einer SPEC-Datei.</a:t>
            </a:r>
          </a:p>
        </p:txBody>
      </p:sp>
      <p:sp>
        <p:nvSpPr>
          <p:cNvPr id="4" name="Textfeld 3"/>
          <p:cNvSpPr txBox="1"/>
          <p:nvPr/>
        </p:nvSpPr>
        <p:spPr>
          <a:xfrm>
            <a:off x="2843808" y="0"/>
            <a:ext cx="2507546" cy="369332"/>
          </a:xfrm>
          <a:prstGeom prst="rect">
            <a:avLst/>
          </a:prstGeom>
          <a:noFill/>
        </p:spPr>
        <p:txBody>
          <a:bodyPr wrap="none" rtlCol="0">
            <a:spAutoFit/>
          </a:bodyPr>
          <a:lstStyle/>
          <a:p>
            <a:r>
              <a:rPr lang="de-DE" b="1" dirty="0"/>
              <a:t>15. </a:t>
            </a:r>
            <a:r>
              <a:rPr lang="de-DE" b="1" dirty="0" err="1"/>
              <a:t>Directives</a:t>
            </a:r>
            <a:r>
              <a:rPr lang="de-DE" b="1" dirty="0"/>
              <a:t> in Angular</a:t>
            </a:r>
          </a:p>
        </p:txBody>
      </p:sp>
    </p:spTree>
    <p:extLst>
      <p:ext uri="{BB962C8B-B14F-4D97-AF65-F5344CB8AC3E}">
        <p14:creationId xmlns:p14="http://schemas.microsoft.com/office/powerpoint/2010/main" val="2238677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2843808" y="0"/>
            <a:ext cx="2507546" cy="369332"/>
          </a:xfrm>
          <a:prstGeom prst="rect">
            <a:avLst/>
          </a:prstGeom>
          <a:noFill/>
        </p:spPr>
        <p:txBody>
          <a:bodyPr wrap="none" rtlCol="0">
            <a:spAutoFit/>
          </a:bodyPr>
          <a:lstStyle/>
          <a:p>
            <a:r>
              <a:rPr lang="de-DE" b="1" dirty="0"/>
              <a:t>15. </a:t>
            </a:r>
            <a:r>
              <a:rPr lang="de-DE" b="1" dirty="0" err="1"/>
              <a:t>Directives</a:t>
            </a:r>
            <a:r>
              <a:rPr lang="de-DE" b="1" dirty="0"/>
              <a:t> in Angular</a:t>
            </a:r>
          </a:p>
        </p:txBody>
      </p:sp>
      <p:sp>
        <p:nvSpPr>
          <p:cNvPr id="5" name="Rechteck 4"/>
          <p:cNvSpPr/>
          <p:nvPr/>
        </p:nvSpPr>
        <p:spPr>
          <a:xfrm>
            <a:off x="0" y="476672"/>
            <a:ext cx="9108504" cy="6093976"/>
          </a:xfrm>
          <a:prstGeom prst="rect">
            <a:avLst/>
          </a:prstGeom>
        </p:spPr>
        <p:txBody>
          <a:bodyPr wrap="square">
            <a:spAutoFit/>
          </a:bodyPr>
          <a:lstStyle/>
          <a:p>
            <a:r>
              <a:rPr lang="de-DE" b="1" u="sng" dirty="0"/>
              <a:t>*</a:t>
            </a:r>
            <a:r>
              <a:rPr lang="de-DE" b="1" u="sng" dirty="0" err="1"/>
              <a:t>ngIf-Directive</a:t>
            </a:r>
            <a:endParaRPr lang="de-DE" b="1" u="sng" dirty="0"/>
          </a:p>
          <a:p>
            <a:r>
              <a:rPr lang="de-DE" sz="1200" b="1" dirty="0"/>
              <a:t>HTML-ELEMENT DARSTELLEN BEI BESTIMMTER BEDINGUNG</a:t>
            </a:r>
            <a:endParaRPr lang="de-DE" sz="1200" dirty="0"/>
          </a:p>
          <a:p>
            <a:r>
              <a:rPr lang="de-DE" sz="1200" dirty="0"/>
              <a:t>• HTML-Element darstellen, wenn Bedingung stimmt, d.h. hier wenn Variable = </a:t>
            </a:r>
            <a:r>
              <a:rPr lang="de-DE" sz="1200" dirty="0" err="1"/>
              <a:t>true</a:t>
            </a:r>
            <a:r>
              <a:rPr lang="de-DE" sz="1200" dirty="0"/>
              <a:t>: : </a:t>
            </a:r>
            <a:r>
              <a:rPr lang="de-DE" sz="1200" dirty="0">
                <a:solidFill>
                  <a:srgbClr val="0070C0"/>
                </a:solidFill>
              </a:rPr>
              <a:t>&lt;</a:t>
            </a:r>
            <a:r>
              <a:rPr lang="de-DE" sz="1200" dirty="0" err="1">
                <a:solidFill>
                  <a:srgbClr val="0070C0"/>
                </a:solidFill>
              </a:rPr>
              <a:t>img</a:t>
            </a:r>
            <a:r>
              <a:rPr lang="de-DE" sz="1200" dirty="0">
                <a:solidFill>
                  <a:srgbClr val="0070C0"/>
                </a:solidFill>
              </a:rPr>
              <a:t> *</a:t>
            </a:r>
            <a:r>
              <a:rPr lang="de-DE" sz="1200" dirty="0" err="1">
                <a:solidFill>
                  <a:srgbClr val="0070C0"/>
                </a:solidFill>
              </a:rPr>
              <a:t>ngIf</a:t>
            </a:r>
            <a:r>
              <a:rPr lang="de-DE" sz="1200" dirty="0">
                <a:solidFill>
                  <a:srgbClr val="0070C0"/>
                </a:solidFill>
              </a:rPr>
              <a:t>="</a:t>
            </a:r>
            <a:r>
              <a:rPr lang="de-DE" sz="1200" dirty="0" err="1">
                <a:solidFill>
                  <a:srgbClr val="0070C0"/>
                </a:solidFill>
              </a:rPr>
              <a:t>pickCardAnimation</a:t>
            </a:r>
            <a:r>
              <a:rPr lang="de-DE" sz="1200" dirty="0">
                <a:solidFill>
                  <a:srgbClr val="0070C0"/>
                </a:solidFill>
              </a:rPr>
              <a:t>" </a:t>
            </a:r>
            <a:r>
              <a:rPr lang="de-DE" sz="1200" dirty="0" err="1">
                <a:solidFill>
                  <a:srgbClr val="0070C0"/>
                </a:solidFill>
              </a:rPr>
              <a:t>src</a:t>
            </a:r>
            <a:r>
              <a:rPr lang="de-DE" sz="1200" dirty="0">
                <a:solidFill>
                  <a:srgbClr val="0070C0"/>
                </a:solidFill>
              </a:rPr>
              <a:t>="</a:t>
            </a:r>
            <a:r>
              <a:rPr lang="de-DE" sz="1200" dirty="0" err="1">
                <a:solidFill>
                  <a:srgbClr val="0070C0"/>
                </a:solidFill>
              </a:rPr>
              <a:t>assets</a:t>
            </a:r>
            <a:r>
              <a:rPr lang="de-DE" sz="1200" dirty="0">
                <a:solidFill>
                  <a:srgbClr val="0070C0"/>
                </a:solidFill>
              </a:rPr>
              <a:t>/</a:t>
            </a:r>
            <a:r>
              <a:rPr lang="de-DE" sz="1200" dirty="0" err="1">
                <a:solidFill>
                  <a:srgbClr val="0070C0"/>
                </a:solidFill>
              </a:rPr>
              <a:t>images</a:t>
            </a:r>
            <a:r>
              <a:rPr lang="de-DE" sz="1200" dirty="0">
                <a:solidFill>
                  <a:srgbClr val="0070C0"/>
                </a:solidFill>
              </a:rPr>
              <a:t>/</a:t>
            </a:r>
            <a:r>
              <a:rPr lang="de-DE" sz="1200" dirty="0" err="1">
                <a:solidFill>
                  <a:srgbClr val="0070C0"/>
                </a:solidFill>
              </a:rPr>
              <a:t>cards</a:t>
            </a:r>
            <a:r>
              <a:rPr lang="de-DE" sz="1200" dirty="0">
                <a:solidFill>
                  <a:srgbClr val="0070C0"/>
                </a:solidFill>
              </a:rPr>
              <a:t>/1.png"&gt; </a:t>
            </a:r>
          </a:p>
          <a:p>
            <a:r>
              <a:rPr lang="de-DE" sz="1200" b="1" dirty="0"/>
              <a:t>HTML-ELEMENT DARSTELLEN WENN ZWEI BEDINGUNGEN ZUTREFFEN</a:t>
            </a:r>
          </a:p>
          <a:p>
            <a:r>
              <a:rPr lang="de-DE" sz="1200" dirty="0"/>
              <a:t>• </a:t>
            </a:r>
            <a:r>
              <a:rPr lang="de-DE" sz="1200" dirty="0">
                <a:solidFill>
                  <a:srgbClr val="0070C0"/>
                </a:solidFill>
              </a:rPr>
              <a:t>&lt;div </a:t>
            </a:r>
            <a:r>
              <a:rPr lang="de-DE" sz="1200" dirty="0" err="1">
                <a:solidFill>
                  <a:srgbClr val="0070C0"/>
                </a:solidFill>
              </a:rPr>
              <a:t>class</a:t>
            </a:r>
            <a:r>
              <a:rPr lang="de-DE" sz="1200" dirty="0">
                <a:solidFill>
                  <a:srgbClr val="0070C0"/>
                </a:solidFill>
              </a:rPr>
              <a:t>="footer-container2" *</a:t>
            </a:r>
            <a:r>
              <a:rPr lang="de-DE" sz="1200" dirty="0" err="1">
                <a:solidFill>
                  <a:srgbClr val="0070C0"/>
                </a:solidFill>
              </a:rPr>
              <a:t>ngIf</a:t>
            </a:r>
            <a:r>
              <a:rPr lang="de-DE" sz="1200" dirty="0">
                <a:solidFill>
                  <a:srgbClr val="0070C0"/>
                </a:solidFill>
              </a:rPr>
              <a:t>="</a:t>
            </a:r>
            <a:r>
              <a:rPr lang="de-DE" sz="1200" dirty="0" err="1">
                <a:solidFill>
                  <a:srgbClr val="FF0000"/>
                </a:solidFill>
              </a:rPr>
              <a:t>actroute</a:t>
            </a:r>
            <a:r>
              <a:rPr lang="de-DE" sz="1200" dirty="0">
                <a:solidFill>
                  <a:srgbClr val="FF0000"/>
                </a:solidFill>
              </a:rPr>
              <a:t> !== '/</a:t>
            </a:r>
            <a:r>
              <a:rPr lang="de-DE" sz="1200" dirty="0" err="1">
                <a:solidFill>
                  <a:srgbClr val="FF0000"/>
                </a:solidFill>
              </a:rPr>
              <a:t>impressum</a:t>
            </a:r>
            <a:r>
              <a:rPr lang="de-DE" sz="1200" dirty="0">
                <a:solidFill>
                  <a:srgbClr val="FF0000"/>
                </a:solidFill>
              </a:rPr>
              <a:t>' &amp;&amp; </a:t>
            </a:r>
            <a:r>
              <a:rPr lang="de-DE" sz="1200" dirty="0" err="1">
                <a:solidFill>
                  <a:srgbClr val="FF0000"/>
                </a:solidFill>
              </a:rPr>
              <a:t>actroute</a:t>
            </a:r>
            <a:r>
              <a:rPr lang="de-DE" sz="1200" dirty="0">
                <a:solidFill>
                  <a:srgbClr val="FF0000"/>
                </a:solidFill>
              </a:rPr>
              <a:t> !=='/</a:t>
            </a:r>
            <a:r>
              <a:rPr lang="de-DE" sz="1200" dirty="0" err="1">
                <a:solidFill>
                  <a:srgbClr val="FF0000"/>
                </a:solidFill>
              </a:rPr>
              <a:t>videos</a:t>
            </a:r>
            <a:r>
              <a:rPr lang="de-DE" sz="1200" dirty="0">
                <a:solidFill>
                  <a:srgbClr val="0070C0"/>
                </a:solidFill>
              </a:rPr>
              <a:t>'"&gt;</a:t>
            </a:r>
          </a:p>
          <a:p>
            <a:r>
              <a:rPr lang="de-DE" sz="1200" dirty="0">
                <a:solidFill>
                  <a:srgbClr val="0070C0"/>
                </a:solidFill>
              </a:rPr>
              <a:t>&lt;/div&gt;</a:t>
            </a:r>
            <a:endParaRPr lang="de-DE" sz="1200" dirty="0"/>
          </a:p>
          <a:p>
            <a:endParaRPr lang="de-DE" sz="1200" dirty="0"/>
          </a:p>
          <a:p>
            <a:r>
              <a:rPr lang="de-DE" b="1" u="sng" dirty="0"/>
              <a:t>*</a:t>
            </a:r>
            <a:r>
              <a:rPr lang="de-DE" b="1" u="sng" dirty="0" err="1"/>
              <a:t>ngFor-Directive</a:t>
            </a:r>
            <a:endParaRPr lang="de-DE" b="1" u="sng" dirty="0"/>
          </a:p>
          <a:p>
            <a:r>
              <a:rPr lang="de-DE" sz="1200" b="1" dirty="0"/>
              <a:t>HTML-ELEMENT MEHRMALS DARSTELLEN + STYLE MATHEMATISCH BERECHNEN</a:t>
            </a:r>
            <a:endParaRPr lang="de-DE" sz="1200" dirty="0"/>
          </a:p>
          <a:p>
            <a:r>
              <a:rPr lang="de-DE" sz="1200" dirty="0"/>
              <a:t>• Alles in der *</a:t>
            </a:r>
            <a:r>
              <a:rPr lang="de-DE" sz="1200" dirty="0" err="1"/>
              <a:t>ngFor</a:t>
            </a:r>
            <a:r>
              <a:rPr lang="de-DE" sz="1200" dirty="0"/>
              <a:t>-Bedingung wird mehrmals ausgeführt</a:t>
            </a:r>
          </a:p>
          <a:p>
            <a:r>
              <a:rPr lang="de-DE" sz="1200" dirty="0">
                <a:solidFill>
                  <a:srgbClr val="0070C0"/>
                </a:solidFill>
              </a:rPr>
              <a:t>&lt;</a:t>
            </a:r>
            <a:r>
              <a:rPr lang="de-DE" sz="1200" dirty="0" err="1">
                <a:solidFill>
                  <a:srgbClr val="0070C0"/>
                </a:solidFill>
              </a:rPr>
              <a:t>img</a:t>
            </a:r>
            <a:r>
              <a:rPr lang="de-DE" sz="1200" dirty="0">
                <a:solidFill>
                  <a:srgbClr val="0070C0"/>
                </a:solidFill>
              </a:rPr>
              <a:t> *</a:t>
            </a:r>
            <a:r>
              <a:rPr lang="de-DE" sz="1200" dirty="0" err="1">
                <a:solidFill>
                  <a:srgbClr val="0070C0"/>
                </a:solidFill>
              </a:rPr>
              <a:t>ngFor</a:t>
            </a:r>
            <a:r>
              <a:rPr lang="de-DE" sz="1200" dirty="0">
                <a:solidFill>
                  <a:srgbClr val="0070C0"/>
                </a:solidFill>
              </a:rPr>
              <a:t>="</a:t>
            </a:r>
            <a:r>
              <a:rPr lang="de-DE" sz="1200" dirty="0" err="1">
                <a:solidFill>
                  <a:srgbClr val="0070C0"/>
                </a:solidFill>
              </a:rPr>
              <a:t>let</a:t>
            </a:r>
            <a:r>
              <a:rPr lang="de-DE" sz="1200" dirty="0">
                <a:solidFill>
                  <a:srgbClr val="0070C0"/>
                </a:solidFill>
              </a:rPr>
              <a:t> c </a:t>
            </a:r>
            <a:r>
              <a:rPr lang="de-DE" sz="1200" dirty="0" err="1">
                <a:solidFill>
                  <a:srgbClr val="0070C0"/>
                </a:solidFill>
              </a:rPr>
              <a:t>of</a:t>
            </a:r>
            <a:r>
              <a:rPr lang="de-DE" sz="1200" dirty="0">
                <a:solidFill>
                  <a:srgbClr val="0070C0"/>
                </a:solidFill>
              </a:rPr>
              <a:t> [1,2,3,4,5]; </a:t>
            </a:r>
            <a:r>
              <a:rPr lang="de-DE" sz="1200" dirty="0" err="1">
                <a:solidFill>
                  <a:srgbClr val="0070C0"/>
                </a:solidFill>
              </a:rPr>
              <a:t>let</a:t>
            </a:r>
            <a:r>
              <a:rPr lang="de-DE" sz="1200" dirty="0">
                <a:solidFill>
                  <a:srgbClr val="0070C0"/>
                </a:solidFill>
              </a:rPr>
              <a:t> i = </a:t>
            </a:r>
            <a:r>
              <a:rPr lang="de-DE" sz="1200" dirty="0" err="1">
                <a:solidFill>
                  <a:srgbClr val="0070C0"/>
                </a:solidFill>
              </a:rPr>
              <a:t>index</a:t>
            </a:r>
            <a:r>
              <a:rPr lang="de-DE" sz="1200" dirty="0">
                <a:solidFill>
                  <a:srgbClr val="0070C0"/>
                </a:solidFill>
              </a:rPr>
              <a:t>;" [</a:t>
            </a:r>
            <a:r>
              <a:rPr lang="de-DE" sz="1200" dirty="0" err="1">
                <a:solidFill>
                  <a:srgbClr val="0070C0"/>
                </a:solidFill>
              </a:rPr>
              <a:t>ngStyle</a:t>
            </a:r>
            <a:r>
              <a:rPr lang="de-DE" sz="1200" dirty="0">
                <a:solidFill>
                  <a:srgbClr val="0070C0"/>
                </a:solidFill>
              </a:rPr>
              <a:t>]="{'</a:t>
            </a:r>
            <a:r>
              <a:rPr lang="de-DE" sz="1200" dirty="0" err="1">
                <a:solidFill>
                  <a:srgbClr val="0070C0"/>
                </a:solidFill>
              </a:rPr>
              <a:t>right.px</a:t>
            </a:r>
            <a:r>
              <a:rPr lang="de-DE" sz="1200" dirty="0">
                <a:solidFill>
                  <a:srgbClr val="0070C0"/>
                </a:solidFill>
              </a:rPr>
              <a:t>': i*5}" </a:t>
            </a:r>
            <a:r>
              <a:rPr lang="de-DE" sz="1200" dirty="0" err="1">
                <a:solidFill>
                  <a:srgbClr val="0070C0"/>
                </a:solidFill>
              </a:rPr>
              <a:t>src</a:t>
            </a:r>
            <a:r>
              <a:rPr lang="de-DE" sz="1200" dirty="0">
                <a:solidFill>
                  <a:srgbClr val="0070C0"/>
                </a:solidFill>
              </a:rPr>
              <a:t>="</a:t>
            </a:r>
            <a:r>
              <a:rPr lang="de-DE" sz="1200" dirty="0" err="1">
                <a:solidFill>
                  <a:srgbClr val="0070C0"/>
                </a:solidFill>
              </a:rPr>
              <a:t>assets</a:t>
            </a:r>
            <a:r>
              <a:rPr lang="de-DE" sz="1200" dirty="0">
                <a:solidFill>
                  <a:srgbClr val="0070C0"/>
                </a:solidFill>
              </a:rPr>
              <a:t>/</a:t>
            </a:r>
            <a:r>
              <a:rPr lang="de-DE" sz="1200" dirty="0" err="1">
                <a:solidFill>
                  <a:srgbClr val="0070C0"/>
                </a:solidFill>
              </a:rPr>
              <a:t>images</a:t>
            </a:r>
            <a:r>
              <a:rPr lang="de-DE" sz="1200" dirty="0">
                <a:solidFill>
                  <a:srgbClr val="0070C0"/>
                </a:solidFill>
              </a:rPr>
              <a:t>/</a:t>
            </a:r>
            <a:r>
              <a:rPr lang="de-DE" sz="1200" dirty="0" err="1">
                <a:solidFill>
                  <a:srgbClr val="0070C0"/>
                </a:solidFill>
              </a:rPr>
              <a:t>cards</a:t>
            </a:r>
            <a:r>
              <a:rPr lang="de-DE" sz="1200" dirty="0">
                <a:solidFill>
                  <a:srgbClr val="0070C0"/>
                </a:solidFill>
              </a:rPr>
              <a:t>/card_cover.png"&gt;</a:t>
            </a:r>
          </a:p>
          <a:p>
            <a:r>
              <a:rPr lang="en-US" sz="1200" dirty="0">
                <a:solidFill>
                  <a:srgbClr val="0070C0"/>
                </a:solidFill>
              </a:rPr>
              <a:t>&lt;</a:t>
            </a:r>
            <a:r>
              <a:rPr lang="en-US" sz="1200" dirty="0" err="1">
                <a:solidFill>
                  <a:srgbClr val="0070C0"/>
                </a:solidFill>
              </a:rPr>
              <a:t>img</a:t>
            </a:r>
            <a:r>
              <a:rPr lang="en-US" sz="1200" dirty="0">
                <a:solidFill>
                  <a:srgbClr val="0070C0"/>
                </a:solidFill>
              </a:rPr>
              <a:t> *</a:t>
            </a:r>
            <a:r>
              <a:rPr lang="en-US" sz="1200" dirty="0" err="1">
                <a:solidFill>
                  <a:srgbClr val="0070C0"/>
                </a:solidFill>
              </a:rPr>
              <a:t>ngFor</a:t>
            </a:r>
            <a:r>
              <a:rPr lang="en-US" sz="1200" dirty="0">
                <a:solidFill>
                  <a:srgbClr val="0070C0"/>
                </a:solidFill>
              </a:rPr>
              <a:t>="let </a:t>
            </a:r>
            <a:r>
              <a:rPr lang="en-US" sz="1200" dirty="0">
                <a:solidFill>
                  <a:srgbClr val="00B050"/>
                </a:solidFill>
              </a:rPr>
              <a:t>card</a:t>
            </a:r>
            <a:r>
              <a:rPr lang="en-US" sz="1200" dirty="0">
                <a:solidFill>
                  <a:srgbClr val="0070C0"/>
                </a:solidFill>
              </a:rPr>
              <a:t> of </a:t>
            </a:r>
            <a:r>
              <a:rPr lang="en-US" sz="1200" dirty="0" err="1">
                <a:solidFill>
                  <a:srgbClr val="0070C0"/>
                </a:solidFill>
              </a:rPr>
              <a:t>game.playedCards</a:t>
            </a:r>
            <a:r>
              <a:rPr lang="en-US" sz="1200" dirty="0">
                <a:solidFill>
                  <a:srgbClr val="0070C0"/>
                </a:solidFill>
              </a:rPr>
              <a:t>" class="played-card" </a:t>
            </a:r>
            <a:r>
              <a:rPr lang="en-US" sz="1200" dirty="0" err="1">
                <a:solidFill>
                  <a:srgbClr val="0070C0"/>
                </a:solidFill>
              </a:rPr>
              <a:t>src</a:t>
            </a:r>
            <a:r>
              <a:rPr lang="en-US" sz="1200" dirty="0">
                <a:solidFill>
                  <a:srgbClr val="0070C0"/>
                </a:solidFill>
              </a:rPr>
              <a:t>="assets/images/cards/{{ </a:t>
            </a:r>
            <a:r>
              <a:rPr lang="en-US" sz="1200" dirty="0">
                <a:solidFill>
                  <a:srgbClr val="00B050"/>
                </a:solidFill>
              </a:rPr>
              <a:t>card</a:t>
            </a:r>
            <a:r>
              <a:rPr lang="en-US" sz="1200" dirty="0">
                <a:solidFill>
                  <a:srgbClr val="0070C0"/>
                </a:solidFill>
              </a:rPr>
              <a:t> }}.</a:t>
            </a:r>
            <a:r>
              <a:rPr lang="en-US" sz="1200" dirty="0" err="1">
                <a:solidFill>
                  <a:srgbClr val="0070C0"/>
                </a:solidFill>
              </a:rPr>
              <a:t>png</a:t>
            </a:r>
            <a:r>
              <a:rPr lang="en-US" sz="1200" dirty="0">
                <a:solidFill>
                  <a:srgbClr val="0070C0"/>
                </a:solidFill>
              </a:rPr>
              <a:t>"&gt;</a:t>
            </a:r>
          </a:p>
          <a:p>
            <a:endParaRPr lang="de-DE" sz="1200" dirty="0"/>
          </a:p>
          <a:p>
            <a:endParaRPr lang="de-DE" sz="1200" dirty="0"/>
          </a:p>
          <a:p>
            <a:r>
              <a:rPr lang="de-DE" b="1" u="sng" dirty="0" err="1"/>
              <a:t>ng</a:t>
            </a:r>
            <a:r>
              <a:rPr lang="de-DE" b="1" u="sng" dirty="0"/>
              <a:t>-Container</a:t>
            </a:r>
            <a:endParaRPr lang="en-US" sz="1200" dirty="0">
              <a:solidFill>
                <a:srgbClr val="0070C0"/>
              </a:solidFill>
            </a:endParaRPr>
          </a:p>
          <a:p>
            <a:r>
              <a:rPr lang="de-DE" sz="1200" b="1" dirty="0"/>
              <a:t>*</a:t>
            </a:r>
            <a:r>
              <a:rPr lang="de-DE" sz="1200" b="1" dirty="0" err="1"/>
              <a:t>ngFor</a:t>
            </a:r>
            <a:r>
              <a:rPr lang="de-DE" sz="1200" b="1" dirty="0"/>
              <a:t> und *</a:t>
            </a:r>
            <a:r>
              <a:rPr lang="de-DE" sz="1200" b="1" dirty="0" err="1"/>
              <a:t>ngIf</a:t>
            </a:r>
            <a:r>
              <a:rPr lang="de-DE" sz="1200" b="1" dirty="0"/>
              <a:t> Funktionieren nicht gemeinsam auf ein Element; </a:t>
            </a:r>
            <a:r>
              <a:rPr lang="de-DE" sz="1200" b="1" dirty="0" err="1"/>
              <a:t>ng</a:t>
            </a:r>
            <a:r>
              <a:rPr lang="de-DE" sz="1200" b="1" dirty="0"/>
              <a:t>-Container ist ein unsichtbarer Container der so erstmal nix verändert!</a:t>
            </a:r>
          </a:p>
          <a:p>
            <a:r>
              <a:rPr lang="de-DE" sz="1200" dirty="0"/>
              <a:t>• </a:t>
            </a:r>
            <a:r>
              <a:rPr lang="en-US" sz="1200" dirty="0">
                <a:solidFill>
                  <a:srgbClr val="0070C0"/>
                </a:solidFill>
              </a:rPr>
              <a:t>&lt;ng-container *</a:t>
            </a:r>
            <a:r>
              <a:rPr lang="en-US" sz="1200" dirty="0" err="1">
                <a:solidFill>
                  <a:srgbClr val="0070C0"/>
                </a:solidFill>
              </a:rPr>
              <a:t>ngIf</a:t>
            </a:r>
            <a:r>
              <a:rPr lang="en-US" sz="1200" dirty="0">
                <a:solidFill>
                  <a:srgbClr val="0070C0"/>
                </a:solidFill>
              </a:rPr>
              <a:t>="game"&gt;</a:t>
            </a:r>
          </a:p>
          <a:p>
            <a:r>
              <a:rPr lang="en-US" sz="1200" dirty="0">
                <a:solidFill>
                  <a:srgbClr val="0070C0"/>
                </a:solidFill>
              </a:rPr>
              <a:t>     &lt;</a:t>
            </a:r>
            <a:r>
              <a:rPr lang="en-US" sz="1200" dirty="0" err="1">
                <a:solidFill>
                  <a:srgbClr val="0070C0"/>
                </a:solidFill>
              </a:rPr>
              <a:t>img</a:t>
            </a:r>
            <a:r>
              <a:rPr lang="en-US" sz="1200" dirty="0">
                <a:solidFill>
                  <a:srgbClr val="0070C0"/>
                </a:solidFill>
              </a:rPr>
              <a:t> *</a:t>
            </a:r>
            <a:r>
              <a:rPr lang="en-US" sz="1200" dirty="0" err="1">
                <a:solidFill>
                  <a:srgbClr val="0070C0"/>
                </a:solidFill>
              </a:rPr>
              <a:t>ngFor</a:t>
            </a:r>
            <a:r>
              <a:rPr lang="en-US" sz="1200" dirty="0">
                <a:solidFill>
                  <a:srgbClr val="0070C0"/>
                </a:solidFill>
              </a:rPr>
              <a:t>="let card of </a:t>
            </a:r>
            <a:r>
              <a:rPr lang="en-US" sz="1200" dirty="0" err="1">
                <a:solidFill>
                  <a:srgbClr val="0070C0"/>
                </a:solidFill>
              </a:rPr>
              <a:t>game.playedCards</a:t>
            </a:r>
            <a:r>
              <a:rPr lang="en-US" sz="1200" dirty="0">
                <a:solidFill>
                  <a:srgbClr val="0070C0"/>
                </a:solidFill>
              </a:rPr>
              <a:t>" class="played-card" </a:t>
            </a:r>
            <a:r>
              <a:rPr lang="en-US" sz="1200" dirty="0" err="1">
                <a:solidFill>
                  <a:srgbClr val="0070C0"/>
                </a:solidFill>
              </a:rPr>
              <a:t>src</a:t>
            </a:r>
            <a:r>
              <a:rPr lang="en-US" sz="1200" dirty="0">
                <a:solidFill>
                  <a:srgbClr val="0070C0"/>
                </a:solidFill>
              </a:rPr>
              <a:t>="assets/images/cards/{{ card }}.</a:t>
            </a:r>
            <a:r>
              <a:rPr lang="en-US" sz="1200" dirty="0" err="1">
                <a:solidFill>
                  <a:srgbClr val="0070C0"/>
                </a:solidFill>
              </a:rPr>
              <a:t>png</a:t>
            </a:r>
            <a:r>
              <a:rPr lang="en-US" sz="1200" dirty="0">
                <a:solidFill>
                  <a:srgbClr val="0070C0"/>
                </a:solidFill>
              </a:rPr>
              <a:t>"&gt;</a:t>
            </a:r>
          </a:p>
          <a:p>
            <a:r>
              <a:rPr lang="en-US" sz="1200" dirty="0">
                <a:solidFill>
                  <a:srgbClr val="0070C0"/>
                </a:solidFill>
              </a:rPr>
              <a:t>  &lt;/ng-container&gt;</a:t>
            </a:r>
          </a:p>
          <a:p>
            <a:r>
              <a:rPr lang="de-DE" sz="1200" dirty="0"/>
              <a:t>•  </a:t>
            </a:r>
            <a:r>
              <a:rPr lang="de-DE" sz="1200" dirty="0">
                <a:solidFill>
                  <a:srgbClr val="0070C0"/>
                </a:solidFill>
              </a:rPr>
              <a:t>&lt;</a:t>
            </a:r>
            <a:r>
              <a:rPr lang="de-DE" sz="1200" dirty="0" err="1">
                <a:solidFill>
                  <a:srgbClr val="0070C0"/>
                </a:solidFill>
              </a:rPr>
              <a:t>nav</a:t>
            </a:r>
            <a:r>
              <a:rPr lang="de-DE" sz="1200" dirty="0">
                <a:solidFill>
                  <a:srgbClr val="0070C0"/>
                </a:solidFill>
              </a:rPr>
              <a:t> *</a:t>
            </a:r>
            <a:r>
              <a:rPr lang="de-DE" sz="1200" dirty="0" err="1">
                <a:solidFill>
                  <a:srgbClr val="0070C0"/>
                </a:solidFill>
              </a:rPr>
              <a:t>ngFor</a:t>
            </a:r>
            <a:r>
              <a:rPr lang="de-DE" sz="1200" dirty="0">
                <a:solidFill>
                  <a:srgbClr val="0070C0"/>
                </a:solidFill>
              </a:rPr>
              <a:t>="</a:t>
            </a:r>
            <a:r>
              <a:rPr lang="de-DE" sz="1200" dirty="0" err="1">
                <a:solidFill>
                  <a:srgbClr val="0070C0"/>
                </a:solidFill>
              </a:rPr>
              <a:t>let</a:t>
            </a:r>
            <a:r>
              <a:rPr lang="de-DE" sz="1200" dirty="0">
                <a:solidFill>
                  <a:srgbClr val="0070C0"/>
                </a:solidFill>
              </a:rPr>
              <a:t> route </a:t>
            </a:r>
            <a:r>
              <a:rPr lang="de-DE" sz="1200" dirty="0" err="1">
                <a:solidFill>
                  <a:srgbClr val="0070C0"/>
                </a:solidFill>
              </a:rPr>
              <a:t>of</a:t>
            </a:r>
            <a:r>
              <a:rPr lang="de-DE" sz="1200" dirty="0">
                <a:solidFill>
                  <a:srgbClr val="0070C0"/>
                </a:solidFill>
              </a:rPr>
              <a:t> </a:t>
            </a:r>
            <a:r>
              <a:rPr lang="de-DE" sz="1200" dirty="0" err="1">
                <a:solidFill>
                  <a:srgbClr val="0070C0"/>
                </a:solidFill>
              </a:rPr>
              <a:t>routes</a:t>
            </a:r>
            <a:r>
              <a:rPr lang="de-DE" sz="1200" dirty="0">
                <a:solidFill>
                  <a:srgbClr val="0070C0"/>
                </a:solidFill>
              </a:rPr>
              <a:t>; </a:t>
            </a:r>
            <a:r>
              <a:rPr lang="de-DE" sz="1200" dirty="0" err="1">
                <a:solidFill>
                  <a:srgbClr val="0070C0"/>
                </a:solidFill>
              </a:rPr>
              <a:t>let</a:t>
            </a:r>
            <a:r>
              <a:rPr lang="de-DE" sz="1200" dirty="0">
                <a:solidFill>
                  <a:srgbClr val="0070C0"/>
                </a:solidFill>
              </a:rPr>
              <a:t> i = </a:t>
            </a:r>
            <a:r>
              <a:rPr lang="de-DE" sz="1200" dirty="0" err="1">
                <a:solidFill>
                  <a:srgbClr val="0070C0"/>
                </a:solidFill>
              </a:rPr>
              <a:t>index</a:t>
            </a:r>
            <a:r>
              <a:rPr lang="de-DE" sz="1200" dirty="0">
                <a:solidFill>
                  <a:srgbClr val="0070C0"/>
                </a:solidFill>
              </a:rPr>
              <a:t>" </a:t>
            </a:r>
            <a:r>
              <a:rPr lang="de-DE" sz="1200" dirty="0" err="1">
                <a:solidFill>
                  <a:srgbClr val="0070C0"/>
                </a:solidFill>
              </a:rPr>
              <a:t>routerLink</a:t>
            </a:r>
            <a:r>
              <a:rPr lang="de-DE" sz="1200" dirty="0">
                <a:solidFill>
                  <a:srgbClr val="0070C0"/>
                </a:solidFill>
              </a:rPr>
              <a:t>="{{ route }}"&gt;</a:t>
            </a:r>
          </a:p>
          <a:p>
            <a:endParaRPr lang="de-DE" sz="1200" dirty="0">
              <a:solidFill>
                <a:srgbClr val="0070C0"/>
              </a:solidFill>
            </a:endParaRPr>
          </a:p>
          <a:p>
            <a:r>
              <a:rPr lang="de-DE" sz="1200" dirty="0">
                <a:solidFill>
                  <a:srgbClr val="0070C0"/>
                </a:solidFill>
              </a:rPr>
              <a:t>        &lt;</a:t>
            </a:r>
            <a:r>
              <a:rPr lang="de-DE" sz="1200" dirty="0" err="1">
                <a:solidFill>
                  <a:srgbClr val="0070C0"/>
                </a:solidFill>
              </a:rPr>
              <a:t>ng</a:t>
            </a:r>
            <a:r>
              <a:rPr lang="de-DE" sz="1200" dirty="0">
                <a:solidFill>
                  <a:srgbClr val="0070C0"/>
                </a:solidFill>
              </a:rPr>
              <a:t>-container *</a:t>
            </a:r>
            <a:r>
              <a:rPr lang="de-DE" sz="1200" dirty="0" err="1">
                <a:solidFill>
                  <a:srgbClr val="0070C0"/>
                </a:solidFill>
              </a:rPr>
              <a:t>ngIf</a:t>
            </a:r>
            <a:r>
              <a:rPr lang="de-DE" sz="1200" dirty="0">
                <a:solidFill>
                  <a:srgbClr val="0070C0"/>
                </a:solidFill>
              </a:rPr>
              <a:t>="i!==</a:t>
            </a:r>
            <a:r>
              <a:rPr lang="de-DE" sz="1200" dirty="0" err="1">
                <a:solidFill>
                  <a:srgbClr val="0070C0"/>
                </a:solidFill>
              </a:rPr>
              <a:t>indexOfPositionOfLogo</a:t>
            </a:r>
            <a:r>
              <a:rPr lang="de-DE" sz="1200" dirty="0">
                <a:solidFill>
                  <a:srgbClr val="0070C0"/>
                </a:solidFill>
              </a:rPr>
              <a:t>"&gt;</a:t>
            </a:r>
          </a:p>
          <a:p>
            <a:r>
              <a:rPr lang="de-DE" sz="1200" dirty="0">
                <a:solidFill>
                  <a:srgbClr val="0070C0"/>
                </a:solidFill>
              </a:rPr>
              <a:t>        &lt;span&gt;{{ </a:t>
            </a:r>
            <a:r>
              <a:rPr lang="de-DE" sz="1200" dirty="0" err="1">
                <a:solidFill>
                  <a:srgbClr val="0070C0"/>
                </a:solidFill>
              </a:rPr>
              <a:t>display</a:t>
            </a:r>
            <a:r>
              <a:rPr lang="de-DE" sz="1200" dirty="0">
                <a:solidFill>
                  <a:srgbClr val="0070C0"/>
                </a:solidFill>
              </a:rPr>
              <a:t>[i]}}&lt;/span&gt;</a:t>
            </a:r>
          </a:p>
          <a:p>
            <a:r>
              <a:rPr lang="de-DE" sz="1200" dirty="0">
                <a:solidFill>
                  <a:srgbClr val="0070C0"/>
                </a:solidFill>
              </a:rPr>
              <a:t>        &lt;/</a:t>
            </a:r>
            <a:r>
              <a:rPr lang="de-DE" sz="1200" dirty="0" err="1">
                <a:solidFill>
                  <a:srgbClr val="0070C0"/>
                </a:solidFill>
              </a:rPr>
              <a:t>ng</a:t>
            </a:r>
            <a:r>
              <a:rPr lang="de-DE" sz="1200" dirty="0">
                <a:solidFill>
                  <a:srgbClr val="0070C0"/>
                </a:solidFill>
              </a:rPr>
              <a:t>-container&gt;</a:t>
            </a:r>
          </a:p>
          <a:p>
            <a:endParaRPr lang="de-DE" sz="1200" dirty="0">
              <a:solidFill>
                <a:srgbClr val="0070C0"/>
              </a:solidFill>
            </a:endParaRPr>
          </a:p>
          <a:p>
            <a:r>
              <a:rPr lang="de-DE" sz="1200" dirty="0">
                <a:solidFill>
                  <a:srgbClr val="0070C0"/>
                </a:solidFill>
              </a:rPr>
              <a:t>        &lt;</a:t>
            </a:r>
            <a:r>
              <a:rPr lang="de-DE" sz="1200" dirty="0" err="1">
                <a:solidFill>
                  <a:srgbClr val="0070C0"/>
                </a:solidFill>
              </a:rPr>
              <a:t>ng</a:t>
            </a:r>
            <a:r>
              <a:rPr lang="de-DE" sz="1200" dirty="0">
                <a:solidFill>
                  <a:srgbClr val="0070C0"/>
                </a:solidFill>
              </a:rPr>
              <a:t>-container *</a:t>
            </a:r>
            <a:r>
              <a:rPr lang="de-DE" sz="1200" dirty="0" err="1">
                <a:solidFill>
                  <a:srgbClr val="0070C0"/>
                </a:solidFill>
              </a:rPr>
              <a:t>ngIf</a:t>
            </a:r>
            <a:r>
              <a:rPr lang="de-DE" sz="1200" dirty="0">
                <a:solidFill>
                  <a:srgbClr val="0070C0"/>
                </a:solidFill>
              </a:rPr>
              <a:t>="i==</a:t>
            </a:r>
            <a:r>
              <a:rPr lang="de-DE" sz="1200" dirty="0" err="1">
                <a:solidFill>
                  <a:srgbClr val="0070C0"/>
                </a:solidFill>
              </a:rPr>
              <a:t>indexOfPositionOfLogo</a:t>
            </a:r>
            <a:r>
              <a:rPr lang="de-DE" sz="1200" dirty="0">
                <a:solidFill>
                  <a:srgbClr val="0070C0"/>
                </a:solidFill>
              </a:rPr>
              <a:t>"&gt;</a:t>
            </a:r>
          </a:p>
          <a:p>
            <a:r>
              <a:rPr lang="de-DE" sz="1200" dirty="0">
                <a:solidFill>
                  <a:srgbClr val="0070C0"/>
                </a:solidFill>
              </a:rPr>
              <a:t>            &lt;</a:t>
            </a:r>
            <a:r>
              <a:rPr lang="de-DE" sz="1200" dirty="0" err="1">
                <a:solidFill>
                  <a:srgbClr val="0070C0"/>
                </a:solidFill>
              </a:rPr>
              <a:t>img</a:t>
            </a:r>
            <a:r>
              <a:rPr lang="de-DE" sz="1200" dirty="0">
                <a:solidFill>
                  <a:srgbClr val="0070C0"/>
                </a:solidFill>
              </a:rPr>
              <a:t>  </a:t>
            </a:r>
            <a:r>
              <a:rPr lang="de-DE" sz="1200" dirty="0" err="1">
                <a:solidFill>
                  <a:srgbClr val="0070C0"/>
                </a:solidFill>
              </a:rPr>
              <a:t>src</a:t>
            </a:r>
            <a:r>
              <a:rPr lang="de-DE" sz="1200" dirty="0">
                <a:solidFill>
                  <a:srgbClr val="0070C0"/>
                </a:solidFill>
              </a:rPr>
              <a:t>="</a:t>
            </a:r>
            <a:r>
              <a:rPr lang="de-DE" sz="1200" dirty="0" err="1">
                <a:solidFill>
                  <a:srgbClr val="0070C0"/>
                </a:solidFill>
              </a:rPr>
              <a:t>assets</a:t>
            </a:r>
            <a:r>
              <a:rPr lang="de-DE" sz="1200" dirty="0">
                <a:solidFill>
                  <a:srgbClr val="0070C0"/>
                </a:solidFill>
              </a:rPr>
              <a:t>/</a:t>
            </a:r>
            <a:r>
              <a:rPr lang="de-DE" sz="1200" dirty="0" err="1">
                <a:solidFill>
                  <a:srgbClr val="0070C0"/>
                </a:solidFill>
              </a:rPr>
              <a:t>img</a:t>
            </a:r>
            <a:r>
              <a:rPr lang="de-DE" sz="1200" dirty="0">
                <a:solidFill>
                  <a:srgbClr val="0070C0"/>
                </a:solidFill>
              </a:rPr>
              <a:t>/logo.jpg" </a:t>
            </a:r>
            <a:r>
              <a:rPr lang="de-DE" sz="1200" dirty="0" err="1">
                <a:solidFill>
                  <a:srgbClr val="0070C0"/>
                </a:solidFill>
              </a:rPr>
              <a:t>href</a:t>
            </a:r>
            <a:r>
              <a:rPr lang="de-DE" sz="1200" dirty="0">
                <a:solidFill>
                  <a:srgbClr val="0070C0"/>
                </a:solidFill>
              </a:rPr>
              <a:t>="/"&gt;</a:t>
            </a:r>
          </a:p>
          <a:p>
            <a:r>
              <a:rPr lang="de-DE" sz="1200" dirty="0">
                <a:solidFill>
                  <a:srgbClr val="0070C0"/>
                </a:solidFill>
              </a:rPr>
              <a:t>        &lt;/</a:t>
            </a:r>
            <a:r>
              <a:rPr lang="de-DE" sz="1200" dirty="0" err="1">
                <a:solidFill>
                  <a:srgbClr val="0070C0"/>
                </a:solidFill>
              </a:rPr>
              <a:t>ng</a:t>
            </a:r>
            <a:r>
              <a:rPr lang="de-DE" sz="1200" dirty="0">
                <a:solidFill>
                  <a:srgbClr val="0070C0"/>
                </a:solidFill>
              </a:rPr>
              <a:t>-container&gt;</a:t>
            </a:r>
          </a:p>
          <a:p>
            <a:endParaRPr lang="de-DE" sz="1200" dirty="0">
              <a:solidFill>
                <a:srgbClr val="0070C0"/>
              </a:solidFill>
            </a:endParaRPr>
          </a:p>
          <a:p>
            <a:r>
              <a:rPr lang="de-DE" sz="1200" dirty="0">
                <a:solidFill>
                  <a:srgbClr val="0070C0"/>
                </a:solidFill>
              </a:rPr>
              <a:t>    &lt;/</a:t>
            </a:r>
            <a:r>
              <a:rPr lang="de-DE" sz="1200" dirty="0" err="1">
                <a:solidFill>
                  <a:srgbClr val="0070C0"/>
                </a:solidFill>
              </a:rPr>
              <a:t>nav</a:t>
            </a:r>
            <a:r>
              <a:rPr lang="de-DE" sz="1200" dirty="0">
                <a:solidFill>
                  <a:srgbClr val="0070C0"/>
                </a:solidFill>
              </a:rPr>
              <a:t>&gt;</a:t>
            </a:r>
            <a:endParaRPr lang="en-US" sz="1200" dirty="0">
              <a:solidFill>
                <a:srgbClr val="0070C0"/>
              </a:solidFill>
            </a:endParaRPr>
          </a:p>
        </p:txBody>
      </p:sp>
    </p:spTree>
    <p:extLst>
      <p:ext uri="{BB962C8B-B14F-4D97-AF65-F5344CB8AC3E}">
        <p14:creationId xmlns:p14="http://schemas.microsoft.com/office/powerpoint/2010/main" val="2699700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2368864" y="-6757"/>
            <a:ext cx="4219360" cy="369332"/>
          </a:xfrm>
          <a:prstGeom prst="rect">
            <a:avLst/>
          </a:prstGeom>
          <a:noFill/>
        </p:spPr>
        <p:txBody>
          <a:bodyPr wrap="none" rtlCol="0">
            <a:spAutoFit/>
          </a:bodyPr>
          <a:lstStyle/>
          <a:p>
            <a:r>
              <a:rPr lang="de-DE" b="1" dirty="0"/>
              <a:t>16. </a:t>
            </a:r>
            <a:r>
              <a:rPr lang="de-DE" b="1" dirty="0" err="1"/>
              <a:t>Environment.ts</a:t>
            </a:r>
            <a:r>
              <a:rPr lang="de-DE" b="1" dirty="0"/>
              <a:t> &amp; </a:t>
            </a:r>
            <a:r>
              <a:rPr lang="de-DE" b="1" dirty="0" err="1"/>
              <a:t>Environment.prod.ts</a:t>
            </a:r>
            <a:endParaRPr lang="de-DE" b="1" dirty="0"/>
          </a:p>
        </p:txBody>
      </p:sp>
      <p:sp>
        <p:nvSpPr>
          <p:cNvPr id="6" name="Rechteck 5"/>
          <p:cNvSpPr/>
          <p:nvPr/>
        </p:nvSpPr>
        <p:spPr>
          <a:xfrm>
            <a:off x="17883" y="692696"/>
            <a:ext cx="9126117" cy="4216539"/>
          </a:xfrm>
          <a:prstGeom prst="rect">
            <a:avLst/>
          </a:prstGeom>
        </p:spPr>
        <p:txBody>
          <a:bodyPr wrap="square">
            <a:spAutoFit/>
          </a:bodyPr>
          <a:lstStyle/>
          <a:p>
            <a:r>
              <a:rPr lang="de-DE" b="1" dirty="0" err="1">
                <a:solidFill>
                  <a:srgbClr val="0070C0"/>
                </a:solidFill>
              </a:rPr>
              <a:t>ng</a:t>
            </a:r>
            <a:r>
              <a:rPr lang="de-DE" b="1" dirty="0">
                <a:solidFill>
                  <a:srgbClr val="0070C0"/>
                </a:solidFill>
              </a:rPr>
              <a:t> </a:t>
            </a:r>
            <a:r>
              <a:rPr lang="de-DE" b="1" dirty="0" err="1">
                <a:solidFill>
                  <a:srgbClr val="0070C0"/>
                </a:solidFill>
              </a:rPr>
              <a:t>generate</a:t>
            </a:r>
            <a:r>
              <a:rPr lang="de-DE" b="1" dirty="0">
                <a:solidFill>
                  <a:srgbClr val="0070C0"/>
                </a:solidFill>
              </a:rPr>
              <a:t> </a:t>
            </a:r>
            <a:r>
              <a:rPr lang="de-DE" b="1" dirty="0" err="1">
                <a:solidFill>
                  <a:srgbClr val="0070C0"/>
                </a:solidFill>
              </a:rPr>
              <a:t>environments</a:t>
            </a:r>
            <a:endParaRPr lang="de-DE" b="1" dirty="0">
              <a:solidFill>
                <a:srgbClr val="0070C0"/>
              </a:solidFill>
            </a:endParaRPr>
          </a:p>
          <a:p>
            <a:endParaRPr lang="de-DE" b="1" dirty="0" smtClean="0"/>
          </a:p>
          <a:p>
            <a:endParaRPr lang="de-DE" b="1" dirty="0"/>
          </a:p>
          <a:p>
            <a:endParaRPr lang="de-DE" b="1" dirty="0" smtClean="0"/>
          </a:p>
          <a:p>
            <a:r>
              <a:rPr lang="de-DE" b="1" dirty="0" smtClean="0"/>
              <a:t>Je </a:t>
            </a:r>
            <a:r>
              <a:rPr lang="de-DE" b="1" dirty="0"/>
              <a:t>nachdem </a:t>
            </a:r>
            <a:r>
              <a:rPr lang="de-DE" b="1" dirty="0" smtClean="0"/>
              <a:t>ob </a:t>
            </a:r>
            <a:r>
              <a:rPr lang="de-DE" b="1" dirty="0"/>
              <a:t>man entwickelt oder auf die Produktivumgebung wechseln will, kann man sich die URL in die entsprechende Komponente ziehen</a:t>
            </a:r>
          </a:p>
          <a:p>
            <a:endParaRPr lang="de-DE" sz="800" b="1" dirty="0"/>
          </a:p>
          <a:p>
            <a:r>
              <a:rPr lang="de-DE" sz="800" b="1" dirty="0" err="1" smtClean="0"/>
              <a:t>Environment.ts</a:t>
            </a:r>
            <a:endParaRPr lang="de-DE" sz="800" b="1" dirty="0"/>
          </a:p>
          <a:p>
            <a:r>
              <a:rPr lang="de-DE" sz="800" dirty="0" err="1"/>
              <a:t>export</a:t>
            </a:r>
            <a:r>
              <a:rPr lang="de-DE" sz="800" dirty="0"/>
              <a:t> </a:t>
            </a:r>
            <a:r>
              <a:rPr lang="de-DE" sz="800" dirty="0" err="1"/>
              <a:t>const</a:t>
            </a:r>
            <a:r>
              <a:rPr lang="de-DE" sz="800" dirty="0"/>
              <a:t> </a:t>
            </a:r>
            <a:r>
              <a:rPr lang="de-DE" sz="800" dirty="0" err="1"/>
              <a:t>environment</a:t>
            </a:r>
            <a:r>
              <a:rPr lang="de-DE" sz="800" dirty="0"/>
              <a:t> = {</a:t>
            </a:r>
          </a:p>
          <a:p>
            <a:r>
              <a:rPr lang="de-DE" sz="800" dirty="0"/>
              <a:t>  </a:t>
            </a:r>
            <a:r>
              <a:rPr lang="de-DE" sz="800" dirty="0" err="1"/>
              <a:t>production</a:t>
            </a:r>
            <a:r>
              <a:rPr lang="de-DE" sz="800" dirty="0"/>
              <a:t>: </a:t>
            </a:r>
            <a:r>
              <a:rPr lang="de-DE" sz="800" dirty="0" err="1"/>
              <a:t>true</a:t>
            </a:r>
            <a:r>
              <a:rPr lang="de-DE" sz="800" dirty="0"/>
              <a:t>,</a:t>
            </a:r>
          </a:p>
          <a:p>
            <a:r>
              <a:rPr lang="de-DE" sz="800" dirty="0"/>
              <a:t>  </a:t>
            </a:r>
            <a:r>
              <a:rPr lang="de-DE" sz="800" dirty="0" err="1"/>
              <a:t>baseUrl</a:t>
            </a:r>
            <a:r>
              <a:rPr lang="de-DE" sz="800" dirty="0"/>
              <a:t>: '</a:t>
            </a:r>
            <a:r>
              <a:rPr lang="de-DE" sz="800" dirty="0">
                <a:solidFill>
                  <a:srgbClr val="0070C0"/>
                </a:solidFill>
              </a:rPr>
              <a:t>https://videoflix.russell-tchamba.de</a:t>
            </a:r>
            <a:r>
              <a:rPr lang="de-DE" sz="800" dirty="0"/>
              <a:t>' </a:t>
            </a:r>
            <a:r>
              <a:rPr lang="de-DE" sz="800" dirty="0">
                <a:solidFill>
                  <a:srgbClr val="00B050"/>
                </a:solidFill>
              </a:rPr>
              <a:t>//Variable für Veröffentlichung</a:t>
            </a:r>
          </a:p>
          <a:p>
            <a:r>
              <a:rPr lang="de-DE" sz="800" dirty="0"/>
              <a:t>};</a:t>
            </a:r>
          </a:p>
          <a:p>
            <a:endParaRPr lang="de-DE" sz="800" dirty="0"/>
          </a:p>
          <a:p>
            <a:r>
              <a:rPr lang="de-DE" sz="800" b="1" dirty="0" err="1" smtClean="0"/>
              <a:t>Environment.development.ts</a:t>
            </a:r>
            <a:endParaRPr lang="de-DE" sz="800" b="1" dirty="0"/>
          </a:p>
          <a:p>
            <a:r>
              <a:rPr lang="de-DE" sz="800" dirty="0" err="1"/>
              <a:t>export</a:t>
            </a:r>
            <a:r>
              <a:rPr lang="de-DE" sz="800" dirty="0"/>
              <a:t> </a:t>
            </a:r>
            <a:r>
              <a:rPr lang="de-DE" sz="800" dirty="0" err="1"/>
              <a:t>const</a:t>
            </a:r>
            <a:r>
              <a:rPr lang="de-DE" sz="800" dirty="0"/>
              <a:t> </a:t>
            </a:r>
            <a:r>
              <a:rPr lang="de-DE" sz="800" dirty="0" err="1"/>
              <a:t>environment</a:t>
            </a:r>
            <a:r>
              <a:rPr lang="de-DE" sz="800" dirty="0"/>
              <a:t> = {</a:t>
            </a:r>
          </a:p>
          <a:p>
            <a:r>
              <a:rPr lang="de-DE" sz="800" dirty="0"/>
              <a:t>  </a:t>
            </a:r>
            <a:r>
              <a:rPr lang="de-DE" sz="800" dirty="0" err="1"/>
              <a:t>production</a:t>
            </a:r>
            <a:r>
              <a:rPr lang="de-DE" sz="800" dirty="0"/>
              <a:t>: </a:t>
            </a:r>
            <a:r>
              <a:rPr lang="de-DE" sz="800" dirty="0" err="1"/>
              <a:t>false</a:t>
            </a:r>
            <a:r>
              <a:rPr lang="de-DE" sz="800" dirty="0"/>
              <a:t>,</a:t>
            </a:r>
          </a:p>
          <a:p>
            <a:r>
              <a:rPr lang="de-DE" sz="800" dirty="0"/>
              <a:t>  </a:t>
            </a:r>
            <a:r>
              <a:rPr lang="de-DE" sz="800" dirty="0" err="1"/>
              <a:t>baseUrl</a:t>
            </a:r>
            <a:r>
              <a:rPr lang="de-DE" sz="800" dirty="0"/>
              <a:t>: '</a:t>
            </a:r>
            <a:r>
              <a:rPr lang="de-DE" sz="800" dirty="0">
                <a:solidFill>
                  <a:srgbClr val="0070C0"/>
                </a:solidFill>
              </a:rPr>
              <a:t>http://localhost:8000</a:t>
            </a:r>
            <a:r>
              <a:rPr lang="de-DE" sz="800" dirty="0"/>
              <a:t>' </a:t>
            </a:r>
            <a:r>
              <a:rPr lang="de-DE" sz="800" dirty="0">
                <a:solidFill>
                  <a:srgbClr val="00B050"/>
                </a:solidFill>
              </a:rPr>
              <a:t>//Variable zum Entwickeln</a:t>
            </a:r>
          </a:p>
          <a:p>
            <a:r>
              <a:rPr lang="de-DE" sz="800" dirty="0"/>
              <a:t>};</a:t>
            </a:r>
          </a:p>
          <a:p>
            <a:endParaRPr lang="de-DE" sz="800" dirty="0"/>
          </a:p>
          <a:p>
            <a:r>
              <a:rPr lang="de-DE" sz="800" b="1" dirty="0"/>
              <a:t>JETZT IST DER LINK ZUR API IN JEDEM MODUL abrufbar und Angular verwendet immer die Umgebung die wir importiert haben</a:t>
            </a:r>
          </a:p>
          <a:p>
            <a:r>
              <a:rPr lang="de-DE" sz="800" dirty="0" err="1"/>
              <a:t>import</a:t>
            </a:r>
            <a:r>
              <a:rPr lang="de-DE" sz="800" dirty="0"/>
              <a:t> { </a:t>
            </a:r>
            <a:r>
              <a:rPr lang="de-DE" sz="800" dirty="0" err="1"/>
              <a:t>environment</a:t>
            </a:r>
            <a:r>
              <a:rPr lang="de-DE" sz="800" dirty="0"/>
              <a:t> } from '</a:t>
            </a:r>
            <a:r>
              <a:rPr lang="de-DE" sz="800" dirty="0" err="1"/>
              <a:t>src</a:t>
            </a:r>
            <a:r>
              <a:rPr lang="de-DE" sz="800" dirty="0"/>
              <a:t>/</a:t>
            </a:r>
            <a:r>
              <a:rPr lang="de-DE" sz="800" dirty="0" err="1"/>
              <a:t>environments</a:t>
            </a:r>
            <a:r>
              <a:rPr lang="de-DE" sz="800" dirty="0"/>
              <a:t>/</a:t>
            </a:r>
            <a:r>
              <a:rPr lang="de-DE" sz="800" dirty="0" err="1"/>
              <a:t>environment</a:t>
            </a:r>
            <a:r>
              <a:rPr lang="de-DE" sz="800" dirty="0"/>
              <a:t>';</a:t>
            </a:r>
          </a:p>
          <a:p>
            <a:r>
              <a:rPr lang="de-DE" sz="800" dirty="0">
                <a:solidFill>
                  <a:srgbClr val="00B050"/>
                </a:solidFill>
              </a:rPr>
              <a:t>ODER</a:t>
            </a:r>
          </a:p>
          <a:p>
            <a:r>
              <a:rPr lang="de-DE" sz="800" dirty="0" err="1"/>
              <a:t>import</a:t>
            </a:r>
            <a:r>
              <a:rPr lang="de-DE" sz="800" dirty="0"/>
              <a:t> { </a:t>
            </a:r>
            <a:r>
              <a:rPr lang="de-DE" sz="800" dirty="0" err="1"/>
              <a:t>environment</a:t>
            </a:r>
            <a:r>
              <a:rPr lang="de-DE" sz="800" dirty="0"/>
              <a:t> } from </a:t>
            </a:r>
            <a:r>
              <a:rPr lang="de-DE" sz="800" dirty="0" smtClean="0"/>
              <a:t>'</a:t>
            </a:r>
            <a:r>
              <a:rPr lang="de-DE" sz="800" dirty="0" err="1" smtClean="0"/>
              <a:t>src</a:t>
            </a:r>
            <a:r>
              <a:rPr lang="de-DE" sz="800" dirty="0" smtClean="0"/>
              <a:t>/</a:t>
            </a:r>
            <a:r>
              <a:rPr lang="de-DE" sz="800" dirty="0" err="1" smtClean="0"/>
              <a:t>environments</a:t>
            </a:r>
            <a:r>
              <a:rPr lang="de-DE" sz="800" dirty="0" smtClean="0"/>
              <a:t>/</a:t>
            </a:r>
            <a:r>
              <a:rPr lang="de-DE" sz="800" dirty="0" err="1" smtClean="0"/>
              <a:t>environment.development</a:t>
            </a:r>
            <a:r>
              <a:rPr lang="de-DE" sz="800" dirty="0" smtClean="0"/>
              <a:t>';</a:t>
            </a:r>
            <a:endParaRPr lang="de-DE" sz="800" dirty="0"/>
          </a:p>
          <a:p>
            <a:endParaRPr lang="de-DE" sz="800" dirty="0"/>
          </a:p>
          <a:p>
            <a:r>
              <a:rPr lang="de-DE" sz="800" dirty="0" err="1"/>
              <a:t>APIurl</a:t>
            </a:r>
            <a:r>
              <a:rPr lang="de-DE" sz="800" dirty="0"/>
              <a:t> = </a:t>
            </a:r>
            <a:r>
              <a:rPr lang="de-DE" sz="800" dirty="0" err="1"/>
              <a:t>environment.baseUrl</a:t>
            </a:r>
            <a:r>
              <a:rPr lang="de-DE" sz="800" dirty="0"/>
              <a:t>;</a:t>
            </a:r>
          </a:p>
          <a:p>
            <a:endParaRPr lang="de-DE" sz="800" dirty="0"/>
          </a:p>
        </p:txBody>
      </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404664"/>
            <a:ext cx="2981741" cy="1257475"/>
          </a:xfrm>
          <a:prstGeom prst="rect">
            <a:avLst/>
          </a:prstGeom>
        </p:spPr>
      </p:pic>
    </p:spTree>
    <p:extLst>
      <p:ext uri="{BB962C8B-B14F-4D97-AF65-F5344CB8AC3E}">
        <p14:creationId xmlns:p14="http://schemas.microsoft.com/office/powerpoint/2010/main" val="2411937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35496" y="476672"/>
            <a:ext cx="9032701" cy="4985980"/>
          </a:xfrm>
          <a:prstGeom prst="rect">
            <a:avLst/>
          </a:prstGeom>
        </p:spPr>
        <p:txBody>
          <a:bodyPr wrap="square">
            <a:spAutoFit/>
          </a:bodyPr>
          <a:lstStyle/>
          <a:p>
            <a:r>
              <a:rPr lang="de-DE" b="1" dirty="0"/>
              <a:t>Gutes Video darüber wie man Daten zwischen Angular-Komponenten teilt: </a:t>
            </a:r>
          </a:p>
          <a:p>
            <a:r>
              <a:rPr lang="de-DE" sz="1200" dirty="0"/>
              <a:t>• </a:t>
            </a:r>
            <a:r>
              <a:rPr lang="de-DE" sz="1200" b="1" dirty="0">
                <a:solidFill>
                  <a:srgbClr val="00B050"/>
                </a:solidFill>
                <a:hlinkClick r:id="rId2"/>
              </a:rPr>
              <a:t>https://www.youtube.com/watch?v=I317BhehZKM</a:t>
            </a:r>
            <a:r>
              <a:rPr lang="de-DE" sz="1200" b="1" dirty="0">
                <a:solidFill>
                  <a:srgbClr val="00B050"/>
                </a:solidFill>
              </a:rPr>
              <a:t> </a:t>
            </a:r>
          </a:p>
          <a:p>
            <a:endParaRPr lang="de-DE" sz="1200" dirty="0"/>
          </a:p>
          <a:p>
            <a:endParaRPr lang="de-DE" sz="1200" dirty="0"/>
          </a:p>
          <a:p>
            <a:endParaRPr lang="de-DE" sz="1200" dirty="0"/>
          </a:p>
          <a:p>
            <a:r>
              <a:rPr lang="de-DE" sz="1200" b="1" u="sng" dirty="0"/>
              <a:t>[1 MÖGLICHKEIT] INPUT-PARAMETER über den @Input-</a:t>
            </a:r>
            <a:r>
              <a:rPr lang="de-DE" sz="1200" b="1" u="sng" dirty="0" err="1"/>
              <a:t>Decorator</a:t>
            </a:r>
            <a:r>
              <a:rPr lang="de-DE" sz="1200" b="1" u="sng" dirty="0"/>
              <a:t> AN EINE KOMPONENTE ÜBERGEBEN</a:t>
            </a:r>
          </a:p>
          <a:p>
            <a:r>
              <a:rPr lang="de-DE" sz="1200" dirty="0"/>
              <a:t>Wenn in einer </a:t>
            </a:r>
            <a:r>
              <a:rPr lang="de-DE" sz="1200" dirty="0" err="1"/>
              <a:t>Componente</a:t>
            </a:r>
            <a:r>
              <a:rPr lang="de-DE" sz="1200" dirty="0"/>
              <a:t> z.B. app.component.html eine andere Komponente eingebunden wird, z.B. &lt;</a:t>
            </a:r>
            <a:r>
              <a:rPr lang="de-DE" sz="1200" dirty="0" err="1"/>
              <a:t>app-blub</a:t>
            </a:r>
            <a:r>
              <a:rPr lang="de-DE" sz="1200" dirty="0"/>
              <a:t>&gt;&lt;/</a:t>
            </a:r>
            <a:r>
              <a:rPr lang="de-DE" sz="1200" dirty="0" err="1"/>
              <a:t>app-blub</a:t>
            </a:r>
            <a:r>
              <a:rPr lang="de-DE" sz="1200" dirty="0"/>
              <a:t>&gt; </a:t>
            </a:r>
          </a:p>
          <a:p>
            <a:r>
              <a:rPr lang="de-DE" sz="1200" dirty="0"/>
              <a:t>DANN ist „</a:t>
            </a:r>
            <a:r>
              <a:rPr lang="de-DE" sz="1200" dirty="0" err="1"/>
              <a:t>blub</a:t>
            </a:r>
            <a:r>
              <a:rPr lang="de-DE" sz="1200" dirty="0"/>
              <a:t>“ die Child-Komponente</a:t>
            </a:r>
          </a:p>
          <a:p>
            <a:r>
              <a:rPr lang="de-DE" sz="1200" dirty="0"/>
              <a:t>UND „</a:t>
            </a:r>
            <a:r>
              <a:rPr lang="de-DE" sz="1200" dirty="0" err="1"/>
              <a:t>app</a:t>
            </a:r>
            <a:r>
              <a:rPr lang="de-DE" sz="1200" dirty="0"/>
              <a:t>“ die Parent-Komponente.</a:t>
            </a:r>
          </a:p>
          <a:p>
            <a:r>
              <a:rPr lang="de-DE" sz="1200" dirty="0"/>
              <a:t>Eine @Input()-Eigenschaft ist eine Eigenschaft, die von einer übergeordneten Komponente an eine untergeordnete Komponente übergeben wird.</a:t>
            </a:r>
          </a:p>
          <a:p>
            <a:endParaRPr lang="de-DE" sz="1200" b="1" dirty="0"/>
          </a:p>
          <a:p>
            <a:r>
              <a:rPr lang="de-DE" sz="1200" b="1" dirty="0"/>
              <a:t>[1.] Child-Komponente bekommt zwei Variablen title und </a:t>
            </a:r>
            <a:r>
              <a:rPr lang="de-DE" sz="1200" b="1" dirty="0" err="1"/>
              <a:t>content</a:t>
            </a:r>
            <a:r>
              <a:rPr lang="de-DE" sz="1200" b="1" dirty="0"/>
              <a:t> von Parent-Komponente übergeben</a:t>
            </a:r>
          </a:p>
          <a:p>
            <a:r>
              <a:rPr lang="en-US" sz="1200" dirty="0">
                <a:solidFill>
                  <a:srgbClr val="0070C0"/>
                </a:solidFill>
              </a:rPr>
              <a:t>&lt;app-blub [title]="'Title'" [content]="'Content'"&gt;&lt;/app-blub&gt;</a:t>
            </a:r>
            <a:endParaRPr lang="de-DE" sz="1200" b="1" dirty="0">
              <a:solidFill>
                <a:srgbClr val="0070C0"/>
              </a:solidFill>
            </a:endParaRPr>
          </a:p>
          <a:p>
            <a:endParaRPr lang="de-DE" sz="1200" dirty="0">
              <a:solidFill>
                <a:srgbClr val="0070C0"/>
              </a:solidFill>
            </a:endParaRPr>
          </a:p>
          <a:p>
            <a:r>
              <a:rPr lang="de-DE" sz="1200" b="1" dirty="0"/>
              <a:t>[2.] </a:t>
            </a:r>
            <a:r>
              <a:rPr lang="en-US" sz="1200" b="1" dirty="0"/>
              <a:t>Dann INPUT()-</a:t>
            </a:r>
            <a:r>
              <a:rPr lang="en-US" sz="1200" b="1" dirty="0" err="1"/>
              <a:t>Decoratoren</a:t>
            </a:r>
            <a:r>
              <a:rPr lang="en-US" sz="1200" b="1" dirty="0"/>
              <a:t> in </a:t>
            </a:r>
            <a:r>
              <a:rPr lang="en-US" sz="1200" b="1" dirty="0" err="1"/>
              <a:t>blub.component.ts</a:t>
            </a:r>
            <a:r>
              <a:rPr lang="en-US" sz="1200" b="1" dirty="0"/>
              <a:t> (</a:t>
            </a:r>
            <a:r>
              <a:rPr lang="de-DE" sz="1200" b="1" dirty="0"/>
              <a:t>Child-Komponente)</a:t>
            </a:r>
            <a:r>
              <a:rPr lang="en-US" sz="1200" b="1" dirty="0"/>
              <a:t> </a:t>
            </a:r>
            <a:r>
              <a:rPr lang="en-US" sz="1200" b="1" dirty="0" err="1"/>
              <a:t>setzen</a:t>
            </a:r>
            <a:r>
              <a:rPr lang="en-US" sz="1200" b="1" dirty="0"/>
              <a:t>, um die von der app.component.html (</a:t>
            </a:r>
            <a:r>
              <a:rPr lang="de-DE" sz="1200" b="1" dirty="0"/>
              <a:t>Parent-Komponente</a:t>
            </a:r>
            <a:r>
              <a:rPr lang="en-US" sz="1200" b="1" dirty="0"/>
              <a:t>) </a:t>
            </a:r>
            <a:r>
              <a:rPr lang="en-US" sz="1200" b="1" dirty="0" err="1"/>
              <a:t>übergebenen</a:t>
            </a:r>
            <a:r>
              <a:rPr lang="en-US" sz="1200" b="1" dirty="0"/>
              <a:t> </a:t>
            </a:r>
            <a:r>
              <a:rPr lang="en-US" sz="1200" b="1" dirty="0" err="1"/>
              <a:t>Werte</a:t>
            </a:r>
            <a:r>
              <a:rPr lang="en-US" sz="1200" b="1" dirty="0"/>
              <a:t> </a:t>
            </a:r>
            <a:r>
              <a:rPr lang="en-US" sz="1200" b="1" dirty="0" err="1"/>
              <a:t>verwenden</a:t>
            </a:r>
            <a:r>
              <a:rPr lang="en-US" sz="1200" b="1" dirty="0"/>
              <a:t> </a:t>
            </a:r>
            <a:r>
              <a:rPr lang="en-US" sz="1200" b="1" dirty="0" err="1"/>
              <a:t>zu</a:t>
            </a:r>
            <a:r>
              <a:rPr lang="en-US" sz="1200" b="1" dirty="0"/>
              <a:t> </a:t>
            </a:r>
            <a:r>
              <a:rPr lang="en-US" sz="1200" b="1" dirty="0" err="1"/>
              <a:t>können</a:t>
            </a:r>
            <a:r>
              <a:rPr lang="en-US" sz="1200" b="1" dirty="0"/>
              <a:t>:</a:t>
            </a:r>
          </a:p>
          <a:p>
            <a:r>
              <a:rPr lang="en-US" sz="1200" dirty="0">
                <a:solidFill>
                  <a:srgbClr val="0070C0"/>
                </a:solidFill>
              </a:rPr>
              <a:t>@Input() title;</a:t>
            </a:r>
          </a:p>
          <a:p>
            <a:r>
              <a:rPr lang="de-DE" sz="1200" dirty="0">
                <a:solidFill>
                  <a:srgbClr val="0070C0"/>
                </a:solidFill>
              </a:rPr>
              <a:t>@Input() </a:t>
            </a:r>
            <a:r>
              <a:rPr lang="de-DE" sz="1200" dirty="0" err="1">
                <a:solidFill>
                  <a:srgbClr val="0070C0"/>
                </a:solidFill>
              </a:rPr>
              <a:t>content</a:t>
            </a:r>
            <a:r>
              <a:rPr lang="de-DE" sz="1200" dirty="0">
                <a:solidFill>
                  <a:srgbClr val="0070C0"/>
                </a:solidFill>
              </a:rPr>
              <a:t>;</a:t>
            </a:r>
          </a:p>
          <a:p>
            <a:endParaRPr lang="de-DE" sz="1200" dirty="0">
              <a:solidFill>
                <a:srgbClr val="0070C0"/>
              </a:solidFill>
            </a:endParaRPr>
          </a:p>
          <a:p>
            <a:r>
              <a:rPr lang="de-DE" sz="1200" dirty="0"/>
              <a:t>Der @Input()-</a:t>
            </a:r>
            <a:r>
              <a:rPr lang="de-DE" sz="1200" dirty="0" err="1"/>
              <a:t>Decorator</a:t>
            </a:r>
            <a:r>
              <a:rPr lang="de-DE" sz="1200" dirty="0"/>
              <a:t> definiert, dass diese Inputs von der Elternkomponente an die Child-</a:t>
            </a:r>
            <a:r>
              <a:rPr lang="de-DE" sz="1200" dirty="0" err="1"/>
              <a:t>Component</a:t>
            </a:r>
            <a:r>
              <a:rPr lang="de-DE" sz="1200" dirty="0"/>
              <a:t> übergeben werden können.</a:t>
            </a:r>
          </a:p>
          <a:p>
            <a:r>
              <a:rPr lang="de-DE" sz="1200" dirty="0"/>
              <a:t>Wenn die Elternkomponente einen Wert für title und </a:t>
            </a:r>
            <a:r>
              <a:rPr lang="de-DE" sz="1200" dirty="0" err="1"/>
              <a:t>content</a:t>
            </a:r>
            <a:r>
              <a:rPr lang="de-DE" sz="1200" dirty="0"/>
              <a:t> bereitstellt, werden diese Werte an die Child-</a:t>
            </a:r>
            <a:r>
              <a:rPr lang="de-DE" sz="1200" dirty="0" err="1"/>
              <a:t>Component</a:t>
            </a:r>
            <a:r>
              <a:rPr lang="de-DE" sz="1200" dirty="0"/>
              <a:t> übergeben und im HTML-Template angezeigt. So kann die Child-</a:t>
            </a:r>
            <a:r>
              <a:rPr lang="de-DE" sz="1200" dirty="0" err="1"/>
              <a:t>Component</a:t>
            </a:r>
            <a:r>
              <a:rPr lang="de-DE" sz="1200" dirty="0"/>
              <a:t> dynamisch Inhalte auf Basis der Inputs anzeigen, die sie von ihrer Eltern-Komponente erhält.</a:t>
            </a:r>
          </a:p>
          <a:p>
            <a:r>
              <a:rPr lang="de-DE" sz="1200" dirty="0"/>
              <a:t>Es ist zu beachten, dass @Input()-</a:t>
            </a:r>
            <a:r>
              <a:rPr lang="de-DE" sz="1200" dirty="0" err="1"/>
              <a:t>Dekorator</a:t>
            </a:r>
            <a:r>
              <a:rPr lang="de-DE" sz="1200" dirty="0"/>
              <a:t> benötigt wird, um Inputs in Angular zu definieren. Ohne diesen </a:t>
            </a:r>
            <a:r>
              <a:rPr lang="de-DE" sz="1200" dirty="0" err="1"/>
              <a:t>Dekorator</a:t>
            </a:r>
            <a:r>
              <a:rPr lang="de-DE" sz="1200" dirty="0"/>
              <a:t> würde Angular den Input als Property der Komponente behandeln und nicht als Input, der von der Elternkomponente übergeben werden kann.</a:t>
            </a:r>
            <a:endParaRPr lang="en-US" sz="1200" dirty="0">
              <a:solidFill>
                <a:srgbClr val="0070C0"/>
              </a:solidFill>
            </a:endParaRPr>
          </a:p>
        </p:txBody>
      </p:sp>
      <p:sp>
        <p:nvSpPr>
          <p:cNvPr id="6" name="Textfeld 5"/>
          <p:cNvSpPr txBox="1"/>
          <p:nvPr/>
        </p:nvSpPr>
        <p:spPr>
          <a:xfrm>
            <a:off x="1979712" y="19675"/>
            <a:ext cx="4920834" cy="369332"/>
          </a:xfrm>
          <a:prstGeom prst="rect">
            <a:avLst/>
          </a:prstGeom>
          <a:noFill/>
        </p:spPr>
        <p:txBody>
          <a:bodyPr wrap="none" rtlCol="0">
            <a:spAutoFit/>
          </a:bodyPr>
          <a:lstStyle/>
          <a:p>
            <a:r>
              <a:rPr lang="de-DE" b="1" dirty="0"/>
              <a:t>17. Daten zwischen –Angular-Komponenten teilen</a:t>
            </a:r>
          </a:p>
        </p:txBody>
      </p:sp>
    </p:spTree>
    <p:extLst>
      <p:ext uri="{BB962C8B-B14F-4D97-AF65-F5344CB8AC3E}">
        <p14:creationId xmlns:p14="http://schemas.microsoft.com/office/powerpoint/2010/main" val="525564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2339752" y="0"/>
            <a:ext cx="4527201" cy="369332"/>
          </a:xfrm>
          <a:prstGeom prst="rect">
            <a:avLst/>
          </a:prstGeom>
          <a:noFill/>
        </p:spPr>
        <p:txBody>
          <a:bodyPr wrap="none" rtlCol="0">
            <a:spAutoFit/>
          </a:bodyPr>
          <a:lstStyle/>
          <a:p>
            <a:r>
              <a:rPr lang="de-DE" b="1" dirty="0"/>
              <a:t>18. HTML-Element-</a:t>
            </a:r>
            <a:r>
              <a:rPr lang="de-DE" b="1" dirty="0" err="1"/>
              <a:t>Ids</a:t>
            </a:r>
            <a:r>
              <a:rPr lang="de-DE" b="1" dirty="0"/>
              <a:t> beim </a:t>
            </a:r>
            <a:r>
              <a:rPr lang="de-DE" b="1" dirty="0" err="1"/>
              <a:t>Hovern</a:t>
            </a:r>
            <a:r>
              <a:rPr lang="de-DE" b="1" dirty="0"/>
              <a:t> &amp; Klicken</a:t>
            </a:r>
          </a:p>
        </p:txBody>
      </p:sp>
      <p:sp>
        <p:nvSpPr>
          <p:cNvPr id="8" name="Rechteck 7"/>
          <p:cNvSpPr/>
          <p:nvPr/>
        </p:nvSpPr>
        <p:spPr>
          <a:xfrm>
            <a:off x="0" y="620688"/>
            <a:ext cx="8955902" cy="5386090"/>
          </a:xfrm>
          <a:prstGeom prst="rect">
            <a:avLst/>
          </a:prstGeom>
        </p:spPr>
        <p:txBody>
          <a:bodyPr wrap="square">
            <a:spAutoFit/>
          </a:bodyPr>
          <a:lstStyle/>
          <a:p>
            <a:r>
              <a:rPr lang="de-DE" b="1" dirty="0"/>
              <a:t>BESONDERHEITEN IN ANGULAR</a:t>
            </a:r>
          </a:p>
          <a:p>
            <a:r>
              <a:rPr lang="de-DE" sz="1000" dirty="0"/>
              <a:t>• Funktionen ohne „</a:t>
            </a:r>
            <a:r>
              <a:rPr lang="de-DE" sz="1000" dirty="0" err="1"/>
              <a:t>function</a:t>
            </a:r>
            <a:r>
              <a:rPr lang="de-DE" sz="1000" dirty="0"/>
              <a:t>“ </a:t>
            </a:r>
          </a:p>
          <a:p>
            <a:r>
              <a:rPr lang="de-DE" sz="1000" dirty="0"/>
              <a:t>• (</a:t>
            </a:r>
            <a:r>
              <a:rPr lang="de-DE" sz="1000" dirty="0" err="1"/>
              <a:t>click</a:t>
            </a:r>
            <a:r>
              <a:rPr lang="de-DE" sz="1000" dirty="0"/>
              <a:t>)="" statt </a:t>
            </a:r>
            <a:r>
              <a:rPr lang="de-DE" sz="1000" dirty="0" err="1"/>
              <a:t>onclick</a:t>
            </a:r>
            <a:r>
              <a:rPr lang="de-DE" sz="1000" dirty="0"/>
              <a:t>=""</a:t>
            </a:r>
          </a:p>
          <a:p>
            <a:r>
              <a:rPr lang="de-DE" sz="1000" dirty="0"/>
              <a:t>• (</a:t>
            </a:r>
            <a:r>
              <a:rPr lang="de-DE" sz="1000" dirty="0" err="1"/>
              <a:t>submit</a:t>
            </a:r>
            <a:r>
              <a:rPr lang="de-DE" sz="1000" dirty="0"/>
              <a:t>)="" statt </a:t>
            </a:r>
            <a:r>
              <a:rPr lang="de-DE" sz="1000" dirty="0" err="1"/>
              <a:t>onsubmit</a:t>
            </a:r>
            <a:r>
              <a:rPr lang="de-DE" sz="1000" dirty="0"/>
              <a:t>=""</a:t>
            </a:r>
          </a:p>
          <a:p>
            <a:r>
              <a:rPr lang="de-DE" sz="1000" dirty="0"/>
              <a:t>• (</a:t>
            </a:r>
            <a:r>
              <a:rPr lang="de-DE" sz="1000" dirty="0" err="1"/>
              <a:t>change</a:t>
            </a:r>
            <a:r>
              <a:rPr lang="de-DE" sz="1000" dirty="0"/>
              <a:t>)="" statt </a:t>
            </a:r>
            <a:r>
              <a:rPr lang="de-DE" sz="1000" dirty="0" err="1"/>
              <a:t>onchange</a:t>
            </a:r>
            <a:r>
              <a:rPr lang="de-DE" sz="1000" dirty="0"/>
              <a:t>=""</a:t>
            </a:r>
          </a:p>
          <a:p>
            <a:r>
              <a:rPr lang="de-DE" sz="1000" dirty="0"/>
              <a:t>• (</a:t>
            </a:r>
            <a:r>
              <a:rPr lang="de-DE" sz="1000" dirty="0" err="1"/>
              <a:t>focus</a:t>
            </a:r>
            <a:r>
              <a:rPr lang="de-DE" sz="1000" dirty="0"/>
              <a:t>)="" statt </a:t>
            </a:r>
            <a:r>
              <a:rPr lang="de-DE" sz="1000" dirty="0" err="1"/>
              <a:t>onfocus</a:t>
            </a:r>
            <a:r>
              <a:rPr lang="de-DE" sz="1000" dirty="0"/>
              <a:t>=""</a:t>
            </a:r>
          </a:p>
          <a:p>
            <a:r>
              <a:rPr lang="de-DE" sz="1000" dirty="0"/>
              <a:t>• (</a:t>
            </a:r>
            <a:r>
              <a:rPr lang="de-DE" sz="1000" dirty="0" err="1"/>
              <a:t>blur</a:t>
            </a:r>
            <a:r>
              <a:rPr lang="de-DE" sz="1000" dirty="0"/>
              <a:t>)="" ist Gegenteil von </a:t>
            </a:r>
            <a:r>
              <a:rPr lang="de-DE" sz="1000" dirty="0" err="1"/>
              <a:t>focus</a:t>
            </a:r>
            <a:endParaRPr lang="de-DE" sz="1000" dirty="0"/>
          </a:p>
          <a:p>
            <a:r>
              <a:rPr lang="de-DE" sz="1000" dirty="0"/>
              <a:t>• (</a:t>
            </a:r>
            <a:r>
              <a:rPr lang="de-DE" sz="1000" dirty="0" err="1"/>
              <a:t>mouseenter</a:t>
            </a:r>
            <a:r>
              <a:rPr lang="de-DE" sz="1000" dirty="0"/>
              <a:t>)="" &amp; (</a:t>
            </a:r>
            <a:r>
              <a:rPr lang="de-DE" sz="1000" dirty="0" err="1"/>
              <a:t>mouseleave</a:t>
            </a:r>
            <a:r>
              <a:rPr lang="de-DE" sz="1000" dirty="0"/>
              <a:t>)="" statt </a:t>
            </a:r>
            <a:r>
              <a:rPr lang="de-DE" sz="1000" dirty="0" err="1"/>
              <a:t>onhover</a:t>
            </a:r>
            <a:r>
              <a:rPr lang="de-DE" sz="1000" dirty="0"/>
              <a:t>=""</a:t>
            </a:r>
          </a:p>
          <a:p>
            <a:endParaRPr lang="de-DE" sz="1000" dirty="0"/>
          </a:p>
          <a:p>
            <a:endParaRPr lang="en-US" sz="1000" dirty="0">
              <a:solidFill>
                <a:srgbClr val="0070C0"/>
              </a:solidFill>
            </a:endParaRPr>
          </a:p>
          <a:p>
            <a:r>
              <a:rPr lang="en-US" b="1" dirty="0"/>
              <a:t>SICH BEIM HOVERN DIE ID DES GEHOVERTEN ELEMENTS AUSGEBEN LASSEN</a:t>
            </a:r>
          </a:p>
          <a:p>
            <a:r>
              <a:rPr lang="de-DE" sz="1000" b="1" dirty="0"/>
              <a:t>HTML-DATEI</a:t>
            </a:r>
          </a:p>
          <a:p>
            <a:r>
              <a:rPr lang="de-DE" sz="1000" dirty="0"/>
              <a:t>• </a:t>
            </a:r>
            <a:r>
              <a:rPr lang="de-DE" sz="1000" dirty="0">
                <a:solidFill>
                  <a:srgbClr val="0070C0"/>
                </a:solidFill>
              </a:rPr>
              <a:t>&lt;div </a:t>
            </a:r>
            <a:r>
              <a:rPr lang="de-DE" sz="1000" dirty="0" err="1">
                <a:solidFill>
                  <a:srgbClr val="0070C0"/>
                </a:solidFill>
              </a:rPr>
              <a:t>id</a:t>
            </a:r>
            <a:r>
              <a:rPr lang="de-DE" sz="1000" dirty="0">
                <a:solidFill>
                  <a:srgbClr val="0070C0"/>
                </a:solidFill>
              </a:rPr>
              <a:t>="video-info-card-{{ video.id }}" </a:t>
            </a:r>
            <a:r>
              <a:rPr lang="de-DE" sz="1000" dirty="0" err="1">
                <a:solidFill>
                  <a:srgbClr val="0070C0"/>
                </a:solidFill>
              </a:rPr>
              <a:t>class</a:t>
            </a:r>
            <a:r>
              <a:rPr lang="de-DE" sz="1000" dirty="0">
                <a:solidFill>
                  <a:srgbClr val="0070C0"/>
                </a:solidFill>
              </a:rPr>
              <a:t>="video-info-card" (</a:t>
            </a:r>
            <a:r>
              <a:rPr lang="de-DE" sz="1000" dirty="0" err="1">
                <a:solidFill>
                  <a:srgbClr val="0070C0"/>
                </a:solidFill>
              </a:rPr>
              <a:t>mouseenter</a:t>
            </a:r>
            <a:r>
              <a:rPr lang="de-DE" sz="1000" dirty="0">
                <a:solidFill>
                  <a:srgbClr val="0070C0"/>
                </a:solidFill>
              </a:rPr>
              <a:t>) ="</a:t>
            </a:r>
            <a:r>
              <a:rPr lang="de-DE" sz="1000" dirty="0" err="1">
                <a:solidFill>
                  <a:srgbClr val="0070C0"/>
                </a:solidFill>
              </a:rPr>
              <a:t>showInfoCard</a:t>
            </a:r>
            <a:r>
              <a:rPr lang="de-DE" sz="1000" dirty="0">
                <a:solidFill>
                  <a:srgbClr val="0070C0"/>
                </a:solidFill>
              </a:rPr>
              <a:t>($</a:t>
            </a:r>
            <a:r>
              <a:rPr lang="de-DE" sz="1000" dirty="0" err="1">
                <a:solidFill>
                  <a:srgbClr val="0070C0"/>
                </a:solidFill>
              </a:rPr>
              <a:t>event</a:t>
            </a:r>
            <a:r>
              <a:rPr lang="de-DE" sz="1000" dirty="0">
                <a:solidFill>
                  <a:srgbClr val="0070C0"/>
                </a:solidFill>
              </a:rPr>
              <a:t>)"  (</a:t>
            </a:r>
            <a:r>
              <a:rPr lang="de-DE" sz="1000" dirty="0" err="1">
                <a:solidFill>
                  <a:srgbClr val="0070C0"/>
                </a:solidFill>
              </a:rPr>
              <a:t>mouseleave</a:t>
            </a:r>
            <a:r>
              <a:rPr lang="de-DE" sz="1000" dirty="0">
                <a:solidFill>
                  <a:srgbClr val="0070C0"/>
                </a:solidFill>
              </a:rPr>
              <a:t>) ="</a:t>
            </a:r>
            <a:r>
              <a:rPr lang="de-DE" sz="1000" dirty="0" err="1">
                <a:solidFill>
                  <a:srgbClr val="0070C0"/>
                </a:solidFill>
              </a:rPr>
              <a:t>hideInfoCard</a:t>
            </a:r>
            <a:r>
              <a:rPr lang="de-DE" sz="1000" dirty="0">
                <a:solidFill>
                  <a:srgbClr val="0070C0"/>
                </a:solidFill>
              </a:rPr>
              <a:t>($</a:t>
            </a:r>
            <a:r>
              <a:rPr lang="de-DE" sz="1000" dirty="0" err="1">
                <a:solidFill>
                  <a:srgbClr val="0070C0"/>
                </a:solidFill>
              </a:rPr>
              <a:t>event</a:t>
            </a:r>
            <a:r>
              <a:rPr lang="de-DE" sz="1000" dirty="0">
                <a:solidFill>
                  <a:srgbClr val="0070C0"/>
                </a:solidFill>
              </a:rPr>
              <a:t>)"&gt;</a:t>
            </a:r>
            <a:endParaRPr lang="en-US" sz="1000" dirty="0">
              <a:solidFill>
                <a:srgbClr val="0070C0"/>
              </a:solidFill>
            </a:endParaRPr>
          </a:p>
          <a:p>
            <a:r>
              <a:rPr lang="en-US" sz="1000" b="1" dirty="0"/>
              <a:t>TS-DATEI</a:t>
            </a:r>
          </a:p>
          <a:p>
            <a:r>
              <a:rPr lang="de-DE" sz="1000" dirty="0"/>
              <a:t>• </a:t>
            </a:r>
            <a:r>
              <a:rPr lang="de-DE" sz="1000" dirty="0" err="1">
                <a:solidFill>
                  <a:srgbClr val="0070C0"/>
                </a:solidFill>
              </a:rPr>
              <a:t>showInfoCard</a:t>
            </a:r>
            <a:r>
              <a:rPr lang="de-DE" sz="1000" dirty="0">
                <a:solidFill>
                  <a:srgbClr val="0070C0"/>
                </a:solidFill>
              </a:rPr>
              <a:t>(e: </a:t>
            </a:r>
            <a:r>
              <a:rPr lang="de-DE" sz="1000" dirty="0" err="1">
                <a:solidFill>
                  <a:srgbClr val="0070C0"/>
                </a:solidFill>
              </a:rPr>
              <a:t>any</a:t>
            </a:r>
            <a:r>
              <a:rPr lang="de-DE" sz="1000" dirty="0">
                <a:solidFill>
                  <a:srgbClr val="0070C0"/>
                </a:solidFill>
              </a:rPr>
              <a:t>){</a:t>
            </a:r>
          </a:p>
          <a:p>
            <a:r>
              <a:rPr lang="de-DE" sz="1000" dirty="0">
                <a:solidFill>
                  <a:srgbClr val="0070C0"/>
                </a:solidFill>
              </a:rPr>
              <a:t>   console.log('Show Info-Card');</a:t>
            </a:r>
          </a:p>
          <a:p>
            <a:r>
              <a:rPr lang="de-DE" sz="1000" dirty="0">
                <a:solidFill>
                  <a:srgbClr val="0070C0"/>
                </a:solidFill>
              </a:rPr>
              <a:t>   console.log("</a:t>
            </a:r>
            <a:r>
              <a:rPr lang="de-DE" sz="1000" dirty="0" err="1">
                <a:solidFill>
                  <a:srgbClr val="0070C0"/>
                </a:solidFill>
              </a:rPr>
              <a:t>you've</a:t>
            </a:r>
            <a:r>
              <a:rPr lang="de-DE" sz="1000" dirty="0">
                <a:solidFill>
                  <a:srgbClr val="0070C0"/>
                </a:solidFill>
              </a:rPr>
              <a:t> </a:t>
            </a:r>
            <a:r>
              <a:rPr lang="de-DE" sz="1000" dirty="0" err="1">
                <a:solidFill>
                  <a:srgbClr val="0070C0"/>
                </a:solidFill>
              </a:rPr>
              <a:t>hovered</a:t>
            </a:r>
            <a:r>
              <a:rPr lang="de-DE" sz="1000" dirty="0">
                <a:solidFill>
                  <a:srgbClr val="0070C0"/>
                </a:solidFill>
              </a:rPr>
              <a:t> </a:t>
            </a:r>
            <a:r>
              <a:rPr lang="de-DE" sz="1000" dirty="0" err="1">
                <a:solidFill>
                  <a:srgbClr val="0070C0"/>
                </a:solidFill>
              </a:rPr>
              <a:t>over</a:t>
            </a:r>
            <a:r>
              <a:rPr lang="de-DE" sz="1000" dirty="0">
                <a:solidFill>
                  <a:srgbClr val="0070C0"/>
                </a:solidFill>
              </a:rPr>
              <a:t> </a:t>
            </a:r>
            <a:r>
              <a:rPr lang="de-DE" sz="1000" dirty="0" err="1">
                <a:solidFill>
                  <a:srgbClr val="0070C0"/>
                </a:solidFill>
              </a:rPr>
              <a:t>the</a:t>
            </a:r>
            <a:r>
              <a:rPr lang="de-DE" sz="1000" dirty="0">
                <a:solidFill>
                  <a:srgbClr val="0070C0"/>
                </a:solidFill>
              </a:rPr>
              <a:t> </a:t>
            </a:r>
            <a:r>
              <a:rPr lang="de-DE" sz="1000" dirty="0" err="1">
                <a:solidFill>
                  <a:srgbClr val="0070C0"/>
                </a:solidFill>
              </a:rPr>
              <a:t>id</a:t>
            </a:r>
            <a:r>
              <a:rPr lang="de-DE" sz="1000" dirty="0">
                <a:solidFill>
                  <a:srgbClr val="0070C0"/>
                </a:solidFill>
              </a:rPr>
              <a:t>" + e.target.id);</a:t>
            </a:r>
          </a:p>
          <a:p>
            <a:r>
              <a:rPr lang="de-DE" sz="1000" dirty="0">
                <a:solidFill>
                  <a:srgbClr val="0070C0"/>
                </a:solidFill>
              </a:rPr>
              <a:t>  }</a:t>
            </a:r>
          </a:p>
          <a:p>
            <a:endParaRPr lang="en-US" sz="1200" dirty="0">
              <a:solidFill>
                <a:srgbClr val="0070C0"/>
              </a:solidFill>
            </a:endParaRPr>
          </a:p>
          <a:p>
            <a:r>
              <a:rPr lang="de-DE" b="1" dirty="0"/>
              <a:t>KLICK-EVENTS </a:t>
            </a:r>
            <a:r>
              <a:rPr lang="de-DE" b="1" dirty="0" smtClean="0"/>
              <a:t>ABFANGEN (</a:t>
            </a:r>
            <a:r>
              <a:rPr lang="de-DE" dirty="0" err="1">
                <a:solidFill>
                  <a:srgbClr val="FF0000"/>
                </a:solidFill>
              </a:rPr>
              <a:t>document:click</a:t>
            </a:r>
            <a:r>
              <a:rPr lang="de-DE" b="1" dirty="0" smtClean="0"/>
              <a:t>) ODER HOVER-EVENT (</a:t>
            </a:r>
            <a:r>
              <a:rPr lang="de-DE" dirty="0" err="1" smtClean="0">
                <a:solidFill>
                  <a:srgbClr val="FF0000"/>
                </a:solidFill>
              </a:rPr>
              <a:t>document:mouseover</a:t>
            </a:r>
            <a:r>
              <a:rPr lang="de-DE" b="1" dirty="0" smtClean="0"/>
              <a:t>)</a:t>
            </a:r>
          </a:p>
          <a:p>
            <a:r>
              <a:rPr lang="de-DE" b="1" dirty="0"/>
              <a:t>ODER </a:t>
            </a:r>
            <a:r>
              <a:rPr lang="de-DE" b="1" dirty="0" smtClean="0"/>
              <a:t>NICHT-HOVER-EVENT </a:t>
            </a:r>
            <a:r>
              <a:rPr lang="de-DE" b="1" dirty="0"/>
              <a:t>(</a:t>
            </a:r>
            <a:r>
              <a:rPr lang="de-DE" dirty="0" err="1" smtClean="0">
                <a:solidFill>
                  <a:srgbClr val="FF0000"/>
                </a:solidFill>
              </a:rPr>
              <a:t>document:mouseout</a:t>
            </a:r>
            <a:r>
              <a:rPr lang="de-DE" b="1" dirty="0" smtClean="0"/>
              <a:t>)   </a:t>
            </a:r>
            <a:r>
              <a:rPr lang="de-DE" b="1" dirty="0" smtClean="0">
                <a:solidFill>
                  <a:srgbClr val="00B050"/>
                </a:solidFill>
              </a:rPr>
              <a:t>FLEXIBEL</a:t>
            </a:r>
            <a:endParaRPr lang="de-DE" b="1" dirty="0">
              <a:solidFill>
                <a:srgbClr val="00B050"/>
              </a:solidFill>
            </a:endParaRPr>
          </a:p>
          <a:p>
            <a:r>
              <a:rPr lang="de-DE" sz="1000" dirty="0" err="1">
                <a:solidFill>
                  <a:srgbClr val="0070C0"/>
                </a:solidFill>
              </a:rPr>
              <a:t>import</a:t>
            </a:r>
            <a:r>
              <a:rPr lang="de-DE" sz="1000" dirty="0">
                <a:solidFill>
                  <a:srgbClr val="0070C0"/>
                </a:solidFill>
              </a:rPr>
              <a:t> { </a:t>
            </a:r>
            <a:r>
              <a:rPr lang="de-DE" sz="1000" dirty="0" err="1">
                <a:solidFill>
                  <a:srgbClr val="0070C0"/>
                </a:solidFill>
              </a:rPr>
              <a:t>Component</a:t>
            </a:r>
            <a:r>
              <a:rPr lang="de-DE" sz="1000" dirty="0">
                <a:solidFill>
                  <a:srgbClr val="0070C0"/>
                </a:solidFill>
              </a:rPr>
              <a:t>, </a:t>
            </a:r>
            <a:r>
              <a:rPr lang="de-DE" sz="1000" dirty="0" err="1">
                <a:solidFill>
                  <a:srgbClr val="0070C0"/>
                </a:solidFill>
              </a:rPr>
              <a:t>HostListener</a:t>
            </a:r>
            <a:r>
              <a:rPr lang="de-DE" sz="1000" dirty="0">
                <a:solidFill>
                  <a:srgbClr val="0070C0"/>
                </a:solidFill>
              </a:rPr>
              <a:t> } from '@angular/</a:t>
            </a:r>
            <a:r>
              <a:rPr lang="de-DE" sz="1000" dirty="0" err="1">
                <a:solidFill>
                  <a:srgbClr val="0070C0"/>
                </a:solidFill>
              </a:rPr>
              <a:t>core</a:t>
            </a:r>
            <a:r>
              <a:rPr lang="de-DE" sz="1000" dirty="0">
                <a:solidFill>
                  <a:srgbClr val="0070C0"/>
                </a:solidFill>
              </a:rPr>
              <a:t>';</a:t>
            </a:r>
          </a:p>
          <a:p>
            <a:endParaRPr lang="de-DE" sz="1000" dirty="0">
              <a:solidFill>
                <a:srgbClr val="0070C0"/>
              </a:solidFill>
            </a:endParaRPr>
          </a:p>
          <a:p>
            <a:r>
              <a:rPr lang="de-DE" sz="1000" dirty="0" smtClean="0">
                <a:solidFill>
                  <a:srgbClr val="0070C0"/>
                </a:solidFill>
              </a:rPr>
              <a:t>@</a:t>
            </a:r>
            <a:r>
              <a:rPr lang="de-DE" sz="1000" dirty="0" err="1">
                <a:solidFill>
                  <a:srgbClr val="0070C0"/>
                </a:solidFill>
              </a:rPr>
              <a:t>HostListener</a:t>
            </a:r>
            <a:r>
              <a:rPr lang="de-DE" sz="1000" dirty="0">
                <a:solidFill>
                  <a:srgbClr val="0070C0"/>
                </a:solidFill>
              </a:rPr>
              <a:t>('</a:t>
            </a:r>
            <a:r>
              <a:rPr lang="de-DE" sz="1000" dirty="0" err="1">
                <a:solidFill>
                  <a:srgbClr val="FF0000"/>
                </a:solidFill>
              </a:rPr>
              <a:t>document:click</a:t>
            </a:r>
            <a:r>
              <a:rPr lang="de-DE" sz="1000" dirty="0">
                <a:solidFill>
                  <a:srgbClr val="0070C0"/>
                </a:solidFill>
              </a:rPr>
              <a:t>', ['$</a:t>
            </a:r>
            <a:r>
              <a:rPr lang="de-DE" sz="1000" dirty="0" err="1">
                <a:solidFill>
                  <a:srgbClr val="0070C0"/>
                </a:solidFill>
              </a:rPr>
              <a:t>event</a:t>
            </a:r>
            <a:r>
              <a:rPr lang="de-DE" sz="1000" dirty="0">
                <a:solidFill>
                  <a:srgbClr val="0070C0"/>
                </a:solidFill>
              </a:rPr>
              <a:t>'])</a:t>
            </a:r>
          </a:p>
          <a:p>
            <a:r>
              <a:rPr lang="de-DE" sz="1000" dirty="0">
                <a:solidFill>
                  <a:srgbClr val="0070C0"/>
                </a:solidFill>
              </a:rPr>
              <a:t>  </a:t>
            </a:r>
            <a:r>
              <a:rPr lang="de-DE" sz="1000" dirty="0" err="1">
                <a:solidFill>
                  <a:srgbClr val="00B050"/>
                </a:solidFill>
              </a:rPr>
              <a:t>onDocumentClick</a:t>
            </a:r>
            <a:r>
              <a:rPr lang="de-DE" sz="1000" dirty="0">
                <a:solidFill>
                  <a:srgbClr val="0070C0"/>
                </a:solidFill>
              </a:rPr>
              <a:t>(</a:t>
            </a:r>
            <a:r>
              <a:rPr lang="de-DE" sz="1000" dirty="0" err="1">
                <a:solidFill>
                  <a:srgbClr val="0070C0"/>
                </a:solidFill>
              </a:rPr>
              <a:t>event</a:t>
            </a:r>
            <a:r>
              <a:rPr lang="de-DE" sz="1000" dirty="0">
                <a:solidFill>
                  <a:srgbClr val="0070C0"/>
                </a:solidFill>
              </a:rPr>
              <a:t>: </a:t>
            </a:r>
            <a:r>
              <a:rPr lang="de-DE" sz="1000" dirty="0" err="1">
                <a:solidFill>
                  <a:srgbClr val="0070C0"/>
                </a:solidFill>
              </a:rPr>
              <a:t>MouseEvent</a:t>
            </a:r>
            <a:r>
              <a:rPr lang="de-DE" sz="1000" dirty="0">
                <a:solidFill>
                  <a:srgbClr val="0070C0"/>
                </a:solidFill>
              </a:rPr>
              <a:t>) {</a:t>
            </a:r>
          </a:p>
          <a:p>
            <a:r>
              <a:rPr lang="de-DE" sz="1000" dirty="0">
                <a:solidFill>
                  <a:srgbClr val="0070C0"/>
                </a:solidFill>
              </a:rPr>
              <a:t>    </a:t>
            </a:r>
            <a:r>
              <a:rPr lang="de-DE" sz="1000" dirty="0" err="1">
                <a:solidFill>
                  <a:srgbClr val="0070C0"/>
                </a:solidFill>
              </a:rPr>
              <a:t>let</a:t>
            </a:r>
            <a:r>
              <a:rPr lang="de-DE" sz="1000" dirty="0">
                <a:solidFill>
                  <a:srgbClr val="0070C0"/>
                </a:solidFill>
              </a:rPr>
              <a:t> </a:t>
            </a:r>
            <a:r>
              <a:rPr lang="de-DE" sz="1000" dirty="0" err="1">
                <a:solidFill>
                  <a:srgbClr val="0070C0"/>
                </a:solidFill>
              </a:rPr>
              <a:t>elementId</a:t>
            </a:r>
            <a:r>
              <a:rPr lang="de-DE" sz="1000" dirty="0">
                <a:solidFill>
                  <a:srgbClr val="0070C0"/>
                </a:solidFill>
              </a:rPr>
              <a:t>: </a:t>
            </a:r>
            <a:r>
              <a:rPr lang="de-DE" sz="1000" dirty="0" err="1">
                <a:solidFill>
                  <a:srgbClr val="0070C0"/>
                </a:solidFill>
              </a:rPr>
              <a:t>string</a:t>
            </a:r>
            <a:r>
              <a:rPr lang="de-DE" sz="1000" dirty="0">
                <a:solidFill>
                  <a:srgbClr val="0070C0"/>
                </a:solidFill>
              </a:rPr>
              <a:t> = (</a:t>
            </a:r>
            <a:r>
              <a:rPr lang="de-DE" sz="1000" dirty="0" err="1">
                <a:solidFill>
                  <a:srgbClr val="0070C0"/>
                </a:solidFill>
              </a:rPr>
              <a:t>event.target</a:t>
            </a:r>
            <a:r>
              <a:rPr lang="de-DE" sz="1000" dirty="0">
                <a:solidFill>
                  <a:srgbClr val="0070C0"/>
                </a:solidFill>
              </a:rPr>
              <a:t> </a:t>
            </a:r>
            <a:r>
              <a:rPr lang="de-DE" sz="1000" dirty="0" err="1">
                <a:solidFill>
                  <a:srgbClr val="0070C0"/>
                </a:solidFill>
              </a:rPr>
              <a:t>as</a:t>
            </a:r>
            <a:r>
              <a:rPr lang="de-DE" sz="1000" dirty="0">
                <a:solidFill>
                  <a:srgbClr val="0070C0"/>
                </a:solidFill>
              </a:rPr>
              <a:t> Element).</a:t>
            </a:r>
            <a:r>
              <a:rPr lang="de-DE" sz="1000" dirty="0" err="1">
                <a:solidFill>
                  <a:srgbClr val="0070C0"/>
                </a:solidFill>
              </a:rPr>
              <a:t>id</a:t>
            </a:r>
            <a:r>
              <a:rPr lang="de-DE" sz="1000" dirty="0">
                <a:solidFill>
                  <a:srgbClr val="0070C0"/>
                </a:solidFill>
              </a:rPr>
              <a:t>;</a:t>
            </a:r>
          </a:p>
          <a:p>
            <a:r>
              <a:rPr lang="de-DE" sz="1000" dirty="0">
                <a:solidFill>
                  <a:srgbClr val="0070C0"/>
                </a:solidFill>
              </a:rPr>
              <a:t>    </a:t>
            </a:r>
            <a:r>
              <a:rPr lang="de-DE" sz="1000" dirty="0" err="1">
                <a:solidFill>
                  <a:srgbClr val="0070C0"/>
                </a:solidFill>
              </a:rPr>
              <a:t>if</a:t>
            </a:r>
            <a:r>
              <a:rPr lang="de-DE" sz="1000" dirty="0">
                <a:solidFill>
                  <a:srgbClr val="0070C0"/>
                </a:solidFill>
              </a:rPr>
              <a:t>(</a:t>
            </a:r>
            <a:r>
              <a:rPr lang="de-DE" sz="1000" dirty="0" err="1">
                <a:solidFill>
                  <a:srgbClr val="0070C0"/>
                </a:solidFill>
              </a:rPr>
              <a:t>elementId</a:t>
            </a:r>
            <a:r>
              <a:rPr lang="de-DE" sz="1000" dirty="0">
                <a:solidFill>
                  <a:srgbClr val="0070C0"/>
                </a:solidFill>
              </a:rPr>
              <a:t> == 'video-</a:t>
            </a:r>
            <a:r>
              <a:rPr lang="de-DE" sz="1000" dirty="0" err="1">
                <a:solidFill>
                  <a:srgbClr val="0070C0"/>
                </a:solidFill>
              </a:rPr>
              <a:t>close</a:t>
            </a:r>
            <a:r>
              <a:rPr lang="de-DE" sz="1000" dirty="0">
                <a:solidFill>
                  <a:srgbClr val="0070C0"/>
                </a:solidFill>
              </a:rPr>
              <a:t>'){</a:t>
            </a:r>
          </a:p>
          <a:p>
            <a:r>
              <a:rPr lang="de-DE" sz="1000" dirty="0">
                <a:solidFill>
                  <a:srgbClr val="0070C0"/>
                </a:solidFill>
              </a:rPr>
              <a:t>      console.log(</a:t>
            </a:r>
            <a:r>
              <a:rPr lang="de-DE" sz="1000" dirty="0" err="1">
                <a:solidFill>
                  <a:srgbClr val="0070C0"/>
                </a:solidFill>
              </a:rPr>
              <a:t>event.target</a:t>
            </a:r>
            <a:r>
              <a:rPr lang="de-DE" sz="1000" dirty="0">
                <a:solidFill>
                  <a:srgbClr val="0070C0"/>
                </a:solidFill>
              </a:rPr>
              <a:t>);</a:t>
            </a:r>
          </a:p>
          <a:p>
            <a:r>
              <a:rPr lang="de-DE" sz="1000" dirty="0">
                <a:solidFill>
                  <a:srgbClr val="0070C0"/>
                </a:solidFill>
              </a:rPr>
              <a:t>       </a:t>
            </a:r>
            <a:r>
              <a:rPr lang="de-DE" sz="1000" dirty="0" err="1">
                <a:solidFill>
                  <a:srgbClr val="0070C0"/>
                </a:solidFill>
              </a:rPr>
              <a:t>this.closeVideo</a:t>
            </a:r>
            <a:r>
              <a:rPr lang="de-DE" sz="1000" dirty="0">
                <a:solidFill>
                  <a:srgbClr val="0070C0"/>
                </a:solidFill>
              </a:rPr>
              <a:t>();</a:t>
            </a:r>
          </a:p>
          <a:p>
            <a:r>
              <a:rPr lang="de-DE" sz="1000" dirty="0">
                <a:solidFill>
                  <a:srgbClr val="0070C0"/>
                </a:solidFill>
              </a:rPr>
              <a:t>    }</a:t>
            </a:r>
          </a:p>
          <a:p>
            <a:r>
              <a:rPr lang="de-DE" sz="1000" dirty="0">
                <a:solidFill>
                  <a:srgbClr val="0070C0"/>
                </a:solidFill>
              </a:rPr>
              <a:t>  }</a:t>
            </a:r>
          </a:p>
        </p:txBody>
      </p:sp>
    </p:spTree>
    <p:extLst>
      <p:ext uri="{BB962C8B-B14F-4D97-AF65-F5344CB8AC3E}">
        <p14:creationId xmlns:p14="http://schemas.microsoft.com/office/powerpoint/2010/main" val="1024917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3318269" y="0"/>
            <a:ext cx="1672253" cy="369332"/>
          </a:xfrm>
          <a:prstGeom prst="rect">
            <a:avLst/>
          </a:prstGeom>
          <a:noFill/>
        </p:spPr>
        <p:txBody>
          <a:bodyPr wrap="none" rtlCol="0">
            <a:spAutoFit/>
          </a:bodyPr>
          <a:lstStyle/>
          <a:p>
            <a:r>
              <a:rPr lang="de-DE" b="1" dirty="0"/>
              <a:t>19. Angular CSS</a:t>
            </a:r>
          </a:p>
        </p:txBody>
      </p:sp>
      <p:sp>
        <p:nvSpPr>
          <p:cNvPr id="8" name="Rechteck 7"/>
          <p:cNvSpPr/>
          <p:nvPr/>
        </p:nvSpPr>
        <p:spPr>
          <a:xfrm>
            <a:off x="8586" y="369332"/>
            <a:ext cx="8955902" cy="5786199"/>
          </a:xfrm>
          <a:prstGeom prst="rect">
            <a:avLst/>
          </a:prstGeom>
        </p:spPr>
        <p:txBody>
          <a:bodyPr wrap="square">
            <a:spAutoFit/>
          </a:bodyPr>
          <a:lstStyle/>
          <a:p>
            <a:r>
              <a:rPr lang="de-DE" sz="1000" b="1" dirty="0"/>
              <a:t>SCHRIFTART GLOBAL EINBINDEN von </a:t>
            </a:r>
            <a:r>
              <a:rPr lang="de-DE" sz="1000" b="1" dirty="0">
                <a:hlinkClick r:id="rId2"/>
              </a:rPr>
              <a:t>https://gwfh.mranftl.com/fonts</a:t>
            </a:r>
            <a:r>
              <a:rPr lang="de-DE" sz="1000" b="1" dirty="0"/>
              <a:t> </a:t>
            </a:r>
          </a:p>
          <a:p>
            <a:r>
              <a:rPr lang="de-DE" sz="1000" dirty="0"/>
              <a:t>• Schriftart global einbinden: in der </a:t>
            </a:r>
            <a:r>
              <a:rPr lang="de-DE" sz="1000" dirty="0" err="1"/>
              <a:t>style.scss</a:t>
            </a:r>
            <a:r>
              <a:rPr lang="de-DE" sz="1000" dirty="0"/>
              <a:t> einbinden </a:t>
            </a:r>
          </a:p>
          <a:p>
            <a:endParaRPr lang="de-DE" sz="1000" dirty="0">
              <a:solidFill>
                <a:srgbClr val="0070C0"/>
              </a:solidFill>
            </a:endParaRPr>
          </a:p>
          <a:p>
            <a:r>
              <a:rPr lang="de-DE" sz="1000" dirty="0" err="1">
                <a:solidFill>
                  <a:srgbClr val="0070C0"/>
                </a:solidFill>
              </a:rPr>
              <a:t>body</a:t>
            </a:r>
            <a:r>
              <a:rPr lang="de-DE" sz="1000" dirty="0">
                <a:solidFill>
                  <a:srgbClr val="0070C0"/>
                </a:solidFill>
              </a:rPr>
              <a:t>{</a:t>
            </a:r>
          </a:p>
          <a:p>
            <a:r>
              <a:rPr lang="de-DE" sz="1000" dirty="0">
                <a:solidFill>
                  <a:srgbClr val="0070C0"/>
                </a:solidFill>
              </a:rPr>
              <a:t>    background-color: </a:t>
            </a:r>
            <a:r>
              <a:rPr lang="de-DE" sz="1000" dirty="0" err="1">
                <a:solidFill>
                  <a:srgbClr val="0070C0"/>
                </a:solidFill>
              </a:rPr>
              <a:t>lightyellow</a:t>
            </a:r>
            <a:r>
              <a:rPr lang="de-DE" sz="1000" dirty="0">
                <a:solidFill>
                  <a:srgbClr val="0070C0"/>
                </a:solidFill>
              </a:rPr>
              <a:t>;</a:t>
            </a:r>
          </a:p>
          <a:p>
            <a:r>
              <a:rPr lang="de-DE" sz="1000" dirty="0">
                <a:solidFill>
                  <a:srgbClr val="0070C0"/>
                </a:solidFill>
              </a:rPr>
              <a:t>    margin:0;</a:t>
            </a:r>
          </a:p>
          <a:p>
            <a:r>
              <a:rPr lang="de-DE" sz="1000" dirty="0">
                <a:solidFill>
                  <a:srgbClr val="0070C0"/>
                </a:solidFill>
              </a:rPr>
              <a:t>    </a:t>
            </a:r>
            <a:r>
              <a:rPr lang="de-DE" sz="1000" dirty="0" err="1">
                <a:solidFill>
                  <a:srgbClr val="0070C0"/>
                </a:solidFill>
              </a:rPr>
              <a:t>font-family</a:t>
            </a:r>
            <a:r>
              <a:rPr lang="de-DE" sz="1000" dirty="0">
                <a:solidFill>
                  <a:srgbClr val="0070C0"/>
                </a:solidFill>
              </a:rPr>
              <a:t>: '</a:t>
            </a:r>
            <a:r>
              <a:rPr lang="de-DE" sz="1000" dirty="0" err="1">
                <a:solidFill>
                  <a:srgbClr val="0070C0"/>
                </a:solidFill>
              </a:rPr>
              <a:t>SelbstHeruntergeladeneSchriftart</a:t>
            </a:r>
            <a:r>
              <a:rPr lang="de-DE" sz="1000" dirty="0">
                <a:solidFill>
                  <a:srgbClr val="0070C0"/>
                </a:solidFill>
              </a:rPr>
              <a:t>', </a:t>
            </a:r>
            <a:r>
              <a:rPr lang="de-DE" sz="1000" dirty="0" err="1">
                <a:solidFill>
                  <a:srgbClr val="0070C0"/>
                </a:solidFill>
              </a:rPr>
              <a:t>sans-serif</a:t>
            </a:r>
            <a:r>
              <a:rPr lang="de-DE" sz="1000" dirty="0">
                <a:solidFill>
                  <a:srgbClr val="0070C0"/>
                </a:solidFill>
              </a:rPr>
              <a:t>;</a:t>
            </a:r>
          </a:p>
          <a:p>
            <a:r>
              <a:rPr lang="de-DE" sz="1000" dirty="0">
                <a:solidFill>
                  <a:srgbClr val="0070C0"/>
                </a:solidFill>
              </a:rPr>
              <a:t>      </a:t>
            </a:r>
          </a:p>
          <a:p>
            <a:r>
              <a:rPr lang="de-DE" sz="1000" dirty="0">
                <a:solidFill>
                  <a:srgbClr val="0070C0"/>
                </a:solidFill>
              </a:rPr>
              <a:t>}</a:t>
            </a:r>
          </a:p>
          <a:p>
            <a:endParaRPr lang="de-DE" sz="1000" dirty="0">
              <a:solidFill>
                <a:srgbClr val="0070C0"/>
              </a:solidFill>
            </a:endParaRPr>
          </a:p>
          <a:p>
            <a:r>
              <a:rPr lang="de-DE" sz="1000" dirty="0">
                <a:solidFill>
                  <a:srgbClr val="0070C0"/>
                </a:solidFill>
              </a:rPr>
              <a:t>@</a:t>
            </a:r>
            <a:r>
              <a:rPr lang="de-DE" sz="1000" dirty="0" err="1">
                <a:solidFill>
                  <a:srgbClr val="0070C0"/>
                </a:solidFill>
              </a:rPr>
              <a:t>font</a:t>
            </a:r>
            <a:r>
              <a:rPr lang="de-DE" sz="1000" dirty="0">
                <a:solidFill>
                  <a:srgbClr val="0070C0"/>
                </a:solidFill>
              </a:rPr>
              <a:t>-face {</a:t>
            </a:r>
          </a:p>
          <a:p>
            <a:r>
              <a:rPr lang="de-DE" sz="1000" dirty="0">
                <a:solidFill>
                  <a:srgbClr val="0070C0"/>
                </a:solidFill>
              </a:rPr>
              <a:t>    </a:t>
            </a:r>
            <a:r>
              <a:rPr lang="de-DE" sz="1000" dirty="0" err="1">
                <a:solidFill>
                  <a:srgbClr val="0070C0"/>
                </a:solidFill>
              </a:rPr>
              <a:t>font-family</a:t>
            </a:r>
            <a:r>
              <a:rPr lang="de-DE" sz="1000" dirty="0">
                <a:solidFill>
                  <a:srgbClr val="0070C0"/>
                </a:solidFill>
              </a:rPr>
              <a:t>: '</a:t>
            </a:r>
            <a:r>
              <a:rPr lang="de-DE" sz="1000" dirty="0" err="1">
                <a:solidFill>
                  <a:srgbClr val="0070C0"/>
                </a:solidFill>
              </a:rPr>
              <a:t>SelbstHeruntergeladeneSchriftart</a:t>
            </a:r>
            <a:r>
              <a:rPr lang="de-DE" sz="1000" dirty="0">
                <a:solidFill>
                  <a:srgbClr val="0070C0"/>
                </a:solidFill>
              </a:rPr>
              <a:t>';</a:t>
            </a:r>
          </a:p>
          <a:p>
            <a:r>
              <a:rPr lang="de-DE" sz="1000" dirty="0">
                <a:solidFill>
                  <a:srgbClr val="0070C0"/>
                </a:solidFill>
              </a:rPr>
              <a:t>    </a:t>
            </a:r>
            <a:r>
              <a:rPr lang="de-DE" sz="1000" dirty="0" err="1">
                <a:solidFill>
                  <a:srgbClr val="0070C0"/>
                </a:solidFill>
              </a:rPr>
              <a:t>src</a:t>
            </a:r>
            <a:r>
              <a:rPr lang="de-DE" sz="1000" dirty="0">
                <a:solidFill>
                  <a:srgbClr val="0070C0"/>
                </a:solidFill>
              </a:rPr>
              <a:t>: </a:t>
            </a:r>
            <a:r>
              <a:rPr lang="de-DE" sz="1000" dirty="0" err="1">
                <a:solidFill>
                  <a:srgbClr val="0070C0"/>
                </a:solidFill>
              </a:rPr>
              <a:t>url</a:t>
            </a:r>
            <a:r>
              <a:rPr lang="de-DE" sz="1000" dirty="0">
                <a:solidFill>
                  <a:srgbClr val="0070C0"/>
                </a:solidFill>
              </a:rPr>
              <a:t>('/</a:t>
            </a:r>
            <a:r>
              <a:rPr lang="de-DE" sz="1000" dirty="0" err="1">
                <a:solidFill>
                  <a:srgbClr val="0070C0"/>
                </a:solidFill>
              </a:rPr>
              <a:t>assets</a:t>
            </a:r>
            <a:r>
              <a:rPr lang="de-DE" sz="1000" dirty="0">
                <a:solidFill>
                  <a:srgbClr val="0070C0"/>
                </a:solidFill>
              </a:rPr>
              <a:t>/</a:t>
            </a:r>
            <a:r>
              <a:rPr lang="de-DE" sz="1000" dirty="0" err="1">
                <a:solidFill>
                  <a:srgbClr val="0070C0"/>
                </a:solidFill>
              </a:rPr>
              <a:t>fonts</a:t>
            </a:r>
            <a:r>
              <a:rPr lang="de-DE" sz="1000" dirty="0">
                <a:solidFill>
                  <a:srgbClr val="0070C0"/>
                </a:solidFill>
              </a:rPr>
              <a:t>/marvel-v16-latin-regular.woff2') </a:t>
            </a:r>
            <a:r>
              <a:rPr lang="de-DE" sz="1000" dirty="0" err="1">
                <a:solidFill>
                  <a:srgbClr val="0070C0"/>
                </a:solidFill>
              </a:rPr>
              <a:t>format</a:t>
            </a:r>
            <a:r>
              <a:rPr lang="de-DE" sz="1000" dirty="0">
                <a:solidFill>
                  <a:srgbClr val="0070C0"/>
                </a:solidFill>
              </a:rPr>
              <a:t>('woff2');</a:t>
            </a:r>
          </a:p>
          <a:p>
            <a:r>
              <a:rPr lang="de-DE" sz="1000" dirty="0">
                <a:solidFill>
                  <a:srgbClr val="0070C0"/>
                </a:solidFill>
              </a:rPr>
              <a:t>    </a:t>
            </a:r>
            <a:r>
              <a:rPr lang="de-DE" sz="1000" dirty="0" err="1">
                <a:solidFill>
                  <a:srgbClr val="0070C0"/>
                </a:solidFill>
              </a:rPr>
              <a:t>font-weight</a:t>
            </a:r>
            <a:r>
              <a:rPr lang="de-DE" sz="1000" dirty="0">
                <a:solidFill>
                  <a:srgbClr val="0070C0"/>
                </a:solidFill>
              </a:rPr>
              <a:t>: normal;</a:t>
            </a:r>
          </a:p>
          <a:p>
            <a:r>
              <a:rPr lang="de-DE" sz="1000" dirty="0">
                <a:solidFill>
                  <a:srgbClr val="0070C0"/>
                </a:solidFill>
              </a:rPr>
              <a:t>    </a:t>
            </a:r>
            <a:r>
              <a:rPr lang="de-DE" sz="1000" dirty="0" err="1">
                <a:solidFill>
                  <a:srgbClr val="0070C0"/>
                </a:solidFill>
              </a:rPr>
              <a:t>font</a:t>
            </a:r>
            <a:r>
              <a:rPr lang="de-DE" sz="1000" dirty="0">
                <a:solidFill>
                  <a:srgbClr val="0070C0"/>
                </a:solidFill>
              </a:rPr>
              <a:t>-style: normal;</a:t>
            </a:r>
          </a:p>
          <a:p>
            <a:r>
              <a:rPr lang="de-DE" sz="1000" dirty="0">
                <a:solidFill>
                  <a:srgbClr val="0070C0"/>
                </a:solidFill>
              </a:rPr>
              <a:t>  }</a:t>
            </a:r>
          </a:p>
          <a:p>
            <a:r>
              <a:rPr lang="de-DE" sz="1000" dirty="0">
                <a:solidFill>
                  <a:srgbClr val="0070C0"/>
                </a:solidFill>
              </a:rPr>
              <a:t>  </a:t>
            </a:r>
          </a:p>
          <a:p>
            <a:r>
              <a:rPr lang="de-DE" sz="1000" dirty="0">
                <a:solidFill>
                  <a:srgbClr val="0070C0"/>
                </a:solidFill>
              </a:rPr>
              <a:t>  @</a:t>
            </a:r>
            <a:r>
              <a:rPr lang="de-DE" sz="1000" dirty="0" err="1">
                <a:solidFill>
                  <a:srgbClr val="0070C0"/>
                </a:solidFill>
              </a:rPr>
              <a:t>font</a:t>
            </a:r>
            <a:r>
              <a:rPr lang="de-DE" sz="1000" dirty="0">
                <a:solidFill>
                  <a:srgbClr val="0070C0"/>
                </a:solidFill>
              </a:rPr>
              <a:t>-face {</a:t>
            </a:r>
          </a:p>
          <a:p>
            <a:r>
              <a:rPr lang="de-DE" sz="1000" dirty="0">
                <a:solidFill>
                  <a:srgbClr val="0070C0"/>
                </a:solidFill>
              </a:rPr>
              <a:t>    </a:t>
            </a:r>
            <a:r>
              <a:rPr lang="de-DE" sz="1000" dirty="0" err="1">
                <a:solidFill>
                  <a:srgbClr val="0070C0"/>
                </a:solidFill>
              </a:rPr>
              <a:t>font-family</a:t>
            </a:r>
            <a:r>
              <a:rPr lang="de-DE" sz="1000" dirty="0">
                <a:solidFill>
                  <a:srgbClr val="0070C0"/>
                </a:solidFill>
              </a:rPr>
              <a:t>: '</a:t>
            </a:r>
            <a:r>
              <a:rPr lang="de-DE" sz="1000" dirty="0" err="1">
                <a:solidFill>
                  <a:srgbClr val="0070C0"/>
                </a:solidFill>
              </a:rPr>
              <a:t>SelbstHeruntergeladeneSchriftart</a:t>
            </a:r>
            <a:r>
              <a:rPr lang="de-DE" sz="1000" dirty="0">
                <a:solidFill>
                  <a:srgbClr val="0070C0"/>
                </a:solidFill>
              </a:rPr>
              <a:t>';</a:t>
            </a:r>
          </a:p>
          <a:p>
            <a:r>
              <a:rPr lang="de-DE" sz="1000" dirty="0">
                <a:solidFill>
                  <a:srgbClr val="0070C0"/>
                </a:solidFill>
              </a:rPr>
              <a:t>    </a:t>
            </a:r>
            <a:r>
              <a:rPr lang="de-DE" sz="1000" dirty="0" err="1">
                <a:solidFill>
                  <a:srgbClr val="0070C0"/>
                </a:solidFill>
              </a:rPr>
              <a:t>src</a:t>
            </a:r>
            <a:r>
              <a:rPr lang="de-DE" sz="1000" dirty="0">
                <a:solidFill>
                  <a:srgbClr val="0070C0"/>
                </a:solidFill>
              </a:rPr>
              <a:t>: </a:t>
            </a:r>
            <a:r>
              <a:rPr lang="de-DE" sz="1000" dirty="0" err="1">
                <a:solidFill>
                  <a:srgbClr val="0070C0"/>
                </a:solidFill>
              </a:rPr>
              <a:t>url</a:t>
            </a:r>
            <a:r>
              <a:rPr lang="de-DE" sz="1000" dirty="0">
                <a:solidFill>
                  <a:srgbClr val="0070C0"/>
                </a:solidFill>
              </a:rPr>
              <a:t>('/</a:t>
            </a:r>
            <a:r>
              <a:rPr lang="de-DE" sz="1000" dirty="0" err="1">
                <a:solidFill>
                  <a:srgbClr val="0070C0"/>
                </a:solidFill>
              </a:rPr>
              <a:t>assets</a:t>
            </a:r>
            <a:r>
              <a:rPr lang="de-DE" sz="1000" dirty="0">
                <a:solidFill>
                  <a:srgbClr val="0070C0"/>
                </a:solidFill>
              </a:rPr>
              <a:t>/</a:t>
            </a:r>
            <a:r>
              <a:rPr lang="de-DE" sz="1000" dirty="0" err="1">
                <a:solidFill>
                  <a:srgbClr val="0070C0"/>
                </a:solidFill>
              </a:rPr>
              <a:t>fonts</a:t>
            </a:r>
            <a:r>
              <a:rPr lang="de-DE" sz="1000" dirty="0">
                <a:solidFill>
                  <a:srgbClr val="0070C0"/>
                </a:solidFill>
              </a:rPr>
              <a:t>/marvel-v16-latin-700.woff2') </a:t>
            </a:r>
            <a:r>
              <a:rPr lang="de-DE" sz="1000" dirty="0" err="1">
                <a:solidFill>
                  <a:srgbClr val="0070C0"/>
                </a:solidFill>
              </a:rPr>
              <a:t>format</a:t>
            </a:r>
            <a:r>
              <a:rPr lang="de-DE" sz="1000" dirty="0">
                <a:solidFill>
                  <a:srgbClr val="0070C0"/>
                </a:solidFill>
              </a:rPr>
              <a:t>('woff2');</a:t>
            </a:r>
          </a:p>
          <a:p>
            <a:r>
              <a:rPr lang="de-DE" sz="1000" dirty="0">
                <a:solidFill>
                  <a:srgbClr val="0070C0"/>
                </a:solidFill>
              </a:rPr>
              <a:t>    </a:t>
            </a:r>
            <a:r>
              <a:rPr lang="de-DE" sz="1000" dirty="0" err="1">
                <a:solidFill>
                  <a:srgbClr val="0070C0"/>
                </a:solidFill>
              </a:rPr>
              <a:t>font-weight</a:t>
            </a:r>
            <a:r>
              <a:rPr lang="de-DE" sz="1000" dirty="0">
                <a:solidFill>
                  <a:srgbClr val="0070C0"/>
                </a:solidFill>
              </a:rPr>
              <a:t>: </a:t>
            </a:r>
            <a:r>
              <a:rPr lang="de-DE" sz="1000" dirty="0" err="1">
                <a:solidFill>
                  <a:srgbClr val="0070C0"/>
                </a:solidFill>
              </a:rPr>
              <a:t>bold</a:t>
            </a:r>
            <a:r>
              <a:rPr lang="de-DE" sz="1000" dirty="0">
                <a:solidFill>
                  <a:srgbClr val="0070C0"/>
                </a:solidFill>
              </a:rPr>
              <a:t>;</a:t>
            </a:r>
          </a:p>
          <a:p>
            <a:r>
              <a:rPr lang="de-DE" sz="1000" dirty="0">
                <a:solidFill>
                  <a:srgbClr val="0070C0"/>
                </a:solidFill>
              </a:rPr>
              <a:t>    </a:t>
            </a:r>
            <a:r>
              <a:rPr lang="de-DE" sz="1000" dirty="0" err="1">
                <a:solidFill>
                  <a:srgbClr val="0070C0"/>
                </a:solidFill>
              </a:rPr>
              <a:t>font</a:t>
            </a:r>
            <a:r>
              <a:rPr lang="de-DE" sz="1000" dirty="0">
                <a:solidFill>
                  <a:srgbClr val="0070C0"/>
                </a:solidFill>
              </a:rPr>
              <a:t>-style: normal;</a:t>
            </a:r>
          </a:p>
          <a:p>
            <a:r>
              <a:rPr lang="de-DE" sz="1000" dirty="0">
                <a:solidFill>
                  <a:srgbClr val="0070C0"/>
                </a:solidFill>
              </a:rPr>
              <a:t>  }</a:t>
            </a:r>
          </a:p>
          <a:p>
            <a:endParaRPr lang="de-DE" sz="1000" dirty="0">
              <a:solidFill>
                <a:srgbClr val="0070C0"/>
              </a:solidFill>
            </a:endParaRPr>
          </a:p>
          <a:p>
            <a:r>
              <a:rPr lang="de-DE" sz="1000" dirty="0">
                <a:solidFill>
                  <a:srgbClr val="0070C0"/>
                </a:solidFill>
              </a:rPr>
              <a:t>  @</a:t>
            </a:r>
            <a:r>
              <a:rPr lang="de-DE" sz="1000" dirty="0" err="1">
                <a:solidFill>
                  <a:srgbClr val="0070C0"/>
                </a:solidFill>
              </a:rPr>
              <a:t>font</a:t>
            </a:r>
            <a:r>
              <a:rPr lang="de-DE" sz="1000" dirty="0">
                <a:solidFill>
                  <a:srgbClr val="0070C0"/>
                </a:solidFill>
              </a:rPr>
              <a:t>-face {</a:t>
            </a:r>
          </a:p>
          <a:p>
            <a:r>
              <a:rPr lang="de-DE" sz="1000" dirty="0">
                <a:solidFill>
                  <a:srgbClr val="0070C0"/>
                </a:solidFill>
              </a:rPr>
              <a:t>    </a:t>
            </a:r>
            <a:r>
              <a:rPr lang="de-DE" sz="1000" dirty="0" err="1">
                <a:solidFill>
                  <a:srgbClr val="0070C0"/>
                </a:solidFill>
              </a:rPr>
              <a:t>font-family</a:t>
            </a:r>
            <a:r>
              <a:rPr lang="de-DE" sz="1000" dirty="0">
                <a:solidFill>
                  <a:srgbClr val="0070C0"/>
                </a:solidFill>
              </a:rPr>
              <a:t>: '</a:t>
            </a:r>
            <a:r>
              <a:rPr lang="de-DE" sz="1000" dirty="0" err="1">
                <a:solidFill>
                  <a:srgbClr val="0070C0"/>
                </a:solidFill>
              </a:rPr>
              <a:t>SelbstHeruntergeladeneSchriftart</a:t>
            </a:r>
            <a:r>
              <a:rPr lang="de-DE" sz="1000" dirty="0">
                <a:solidFill>
                  <a:srgbClr val="0070C0"/>
                </a:solidFill>
              </a:rPr>
              <a:t>';</a:t>
            </a:r>
          </a:p>
          <a:p>
            <a:r>
              <a:rPr lang="de-DE" sz="1000" dirty="0">
                <a:solidFill>
                  <a:srgbClr val="0070C0"/>
                </a:solidFill>
              </a:rPr>
              <a:t>    </a:t>
            </a:r>
            <a:r>
              <a:rPr lang="de-DE" sz="1000" dirty="0" err="1">
                <a:solidFill>
                  <a:srgbClr val="0070C0"/>
                </a:solidFill>
              </a:rPr>
              <a:t>src</a:t>
            </a:r>
            <a:r>
              <a:rPr lang="de-DE" sz="1000" dirty="0">
                <a:solidFill>
                  <a:srgbClr val="0070C0"/>
                </a:solidFill>
              </a:rPr>
              <a:t>: </a:t>
            </a:r>
            <a:r>
              <a:rPr lang="de-DE" sz="1000" dirty="0" err="1">
                <a:solidFill>
                  <a:srgbClr val="0070C0"/>
                </a:solidFill>
              </a:rPr>
              <a:t>url</a:t>
            </a:r>
            <a:r>
              <a:rPr lang="de-DE" sz="1000" dirty="0">
                <a:solidFill>
                  <a:srgbClr val="0070C0"/>
                </a:solidFill>
              </a:rPr>
              <a:t>('/</a:t>
            </a:r>
            <a:r>
              <a:rPr lang="de-DE" sz="1000" dirty="0" err="1">
                <a:solidFill>
                  <a:srgbClr val="0070C0"/>
                </a:solidFill>
              </a:rPr>
              <a:t>assets</a:t>
            </a:r>
            <a:r>
              <a:rPr lang="de-DE" sz="1000" dirty="0">
                <a:solidFill>
                  <a:srgbClr val="0070C0"/>
                </a:solidFill>
              </a:rPr>
              <a:t>/</a:t>
            </a:r>
            <a:r>
              <a:rPr lang="de-DE" sz="1000" dirty="0" err="1">
                <a:solidFill>
                  <a:srgbClr val="0070C0"/>
                </a:solidFill>
              </a:rPr>
              <a:t>fonts</a:t>
            </a:r>
            <a:r>
              <a:rPr lang="de-DE" sz="1000" dirty="0">
                <a:solidFill>
                  <a:srgbClr val="0070C0"/>
                </a:solidFill>
              </a:rPr>
              <a:t>/marvel-v16-latin-italic.woff2') </a:t>
            </a:r>
            <a:r>
              <a:rPr lang="de-DE" sz="1000" dirty="0" err="1">
                <a:solidFill>
                  <a:srgbClr val="0070C0"/>
                </a:solidFill>
              </a:rPr>
              <a:t>format</a:t>
            </a:r>
            <a:r>
              <a:rPr lang="de-DE" sz="1000" dirty="0">
                <a:solidFill>
                  <a:srgbClr val="0070C0"/>
                </a:solidFill>
              </a:rPr>
              <a:t>('woff2');</a:t>
            </a:r>
          </a:p>
          <a:p>
            <a:r>
              <a:rPr lang="de-DE" sz="1000" dirty="0">
                <a:solidFill>
                  <a:srgbClr val="0070C0"/>
                </a:solidFill>
              </a:rPr>
              <a:t>    </a:t>
            </a:r>
            <a:r>
              <a:rPr lang="de-DE" sz="1000" dirty="0" err="1">
                <a:solidFill>
                  <a:srgbClr val="0070C0"/>
                </a:solidFill>
              </a:rPr>
              <a:t>font-weight</a:t>
            </a:r>
            <a:r>
              <a:rPr lang="de-DE" sz="1000" dirty="0">
                <a:solidFill>
                  <a:srgbClr val="0070C0"/>
                </a:solidFill>
              </a:rPr>
              <a:t>: normal;</a:t>
            </a:r>
          </a:p>
          <a:p>
            <a:r>
              <a:rPr lang="de-DE" sz="1000" dirty="0">
                <a:solidFill>
                  <a:srgbClr val="0070C0"/>
                </a:solidFill>
              </a:rPr>
              <a:t>    </a:t>
            </a:r>
            <a:r>
              <a:rPr lang="de-DE" sz="1000" dirty="0" err="1">
                <a:solidFill>
                  <a:srgbClr val="0070C0"/>
                </a:solidFill>
              </a:rPr>
              <a:t>font</a:t>
            </a:r>
            <a:r>
              <a:rPr lang="de-DE" sz="1000" dirty="0">
                <a:solidFill>
                  <a:srgbClr val="0070C0"/>
                </a:solidFill>
              </a:rPr>
              <a:t>-style: </a:t>
            </a:r>
            <a:r>
              <a:rPr lang="de-DE" sz="1000" dirty="0" err="1">
                <a:solidFill>
                  <a:srgbClr val="0070C0"/>
                </a:solidFill>
              </a:rPr>
              <a:t>italic</a:t>
            </a:r>
            <a:r>
              <a:rPr lang="de-DE" sz="1000" dirty="0">
                <a:solidFill>
                  <a:srgbClr val="0070C0"/>
                </a:solidFill>
              </a:rPr>
              <a:t>;</a:t>
            </a:r>
          </a:p>
          <a:p>
            <a:r>
              <a:rPr lang="de-DE" sz="1000" dirty="0">
                <a:solidFill>
                  <a:srgbClr val="0070C0"/>
                </a:solidFill>
              </a:rPr>
              <a:t>  }</a:t>
            </a:r>
          </a:p>
          <a:p>
            <a:r>
              <a:rPr lang="de-DE" sz="1000" dirty="0">
                <a:solidFill>
                  <a:srgbClr val="0070C0"/>
                </a:solidFill>
              </a:rPr>
              <a:t>  </a:t>
            </a:r>
          </a:p>
          <a:p>
            <a:r>
              <a:rPr lang="de-DE" sz="1000" dirty="0">
                <a:solidFill>
                  <a:srgbClr val="0070C0"/>
                </a:solidFill>
              </a:rPr>
              <a:t>  @</a:t>
            </a:r>
            <a:r>
              <a:rPr lang="de-DE" sz="1000" dirty="0" err="1">
                <a:solidFill>
                  <a:srgbClr val="0070C0"/>
                </a:solidFill>
              </a:rPr>
              <a:t>font</a:t>
            </a:r>
            <a:r>
              <a:rPr lang="de-DE" sz="1000" dirty="0">
                <a:solidFill>
                  <a:srgbClr val="0070C0"/>
                </a:solidFill>
              </a:rPr>
              <a:t>-face {</a:t>
            </a:r>
          </a:p>
          <a:p>
            <a:r>
              <a:rPr lang="de-DE" sz="1000" dirty="0">
                <a:solidFill>
                  <a:srgbClr val="0070C0"/>
                </a:solidFill>
              </a:rPr>
              <a:t>    </a:t>
            </a:r>
            <a:r>
              <a:rPr lang="de-DE" sz="1000" dirty="0" err="1">
                <a:solidFill>
                  <a:srgbClr val="0070C0"/>
                </a:solidFill>
              </a:rPr>
              <a:t>font-family</a:t>
            </a:r>
            <a:r>
              <a:rPr lang="de-DE" sz="1000" dirty="0">
                <a:solidFill>
                  <a:srgbClr val="0070C0"/>
                </a:solidFill>
              </a:rPr>
              <a:t>: '</a:t>
            </a:r>
            <a:r>
              <a:rPr lang="de-DE" sz="1000" dirty="0" err="1">
                <a:solidFill>
                  <a:srgbClr val="0070C0"/>
                </a:solidFill>
              </a:rPr>
              <a:t>SelbstHeruntergeladeneSchriftart</a:t>
            </a:r>
            <a:r>
              <a:rPr lang="de-DE" sz="1000" dirty="0">
                <a:solidFill>
                  <a:srgbClr val="0070C0"/>
                </a:solidFill>
              </a:rPr>
              <a:t>';</a:t>
            </a:r>
          </a:p>
          <a:p>
            <a:r>
              <a:rPr lang="de-DE" sz="1000" dirty="0">
                <a:solidFill>
                  <a:srgbClr val="0070C0"/>
                </a:solidFill>
              </a:rPr>
              <a:t>    </a:t>
            </a:r>
            <a:r>
              <a:rPr lang="de-DE" sz="1000" dirty="0" err="1">
                <a:solidFill>
                  <a:srgbClr val="0070C0"/>
                </a:solidFill>
              </a:rPr>
              <a:t>src</a:t>
            </a:r>
            <a:r>
              <a:rPr lang="de-DE" sz="1000" dirty="0">
                <a:solidFill>
                  <a:srgbClr val="0070C0"/>
                </a:solidFill>
              </a:rPr>
              <a:t>: </a:t>
            </a:r>
            <a:r>
              <a:rPr lang="de-DE" sz="1000" dirty="0" err="1">
                <a:solidFill>
                  <a:srgbClr val="0070C0"/>
                </a:solidFill>
              </a:rPr>
              <a:t>url</a:t>
            </a:r>
            <a:r>
              <a:rPr lang="de-DE" sz="1000" dirty="0">
                <a:solidFill>
                  <a:srgbClr val="0070C0"/>
                </a:solidFill>
              </a:rPr>
              <a:t>('/</a:t>
            </a:r>
            <a:r>
              <a:rPr lang="de-DE" sz="1000" dirty="0" err="1">
                <a:solidFill>
                  <a:srgbClr val="0070C0"/>
                </a:solidFill>
              </a:rPr>
              <a:t>assets</a:t>
            </a:r>
            <a:r>
              <a:rPr lang="de-DE" sz="1000" dirty="0">
                <a:solidFill>
                  <a:srgbClr val="0070C0"/>
                </a:solidFill>
              </a:rPr>
              <a:t>/</a:t>
            </a:r>
            <a:r>
              <a:rPr lang="de-DE" sz="1000" dirty="0" err="1">
                <a:solidFill>
                  <a:srgbClr val="0070C0"/>
                </a:solidFill>
              </a:rPr>
              <a:t>fonts</a:t>
            </a:r>
            <a:r>
              <a:rPr lang="de-DE" sz="1000" dirty="0">
                <a:solidFill>
                  <a:srgbClr val="0070C0"/>
                </a:solidFill>
              </a:rPr>
              <a:t>/marvel-v16-latin-700italic.woff2') </a:t>
            </a:r>
            <a:r>
              <a:rPr lang="de-DE" sz="1000" dirty="0" err="1">
                <a:solidFill>
                  <a:srgbClr val="0070C0"/>
                </a:solidFill>
              </a:rPr>
              <a:t>format</a:t>
            </a:r>
            <a:r>
              <a:rPr lang="de-DE" sz="1000" dirty="0">
                <a:solidFill>
                  <a:srgbClr val="0070C0"/>
                </a:solidFill>
              </a:rPr>
              <a:t>('woff2');</a:t>
            </a:r>
          </a:p>
          <a:p>
            <a:r>
              <a:rPr lang="de-DE" sz="1000" dirty="0">
                <a:solidFill>
                  <a:srgbClr val="0070C0"/>
                </a:solidFill>
              </a:rPr>
              <a:t>    </a:t>
            </a:r>
            <a:r>
              <a:rPr lang="de-DE" sz="1000" dirty="0" err="1">
                <a:solidFill>
                  <a:srgbClr val="0070C0"/>
                </a:solidFill>
              </a:rPr>
              <a:t>font-weight</a:t>
            </a:r>
            <a:r>
              <a:rPr lang="de-DE" sz="1000" dirty="0">
                <a:solidFill>
                  <a:srgbClr val="0070C0"/>
                </a:solidFill>
              </a:rPr>
              <a:t>: </a:t>
            </a:r>
            <a:r>
              <a:rPr lang="de-DE" sz="1000" dirty="0" err="1">
                <a:solidFill>
                  <a:srgbClr val="0070C0"/>
                </a:solidFill>
              </a:rPr>
              <a:t>bold</a:t>
            </a:r>
            <a:r>
              <a:rPr lang="de-DE" sz="1000" dirty="0">
                <a:solidFill>
                  <a:srgbClr val="0070C0"/>
                </a:solidFill>
              </a:rPr>
              <a:t>;</a:t>
            </a:r>
          </a:p>
          <a:p>
            <a:r>
              <a:rPr lang="de-DE" sz="1000" dirty="0">
                <a:solidFill>
                  <a:srgbClr val="0070C0"/>
                </a:solidFill>
              </a:rPr>
              <a:t>    </a:t>
            </a:r>
            <a:r>
              <a:rPr lang="de-DE" sz="1000" dirty="0" err="1">
                <a:solidFill>
                  <a:srgbClr val="0070C0"/>
                </a:solidFill>
              </a:rPr>
              <a:t>font</a:t>
            </a:r>
            <a:r>
              <a:rPr lang="de-DE" sz="1000" dirty="0">
                <a:solidFill>
                  <a:srgbClr val="0070C0"/>
                </a:solidFill>
              </a:rPr>
              <a:t>-style: </a:t>
            </a:r>
            <a:r>
              <a:rPr lang="de-DE" sz="1000" dirty="0" err="1">
                <a:solidFill>
                  <a:srgbClr val="0070C0"/>
                </a:solidFill>
              </a:rPr>
              <a:t>italic</a:t>
            </a:r>
            <a:r>
              <a:rPr lang="de-DE" sz="1000" dirty="0">
                <a:solidFill>
                  <a:srgbClr val="0070C0"/>
                </a:solidFill>
              </a:rPr>
              <a:t>;</a:t>
            </a:r>
          </a:p>
          <a:p>
            <a:r>
              <a:rPr lang="de-DE" sz="1000" dirty="0">
                <a:solidFill>
                  <a:srgbClr val="0070C0"/>
                </a:solidFill>
              </a:rPr>
              <a:t>  }</a:t>
            </a:r>
          </a:p>
        </p:txBody>
      </p:sp>
      <p:pic>
        <p:nvPicPr>
          <p:cNvPr id="2" name="Grafik 1">
            <a:extLst>
              <a:ext uri="{FF2B5EF4-FFF2-40B4-BE49-F238E27FC236}">
                <a16:creationId xmlns:a16="http://schemas.microsoft.com/office/drawing/2014/main" xmlns="" id="{EDF46B0D-858A-411F-AEAA-0AAD2CE64BD9}"/>
              </a:ext>
            </a:extLst>
          </p:cNvPr>
          <p:cNvPicPr>
            <a:picLocks noChangeAspect="1"/>
          </p:cNvPicPr>
          <p:nvPr/>
        </p:nvPicPr>
        <p:blipFill>
          <a:blip r:embed="rId3"/>
          <a:stretch>
            <a:fillRect/>
          </a:stretch>
        </p:blipFill>
        <p:spPr>
          <a:xfrm>
            <a:off x="4486537" y="1196752"/>
            <a:ext cx="4465391" cy="1152128"/>
          </a:xfrm>
          <a:prstGeom prst="rect">
            <a:avLst/>
          </a:prstGeom>
        </p:spPr>
      </p:pic>
    </p:spTree>
    <p:extLst>
      <p:ext uri="{BB962C8B-B14F-4D97-AF65-F5344CB8AC3E}">
        <p14:creationId xmlns:p14="http://schemas.microsoft.com/office/powerpoint/2010/main" val="1706078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3318269" y="0"/>
            <a:ext cx="1672253" cy="369332"/>
          </a:xfrm>
          <a:prstGeom prst="rect">
            <a:avLst/>
          </a:prstGeom>
          <a:noFill/>
        </p:spPr>
        <p:txBody>
          <a:bodyPr wrap="none" rtlCol="0">
            <a:spAutoFit/>
          </a:bodyPr>
          <a:lstStyle/>
          <a:p>
            <a:r>
              <a:rPr lang="de-DE" b="1" dirty="0"/>
              <a:t>19. Angular CSS</a:t>
            </a:r>
          </a:p>
        </p:txBody>
      </p:sp>
      <p:sp>
        <p:nvSpPr>
          <p:cNvPr id="8" name="Rechteck 7"/>
          <p:cNvSpPr/>
          <p:nvPr/>
        </p:nvSpPr>
        <p:spPr>
          <a:xfrm>
            <a:off x="8586" y="369332"/>
            <a:ext cx="8955902" cy="5170646"/>
          </a:xfrm>
          <a:prstGeom prst="rect">
            <a:avLst/>
          </a:prstGeom>
        </p:spPr>
        <p:txBody>
          <a:bodyPr wrap="square">
            <a:spAutoFit/>
          </a:bodyPr>
          <a:lstStyle/>
          <a:p>
            <a:r>
              <a:rPr lang="de-DE" sz="1000" b="1" dirty="0"/>
              <a:t>CSS-KLASSEN HINZUFÜGEN ODER ENTFERNEN</a:t>
            </a:r>
          </a:p>
          <a:p>
            <a:r>
              <a:rPr lang="de-DE" sz="1000" dirty="0"/>
              <a:t>• </a:t>
            </a:r>
            <a:r>
              <a:rPr lang="de-DE" sz="1000" dirty="0">
                <a:solidFill>
                  <a:srgbClr val="0070C0"/>
                </a:solidFill>
              </a:rPr>
              <a:t>(&lt;</a:t>
            </a:r>
            <a:r>
              <a:rPr lang="de-DE" sz="1000" dirty="0" err="1">
                <a:solidFill>
                  <a:srgbClr val="0070C0"/>
                </a:solidFill>
              </a:rPr>
              <a:t>HTMLInputElement</a:t>
            </a:r>
            <a:r>
              <a:rPr lang="de-DE" sz="1000" dirty="0">
                <a:solidFill>
                  <a:srgbClr val="0070C0"/>
                </a:solidFill>
              </a:rPr>
              <a:t>&gt;</a:t>
            </a:r>
            <a:r>
              <a:rPr lang="de-DE" sz="1000" dirty="0" err="1">
                <a:solidFill>
                  <a:srgbClr val="0070C0"/>
                </a:solidFill>
              </a:rPr>
              <a:t>document.getElementById</a:t>
            </a:r>
            <a:r>
              <a:rPr lang="de-DE" sz="1000" dirty="0">
                <a:solidFill>
                  <a:srgbClr val="0070C0"/>
                </a:solidFill>
              </a:rPr>
              <a:t>('video-container')).</a:t>
            </a:r>
            <a:r>
              <a:rPr lang="de-DE" sz="1000" dirty="0" err="1">
                <a:solidFill>
                  <a:srgbClr val="0070C0"/>
                </a:solidFill>
              </a:rPr>
              <a:t>classList.remove</a:t>
            </a:r>
            <a:r>
              <a:rPr lang="de-DE" sz="1000" dirty="0">
                <a:solidFill>
                  <a:srgbClr val="0070C0"/>
                </a:solidFill>
              </a:rPr>
              <a:t>('d-none');</a:t>
            </a:r>
          </a:p>
          <a:p>
            <a:endParaRPr lang="de-DE" sz="1000" dirty="0">
              <a:solidFill>
                <a:srgbClr val="0070C0"/>
              </a:solidFill>
            </a:endParaRPr>
          </a:p>
          <a:p>
            <a:r>
              <a:rPr lang="de-DE" sz="1000" b="1" dirty="0"/>
              <a:t>MODELS (=Objektvorlage=Klasse) VERWENDEN FÜR SAUBERES PROGRAMMIEREN</a:t>
            </a:r>
          </a:p>
          <a:p>
            <a:r>
              <a:rPr lang="de-DE" sz="1000" dirty="0"/>
              <a:t>• Erstellen in </a:t>
            </a:r>
            <a:r>
              <a:rPr lang="de-DE" sz="1000" dirty="0" err="1"/>
              <a:t>src</a:t>
            </a:r>
            <a:r>
              <a:rPr lang="de-DE" sz="1000" dirty="0"/>
              <a:t>/</a:t>
            </a:r>
            <a:r>
              <a:rPr lang="de-DE" sz="1000" dirty="0" err="1"/>
              <a:t>models</a:t>
            </a:r>
            <a:r>
              <a:rPr lang="de-DE" sz="1000" dirty="0"/>
              <a:t>/</a:t>
            </a:r>
            <a:r>
              <a:rPr lang="de-DE" sz="1000" dirty="0" err="1"/>
              <a:t>user.class.ts</a:t>
            </a:r>
            <a:endParaRPr lang="de-DE" sz="1000" dirty="0"/>
          </a:p>
          <a:p>
            <a:r>
              <a:rPr lang="de-DE" sz="1000" dirty="0"/>
              <a:t>• Diese selbst erstellte Klasse kann man überall benutzen, wenn man sie importiert:  </a:t>
            </a:r>
            <a:r>
              <a:rPr lang="de-DE" sz="1000" dirty="0" err="1">
                <a:solidFill>
                  <a:srgbClr val="0070C0"/>
                </a:solidFill>
              </a:rPr>
              <a:t>import</a:t>
            </a:r>
            <a:r>
              <a:rPr lang="de-DE" sz="1000" dirty="0">
                <a:solidFill>
                  <a:srgbClr val="0070C0"/>
                </a:solidFill>
              </a:rPr>
              <a:t> { User } from '</a:t>
            </a:r>
            <a:r>
              <a:rPr lang="de-DE" sz="1000" dirty="0" err="1">
                <a:solidFill>
                  <a:srgbClr val="0070C0"/>
                </a:solidFill>
              </a:rPr>
              <a:t>src</a:t>
            </a:r>
            <a:r>
              <a:rPr lang="de-DE" sz="1000" dirty="0">
                <a:solidFill>
                  <a:srgbClr val="0070C0"/>
                </a:solidFill>
              </a:rPr>
              <a:t>/</a:t>
            </a:r>
            <a:r>
              <a:rPr lang="de-DE" sz="1000" dirty="0" err="1">
                <a:solidFill>
                  <a:srgbClr val="0070C0"/>
                </a:solidFill>
              </a:rPr>
              <a:t>models</a:t>
            </a:r>
            <a:r>
              <a:rPr lang="de-DE" sz="1000" dirty="0">
                <a:solidFill>
                  <a:srgbClr val="0070C0"/>
                </a:solidFill>
              </a:rPr>
              <a:t>/</a:t>
            </a:r>
            <a:r>
              <a:rPr lang="de-DE" sz="1000" dirty="0" err="1">
                <a:solidFill>
                  <a:srgbClr val="0070C0"/>
                </a:solidFill>
              </a:rPr>
              <a:t>user.class</a:t>
            </a:r>
            <a:r>
              <a:rPr lang="de-DE" sz="1000" dirty="0">
                <a:solidFill>
                  <a:srgbClr val="0070C0"/>
                </a:solidFill>
              </a:rPr>
              <a:t>';</a:t>
            </a:r>
          </a:p>
          <a:p>
            <a:r>
              <a:rPr lang="de-DE" sz="1000" dirty="0"/>
              <a:t>• </a:t>
            </a:r>
            <a:r>
              <a:rPr lang="de-DE" sz="1000" dirty="0" err="1">
                <a:solidFill>
                  <a:srgbClr val="0070C0"/>
                </a:solidFill>
              </a:rPr>
              <a:t>this.firstName</a:t>
            </a:r>
            <a:r>
              <a:rPr lang="de-DE" sz="1000" dirty="0">
                <a:solidFill>
                  <a:srgbClr val="0070C0"/>
                </a:solidFill>
              </a:rPr>
              <a:t> = </a:t>
            </a:r>
            <a:r>
              <a:rPr lang="de-DE" sz="1000" dirty="0" err="1">
                <a:solidFill>
                  <a:srgbClr val="0070C0"/>
                </a:solidFill>
              </a:rPr>
              <a:t>obj</a:t>
            </a:r>
            <a:r>
              <a:rPr lang="de-DE" sz="1000" dirty="0">
                <a:solidFill>
                  <a:srgbClr val="0070C0"/>
                </a:solidFill>
              </a:rPr>
              <a:t> ? </a:t>
            </a:r>
            <a:r>
              <a:rPr lang="de-DE" sz="1000" dirty="0" err="1">
                <a:solidFill>
                  <a:srgbClr val="0070C0"/>
                </a:solidFill>
              </a:rPr>
              <a:t>obj.firstName</a:t>
            </a:r>
            <a:r>
              <a:rPr lang="de-DE" sz="1000" dirty="0">
                <a:solidFill>
                  <a:srgbClr val="0070C0"/>
                </a:solidFill>
              </a:rPr>
              <a:t>: '';   </a:t>
            </a:r>
            <a:r>
              <a:rPr lang="de-DE" sz="1000" dirty="0"/>
              <a:t>//Wenn Objekt existiert, dann kommt </a:t>
            </a:r>
            <a:r>
              <a:rPr lang="de-DE" sz="1000" dirty="0" err="1"/>
              <a:t>obj.firstName</a:t>
            </a:r>
            <a:r>
              <a:rPr lang="de-DE" sz="1000" dirty="0"/>
              <a:t>, ansonsten ''</a:t>
            </a:r>
          </a:p>
          <a:p>
            <a:r>
              <a:rPr lang="de-DE" sz="1000" dirty="0"/>
              <a:t>• </a:t>
            </a:r>
            <a:r>
              <a:rPr lang="de-DE" sz="1000" dirty="0" err="1">
                <a:solidFill>
                  <a:srgbClr val="0070C0"/>
                </a:solidFill>
              </a:rPr>
              <a:t>user</a:t>
            </a:r>
            <a:r>
              <a:rPr lang="de-DE" sz="1000" dirty="0">
                <a:solidFill>
                  <a:srgbClr val="0070C0"/>
                </a:solidFill>
              </a:rPr>
              <a:t>: User = </a:t>
            </a:r>
            <a:r>
              <a:rPr lang="de-DE" sz="1000" dirty="0" err="1">
                <a:solidFill>
                  <a:srgbClr val="0070C0"/>
                </a:solidFill>
              </a:rPr>
              <a:t>new</a:t>
            </a:r>
            <a:r>
              <a:rPr lang="de-DE" sz="1000" dirty="0">
                <a:solidFill>
                  <a:srgbClr val="0070C0"/>
                </a:solidFill>
              </a:rPr>
              <a:t> User(); </a:t>
            </a:r>
            <a:r>
              <a:rPr lang="de-DE" sz="1000" dirty="0"/>
              <a:t>//Wir erzeugen ein Objekt mit unserer selbst angelegten User-Klasse (</a:t>
            </a:r>
            <a:r>
              <a:rPr lang="de-DE" sz="1000" dirty="0" err="1"/>
              <a:t>user.class.ts</a:t>
            </a:r>
            <a:r>
              <a:rPr lang="de-DE" sz="1000" dirty="0"/>
              <a:t>) als Vorlage und speichern das Objekt in der Variable </a:t>
            </a:r>
            <a:r>
              <a:rPr lang="de-DE" sz="1000" dirty="0" err="1"/>
              <a:t>user</a:t>
            </a:r>
            <a:r>
              <a:rPr lang="de-DE" sz="1000" dirty="0"/>
              <a:t> die den Datentyp\Objekttyp User besitzt</a:t>
            </a:r>
          </a:p>
          <a:p>
            <a:endParaRPr lang="en-US" sz="1000" b="1" dirty="0"/>
          </a:p>
          <a:p>
            <a:r>
              <a:rPr lang="en-US" sz="1000" b="1" dirty="0"/>
              <a:t>VORDEFINIERTE ANGULAR-FUNKTIONEN </a:t>
            </a:r>
            <a:r>
              <a:rPr lang="de-DE" sz="1000" b="1" dirty="0" err="1"/>
              <a:t>ngOnInit</a:t>
            </a:r>
            <a:r>
              <a:rPr lang="de-DE" sz="1000" b="1" dirty="0"/>
              <a:t>() &amp; </a:t>
            </a:r>
            <a:r>
              <a:rPr lang="de-DE" sz="1000" b="1" dirty="0" err="1"/>
              <a:t>ngOnChanges</a:t>
            </a:r>
            <a:r>
              <a:rPr lang="de-DE" sz="1000" b="1" dirty="0"/>
              <a:t>()</a:t>
            </a:r>
          </a:p>
          <a:p>
            <a:r>
              <a:rPr lang="de-DE" sz="1000" dirty="0"/>
              <a:t>• Werden beim Laden der Komponente ausgeführt</a:t>
            </a:r>
          </a:p>
          <a:p>
            <a:endParaRPr lang="de-DE" sz="1000" dirty="0"/>
          </a:p>
          <a:p>
            <a:r>
              <a:rPr lang="de-DE" sz="1000" b="1" dirty="0"/>
              <a:t>TERNÄR-OPERATOR IM HTML-CODE</a:t>
            </a:r>
          </a:p>
          <a:p>
            <a:r>
              <a:rPr lang="de-DE" sz="1000" dirty="0"/>
              <a:t>• Wenn </a:t>
            </a:r>
            <a:r>
              <a:rPr lang="de-DE" sz="1000" dirty="0" err="1"/>
              <a:t>card</a:t>
            </a:r>
            <a:r>
              <a:rPr lang="de-DE" sz="1000" dirty="0"/>
              <a:t> existiert, dann steht dort der Inhalt der Variable title, ansonsten steht dort ‚</a:t>
            </a:r>
            <a:r>
              <a:rPr lang="de-DE" sz="1000" dirty="0" err="1"/>
              <a:t>Please</a:t>
            </a:r>
            <a:r>
              <a:rPr lang="de-DE" sz="1000" dirty="0"/>
              <a:t> pick a </a:t>
            </a:r>
            <a:r>
              <a:rPr lang="de-DE" sz="1000" dirty="0" err="1"/>
              <a:t>card</a:t>
            </a:r>
            <a:r>
              <a:rPr lang="de-DE" sz="1000" dirty="0"/>
              <a:t>!‘</a:t>
            </a:r>
          </a:p>
          <a:p>
            <a:r>
              <a:rPr lang="en-US" sz="1000" dirty="0">
                <a:solidFill>
                  <a:srgbClr val="0070C0"/>
                </a:solidFill>
              </a:rPr>
              <a:t>    &lt;mat-card-title&gt;</a:t>
            </a:r>
          </a:p>
          <a:p>
            <a:r>
              <a:rPr lang="en-US" sz="1000" dirty="0">
                <a:solidFill>
                  <a:srgbClr val="0070C0"/>
                </a:solidFill>
              </a:rPr>
              <a:t>        {{ card ? title : 'Please pick a card!' }}</a:t>
            </a:r>
          </a:p>
          <a:p>
            <a:r>
              <a:rPr lang="en-US" sz="1000" dirty="0">
                <a:solidFill>
                  <a:srgbClr val="0070C0"/>
                </a:solidFill>
              </a:rPr>
              <a:t>    &lt;/mat-card-title&gt;</a:t>
            </a:r>
          </a:p>
          <a:p>
            <a:endParaRPr lang="de-DE" sz="1000" dirty="0"/>
          </a:p>
          <a:p>
            <a:r>
              <a:rPr lang="de-DE" sz="1000" b="1" dirty="0"/>
              <a:t>BUTTON DISABLEN UNTER EINER GEWISSEN BEDINUNG</a:t>
            </a:r>
          </a:p>
          <a:p>
            <a:r>
              <a:rPr lang="de-DE" sz="1000" dirty="0"/>
              <a:t>•</a:t>
            </a:r>
            <a:r>
              <a:rPr lang="de-DE" sz="1000" b="1" dirty="0"/>
              <a:t> </a:t>
            </a:r>
            <a:r>
              <a:rPr lang="de-DE" sz="1000" dirty="0">
                <a:solidFill>
                  <a:srgbClr val="0070C0"/>
                </a:solidFill>
              </a:rPr>
              <a:t>&lt;</a:t>
            </a:r>
            <a:r>
              <a:rPr lang="de-DE" sz="1000" dirty="0" err="1">
                <a:solidFill>
                  <a:srgbClr val="0070C0"/>
                </a:solidFill>
              </a:rPr>
              <a:t>button</a:t>
            </a:r>
            <a:r>
              <a:rPr lang="de-DE" sz="1000" dirty="0">
                <a:solidFill>
                  <a:srgbClr val="0070C0"/>
                </a:solidFill>
              </a:rPr>
              <a:t> </a:t>
            </a:r>
            <a:r>
              <a:rPr lang="de-DE" sz="1000" dirty="0" err="1">
                <a:solidFill>
                  <a:srgbClr val="0070C0"/>
                </a:solidFill>
              </a:rPr>
              <a:t>mat</a:t>
            </a:r>
            <a:r>
              <a:rPr lang="de-DE" sz="1000" dirty="0">
                <a:solidFill>
                  <a:srgbClr val="0070C0"/>
                </a:solidFill>
              </a:rPr>
              <a:t>-button [</a:t>
            </a:r>
            <a:r>
              <a:rPr lang="de-DE" sz="1000" dirty="0" err="1">
                <a:solidFill>
                  <a:srgbClr val="0070C0"/>
                </a:solidFill>
              </a:rPr>
              <a:t>disabled</a:t>
            </a:r>
            <a:r>
              <a:rPr lang="de-DE" sz="1000" dirty="0">
                <a:solidFill>
                  <a:srgbClr val="0070C0"/>
                </a:solidFill>
              </a:rPr>
              <a:t>]="</a:t>
            </a:r>
            <a:r>
              <a:rPr lang="de-DE" sz="1000" dirty="0" err="1">
                <a:solidFill>
                  <a:srgbClr val="0070C0"/>
                </a:solidFill>
              </a:rPr>
              <a:t>name.length</a:t>
            </a:r>
            <a:r>
              <a:rPr lang="de-DE" sz="1000" dirty="0">
                <a:solidFill>
                  <a:srgbClr val="0070C0"/>
                </a:solidFill>
              </a:rPr>
              <a:t> == 0" [</a:t>
            </a:r>
            <a:r>
              <a:rPr lang="de-DE" sz="1000" dirty="0" err="1">
                <a:solidFill>
                  <a:srgbClr val="0070C0"/>
                </a:solidFill>
              </a:rPr>
              <a:t>mat</a:t>
            </a:r>
            <a:r>
              <a:rPr lang="de-DE" sz="1000" dirty="0">
                <a:solidFill>
                  <a:srgbClr val="0070C0"/>
                </a:solidFill>
              </a:rPr>
              <a:t>-dialog-</a:t>
            </a:r>
            <a:r>
              <a:rPr lang="de-DE" sz="1000" dirty="0" err="1">
                <a:solidFill>
                  <a:srgbClr val="0070C0"/>
                </a:solidFill>
              </a:rPr>
              <a:t>close</a:t>
            </a:r>
            <a:r>
              <a:rPr lang="de-DE" sz="1000" dirty="0">
                <a:solidFill>
                  <a:srgbClr val="0070C0"/>
                </a:solidFill>
              </a:rPr>
              <a:t>]="</a:t>
            </a:r>
            <a:r>
              <a:rPr lang="de-DE" sz="1000" dirty="0" err="1">
                <a:solidFill>
                  <a:srgbClr val="0070C0"/>
                </a:solidFill>
              </a:rPr>
              <a:t>name</a:t>
            </a:r>
            <a:r>
              <a:rPr lang="de-DE" sz="1000" dirty="0">
                <a:solidFill>
                  <a:srgbClr val="0070C0"/>
                </a:solidFill>
              </a:rPr>
              <a:t>" </a:t>
            </a:r>
            <a:r>
              <a:rPr lang="de-DE" sz="1000" dirty="0" err="1">
                <a:solidFill>
                  <a:srgbClr val="0070C0"/>
                </a:solidFill>
              </a:rPr>
              <a:t>cdkFocusInitial</a:t>
            </a:r>
            <a:r>
              <a:rPr lang="de-DE" sz="1000" dirty="0">
                <a:solidFill>
                  <a:srgbClr val="0070C0"/>
                </a:solidFill>
              </a:rPr>
              <a:t>&gt;Ok&lt;/</a:t>
            </a:r>
            <a:r>
              <a:rPr lang="de-DE" sz="1000" dirty="0" err="1">
                <a:solidFill>
                  <a:srgbClr val="0070C0"/>
                </a:solidFill>
              </a:rPr>
              <a:t>button</a:t>
            </a:r>
            <a:r>
              <a:rPr lang="de-DE" sz="1000" dirty="0">
                <a:solidFill>
                  <a:srgbClr val="0070C0"/>
                </a:solidFill>
              </a:rPr>
              <a:t>&gt;</a:t>
            </a:r>
          </a:p>
          <a:p>
            <a:r>
              <a:rPr lang="de-DE" sz="1000" dirty="0"/>
              <a:t>• </a:t>
            </a:r>
            <a:r>
              <a:rPr lang="en-US" sz="1000" dirty="0">
                <a:solidFill>
                  <a:srgbClr val="0070C0"/>
                </a:solidFill>
              </a:rPr>
              <a:t>&lt;input [disabled]="loading" [(</a:t>
            </a:r>
            <a:r>
              <a:rPr lang="en-US" sz="1000" dirty="0" err="1">
                <a:solidFill>
                  <a:srgbClr val="0070C0"/>
                </a:solidFill>
              </a:rPr>
              <a:t>ngModel</a:t>
            </a:r>
            <a:r>
              <a:rPr lang="en-US" sz="1000" dirty="0">
                <a:solidFill>
                  <a:srgbClr val="0070C0"/>
                </a:solidFill>
              </a:rPr>
              <a:t>)]="</a:t>
            </a:r>
            <a:r>
              <a:rPr lang="en-US" sz="1000" dirty="0" err="1">
                <a:solidFill>
                  <a:srgbClr val="0070C0"/>
                </a:solidFill>
              </a:rPr>
              <a:t>user.city</a:t>
            </a:r>
            <a:r>
              <a:rPr lang="en-US" sz="1000" dirty="0">
                <a:solidFill>
                  <a:srgbClr val="0070C0"/>
                </a:solidFill>
              </a:rPr>
              <a:t>" </a:t>
            </a:r>
            <a:r>
              <a:rPr lang="en-US" sz="1000" dirty="0" err="1">
                <a:solidFill>
                  <a:srgbClr val="0070C0"/>
                </a:solidFill>
              </a:rPr>
              <a:t>matInput</a:t>
            </a:r>
            <a:r>
              <a:rPr lang="en-US" sz="1000" dirty="0">
                <a:solidFill>
                  <a:srgbClr val="0070C0"/>
                </a:solidFill>
              </a:rPr>
              <a:t> placeholder="Placeholder"&gt;</a:t>
            </a:r>
          </a:p>
          <a:p>
            <a:endParaRPr lang="de-DE" sz="1000" dirty="0">
              <a:solidFill>
                <a:srgbClr val="0070C0"/>
              </a:solidFill>
            </a:endParaRPr>
          </a:p>
          <a:p>
            <a:endParaRPr lang="de-DE" sz="1000" dirty="0"/>
          </a:p>
          <a:p>
            <a:r>
              <a:rPr lang="de-DE" sz="1000" b="1" dirty="0"/>
              <a:t>Falls Dinge nicht erkannt werden</a:t>
            </a:r>
          </a:p>
          <a:p>
            <a:r>
              <a:rPr lang="de-DE" sz="1000" dirty="0"/>
              <a:t>• Bei Angular kann man den </a:t>
            </a:r>
            <a:r>
              <a:rPr lang="de-DE" sz="1000" dirty="0" err="1"/>
              <a:t>Strict</a:t>
            </a:r>
            <a:r>
              <a:rPr lang="de-DE" sz="1000" dirty="0"/>
              <a:t>-Mode ausschalten: In </a:t>
            </a:r>
            <a:r>
              <a:rPr lang="de-DE" sz="1000" dirty="0" err="1"/>
              <a:t>angular.json</a:t>
            </a:r>
            <a:r>
              <a:rPr lang="de-DE" sz="1000" dirty="0"/>
              <a:t> &amp; </a:t>
            </a:r>
            <a:r>
              <a:rPr lang="de-DE" sz="1000" dirty="0" err="1"/>
              <a:t>tsconfig.json</a:t>
            </a:r>
            <a:r>
              <a:rPr lang="de-DE" sz="1000" dirty="0"/>
              <a:t> auf </a:t>
            </a:r>
            <a:r>
              <a:rPr lang="de-DE" sz="1000" dirty="0" err="1"/>
              <a:t>false</a:t>
            </a:r>
            <a:r>
              <a:rPr lang="de-DE" sz="1000" dirty="0"/>
              <a:t> setzen</a:t>
            </a:r>
          </a:p>
          <a:p>
            <a:r>
              <a:rPr lang="de-DE" sz="1000" dirty="0"/>
              <a:t>• Irgendwas einbinden UND/ODER schauen ob es richtig eingebunden ist,</a:t>
            </a:r>
          </a:p>
          <a:p>
            <a:r>
              <a:rPr lang="de-DE" sz="1000" dirty="0"/>
              <a:t>z.B. </a:t>
            </a:r>
            <a:r>
              <a:rPr lang="de-DE" sz="1000" dirty="0" err="1"/>
              <a:t>import</a:t>
            </a:r>
            <a:r>
              <a:rPr lang="de-DE" sz="1000" dirty="0"/>
              <a:t> { </a:t>
            </a:r>
            <a:r>
              <a:rPr lang="de-DE" sz="1000" dirty="0" err="1"/>
              <a:t>Firestore</a:t>
            </a:r>
            <a:r>
              <a:rPr lang="de-DE" sz="1000" dirty="0"/>
              <a:t>} from '@angular/</a:t>
            </a:r>
            <a:r>
              <a:rPr lang="de-DE" sz="1000" dirty="0" err="1"/>
              <a:t>fire</a:t>
            </a:r>
            <a:r>
              <a:rPr lang="de-DE" sz="1000" dirty="0"/>
              <a:t>/</a:t>
            </a:r>
            <a:r>
              <a:rPr lang="de-DE" sz="1000" dirty="0" err="1"/>
              <a:t>firestore</a:t>
            </a:r>
            <a:r>
              <a:rPr lang="de-DE" sz="1000" dirty="0"/>
              <a:t>'; STATT i</a:t>
            </a:r>
            <a:r>
              <a:rPr lang="en-US" sz="1000" dirty="0" err="1"/>
              <a:t>mport</a:t>
            </a:r>
            <a:r>
              <a:rPr lang="en-US" sz="1000" dirty="0"/>
              <a:t> {</a:t>
            </a:r>
            <a:r>
              <a:rPr lang="en-US" sz="1000" dirty="0" err="1"/>
              <a:t>Firestore</a:t>
            </a:r>
            <a:r>
              <a:rPr lang="en-US" sz="1000" dirty="0"/>
              <a:t>} from </a:t>
            </a:r>
            <a:r>
              <a:rPr lang="de-DE" sz="1000" dirty="0"/>
              <a:t>'</a:t>
            </a:r>
            <a:r>
              <a:rPr lang="de-DE" sz="1000" dirty="0" err="1"/>
              <a:t>firebase</a:t>
            </a:r>
            <a:r>
              <a:rPr lang="de-DE" sz="1000" dirty="0"/>
              <a:t>/</a:t>
            </a:r>
            <a:r>
              <a:rPr lang="de-DE" sz="1000" dirty="0" err="1"/>
              <a:t>firestore</a:t>
            </a:r>
            <a:r>
              <a:rPr lang="en-US" sz="1000" dirty="0"/>
              <a:t>'; </a:t>
            </a:r>
            <a:endParaRPr lang="de-DE" sz="1000" dirty="0"/>
          </a:p>
          <a:p>
            <a:r>
              <a:rPr lang="de-DE" sz="1000" dirty="0"/>
              <a:t>• </a:t>
            </a:r>
            <a:r>
              <a:rPr lang="de-DE" sz="1000" dirty="0" err="1"/>
              <a:t>let</a:t>
            </a:r>
            <a:r>
              <a:rPr lang="de-DE" sz="1000" dirty="0"/>
              <a:t> “</a:t>
            </a:r>
            <a:r>
              <a:rPr lang="de-DE" sz="1000" dirty="0" err="1"/>
              <a:t>irgendeineVar</a:t>
            </a:r>
            <a:r>
              <a:rPr lang="de-DE" sz="1000" dirty="0"/>
              <a:t>: </a:t>
            </a:r>
            <a:r>
              <a:rPr lang="de-DE" sz="1000" dirty="0" err="1"/>
              <a:t>any</a:t>
            </a:r>
            <a:r>
              <a:rPr lang="de-DE" sz="1000" dirty="0"/>
              <a:t> =“ vor Variable setzen</a:t>
            </a:r>
          </a:p>
          <a:p>
            <a:r>
              <a:rPr lang="de-DE" sz="1000" dirty="0"/>
              <a:t>• private (nur in dieser </a:t>
            </a:r>
            <a:r>
              <a:rPr lang="de-DE" sz="1000" dirty="0" err="1"/>
              <a:t>TypeScript</a:t>
            </a:r>
            <a:r>
              <a:rPr lang="de-DE" sz="1000" dirty="0"/>
              <a:t>-Komponente verwendbar) oder </a:t>
            </a:r>
            <a:r>
              <a:rPr lang="de-DE" sz="1000" dirty="0" err="1"/>
              <a:t>public</a:t>
            </a:r>
            <a:r>
              <a:rPr lang="de-DE" sz="1000" dirty="0"/>
              <a:t> vor variable setzen im </a:t>
            </a:r>
            <a:r>
              <a:rPr lang="de-DE" sz="1000" dirty="0" err="1"/>
              <a:t>constructor</a:t>
            </a:r>
            <a:r>
              <a:rPr lang="de-DE" sz="1000" dirty="0"/>
              <a:t>, um sie dann mit </a:t>
            </a:r>
            <a:r>
              <a:rPr lang="de-DE" sz="1000" dirty="0" err="1"/>
              <a:t>this.Var</a:t>
            </a:r>
            <a:r>
              <a:rPr lang="de-DE" sz="1000" dirty="0"/>
              <a:t> verwenden zu können</a:t>
            </a:r>
          </a:p>
          <a:p>
            <a:r>
              <a:rPr lang="de-DE" sz="1000" dirty="0"/>
              <a:t>• </a:t>
            </a:r>
            <a:r>
              <a:rPr lang="de-DE" sz="1000" dirty="0" err="1"/>
              <a:t>this</a:t>
            </a:r>
            <a:r>
              <a:rPr lang="de-DE" sz="1000" dirty="0"/>
              <a:t> vergessen</a:t>
            </a:r>
          </a:p>
          <a:p>
            <a:r>
              <a:rPr lang="de-DE" sz="1000" dirty="0"/>
              <a:t>• IntelliSense verwenden</a:t>
            </a:r>
          </a:p>
          <a:p>
            <a:r>
              <a:rPr lang="de-DE" sz="1000" dirty="0"/>
              <a:t>• </a:t>
            </a:r>
            <a:r>
              <a:rPr lang="de-DE" sz="1000" dirty="0" err="1"/>
              <a:t>Stackoverflow</a:t>
            </a:r>
            <a:endParaRPr lang="de-DE" sz="1000" dirty="0"/>
          </a:p>
        </p:txBody>
      </p:sp>
    </p:spTree>
    <p:extLst>
      <p:ext uri="{BB962C8B-B14F-4D97-AF65-F5344CB8AC3E}">
        <p14:creationId xmlns:p14="http://schemas.microsoft.com/office/powerpoint/2010/main" val="272126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0" y="369332"/>
            <a:ext cx="8955902" cy="3754874"/>
          </a:xfrm>
          <a:prstGeom prst="rect">
            <a:avLst/>
          </a:prstGeom>
        </p:spPr>
        <p:txBody>
          <a:bodyPr wrap="square">
            <a:spAutoFit/>
          </a:bodyPr>
          <a:lstStyle/>
          <a:p>
            <a:r>
              <a:rPr lang="de-DE" sz="1000" b="1" dirty="0"/>
              <a:t>*HTML-Seite veröffentlichen*</a:t>
            </a:r>
          </a:p>
          <a:p>
            <a:r>
              <a:rPr lang="de-DE" sz="1000" dirty="0"/>
              <a:t>• </a:t>
            </a:r>
            <a:r>
              <a:rPr lang="de-DE" sz="1000" b="1" dirty="0"/>
              <a:t>ENTWEDER (früher mit GULP gemacht)</a:t>
            </a:r>
          </a:p>
          <a:p>
            <a:r>
              <a:rPr lang="de-DE" sz="1000" b="1" dirty="0"/>
              <a:t>[1.] </a:t>
            </a:r>
            <a:r>
              <a:rPr lang="de-DE" sz="1000" dirty="0" err="1">
                <a:solidFill>
                  <a:srgbClr val="0070C0"/>
                </a:solidFill>
              </a:rPr>
              <a:t>ng</a:t>
            </a:r>
            <a:r>
              <a:rPr lang="de-DE" sz="1000" dirty="0">
                <a:solidFill>
                  <a:srgbClr val="0070C0"/>
                </a:solidFill>
              </a:rPr>
              <a:t> </a:t>
            </a:r>
            <a:r>
              <a:rPr lang="de-DE" sz="1000" dirty="0" err="1">
                <a:solidFill>
                  <a:srgbClr val="0070C0"/>
                </a:solidFill>
              </a:rPr>
              <a:t>build</a:t>
            </a:r>
            <a:r>
              <a:rPr lang="de-DE" sz="1000" dirty="0">
                <a:solidFill>
                  <a:srgbClr val="0070C0"/>
                </a:solidFill>
              </a:rPr>
              <a:t> --base-</a:t>
            </a:r>
            <a:r>
              <a:rPr lang="de-DE" sz="1000" dirty="0" err="1">
                <a:solidFill>
                  <a:srgbClr val="0070C0"/>
                </a:solidFill>
              </a:rPr>
              <a:t>href</a:t>
            </a:r>
            <a:r>
              <a:rPr lang="de-DE" sz="1000" dirty="0">
                <a:solidFill>
                  <a:srgbClr val="0070C0"/>
                </a:solidFill>
              </a:rPr>
              <a:t>="/Modul 13 - </a:t>
            </a:r>
            <a:r>
              <a:rPr lang="de-DE" sz="1000" dirty="0" err="1">
                <a:solidFill>
                  <a:srgbClr val="0070C0"/>
                </a:solidFill>
              </a:rPr>
              <a:t>RingOfFire</a:t>
            </a:r>
            <a:r>
              <a:rPr lang="de-DE" sz="1000" dirty="0">
                <a:solidFill>
                  <a:srgbClr val="0070C0"/>
                </a:solidFill>
              </a:rPr>
              <a:t>/"</a:t>
            </a:r>
            <a:r>
              <a:rPr lang="de-DE" sz="1000" dirty="0"/>
              <a:t> erzeugt in der index.html des </a:t>
            </a:r>
            <a:r>
              <a:rPr lang="de-DE" sz="1000" dirty="0" err="1"/>
              <a:t>dist</a:t>
            </a:r>
            <a:r>
              <a:rPr lang="de-DE" sz="1000" dirty="0"/>
              <a:t>-Ordners folgendes: </a:t>
            </a:r>
            <a:r>
              <a:rPr lang="de-DE" sz="1000" dirty="0">
                <a:solidFill>
                  <a:srgbClr val="0070C0"/>
                </a:solidFill>
              </a:rPr>
              <a:t>&lt;</a:t>
            </a:r>
            <a:r>
              <a:rPr lang="de-DE" sz="1000" dirty="0" err="1">
                <a:solidFill>
                  <a:srgbClr val="0070C0"/>
                </a:solidFill>
              </a:rPr>
              <a:t>base</a:t>
            </a:r>
            <a:r>
              <a:rPr lang="de-DE" sz="1000" dirty="0">
                <a:solidFill>
                  <a:srgbClr val="0070C0"/>
                </a:solidFill>
              </a:rPr>
              <a:t> </a:t>
            </a:r>
            <a:r>
              <a:rPr lang="de-DE" sz="1000" dirty="0" err="1">
                <a:solidFill>
                  <a:srgbClr val="0070C0"/>
                </a:solidFill>
              </a:rPr>
              <a:t>href</a:t>
            </a:r>
            <a:r>
              <a:rPr lang="de-DE" sz="1000" dirty="0">
                <a:solidFill>
                  <a:srgbClr val="0070C0"/>
                </a:solidFill>
              </a:rPr>
              <a:t>="/Modul 13 - </a:t>
            </a:r>
            <a:r>
              <a:rPr lang="de-DE" sz="1000" dirty="0" err="1">
                <a:solidFill>
                  <a:srgbClr val="0070C0"/>
                </a:solidFill>
              </a:rPr>
              <a:t>RingOfFire</a:t>
            </a:r>
            <a:r>
              <a:rPr lang="de-DE" sz="1000" dirty="0">
                <a:solidFill>
                  <a:srgbClr val="0070C0"/>
                </a:solidFill>
              </a:rPr>
              <a:t>/"&gt;</a:t>
            </a:r>
            <a:endParaRPr lang="de-DE" sz="1000" b="1" dirty="0">
              <a:solidFill>
                <a:srgbClr val="0070C0"/>
              </a:solidFill>
            </a:endParaRPr>
          </a:p>
          <a:p>
            <a:r>
              <a:rPr lang="de-DE" sz="1000" b="1" dirty="0"/>
              <a:t>ODER </a:t>
            </a:r>
          </a:p>
          <a:p>
            <a:r>
              <a:rPr lang="de-DE" sz="1000" b="1" dirty="0"/>
              <a:t>[2.]</a:t>
            </a:r>
            <a:r>
              <a:rPr lang="de-DE" sz="1000" b="1" dirty="0">
                <a:solidFill>
                  <a:srgbClr val="0070C0"/>
                </a:solidFill>
              </a:rPr>
              <a:t> </a:t>
            </a:r>
            <a:r>
              <a:rPr lang="de-DE" sz="1000" dirty="0" err="1">
                <a:solidFill>
                  <a:srgbClr val="0070C0"/>
                </a:solidFill>
              </a:rPr>
              <a:t>ng</a:t>
            </a:r>
            <a:r>
              <a:rPr lang="de-DE" sz="1000" dirty="0">
                <a:solidFill>
                  <a:srgbClr val="0070C0"/>
                </a:solidFill>
              </a:rPr>
              <a:t> </a:t>
            </a:r>
            <a:r>
              <a:rPr lang="de-DE" sz="1000" dirty="0" err="1">
                <a:solidFill>
                  <a:srgbClr val="0070C0"/>
                </a:solidFill>
              </a:rPr>
              <a:t>build</a:t>
            </a:r>
            <a:r>
              <a:rPr lang="de-DE" sz="1000" dirty="0">
                <a:solidFill>
                  <a:srgbClr val="0070C0"/>
                </a:solidFill>
              </a:rPr>
              <a:t> --</a:t>
            </a:r>
            <a:r>
              <a:rPr lang="de-DE" sz="1000" dirty="0" err="1">
                <a:solidFill>
                  <a:srgbClr val="0070C0"/>
                </a:solidFill>
              </a:rPr>
              <a:t>configuration</a:t>
            </a:r>
            <a:r>
              <a:rPr lang="de-DE" sz="1000" dirty="0">
                <a:solidFill>
                  <a:srgbClr val="0070C0"/>
                </a:solidFill>
              </a:rPr>
              <a:t> </a:t>
            </a:r>
            <a:r>
              <a:rPr lang="de-DE" sz="1000" dirty="0" err="1">
                <a:solidFill>
                  <a:srgbClr val="0070C0"/>
                </a:solidFill>
              </a:rPr>
              <a:t>production</a:t>
            </a:r>
            <a:r>
              <a:rPr lang="de-DE" sz="1000" dirty="0"/>
              <a:t> (früher: '</a:t>
            </a:r>
            <a:r>
              <a:rPr lang="de-DE" sz="1000" dirty="0" err="1"/>
              <a:t>ng</a:t>
            </a:r>
            <a:r>
              <a:rPr lang="de-DE" sz="1000" dirty="0"/>
              <a:t> </a:t>
            </a:r>
            <a:r>
              <a:rPr lang="de-DE" sz="1000" dirty="0" err="1"/>
              <a:t>build</a:t>
            </a:r>
            <a:r>
              <a:rPr lang="de-DE" sz="1000" dirty="0"/>
              <a:t> --</a:t>
            </a:r>
            <a:r>
              <a:rPr lang="de-DE" sz="1000" dirty="0" err="1"/>
              <a:t>prod</a:t>
            </a:r>
            <a:r>
              <a:rPr lang="de-DE" sz="1000" dirty="0"/>
              <a:t>') ABER </a:t>
            </a:r>
            <a:r>
              <a:rPr lang="de-DE" sz="1000" dirty="0">
                <a:solidFill>
                  <a:srgbClr val="0070C0"/>
                </a:solidFill>
              </a:rPr>
              <a:t>&lt;</a:t>
            </a:r>
            <a:r>
              <a:rPr lang="de-DE" sz="1000" dirty="0" err="1">
                <a:solidFill>
                  <a:srgbClr val="0070C0"/>
                </a:solidFill>
              </a:rPr>
              <a:t>base</a:t>
            </a:r>
            <a:r>
              <a:rPr lang="de-DE" sz="1000" dirty="0">
                <a:solidFill>
                  <a:srgbClr val="0070C0"/>
                </a:solidFill>
              </a:rPr>
              <a:t> </a:t>
            </a:r>
            <a:r>
              <a:rPr lang="de-DE" sz="1000" dirty="0" err="1">
                <a:solidFill>
                  <a:srgbClr val="0070C0"/>
                </a:solidFill>
              </a:rPr>
              <a:t>href</a:t>
            </a:r>
            <a:r>
              <a:rPr lang="de-DE" sz="1000" dirty="0">
                <a:solidFill>
                  <a:srgbClr val="0070C0"/>
                </a:solidFill>
              </a:rPr>
              <a:t>="/Modul 13 - </a:t>
            </a:r>
            <a:r>
              <a:rPr lang="de-DE" sz="1000" dirty="0" err="1">
                <a:solidFill>
                  <a:srgbClr val="0070C0"/>
                </a:solidFill>
              </a:rPr>
              <a:t>RingOfFire</a:t>
            </a:r>
            <a:r>
              <a:rPr lang="de-DE" sz="1000" dirty="0">
                <a:solidFill>
                  <a:srgbClr val="0070C0"/>
                </a:solidFill>
              </a:rPr>
              <a:t>/"&gt;  </a:t>
            </a:r>
            <a:r>
              <a:rPr lang="de-DE" sz="1000" dirty="0"/>
              <a:t>muss in der index.html des .</a:t>
            </a:r>
            <a:r>
              <a:rPr lang="de-DE" sz="1000" dirty="0" err="1"/>
              <a:t>dist</a:t>
            </a:r>
            <a:r>
              <a:rPr lang="de-DE" sz="1000" dirty="0"/>
              <a:t>-Ordners eingestellt werden nach dem Rendern</a:t>
            </a:r>
          </a:p>
          <a:p>
            <a:r>
              <a:rPr lang="de-DE" sz="1000" b="1" dirty="0"/>
              <a:t>-&gt; ERGEBNIS DES BUILD: </a:t>
            </a:r>
            <a:r>
              <a:rPr lang="de-DE" sz="1000" dirty="0"/>
              <a:t>Wandelt alles in kleine Dateien um, sodass der Webbrowser die Seite super schnell lädt!</a:t>
            </a:r>
          </a:p>
          <a:p>
            <a:endParaRPr lang="de-DE" sz="1000" dirty="0"/>
          </a:p>
          <a:p>
            <a:r>
              <a:rPr lang="de-DE" sz="1000" b="1" dirty="0"/>
              <a:t>Gängige Probleme: </a:t>
            </a:r>
          </a:p>
          <a:p>
            <a:r>
              <a:rPr lang="de-DE" sz="1000" dirty="0"/>
              <a:t>• Vor dem Kompilieren auf Pfade achten: </a:t>
            </a:r>
            <a:r>
              <a:rPr lang="de-DE" sz="1000" dirty="0">
                <a:solidFill>
                  <a:srgbClr val="0070C0"/>
                </a:solidFill>
              </a:rPr>
              <a:t>&lt;</a:t>
            </a:r>
            <a:r>
              <a:rPr lang="de-DE" sz="1000" dirty="0" err="1">
                <a:solidFill>
                  <a:srgbClr val="0070C0"/>
                </a:solidFill>
              </a:rPr>
              <a:t>img</a:t>
            </a:r>
            <a:r>
              <a:rPr lang="de-DE" sz="1000" dirty="0">
                <a:solidFill>
                  <a:srgbClr val="0070C0"/>
                </a:solidFill>
              </a:rPr>
              <a:t> </a:t>
            </a:r>
            <a:r>
              <a:rPr lang="de-DE" sz="1000" dirty="0" err="1">
                <a:solidFill>
                  <a:srgbClr val="0070C0"/>
                </a:solidFill>
              </a:rPr>
              <a:t>src</a:t>
            </a:r>
            <a:r>
              <a:rPr lang="de-DE" sz="1000" dirty="0">
                <a:solidFill>
                  <a:srgbClr val="0070C0"/>
                </a:solidFill>
              </a:rPr>
              <a:t>="</a:t>
            </a:r>
            <a:r>
              <a:rPr lang="de-DE" sz="1000" dirty="0" err="1">
                <a:solidFill>
                  <a:srgbClr val="0070C0"/>
                </a:solidFill>
              </a:rPr>
              <a:t>assets</a:t>
            </a:r>
            <a:r>
              <a:rPr lang="de-DE" sz="1000" dirty="0">
                <a:solidFill>
                  <a:srgbClr val="0070C0"/>
                </a:solidFill>
              </a:rPr>
              <a:t>/</a:t>
            </a:r>
            <a:r>
              <a:rPr lang="de-DE" sz="1000" dirty="0" err="1">
                <a:solidFill>
                  <a:srgbClr val="0070C0"/>
                </a:solidFill>
              </a:rPr>
              <a:t>img</a:t>
            </a:r>
            <a:r>
              <a:rPr lang="de-DE" sz="1000" dirty="0">
                <a:solidFill>
                  <a:srgbClr val="0070C0"/>
                </a:solidFill>
              </a:rPr>
              <a:t>/testicon.png"&gt; </a:t>
            </a:r>
            <a:r>
              <a:rPr lang="de-DE" sz="1000" dirty="0"/>
              <a:t>UND ‘~‘ statt ‘..‘ </a:t>
            </a:r>
            <a:r>
              <a:rPr lang="de-DE" sz="1000" dirty="0">
                <a:solidFill>
                  <a:srgbClr val="0070C0"/>
                </a:solidFill>
              </a:rPr>
              <a:t>background-image: </a:t>
            </a:r>
            <a:r>
              <a:rPr lang="de-DE" sz="1000" dirty="0" err="1">
                <a:solidFill>
                  <a:srgbClr val="0070C0"/>
                </a:solidFill>
              </a:rPr>
              <a:t>url</a:t>
            </a:r>
            <a:r>
              <a:rPr lang="de-DE" sz="1000" dirty="0">
                <a:solidFill>
                  <a:srgbClr val="0070C0"/>
                </a:solidFill>
              </a:rPr>
              <a:t>('~/</a:t>
            </a:r>
            <a:r>
              <a:rPr lang="de-DE" sz="1000" dirty="0" err="1">
                <a:solidFill>
                  <a:srgbClr val="0070C0"/>
                </a:solidFill>
              </a:rPr>
              <a:t>src</a:t>
            </a:r>
            <a:r>
              <a:rPr lang="de-DE" sz="1000" dirty="0">
                <a:solidFill>
                  <a:srgbClr val="0070C0"/>
                </a:solidFill>
              </a:rPr>
              <a:t>/</a:t>
            </a:r>
            <a:r>
              <a:rPr lang="de-DE" sz="1000" dirty="0" err="1">
                <a:solidFill>
                  <a:srgbClr val="0070C0"/>
                </a:solidFill>
              </a:rPr>
              <a:t>assets</a:t>
            </a:r>
            <a:r>
              <a:rPr lang="de-DE" sz="1000" dirty="0">
                <a:solidFill>
                  <a:srgbClr val="0070C0"/>
                </a:solidFill>
              </a:rPr>
              <a:t>/</a:t>
            </a:r>
            <a:r>
              <a:rPr lang="de-DE" sz="1000" dirty="0" err="1">
                <a:solidFill>
                  <a:srgbClr val="0070C0"/>
                </a:solidFill>
              </a:rPr>
              <a:t>images</a:t>
            </a:r>
            <a:r>
              <a:rPr lang="de-DE" sz="1000" dirty="0">
                <a:solidFill>
                  <a:srgbClr val="0070C0"/>
                </a:solidFill>
              </a:rPr>
              <a:t>/bg.jpg');</a:t>
            </a:r>
            <a:endParaRPr lang="de-DE" sz="1000" b="1" dirty="0"/>
          </a:p>
          <a:p>
            <a:r>
              <a:rPr lang="de-DE" sz="1000" dirty="0"/>
              <a:t>• In </a:t>
            </a:r>
            <a:r>
              <a:rPr lang="de-DE" sz="1000" dirty="0" err="1"/>
              <a:t>angular.json</a:t>
            </a:r>
            <a:r>
              <a:rPr lang="de-DE" sz="1000" dirty="0"/>
              <a:t> das „</a:t>
            </a:r>
            <a:r>
              <a:rPr lang="de-DE" sz="1000" dirty="0" err="1"/>
              <a:t>budget</a:t>
            </a:r>
            <a:r>
              <a:rPr lang="de-DE" sz="1000" dirty="0"/>
              <a:t>“ richtig einstellen falls die Zieldatei zu groß ist</a:t>
            </a:r>
          </a:p>
          <a:p>
            <a:r>
              <a:rPr lang="de-DE" sz="1000" dirty="0"/>
              <a:t>• </a:t>
            </a:r>
            <a:r>
              <a:rPr lang="de-DE" sz="1000" dirty="0" err="1"/>
              <a:t>FavIcon</a:t>
            </a:r>
            <a:r>
              <a:rPr lang="de-DE" sz="1000" dirty="0"/>
              <a:t> ändern: Einfach eine </a:t>
            </a:r>
            <a:r>
              <a:rPr lang="de-DE" sz="1000" dirty="0" err="1"/>
              <a:t>png</a:t>
            </a:r>
            <a:r>
              <a:rPr lang="de-DE" sz="1000" dirty="0"/>
              <a:t>- oder </a:t>
            </a:r>
            <a:r>
              <a:rPr lang="de-DE" sz="1000" dirty="0" err="1"/>
              <a:t>jpg</a:t>
            </a:r>
            <a:r>
              <a:rPr lang="de-DE" sz="1000" dirty="0"/>
              <a:t>-Datei mit 32x32 Logo als favicon.ico speichern</a:t>
            </a:r>
          </a:p>
          <a:p>
            <a:r>
              <a:rPr lang="de-DE" sz="1000" dirty="0"/>
              <a:t>• </a:t>
            </a:r>
            <a:r>
              <a:rPr lang="de-DE" sz="1000" dirty="0" err="1"/>
              <a:t>body</a:t>
            </a:r>
            <a:r>
              <a:rPr lang="de-DE" sz="1000" dirty="0"/>
              <a:t>: margin:0;</a:t>
            </a:r>
          </a:p>
          <a:p>
            <a:r>
              <a:rPr lang="de-DE" sz="1000" dirty="0"/>
              <a:t>• Damit die Weiterleitung auf Unterseiten (Angular-</a:t>
            </a:r>
            <a:r>
              <a:rPr lang="de-DE" sz="1000" dirty="0" err="1"/>
              <a:t>Routes</a:t>
            </a:r>
            <a:r>
              <a:rPr lang="de-DE" sz="1000" dirty="0"/>
              <a:t>) funktioniert: </a:t>
            </a:r>
            <a:r>
              <a:rPr lang="de-DE" sz="1000" b="1" dirty="0"/>
              <a:t>.</a:t>
            </a:r>
            <a:r>
              <a:rPr lang="de-DE" sz="1000" b="1" dirty="0" err="1"/>
              <a:t>htaccess</a:t>
            </a:r>
            <a:r>
              <a:rPr lang="de-DE" sz="1000" b="1" dirty="0"/>
              <a:t> </a:t>
            </a:r>
            <a:r>
              <a:rPr lang="de-DE" sz="1000" dirty="0"/>
              <a:t>auf die Ebene der index.html packen</a:t>
            </a:r>
          </a:p>
          <a:p>
            <a:r>
              <a:rPr lang="de-DE" sz="1000" dirty="0"/>
              <a:t>• </a:t>
            </a:r>
            <a:r>
              <a:rPr lang="en-US" sz="1000" dirty="0" smtClean="0"/>
              <a:t>Angular </a:t>
            </a:r>
            <a:r>
              <a:rPr lang="en-US" sz="1000" dirty="0"/>
              <a:t>Error: </a:t>
            </a:r>
            <a:r>
              <a:rPr lang="en-US" sz="1000" dirty="0" smtClean="0"/>
              <a:t>“unsafe </a:t>
            </a:r>
            <a:r>
              <a:rPr lang="en-US" sz="1000" dirty="0"/>
              <a:t>value used in a resource URL </a:t>
            </a:r>
            <a:r>
              <a:rPr lang="en-US" sz="1000" dirty="0" smtClean="0"/>
              <a:t>context” (</a:t>
            </a:r>
            <a:r>
              <a:rPr lang="en-US" sz="1000" dirty="0" err="1" smtClean="0"/>
              <a:t>z.B</a:t>
            </a:r>
            <a:r>
              <a:rPr lang="en-US" sz="1000" dirty="0" smtClean="0"/>
              <a:t>. </a:t>
            </a:r>
            <a:r>
              <a:rPr lang="en-US" sz="1000" dirty="0" err="1" smtClean="0"/>
              <a:t>bei</a:t>
            </a:r>
            <a:r>
              <a:rPr lang="en-US" sz="1000" dirty="0" smtClean="0"/>
              <a:t> pdfs </a:t>
            </a:r>
            <a:r>
              <a:rPr lang="en-US" sz="1000" dirty="0" err="1" smtClean="0"/>
              <a:t>einbinden</a:t>
            </a:r>
            <a:r>
              <a:rPr lang="en-US" sz="1000" dirty="0" smtClean="0"/>
              <a:t>)  -&gt; </a:t>
            </a:r>
            <a:r>
              <a:rPr lang="en-US" sz="1000" dirty="0" err="1" smtClean="0"/>
              <a:t>Mit</a:t>
            </a:r>
            <a:r>
              <a:rPr lang="en-US" sz="1000" dirty="0" smtClean="0"/>
              <a:t> </a:t>
            </a:r>
            <a:r>
              <a:rPr lang="en-US" sz="1000" dirty="0" err="1" smtClean="0"/>
              <a:t>dem</a:t>
            </a:r>
            <a:r>
              <a:rPr lang="en-US" sz="1000" dirty="0" smtClean="0"/>
              <a:t> sanitizer </a:t>
            </a:r>
            <a:r>
              <a:rPr lang="en-US" sz="1000" dirty="0" err="1" smtClean="0"/>
              <a:t>arbeiten</a:t>
            </a:r>
            <a:r>
              <a:rPr lang="en-US" sz="1000" dirty="0" smtClean="0"/>
              <a:t>; </a:t>
            </a:r>
            <a:r>
              <a:rPr lang="en-US" sz="1000" dirty="0" err="1" smtClean="0"/>
              <a:t>siehe</a:t>
            </a:r>
            <a:r>
              <a:rPr lang="en-US" sz="1000" dirty="0" smtClean="0"/>
              <a:t> </a:t>
            </a:r>
            <a:r>
              <a:rPr lang="en-US" sz="1000" dirty="0" err="1" smtClean="0"/>
              <a:t>meine</a:t>
            </a:r>
            <a:r>
              <a:rPr lang="en-US" sz="1000" dirty="0" smtClean="0"/>
              <a:t> Homepage-</a:t>
            </a:r>
            <a:r>
              <a:rPr lang="en-US" sz="1000" dirty="0" err="1" smtClean="0"/>
              <a:t>Seite</a:t>
            </a:r>
            <a:r>
              <a:rPr lang="en-US" sz="1000" dirty="0" smtClean="0"/>
              <a:t> </a:t>
            </a:r>
            <a:r>
              <a:rPr lang="en-US" sz="1000" dirty="0" err="1" smtClean="0"/>
              <a:t>mit</a:t>
            </a:r>
            <a:r>
              <a:rPr lang="en-US" sz="1000" dirty="0" smtClean="0"/>
              <a:t> den </a:t>
            </a:r>
            <a:r>
              <a:rPr lang="en-US" sz="1000" dirty="0" err="1" smtClean="0"/>
              <a:t>Horoskopen</a:t>
            </a:r>
            <a:endParaRPr lang="en-US" sz="1000" dirty="0"/>
          </a:p>
          <a:p>
            <a:endParaRPr lang="de-DE" sz="1000" dirty="0" smtClean="0"/>
          </a:p>
          <a:p>
            <a:endParaRPr lang="de-DE" sz="1000" dirty="0"/>
          </a:p>
          <a:p>
            <a:r>
              <a:rPr lang="de-DE" sz="1000" b="1" dirty="0"/>
              <a:t>RESULTAT</a:t>
            </a:r>
          </a:p>
          <a:p>
            <a:r>
              <a:rPr lang="de-DE" sz="1000" dirty="0"/>
              <a:t>• Es gibt bei Angular nur eine index.html (</a:t>
            </a:r>
            <a:r>
              <a:rPr lang="de-DE" sz="1000" b="1" dirty="0"/>
              <a:t>Single Page </a:t>
            </a:r>
            <a:r>
              <a:rPr lang="de-DE" sz="1000" b="1" dirty="0" err="1"/>
              <a:t>Application</a:t>
            </a:r>
            <a:r>
              <a:rPr lang="de-DE" sz="1000" dirty="0"/>
              <a:t>) und alle Unterseiten inkl. CSS werden über JavaScript bei Aufruf neu gerendert, ABER egal welche Unterseite aufgerufen wird es findet immer alles auf der index.html statt!</a:t>
            </a:r>
          </a:p>
          <a:p>
            <a:r>
              <a:rPr lang="de-DE" sz="1000" dirty="0"/>
              <a:t>• Für mehrere Angular-Apps: Eine Domain + einen FTP-Server für jede Angular-App</a:t>
            </a:r>
          </a:p>
          <a:p>
            <a:r>
              <a:rPr lang="de-DE" sz="1000" dirty="0"/>
              <a:t>• Web-Browser speichert JS &amp; CSS-Dateien zwischen nach dem ersten Seiten-Aufruf bzw. Download vom Web-Server</a:t>
            </a:r>
          </a:p>
          <a:p>
            <a:r>
              <a:rPr lang="de-DE" sz="1000" dirty="0"/>
              <a:t>• Komische Datei-Kürzel ändern sich mit jeder Seiten-Version, sodass der Web-Browser immer weiß ob er eine aktuellere Datei vom Server laden muss</a:t>
            </a:r>
          </a:p>
        </p:txBody>
      </p:sp>
      <p:sp>
        <p:nvSpPr>
          <p:cNvPr id="7" name="Textfeld 6"/>
          <p:cNvSpPr txBox="1"/>
          <p:nvPr/>
        </p:nvSpPr>
        <p:spPr>
          <a:xfrm>
            <a:off x="3318269" y="0"/>
            <a:ext cx="1821332" cy="369332"/>
          </a:xfrm>
          <a:prstGeom prst="rect">
            <a:avLst/>
          </a:prstGeom>
          <a:noFill/>
        </p:spPr>
        <p:txBody>
          <a:bodyPr wrap="none" rtlCol="0">
            <a:spAutoFit/>
          </a:bodyPr>
          <a:lstStyle/>
          <a:p>
            <a:r>
              <a:rPr lang="de-DE" b="1" dirty="0"/>
              <a:t>20. Angular </a:t>
            </a:r>
            <a:r>
              <a:rPr lang="de-DE" b="1" dirty="0" err="1"/>
              <a:t>Build</a:t>
            </a:r>
            <a:endParaRPr lang="de-DE" b="1" dirty="0"/>
          </a:p>
        </p:txBody>
      </p:sp>
    </p:spTree>
    <p:extLst>
      <p:ext uri="{BB962C8B-B14F-4D97-AF65-F5344CB8AC3E}">
        <p14:creationId xmlns:p14="http://schemas.microsoft.com/office/powerpoint/2010/main" val="3549065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2531" y="348456"/>
            <a:ext cx="4896396" cy="5940088"/>
          </a:xfrm>
          <a:prstGeom prst="rect">
            <a:avLst/>
          </a:prstGeom>
          <a:noFill/>
        </p:spPr>
        <p:txBody>
          <a:bodyPr wrap="square" rtlCol="0">
            <a:spAutoFit/>
          </a:bodyPr>
          <a:lstStyle/>
          <a:p>
            <a:r>
              <a:rPr lang="de-DE" sz="1200" b="1" u="sng" dirty="0"/>
              <a:t>WICHTIG!!!!</a:t>
            </a:r>
          </a:p>
          <a:p>
            <a:r>
              <a:rPr lang="de-DE" sz="800" dirty="0"/>
              <a:t>-&gt; Body der index.html sieht wie folgt aus und die Material-Klasse muss unbedingt entfernt werden, sonst überschreibt sie alle unsere Einstellungen:</a:t>
            </a:r>
          </a:p>
          <a:p>
            <a:r>
              <a:rPr lang="en-US" sz="800" dirty="0">
                <a:solidFill>
                  <a:srgbClr val="0070C0"/>
                </a:solidFill>
              </a:rPr>
              <a:t>&lt;body class="mat-typography"&gt;</a:t>
            </a:r>
          </a:p>
          <a:p>
            <a:r>
              <a:rPr lang="en-US" sz="800" dirty="0">
                <a:solidFill>
                  <a:srgbClr val="0070C0"/>
                </a:solidFill>
              </a:rPr>
              <a:t>  &lt;app-root&gt;&lt;/app-root&gt;</a:t>
            </a:r>
          </a:p>
          <a:p>
            <a:r>
              <a:rPr lang="en-US" sz="800" dirty="0">
                <a:solidFill>
                  <a:srgbClr val="0070C0"/>
                </a:solidFill>
              </a:rPr>
              <a:t>&lt;/body&gt;</a:t>
            </a:r>
          </a:p>
          <a:p>
            <a:endParaRPr lang="de-DE" sz="1200" b="1" u="sng" dirty="0"/>
          </a:p>
          <a:p>
            <a:r>
              <a:rPr lang="de-DE" sz="1200" b="1" u="sng" dirty="0"/>
              <a:t>ANGULAR-MATERIAL-COMPONENTEN BENUTZEN AM BEISPIEL EINES SPINNERS</a:t>
            </a:r>
          </a:p>
          <a:p>
            <a:r>
              <a:rPr lang="de-DE" sz="800" b="1" dirty="0"/>
              <a:t>[1.] Schritt: Importieren</a:t>
            </a:r>
          </a:p>
          <a:p>
            <a:r>
              <a:rPr lang="de-DE" sz="800" dirty="0" err="1"/>
              <a:t>import</a:t>
            </a:r>
            <a:r>
              <a:rPr lang="de-DE" sz="800" dirty="0"/>
              <a:t> { </a:t>
            </a:r>
            <a:r>
              <a:rPr lang="de-DE" sz="800" dirty="0" err="1"/>
              <a:t>MatProgressSpinnerModule</a:t>
            </a:r>
            <a:r>
              <a:rPr lang="de-DE" sz="800" dirty="0"/>
              <a:t> } from '@angular/material/</a:t>
            </a:r>
            <a:r>
              <a:rPr lang="de-DE" sz="800" dirty="0" err="1"/>
              <a:t>progress</a:t>
            </a:r>
            <a:r>
              <a:rPr lang="de-DE" sz="800" dirty="0"/>
              <a:t>-spinner'; </a:t>
            </a:r>
          </a:p>
          <a:p>
            <a:endParaRPr lang="de-DE" sz="800" dirty="0"/>
          </a:p>
          <a:p>
            <a:r>
              <a:rPr lang="de-DE" sz="800" dirty="0"/>
              <a:t>  </a:t>
            </a:r>
            <a:r>
              <a:rPr lang="de-DE" sz="800" dirty="0" err="1"/>
              <a:t>imports</a:t>
            </a:r>
            <a:r>
              <a:rPr lang="de-DE" sz="800" dirty="0"/>
              <a:t>: [</a:t>
            </a:r>
          </a:p>
          <a:p>
            <a:r>
              <a:rPr lang="de-DE" sz="800" dirty="0"/>
              <a:t>    </a:t>
            </a:r>
            <a:r>
              <a:rPr lang="de-DE" sz="800" dirty="0" err="1"/>
              <a:t>MatProgressSpinnerModule</a:t>
            </a:r>
            <a:r>
              <a:rPr lang="de-DE" sz="800" dirty="0"/>
              <a:t>,</a:t>
            </a:r>
          </a:p>
          <a:p>
            <a:r>
              <a:rPr lang="de-DE" sz="800" dirty="0"/>
              <a:t>  ],</a:t>
            </a:r>
          </a:p>
          <a:p>
            <a:endParaRPr lang="de-DE" sz="800" dirty="0"/>
          </a:p>
          <a:p>
            <a:r>
              <a:rPr lang="de-DE" sz="800" b="1" dirty="0"/>
              <a:t>[2.] Schritt: Komponente in HTML packen</a:t>
            </a:r>
          </a:p>
          <a:p>
            <a:r>
              <a:rPr lang="de-DE" sz="800" dirty="0"/>
              <a:t>&lt;</a:t>
            </a:r>
            <a:r>
              <a:rPr lang="de-DE" sz="800" dirty="0" err="1"/>
              <a:t>mat</a:t>
            </a:r>
            <a:r>
              <a:rPr lang="de-DE" sz="800" dirty="0"/>
              <a:t>-spinner&gt;&lt;/</a:t>
            </a:r>
            <a:r>
              <a:rPr lang="de-DE" sz="800" dirty="0" err="1"/>
              <a:t>mat</a:t>
            </a:r>
            <a:r>
              <a:rPr lang="de-DE" sz="800" dirty="0"/>
              <a:t>-spinner&gt;</a:t>
            </a:r>
          </a:p>
          <a:p>
            <a:endParaRPr lang="de-DE" sz="800" dirty="0"/>
          </a:p>
          <a:p>
            <a:r>
              <a:rPr lang="de-DE" sz="800" b="1" dirty="0"/>
              <a:t>[3.] Schritt: Material Komponente individuell stylen</a:t>
            </a:r>
          </a:p>
          <a:p>
            <a:r>
              <a:rPr lang="de-DE" sz="800" dirty="0"/>
              <a:t>-&gt; 3.1 Hierzu immer im HTML-Code schauen was verändert werden muss</a:t>
            </a:r>
          </a:p>
          <a:p>
            <a:r>
              <a:rPr lang="de-DE" sz="800" dirty="0"/>
              <a:t>-&gt; 3.2 Immer das Stichwort !</a:t>
            </a:r>
            <a:r>
              <a:rPr lang="de-DE" sz="800" dirty="0" err="1"/>
              <a:t>important</a:t>
            </a:r>
            <a:r>
              <a:rPr lang="de-DE" sz="800" dirty="0"/>
              <a:t> verwenden um die CSS-Attribute zu überschreiben</a:t>
            </a:r>
          </a:p>
          <a:p>
            <a:r>
              <a:rPr lang="de-DE" sz="800" dirty="0"/>
              <a:t>-&gt; 3.3 Immer ::</a:t>
            </a:r>
            <a:r>
              <a:rPr lang="de-DE" sz="800" dirty="0" err="1"/>
              <a:t>ng-deep</a:t>
            </a:r>
            <a:r>
              <a:rPr lang="de-DE" sz="800" dirty="0"/>
              <a:t> voranstellen um überhaupt etwas verändern zu können</a:t>
            </a:r>
          </a:p>
          <a:p>
            <a:r>
              <a:rPr lang="de-DE" sz="800" dirty="0"/>
              <a:t>-&gt; 3.4 Darauf achten ob man </a:t>
            </a:r>
            <a:r>
              <a:rPr lang="de-DE" sz="800" b="1" dirty="0"/>
              <a:t>HTML-Elemente</a:t>
            </a:r>
            <a:r>
              <a:rPr lang="de-DE" sz="800" dirty="0"/>
              <a:t> (in unserem Beispiel z.B. </a:t>
            </a:r>
            <a:r>
              <a:rPr lang="de-DE" sz="800" b="1" dirty="0" err="1"/>
              <a:t>svg</a:t>
            </a:r>
            <a:r>
              <a:rPr lang="de-DE" sz="800" dirty="0"/>
              <a:t>) oder </a:t>
            </a:r>
            <a:r>
              <a:rPr lang="de-DE" sz="800" b="1" dirty="0"/>
              <a:t>Klassen</a:t>
            </a:r>
            <a:r>
              <a:rPr lang="de-DE" sz="800" dirty="0"/>
              <a:t> (in unserem Beispiel z.B. </a:t>
            </a:r>
            <a:r>
              <a:rPr lang="de-DE" sz="800" b="1" dirty="0"/>
              <a:t>.</a:t>
            </a:r>
            <a:r>
              <a:rPr lang="de-DE" sz="800" b="1" dirty="0" err="1"/>
              <a:t>mat</a:t>
            </a:r>
            <a:r>
              <a:rPr lang="de-DE" sz="800" b="1" dirty="0"/>
              <a:t>-progress-spinner</a:t>
            </a:r>
            <a:r>
              <a:rPr lang="de-DE" sz="800" dirty="0"/>
              <a:t>) verändern muss</a:t>
            </a:r>
          </a:p>
          <a:p>
            <a:endParaRPr lang="de-DE" sz="800" dirty="0"/>
          </a:p>
          <a:p>
            <a:r>
              <a:rPr lang="de-DE" sz="800" dirty="0">
                <a:solidFill>
                  <a:srgbClr val="0070C0"/>
                </a:solidFill>
              </a:rPr>
              <a:t>::</a:t>
            </a:r>
            <a:r>
              <a:rPr lang="de-DE" sz="800" dirty="0" err="1">
                <a:solidFill>
                  <a:srgbClr val="0070C0"/>
                </a:solidFill>
              </a:rPr>
              <a:t>ng-deep</a:t>
            </a:r>
            <a:r>
              <a:rPr lang="de-DE" sz="800" dirty="0">
                <a:solidFill>
                  <a:srgbClr val="0070C0"/>
                </a:solidFill>
              </a:rPr>
              <a:t> </a:t>
            </a:r>
            <a:r>
              <a:rPr lang="de-DE" sz="800" dirty="0" err="1">
                <a:solidFill>
                  <a:srgbClr val="0070C0"/>
                </a:solidFill>
              </a:rPr>
              <a:t>mat</a:t>
            </a:r>
            <a:r>
              <a:rPr lang="de-DE" sz="800" dirty="0">
                <a:solidFill>
                  <a:srgbClr val="0070C0"/>
                </a:solidFill>
              </a:rPr>
              <a:t>-spinner </a:t>
            </a:r>
            <a:r>
              <a:rPr lang="de-DE" sz="800" dirty="0" err="1">
                <a:solidFill>
                  <a:srgbClr val="0070C0"/>
                </a:solidFill>
              </a:rPr>
              <a:t>svg</a:t>
            </a:r>
            <a:r>
              <a:rPr lang="de-DE" sz="800" dirty="0">
                <a:solidFill>
                  <a:srgbClr val="0070C0"/>
                </a:solidFill>
              </a:rPr>
              <a:t>, </a:t>
            </a:r>
            <a:r>
              <a:rPr lang="de-DE" sz="800" dirty="0" err="1">
                <a:solidFill>
                  <a:srgbClr val="0070C0"/>
                </a:solidFill>
              </a:rPr>
              <a:t>mat</a:t>
            </a:r>
            <a:r>
              <a:rPr lang="de-DE" sz="800" dirty="0">
                <a:solidFill>
                  <a:srgbClr val="0070C0"/>
                </a:solidFill>
              </a:rPr>
              <a:t>-spinner  {</a:t>
            </a:r>
          </a:p>
          <a:p>
            <a:r>
              <a:rPr lang="de-DE" sz="800" dirty="0">
                <a:solidFill>
                  <a:srgbClr val="0070C0"/>
                </a:solidFill>
              </a:rPr>
              <a:t>  height:30px !</a:t>
            </a:r>
            <a:r>
              <a:rPr lang="de-DE" sz="800" dirty="0" err="1">
                <a:solidFill>
                  <a:srgbClr val="0070C0"/>
                </a:solidFill>
              </a:rPr>
              <a:t>important</a:t>
            </a:r>
            <a:r>
              <a:rPr lang="de-DE" sz="800" dirty="0">
                <a:solidFill>
                  <a:srgbClr val="0070C0"/>
                </a:solidFill>
              </a:rPr>
              <a:t>;</a:t>
            </a:r>
          </a:p>
          <a:p>
            <a:r>
              <a:rPr lang="de-DE" sz="800" dirty="0">
                <a:solidFill>
                  <a:srgbClr val="0070C0"/>
                </a:solidFill>
              </a:rPr>
              <a:t>  width:30px !</a:t>
            </a:r>
            <a:r>
              <a:rPr lang="de-DE" sz="800" dirty="0" err="1">
                <a:solidFill>
                  <a:srgbClr val="0070C0"/>
                </a:solidFill>
              </a:rPr>
              <a:t>important</a:t>
            </a:r>
            <a:r>
              <a:rPr lang="de-DE" sz="800" dirty="0">
                <a:solidFill>
                  <a:srgbClr val="0070C0"/>
                </a:solidFill>
              </a:rPr>
              <a:t>;</a:t>
            </a:r>
          </a:p>
          <a:p>
            <a:r>
              <a:rPr lang="de-DE" sz="800" dirty="0">
                <a:solidFill>
                  <a:srgbClr val="0070C0"/>
                </a:solidFill>
              </a:rPr>
              <a:t>  </a:t>
            </a:r>
            <a:r>
              <a:rPr lang="de-DE" sz="800" dirty="0" err="1">
                <a:solidFill>
                  <a:srgbClr val="0070C0"/>
                </a:solidFill>
              </a:rPr>
              <a:t>color:white</a:t>
            </a:r>
            <a:r>
              <a:rPr lang="de-DE" sz="800" dirty="0">
                <a:solidFill>
                  <a:srgbClr val="0070C0"/>
                </a:solidFill>
              </a:rPr>
              <a:t> !</a:t>
            </a:r>
            <a:r>
              <a:rPr lang="de-DE" sz="800" dirty="0" err="1">
                <a:solidFill>
                  <a:srgbClr val="0070C0"/>
                </a:solidFill>
              </a:rPr>
              <a:t>important</a:t>
            </a:r>
            <a:r>
              <a:rPr lang="de-DE" sz="800" dirty="0">
                <a:solidFill>
                  <a:srgbClr val="0070C0"/>
                </a:solidFill>
              </a:rPr>
              <a:t>;</a:t>
            </a:r>
          </a:p>
          <a:p>
            <a:r>
              <a:rPr lang="de-DE" sz="800" dirty="0">
                <a:solidFill>
                  <a:srgbClr val="0070C0"/>
                </a:solidFill>
              </a:rPr>
              <a:t>}</a:t>
            </a:r>
          </a:p>
          <a:p>
            <a:r>
              <a:rPr lang="de-DE" sz="800" dirty="0"/>
              <a:t>  </a:t>
            </a:r>
          </a:p>
          <a:p>
            <a:r>
              <a:rPr lang="de-DE" sz="800" dirty="0">
                <a:solidFill>
                  <a:srgbClr val="0070C0"/>
                </a:solidFill>
              </a:rPr>
              <a:t>::</a:t>
            </a:r>
            <a:r>
              <a:rPr lang="de-DE" sz="800" dirty="0" err="1">
                <a:solidFill>
                  <a:srgbClr val="0070C0"/>
                </a:solidFill>
              </a:rPr>
              <a:t>ng-deep</a:t>
            </a:r>
            <a:r>
              <a:rPr lang="de-DE" sz="800" dirty="0">
                <a:solidFill>
                  <a:srgbClr val="0070C0"/>
                </a:solidFill>
              </a:rPr>
              <a:t> .</a:t>
            </a:r>
            <a:r>
              <a:rPr lang="de-DE" sz="800" dirty="0" err="1">
                <a:solidFill>
                  <a:srgbClr val="0070C0"/>
                </a:solidFill>
              </a:rPr>
              <a:t>mat</a:t>
            </a:r>
            <a:r>
              <a:rPr lang="de-DE" sz="800" dirty="0">
                <a:solidFill>
                  <a:srgbClr val="0070C0"/>
                </a:solidFill>
              </a:rPr>
              <a:t>-progress-spinner </a:t>
            </a:r>
            <a:r>
              <a:rPr lang="de-DE" sz="800" dirty="0" err="1">
                <a:solidFill>
                  <a:srgbClr val="0070C0"/>
                </a:solidFill>
              </a:rPr>
              <a:t>circle</a:t>
            </a:r>
            <a:r>
              <a:rPr lang="de-DE" sz="800" dirty="0">
                <a:solidFill>
                  <a:srgbClr val="0070C0"/>
                </a:solidFill>
              </a:rPr>
              <a:t>, .</a:t>
            </a:r>
            <a:r>
              <a:rPr lang="de-DE" sz="800" dirty="0" err="1">
                <a:solidFill>
                  <a:srgbClr val="0070C0"/>
                </a:solidFill>
              </a:rPr>
              <a:t>mat</a:t>
            </a:r>
            <a:r>
              <a:rPr lang="de-DE" sz="800" dirty="0">
                <a:solidFill>
                  <a:srgbClr val="0070C0"/>
                </a:solidFill>
              </a:rPr>
              <a:t>-spinner </a:t>
            </a:r>
            <a:r>
              <a:rPr lang="de-DE" sz="800" dirty="0" err="1">
                <a:solidFill>
                  <a:srgbClr val="0070C0"/>
                </a:solidFill>
              </a:rPr>
              <a:t>circle</a:t>
            </a:r>
            <a:r>
              <a:rPr lang="de-DE" sz="800" dirty="0">
                <a:solidFill>
                  <a:srgbClr val="0070C0"/>
                </a:solidFill>
              </a:rPr>
              <a:t> {</a:t>
            </a:r>
          </a:p>
          <a:p>
            <a:r>
              <a:rPr lang="de-DE" sz="800" dirty="0">
                <a:solidFill>
                  <a:srgbClr val="0070C0"/>
                </a:solidFill>
              </a:rPr>
              <a:t>  </a:t>
            </a:r>
            <a:r>
              <a:rPr lang="de-DE" sz="800" dirty="0" err="1">
                <a:solidFill>
                  <a:srgbClr val="0070C0"/>
                </a:solidFill>
              </a:rPr>
              <a:t>stroke</a:t>
            </a:r>
            <a:r>
              <a:rPr lang="de-DE" sz="800" dirty="0">
                <a:solidFill>
                  <a:srgbClr val="0070C0"/>
                </a:solidFill>
              </a:rPr>
              <a:t>: </a:t>
            </a:r>
            <a:r>
              <a:rPr lang="de-DE" sz="800" dirty="0" err="1">
                <a:solidFill>
                  <a:srgbClr val="0070C0"/>
                </a:solidFill>
              </a:rPr>
              <a:t>white</a:t>
            </a:r>
            <a:r>
              <a:rPr lang="de-DE" sz="800" dirty="0">
                <a:solidFill>
                  <a:srgbClr val="0070C0"/>
                </a:solidFill>
              </a:rPr>
              <a:t> !</a:t>
            </a:r>
            <a:r>
              <a:rPr lang="de-DE" sz="800" dirty="0" err="1">
                <a:solidFill>
                  <a:srgbClr val="0070C0"/>
                </a:solidFill>
              </a:rPr>
              <a:t>important</a:t>
            </a:r>
            <a:r>
              <a:rPr lang="de-DE" sz="800" dirty="0">
                <a:solidFill>
                  <a:srgbClr val="0070C0"/>
                </a:solidFill>
              </a:rPr>
              <a:t>;</a:t>
            </a:r>
          </a:p>
          <a:p>
            <a:r>
              <a:rPr lang="de-DE" sz="800" dirty="0">
                <a:solidFill>
                  <a:srgbClr val="0070C0"/>
                </a:solidFill>
              </a:rPr>
              <a:t>}</a:t>
            </a:r>
          </a:p>
          <a:p>
            <a:endParaRPr lang="de-DE" sz="800" dirty="0"/>
          </a:p>
          <a:p>
            <a:endParaRPr lang="de-DE" sz="800" dirty="0"/>
          </a:p>
          <a:p>
            <a:r>
              <a:rPr lang="de-DE" sz="1200" b="1" u="sng" dirty="0"/>
              <a:t>EINE GANZE KOMPONENTE IN ANGULAR LOKAL STYLEN</a:t>
            </a:r>
          </a:p>
          <a:p>
            <a:r>
              <a:rPr lang="de-DE" sz="800" b="1" dirty="0"/>
              <a:t>-&gt; Dafür in die SCSS einer Komponente gehen und mit :host arbeiten</a:t>
            </a:r>
          </a:p>
          <a:p>
            <a:endParaRPr lang="de-DE" sz="800" b="1" dirty="0"/>
          </a:p>
          <a:p>
            <a:r>
              <a:rPr lang="de-DE" sz="800" dirty="0">
                <a:solidFill>
                  <a:srgbClr val="0070C0"/>
                </a:solidFill>
              </a:rPr>
              <a:t>:host {</a:t>
            </a:r>
          </a:p>
          <a:p>
            <a:r>
              <a:rPr lang="de-DE" sz="800" dirty="0">
                <a:solidFill>
                  <a:srgbClr val="0070C0"/>
                </a:solidFill>
              </a:rPr>
              <a:t>    </a:t>
            </a:r>
            <a:r>
              <a:rPr lang="de-DE" sz="800" dirty="0" err="1">
                <a:solidFill>
                  <a:srgbClr val="0070C0"/>
                </a:solidFill>
              </a:rPr>
              <a:t>display:flex</a:t>
            </a:r>
            <a:r>
              <a:rPr lang="de-DE" sz="800" dirty="0">
                <a:solidFill>
                  <a:srgbClr val="0070C0"/>
                </a:solidFill>
              </a:rPr>
              <a:t>;</a:t>
            </a:r>
          </a:p>
          <a:p>
            <a:r>
              <a:rPr lang="de-DE" sz="800" dirty="0">
                <a:solidFill>
                  <a:srgbClr val="0070C0"/>
                </a:solidFill>
              </a:rPr>
              <a:t>    </a:t>
            </a:r>
            <a:r>
              <a:rPr lang="de-DE" sz="800" dirty="0" err="1">
                <a:solidFill>
                  <a:srgbClr val="0070C0"/>
                </a:solidFill>
              </a:rPr>
              <a:t>justify-content:center</a:t>
            </a:r>
            <a:r>
              <a:rPr lang="de-DE" sz="800" dirty="0">
                <a:solidFill>
                  <a:srgbClr val="0070C0"/>
                </a:solidFill>
              </a:rPr>
              <a:t>;</a:t>
            </a:r>
          </a:p>
          <a:p>
            <a:r>
              <a:rPr lang="de-DE" sz="800" dirty="0">
                <a:solidFill>
                  <a:srgbClr val="0070C0"/>
                </a:solidFill>
              </a:rPr>
              <a:t>    </a:t>
            </a:r>
            <a:r>
              <a:rPr lang="de-DE" sz="800" dirty="0" err="1">
                <a:solidFill>
                  <a:srgbClr val="0070C0"/>
                </a:solidFill>
              </a:rPr>
              <a:t>align-items:center</a:t>
            </a:r>
            <a:r>
              <a:rPr lang="de-DE" sz="800" dirty="0">
                <a:solidFill>
                  <a:srgbClr val="0070C0"/>
                </a:solidFill>
              </a:rPr>
              <a:t>;</a:t>
            </a:r>
          </a:p>
          <a:p>
            <a:r>
              <a:rPr lang="de-DE" sz="800" dirty="0">
                <a:solidFill>
                  <a:srgbClr val="0070C0"/>
                </a:solidFill>
              </a:rPr>
              <a:t>}</a:t>
            </a:r>
          </a:p>
        </p:txBody>
      </p:sp>
      <p:sp>
        <p:nvSpPr>
          <p:cNvPr id="3" name="Rechteck 2"/>
          <p:cNvSpPr/>
          <p:nvPr/>
        </p:nvSpPr>
        <p:spPr>
          <a:xfrm>
            <a:off x="4824536" y="548680"/>
            <a:ext cx="6228184" cy="4401205"/>
          </a:xfrm>
          <a:prstGeom prst="rect">
            <a:avLst/>
          </a:prstGeom>
        </p:spPr>
        <p:txBody>
          <a:bodyPr wrap="square">
            <a:spAutoFit/>
          </a:bodyPr>
          <a:lstStyle/>
          <a:p>
            <a:pPr lvl="0"/>
            <a:r>
              <a:rPr lang="de-DE" sz="1000" b="1" dirty="0">
                <a:solidFill>
                  <a:prstClr val="black"/>
                </a:solidFill>
              </a:rPr>
              <a:t>„NEUE“ KOMPONENTE ALS DIALOG ÖFFNEN LASSEN</a:t>
            </a:r>
          </a:p>
          <a:p>
            <a:pPr lvl="0"/>
            <a:r>
              <a:rPr lang="de-DE" sz="1000" dirty="0">
                <a:solidFill>
                  <a:prstClr val="black"/>
                </a:solidFill>
              </a:rPr>
              <a:t>• </a:t>
            </a:r>
            <a:r>
              <a:rPr lang="de-DE" sz="1000" dirty="0" err="1">
                <a:solidFill>
                  <a:prstClr val="black"/>
                </a:solidFill>
              </a:rPr>
              <a:t>MatDialogModule</a:t>
            </a:r>
            <a:r>
              <a:rPr lang="de-DE" sz="1000" dirty="0">
                <a:solidFill>
                  <a:prstClr val="black"/>
                </a:solidFill>
              </a:rPr>
              <a:t> in </a:t>
            </a:r>
            <a:r>
              <a:rPr lang="de-DE" sz="1000" dirty="0" err="1">
                <a:solidFill>
                  <a:prstClr val="black"/>
                </a:solidFill>
              </a:rPr>
              <a:t>app.module.ts</a:t>
            </a:r>
            <a:r>
              <a:rPr lang="de-DE" sz="1000" dirty="0">
                <a:solidFill>
                  <a:prstClr val="black"/>
                </a:solidFill>
              </a:rPr>
              <a:t> importieren, DANN in der TS-Datei der Komponente die die andere Komponente aufruft folgendes mit rein nehmen: </a:t>
            </a:r>
          </a:p>
          <a:p>
            <a:pPr lvl="0"/>
            <a:r>
              <a:rPr lang="de-DE" sz="1000" dirty="0" err="1">
                <a:solidFill>
                  <a:srgbClr val="4F81BD"/>
                </a:solidFill>
              </a:rPr>
              <a:t>constructor</a:t>
            </a:r>
            <a:r>
              <a:rPr lang="de-DE" sz="1000" dirty="0">
                <a:solidFill>
                  <a:srgbClr val="4F81BD"/>
                </a:solidFill>
              </a:rPr>
              <a:t>(</a:t>
            </a:r>
            <a:r>
              <a:rPr lang="de-DE" sz="1000" dirty="0" err="1">
                <a:solidFill>
                  <a:srgbClr val="4F81BD"/>
                </a:solidFill>
              </a:rPr>
              <a:t>public</a:t>
            </a:r>
            <a:r>
              <a:rPr lang="de-DE" sz="1000" dirty="0">
                <a:solidFill>
                  <a:srgbClr val="4F81BD"/>
                </a:solidFill>
              </a:rPr>
              <a:t> </a:t>
            </a:r>
            <a:r>
              <a:rPr lang="de-DE" sz="1000" dirty="0" err="1">
                <a:solidFill>
                  <a:srgbClr val="4F81BD"/>
                </a:solidFill>
              </a:rPr>
              <a:t>dialog</a:t>
            </a:r>
            <a:r>
              <a:rPr lang="de-DE" sz="1000" dirty="0">
                <a:solidFill>
                  <a:srgbClr val="4F81BD"/>
                </a:solidFill>
              </a:rPr>
              <a:t>: </a:t>
            </a:r>
            <a:r>
              <a:rPr lang="de-DE" sz="1000" dirty="0" err="1">
                <a:solidFill>
                  <a:srgbClr val="4F81BD"/>
                </a:solidFill>
              </a:rPr>
              <a:t>MatDialog</a:t>
            </a:r>
            <a:r>
              <a:rPr lang="de-DE" sz="1000" dirty="0">
                <a:solidFill>
                  <a:srgbClr val="4F81BD"/>
                </a:solidFill>
              </a:rPr>
              <a:t>) { }   UND   </a:t>
            </a:r>
            <a:r>
              <a:rPr lang="de-DE" sz="1000" dirty="0" err="1">
                <a:solidFill>
                  <a:srgbClr val="4F81BD"/>
                </a:solidFill>
              </a:rPr>
              <a:t>openDialog</a:t>
            </a:r>
            <a:r>
              <a:rPr lang="de-DE" sz="1000" dirty="0">
                <a:solidFill>
                  <a:srgbClr val="4F81BD"/>
                </a:solidFill>
              </a:rPr>
              <a:t>(){ </a:t>
            </a:r>
            <a:r>
              <a:rPr lang="de-DE" sz="1000" dirty="0" err="1">
                <a:solidFill>
                  <a:srgbClr val="4F81BD"/>
                </a:solidFill>
              </a:rPr>
              <a:t>this.dialog.open</a:t>
            </a:r>
            <a:r>
              <a:rPr lang="de-DE" sz="1000" dirty="0">
                <a:solidFill>
                  <a:srgbClr val="4F81BD"/>
                </a:solidFill>
              </a:rPr>
              <a:t>(</a:t>
            </a:r>
            <a:r>
              <a:rPr lang="de-DE" sz="1000" b="1" dirty="0" err="1">
                <a:solidFill>
                  <a:srgbClr val="4F81BD"/>
                </a:solidFill>
              </a:rPr>
              <a:t>AndereKomponenteAlsDialogComponent</a:t>
            </a:r>
            <a:r>
              <a:rPr lang="de-DE" sz="1000" dirty="0">
                <a:solidFill>
                  <a:srgbClr val="4F81BD"/>
                </a:solidFill>
              </a:rPr>
              <a:t>);}</a:t>
            </a:r>
          </a:p>
          <a:p>
            <a:pPr lvl="0"/>
            <a:r>
              <a:rPr lang="de-DE" sz="1000" b="1" dirty="0">
                <a:solidFill>
                  <a:prstClr val="black"/>
                </a:solidFill>
              </a:rPr>
              <a:t>ODER dazu Kopie des benötigten Objekts übergeben</a:t>
            </a:r>
          </a:p>
          <a:p>
            <a:pPr lvl="0"/>
            <a:r>
              <a:rPr lang="de-DE" sz="1000" dirty="0">
                <a:solidFill>
                  <a:srgbClr val="0070C0"/>
                </a:solidFill>
              </a:rPr>
              <a:t>  </a:t>
            </a:r>
            <a:r>
              <a:rPr lang="de-DE" sz="1000" dirty="0" err="1">
                <a:solidFill>
                  <a:srgbClr val="0070C0"/>
                </a:solidFill>
              </a:rPr>
              <a:t>const</a:t>
            </a:r>
            <a:r>
              <a:rPr lang="de-DE" sz="1000" dirty="0">
                <a:solidFill>
                  <a:srgbClr val="0070C0"/>
                </a:solidFill>
              </a:rPr>
              <a:t> </a:t>
            </a:r>
            <a:r>
              <a:rPr lang="de-DE" sz="1000" dirty="0" err="1">
                <a:solidFill>
                  <a:srgbClr val="0070C0"/>
                </a:solidFill>
              </a:rPr>
              <a:t>dialog</a:t>
            </a:r>
            <a:r>
              <a:rPr lang="de-DE" sz="1000" dirty="0">
                <a:solidFill>
                  <a:srgbClr val="0070C0"/>
                </a:solidFill>
              </a:rPr>
              <a:t> = </a:t>
            </a:r>
            <a:r>
              <a:rPr lang="de-DE" sz="1000" dirty="0" err="1">
                <a:solidFill>
                  <a:srgbClr val="0070C0"/>
                </a:solidFill>
              </a:rPr>
              <a:t>this.dialog.open</a:t>
            </a:r>
            <a:r>
              <a:rPr lang="de-DE" sz="1000" dirty="0">
                <a:solidFill>
                  <a:srgbClr val="0070C0"/>
                </a:solidFill>
              </a:rPr>
              <a:t>(</a:t>
            </a:r>
            <a:r>
              <a:rPr lang="de-DE" sz="1000" dirty="0" err="1">
                <a:solidFill>
                  <a:srgbClr val="0070C0"/>
                </a:solidFill>
              </a:rPr>
              <a:t>DialogEditUserComponent</a:t>
            </a:r>
            <a:r>
              <a:rPr lang="de-DE" sz="1000" dirty="0">
                <a:solidFill>
                  <a:srgbClr val="0070C0"/>
                </a:solidFill>
              </a:rPr>
              <a:t>);</a:t>
            </a:r>
          </a:p>
          <a:p>
            <a:pPr lvl="0"/>
            <a:r>
              <a:rPr lang="de-DE" sz="1000" dirty="0">
                <a:solidFill>
                  <a:srgbClr val="0070C0"/>
                </a:solidFill>
              </a:rPr>
              <a:t>  //Ich greife auf die Variable </a:t>
            </a:r>
            <a:r>
              <a:rPr lang="de-DE" sz="1000" dirty="0" err="1">
                <a:solidFill>
                  <a:srgbClr val="0070C0"/>
                </a:solidFill>
              </a:rPr>
              <a:t>user</a:t>
            </a:r>
            <a:r>
              <a:rPr lang="de-DE" sz="1000" dirty="0">
                <a:solidFill>
                  <a:srgbClr val="0070C0"/>
                </a:solidFill>
              </a:rPr>
              <a:t> (User-Objekt) in der Komponente </a:t>
            </a:r>
            <a:r>
              <a:rPr lang="de-DE" sz="1000" dirty="0" err="1">
                <a:solidFill>
                  <a:srgbClr val="0070C0"/>
                </a:solidFill>
              </a:rPr>
              <a:t>DialogEditUserComponent</a:t>
            </a:r>
            <a:r>
              <a:rPr lang="de-DE" sz="1000" dirty="0">
                <a:solidFill>
                  <a:srgbClr val="0070C0"/>
                </a:solidFill>
              </a:rPr>
              <a:t> zu und schreibe dort eine Kopie unseres aktuellen Nutzers rein, weil sonst auch beim Klick auf </a:t>
            </a:r>
            <a:r>
              <a:rPr lang="de-DE" sz="1000" dirty="0" err="1">
                <a:solidFill>
                  <a:srgbClr val="0070C0"/>
                </a:solidFill>
              </a:rPr>
              <a:t>Cancel</a:t>
            </a:r>
            <a:r>
              <a:rPr lang="de-DE" sz="1000" dirty="0">
                <a:solidFill>
                  <a:srgbClr val="0070C0"/>
                </a:solidFill>
              </a:rPr>
              <a:t> alles gespeichert wird</a:t>
            </a:r>
          </a:p>
          <a:p>
            <a:pPr lvl="0"/>
            <a:r>
              <a:rPr lang="de-DE" sz="1000" dirty="0">
                <a:solidFill>
                  <a:srgbClr val="0070C0"/>
                </a:solidFill>
              </a:rPr>
              <a:t>  </a:t>
            </a:r>
            <a:r>
              <a:rPr lang="de-DE" sz="1000" dirty="0" err="1">
                <a:solidFill>
                  <a:srgbClr val="0070C0"/>
                </a:solidFill>
              </a:rPr>
              <a:t>dialog.componentInstance.user</a:t>
            </a:r>
            <a:r>
              <a:rPr lang="de-DE" sz="1000" dirty="0">
                <a:solidFill>
                  <a:srgbClr val="0070C0"/>
                </a:solidFill>
              </a:rPr>
              <a:t> = </a:t>
            </a:r>
            <a:r>
              <a:rPr lang="de-DE" sz="1000" dirty="0" err="1">
                <a:solidFill>
                  <a:srgbClr val="0070C0"/>
                </a:solidFill>
              </a:rPr>
              <a:t>new</a:t>
            </a:r>
            <a:r>
              <a:rPr lang="de-DE" sz="1000" dirty="0">
                <a:solidFill>
                  <a:srgbClr val="0070C0"/>
                </a:solidFill>
              </a:rPr>
              <a:t> User(</a:t>
            </a:r>
            <a:r>
              <a:rPr lang="de-DE" sz="1000" dirty="0" err="1">
                <a:solidFill>
                  <a:srgbClr val="0070C0"/>
                </a:solidFill>
              </a:rPr>
              <a:t>this.user.toJson</a:t>
            </a:r>
            <a:r>
              <a:rPr lang="de-DE" sz="1000" dirty="0">
                <a:solidFill>
                  <a:srgbClr val="0070C0"/>
                </a:solidFill>
              </a:rPr>
              <a:t>());</a:t>
            </a:r>
          </a:p>
          <a:p>
            <a:pPr lvl="0"/>
            <a:r>
              <a:rPr lang="de-DE" sz="1000" dirty="0">
                <a:solidFill>
                  <a:prstClr val="black"/>
                </a:solidFill>
              </a:rPr>
              <a:t>  </a:t>
            </a:r>
            <a:r>
              <a:rPr lang="de-DE" sz="1000" dirty="0" err="1">
                <a:solidFill>
                  <a:prstClr val="black"/>
                </a:solidFill>
              </a:rPr>
              <a:t>dialog.componentInstance.userId</a:t>
            </a:r>
            <a:r>
              <a:rPr lang="de-DE" sz="1000" dirty="0">
                <a:solidFill>
                  <a:prstClr val="black"/>
                </a:solidFill>
              </a:rPr>
              <a:t> = </a:t>
            </a:r>
            <a:r>
              <a:rPr lang="de-DE" sz="1000" dirty="0" err="1">
                <a:solidFill>
                  <a:prstClr val="black"/>
                </a:solidFill>
              </a:rPr>
              <a:t>this.userId</a:t>
            </a:r>
            <a:r>
              <a:rPr lang="de-DE" sz="1000" dirty="0">
                <a:solidFill>
                  <a:prstClr val="black"/>
                </a:solidFill>
              </a:rPr>
              <a:t>; </a:t>
            </a:r>
            <a:r>
              <a:rPr lang="de-DE" sz="1000" dirty="0">
                <a:solidFill>
                  <a:srgbClr val="0070C0"/>
                </a:solidFill>
              </a:rPr>
              <a:t>//Einfach eine Variable übergeben</a:t>
            </a:r>
          </a:p>
          <a:p>
            <a:pPr lvl="0"/>
            <a:endParaRPr lang="de-DE" sz="1000" dirty="0">
              <a:solidFill>
                <a:srgbClr val="0070C0"/>
              </a:solidFill>
            </a:endParaRPr>
          </a:p>
          <a:p>
            <a:pPr lvl="0"/>
            <a:endParaRPr lang="de-DE" sz="1000" dirty="0">
              <a:solidFill>
                <a:prstClr val="black"/>
              </a:solidFill>
            </a:endParaRPr>
          </a:p>
          <a:p>
            <a:pPr lvl="0"/>
            <a:r>
              <a:rPr lang="de-DE" sz="1000" b="1" dirty="0">
                <a:solidFill>
                  <a:prstClr val="black"/>
                </a:solidFill>
              </a:rPr>
              <a:t>KOMPONENTE DIE ALS DIALOG GEÖFFNET WURDE SCHLIESSEN</a:t>
            </a:r>
          </a:p>
          <a:p>
            <a:pPr lvl="0"/>
            <a:r>
              <a:rPr lang="de-DE" sz="1000" dirty="0">
                <a:solidFill>
                  <a:prstClr val="black"/>
                </a:solidFill>
              </a:rPr>
              <a:t>• </a:t>
            </a:r>
            <a:r>
              <a:rPr lang="de-DE" sz="1000" dirty="0" err="1">
                <a:solidFill>
                  <a:srgbClr val="0070C0"/>
                </a:solidFill>
              </a:rPr>
              <a:t>import</a:t>
            </a:r>
            <a:r>
              <a:rPr lang="de-DE" sz="1000" dirty="0">
                <a:solidFill>
                  <a:srgbClr val="0070C0"/>
                </a:solidFill>
              </a:rPr>
              <a:t> {</a:t>
            </a:r>
            <a:r>
              <a:rPr lang="de-DE" sz="1000" dirty="0" err="1">
                <a:solidFill>
                  <a:srgbClr val="0070C0"/>
                </a:solidFill>
              </a:rPr>
              <a:t>MatDialogRef</a:t>
            </a:r>
            <a:r>
              <a:rPr lang="de-DE" sz="1000" dirty="0">
                <a:solidFill>
                  <a:srgbClr val="0070C0"/>
                </a:solidFill>
              </a:rPr>
              <a:t>} from '@angular/material/</a:t>
            </a:r>
            <a:r>
              <a:rPr lang="de-DE" sz="1000" dirty="0" err="1">
                <a:solidFill>
                  <a:srgbClr val="0070C0"/>
                </a:solidFill>
              </a:rPr>
              <a:t>dialog</a:t>
            </a:r>
            <a:r>
              <a:rPr lang="de-DE" sz="1000" dirty="0">
                <a:solidFill>
                  <a:srgbClr val="0070C0"/>
                </a:solidFill>
              </a:rPr>
              <a:t>';  </a:t>
            </a:r>
            <a:r>
              <a:rPr lang="de-DE" sz="1000" dirty="0">
                <a:solidFill>
                  <a:prstClr val="black"/>
                </a:solidFill>
              </a:rPr>
              <a:t>in </a:t>
            </a:r>
            <a:r>
              <a:rPr lang="de-DE" sz="1000" dirty="0" err="1">
                <a:solidFill>
                  <a:prstClr val="black"/>
                </a:solidFill>
              </a:rPr>
              <a:t>ZUSCHLIESSENDECOMPONENT.module.ts</a:t>
            </a:r>
            <a:r>
              <a:rPr lang="de-DE" sz="1000" dirty="0">
                <a:solidFill>
                  <a:prstClr val="black"/>
                </a:solidFill>
              </a:rPr>
              <a:t> importieren, DANN in der TS-Datei der zu </a:t>
            </a:r>
            <a:r>
              <a:rPr lang="de-DE" sz="1000" dirty="0" err="1">
                <a:solidFill>
                  <a:prstClr val="black"/>
                </a:solidFill>
              </a:rPr>
              <a:t>schliessenden</a:t>
            </a:r>
            <a:r>
              <a:rPr lang="de-DE" sz="1000" dirty="0">
                <a:solidFill>
                  <a:prstClr val="black"/>
                </a:solidFill>
              </a:rPr>
              <a:t> Komponente folgendes mit rein nehmen: </a:t>
            </a:r>
          </a:p>
          <a:p>
            <a:pPr lvl="0"/>
            <a:r>
              <a:rPr lang="de-DE" sz="1000" dirty="0" err="1">
                <a:solidFill>
                  <a:srgbClr val="0070C0"/>
                </a:solidFill>
              </a:rPr>
              <a:t>constructor</a:t>
            </a:r>
            <a:r>
              <a:rPr lang="de-DE" sz="1000" dirty="0">
                <a:solidFill>
                  <a:srgbClr val="0070C0"/>
                </a:solidFill>
              </a:rPr>
              <a:t>(</a:t>
            </a:r>
            <a:r>
              <a:rPr lang="de-DE" sz="1000" dirty="0" err="1">
                <a:solidFill>
                  <a:srgbClr val="0070C0"/>
                </a:solidFill>
              </a:rPr>
              <a:t>public</a:t>
            </a:r>
            <a:r>
              <a:rPr lang="de-DE" sz="1000" dirty="0">
                <a:solidFill>
                  <a:srgbClr val="0070C0"/>
                </a:solidFill>
              </a:rPr>
              <a:t> </a:t>
            </a:r>
            <a:r>
              <a:rPr lang="de-DE" sz="1000" dirty="0" err="1">
                <a:solidFill>
                  <a:srgbClr val="0070C0"/>
                </a:solidFill>
              </a:rPr>
              <a:t>dialogRef</a:t>
            </a:r>
            <a:r>
              <a:rPr lang="de-DE" sz="1000" dirty="0">
                <a:solidFill>
                  <a:srgbClr val="0070C0"/>
                </a:solidFill>
              </a:rPr>
              <a:t>: </a:t>
            </a:r>
            <a:r>
              <a:rPr lang="de-DE" sz="1000" dirty="0" err="1">
                <a:solidFill>
                  <a:srgbClr val="0070C0"/>
                </a:solidFill>
              </a:rPr>
              <a:t>MatDialogRef</a:t>
            </a:r>
            <a:r>
              <a:rPr lang="de-DE" sz="1000" dirty="0">
                <a:solidFill>
                  <a:srgbClr val="0070C0"/>
                </a:solidFill>
              </a:rPr>
              <a:t>&lt;</a:t>
            </a:r>
            <a:r>
              <a:rPr lang="de-DE" sz="1000" b="1" dirty="0">
                <a:solidFill>
                  <a:srgbClr val="0070C0"/>
                </a:solidFill>
              </a:rPr>
              <a:t>ZUSCHLIESSENDECOMPONENT</a:t>
            </a:r>
            <a:r>
              <a:rPr lang="de-DE" sz="1000" dirty="0">
                <a:solidFill>
                  <a:srgbClr val="0070C0"/>
                </a:solidFill>
              </a:rPr>
              <a:t>&gt;) { }</a:t>
            </a:r>
          </a:p>
          <a:p>
            <a:pPr lvl="0"/>
            <a:r>
              <a:rPr lang="de-DE" sz="1000" dirty="0">
                <a:solidFill>
                  <a:prstClr val="black"/>
                </a:solidFill>
              </a:rPr>
              <a:t>Und in TS-Datei als Funktion: </a:t>
            </a:r>
            <a:r>
              <a:rPr lang="de-DE" sz="1000" dirty="0" err="1">
                <a:solidFill>
                  <a:srgbClr val="0070C0"/>
                </a:solidFill>
              </a:rPr>
              <a:t>closeDialog</a:t>
            </a:r>
            <a:r>
              <a:rPr lang="de-DE" sz="1000" dirty="0">
                <a:solidFill>
                  <a:srgbClr val="0070C0"/>
                </a:solidFill>
              </a:rPr>
              <a:t>(){</a:t>
            </a:r>
            <a:r>
              <a:rPr lang="de-DE" sz="1000" dirty="0" err="1">
                <a:solidFill>
                  <a:srgbClr val="0070C0"/>
                </a:solidFill>
              </a:rPr>
              <a:t>this.dialogRef.close</a:t>
            </a:r>
            <a:r>
              <a:rPr lang="de-DE" sz="1000" dirty="0">
                <a:solidFill>
                  <a:srgbClr val="0070C0"/>
                </a:solidFill>
              </a:rPr>
              <a:t>(); }   </a:t>
            </a:r>
            <a:r>
              <a:rPr lang="de-DE" sz="1000" dirty="0">
                <a:solidFill>
                  <a:prstClr val="black"/>
                </a:solidFill>
              </a:rPr>
              <a:t>UND IM HTML-TEIL auch möglich weil “</a:t>
            </a:r>
            <a:r>
              <a:rPr lang="de-DE" sz="1000" dirty="0" err="1">
                <a:solidFill>
                  <a:prstClr val="black"/>
                </a:solidFill>
              </a:rPr>
              <a:t>public</a:t>
            </a:r>
            <a:r>
              <a:rPr lang="de-DE" sz="1000" dirty="0">
                <a:solidFill>
                  <a:prstClr val="black"/>
                </a:solidFill>
              </a:rPr>
              <a:t>“ </a:t>
            </a:r>
            <a:r>
              <a:rPr lang="en-US" sz="1000" dirty="0">
                <a:solidFill>
                  <a:srgbClr val="0070C0"/>
                </a:solidFill>
              </a:rPr>
              <a:t>&lt;button (click)="</a:t>
            </a:r>
            <a:r>
              <a:rPr lang="en-US" sz="1000" dirty="0" err="1">
                <a:solidFill>
                  <a:srgbClr val="0070C0"/>
                </a:solidFill>
              </a:rPr>
              <a:t>dialogRef.close</a:t>
            </a:r>
            <a:r>
              <a:rPr lang="en-US" sz="1000" dirty="0">
                <a:solidFill>
                  <a:srgbClr val="0070C0"/>
                </a:solidFill>
              </a:rPr>
              <a:t>()"&gt;Cancel&lt;/button&gt;</a:t>
            </a:r>
          </a:p>
          <a:p>
            <a:pPr lvl="0"/>
            <a:endParaRPr lang="de-DE" sz="1000" dirty="0">
              <a:solidFill>
                <a:srgbClr val="0070C0"/>
              </a:solidFill>
            </a:endParaRPr>
          </a:p>
          <a:p>
            <a:pPr lvl="0"/>
            <a:endParaRPr lang="de-DE" sz="1000" dirty="0">
              <a:solidFill>
                <a:prstClr val="black"/>
              </a:solidFill>
            </a:endParaRPr>
          </a:p>
          <a:p>
            <a:pPr lvl="0"/>
            <a:r>
              <a:rPr lang="de-DE" sz="1000" b="1" dirty="0">
                <a:solidFill>
                  <a:prstClr val="black"/>
                </a:solidFill>
              </a:rPr>
              <a:t>MATERIAL DESIGN IN ANGULAR VERWENDEN</a:t>
            </a:r>
          </a:p>
          <a:p>
            <a:pPr lvl="0"/>
            <a:r>
              <a:rPr lang="de-DE" sz="1000" dirty="0">
                <a:solidFill>
                  <a:prstClr val="black"/>
                </a:solidFill>
              </a:rPr>
              <a:t>• APIs in unser </a:t>
            </a:r>
            <a:r>
              <a:rPr lang="de-DE" sz="1000" dirty="0" err="1">
                <a:solidFill>
                  <a:prstClr val="black"/>
                </a:solidFill>
              </a:rPr>
              <a:t>app.module.ts</a:t>
            </a:r>
            <a:r>
              <a:rPr lang="de-DE" sz="1000" dirty="0">
                <a:solidFill>
                  <a:prstClr val="black"/>
                </a:solidFill>
              </a:rPr>
              <a:t> einbinden und auf der Seite gibt es teilweise noch weitere Optionen unter APIs für die eingebundene Komponente</a:t>
            </a:r>
            <a:endParaRPr lang="de-DE" sz="1000" dirty="0">
              <a:solidFill>
                <a:srgbClr val="0070C0"/>
              </a:solidFill>
            </a:endParaRPr>
          </a:p>
          <a:p>
            <a:pPr lvl="0"/>
            <a:r>
              <a:rPr lang="de-DE" sz="1000" dirty="0">
                <a:solidFill>
                  <a:prstClr val="black"/>
                </a:solidFill>
              </a:rPr>
              <a:t>• Icons ganz simpel über Namensänderung in material-design einzubinden: &lt;</a:t>
            </a:r>
            <a:r>
              <a:rPr lang="de-DE" sz="1000" dirty="0" err="1">
                <a:solidFill>
                  <a:prstClr val="black"/>
                </a:solidFill>
              </a:rPr>
              <a:t>mat</a:t>
            </a:r>
            <a:r>
              <a:rPr lang="de-DE" sz="1000" dirty="0">
                <a:solidFill>
                  <a:prstClr val="black"/>
                </a:solidFill>
              </a:rPr>
              <a:t>-icon&gt;</a:t>
            </a:r>
            <a:r>
              <a:rPr lang="de-DE" sz="1000" dirty="0" err="1">
                <a:solidFill>
                  <a:prstClr val="black"/>
                </a:solidFill>
              </a:rPr>
              <a:t>add</a:t>
            </a:r>
            <a:r>
              <a:rPr lang="de-DE" sz="1000" dirty="0">
                <a:solidFill>
                  <a:prstClr val="black"/>
                </a:solidFill>
              </a:rPr>
              <a:t>&lt;/</a:t>
            </a:r>
            <a:r>
              <a:rPr lang="de-DE" sz="1000" dirty="0" err="1">
                <a:solidFill>
                  <a:prstClr val="black"/>
                </a:solidFill>
              </a:rPr>
              <a:t>mat</a:t>
            </a:r>
            <a:r>
              <a:rPr lang="de-DE" sz="1000" dirty="0">
                <a:solidFill>
                  <a:prstClr val="black"/>
                </a:solidFill>
              </a:rPr>
              <a:t>-icon&gt;</a:t>
            </a:r>
          </a:p>
          <a:p>
            <a:pPr lvl="0"/>
            <a:r>
              <a:rPr lang="de-DE" sz="1000" dirty="0">
                <a:solidFill>
                  <a:prstClr val="black"/>
                </a:solidFill>
              </a:rPr>
              <a:t>• Material: Icons, Buttons, Dialog, Input, Form-Field, </a:t>
            </a:r>
            <a:r>
              <a:rPr lang="de-DE" sz="1000" dirty="0" err="1">
                <a:solidFill>
                  <a:prstClr val="black"/>
                </a:solidFill>
              </a:rPr>
              <a:t>DatePicker</a:t>
            </a:r>
            <a:r>
              <a:rPr lang="de-DE" sz="1000" dirty="0">
                <a:solidFill>
                  <a:prstClr val="black"/>
                </a:solidFill>
              </a:rPr>
              <a:t>, Progress-Bar, Card</a:t>
            </a:r>
          </a:p>
          <a:p>
            <a:pPr lvl="0"/>
            <a:r>
              <a:rPr lang="de-DE" sz="1000" dirty="0">
                <a:solidFill>
                  <a:prstClr val="black"/>
                </a:solidFill>
              </a:rPr>
              <a:t>•</a:t>
            </a:r>
          </a:p>
        </p:txBody>
      </p:sp>
      <p:sp>
        <p:nvSpPr>
          <p:cNvPr id="8" name="Textfeld 7"/>
          <p:cNvSpPr txBox="1"/>
          <p:nvPr/>
        </p:nvSpPr>
        <p:spPr>
          <a:xfrm>
            <a:off x="3318269" y="0"/>
            <a:ext cx="3161315" cy="369332"/>
          </a:xfrm>
          <a:prstGeom prst="rect">
            <a:avLst/>
          </a:prstGeom>
          <a:noFill/>
        </p:spPr>
        <p:txBody>
          <a:bodyPr wrap="none" rtlCol="0">
            <a:spAutoFit/>
          </a:bodyPr>
          <a:lstStyle/>
          <a:p>
            <a:r>
              <a:rPr lang="de-DE" b="1" dirty="0"/>
              <a:t>21. Angular &amp; Angular Material</a:t>
            </a:r>
          </a:p>
        </p:txBody>
      </p:sp>
    </p:spTree>
    <p:extLst>
      <p:ext uri="{BB962C8B-B14F-4D97-AF65-F5344CB8AC3E}">
        <p14:creationId xmlns:p14="http://schemas.microsoft.com/office/powerpoint/2010/main" val="3499876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0" y="364842"/>
            <a:ext cx="9144000" cy="6370975"/>
          </a:xfrm>
          <a:prstGeom prst="rect">
            <a:avLst/>
          </a:prstGeom>
          <a:noFill/>
        </p:spPr>
        <p:txBody>
          <a:bodyPr wrap="square" rtlCol="0">
            <a:spAutoFit/>
          </a:bodyPr>
          <a:lstStyle/>
          <a:p>
            <a:r>
              <a:rPr lang="de-DE" sz="800" b="1" dirty="0"/>
              <a:t>UNIT-TEST (Über 2. </a:t>
            </a:r>
            <a:r>
              <a:rPr lang="de-DE" sz="800" b="1" dirty="0" err="1"/>
              <a:t>TypeScript</a:t>
            </a:r>
            <a:r>
              <a:rPr lang="de-DE" sz="800" b="1" dirty="0"/>
              <a:t>-Datei der Komponente mit </a:t>
            </a:r>
            <a:r>
              <a:rPr lang="de-DE" sz="800" b="1" dirty="0" err="1"/>
              <a:t>it</a:t>
            </a:r>
            <a:r>
              <a:rPr lang="de-DE" sz="800" b="1" dirty="0"/>
              <a:t>()-Funktionen) [VIELE] [Werden oft bei Unternehmen mit CI automatisch mittels Travis UI auf einem Server durchgeführt]</a:t>
            </a:r>
          </a:p>
          <a:p>
            <a:r>
              <a:rPr lang="de-DE" sz="800" dirty="0"/>
              <a:t>• Testet einzelne Funktionen in unseren </a:t>
            </a:r>
            <a:r>
              <a:rPr lang="de-DE" sz="800" dirty="0" err="1"/>
              <a:t>Componenten</a:t>
            </a:r>
            <a:r>
              <a:rPr lang="de-DE" sz="800" dirty="0"/>
              <a:t> -&gt; Was macht die Funktion und was erwarten wir, dass rauskommt, wenn wir etwas bestimmtes reingeben</a:t>
            </a:r>
          </a:p>
          <a:p>
            <a:endParaRPr lang="de-DE" sz="800" dirty="0"/>
          </a:p>
          <a:p>
            <a:r>
              <a:rPr lang="de-DE" sz="800" b="1" dirty="0"/>
              <a:t>INTERGRATION-TEST/COMPONENTEN-TEST [WENIGE]</a:t>
            </a:r>
          </a:p>
          <a:p>
            <a:r>
              <a:rPr lang="de-DE" sz="800" dirty="0"/>
              <a:t>• Testet ob sich eine einzelne </a:t>
            </a:r>
            <a:r>
              <a:rPr lang="de-DE" sz="800" dirty="0" err="1"/>
              <a:t>Componente</a:t>
            </a:r>
            <a:r>
              <a:rPr lang="de-DE" sz="800" dirty="0"/>
              <a:t> gut in unsere Software integrieren lässt -&gt; einzelne </a:t>
            </a:r>
            <a:r>
              <a:rPr lang="de-DE" sz="800" dirty="0" err="1"/>
              <a:t>Componente</a:t>
            </a:r>
            <a:r>
              <a:rPr lang="de-DE" sz="800" dirty="0"/>
              <a:t> wird isoliert getestet: funktionieren die Funktionen, lässt sie sich rendern/anzeigen?</a:t>
            </a:r>
          </a:p>
          <a:p>
            <a:endParaRPr lang="de-DE" sz="800" dirty="0"/>
          </a:p>
          <a:p>
            <a:r>
              <a:rPr lang="de-DE" sz="800" b="1" dirty="0"/>
              <a:t>E2E-TEST/End </a:t>
            </a:r>
            <a:r>
              <a:rPr lang="de-DE" sz="800" b="1" dirty="0" err="1"/>
              <a:t>to</a:t>
            </a:r>
            <a:r>
              <a:rPr lang="de-DE" sz="800" b="1" dirty="0"/>
              <a:t> End-Test [WENIGE] [Nicht auf einem Server durchführbar und werden deswegen auf dem Rechner gemacht]</a:t>
            </a:r>
          </a:p>
          <a:p>
            <a:r>
              <a:rPr lang="de-DE" sz="800" dirty="0"/>
              <a:t>• Gesamte App wird im Web-Browser ausgeführt -&gt; Skript läuft wie ein User über die App holt sich Elemente, schreibt in Input-Felder, klickt Buttons usw. …</a:t>
            </a:r>
          </a:p>
          <a:p>
            <a:r>
              <a:rPr lang="de-DE" sz="800" dirty="0"/>
              <a:t>• </a:t>
            </a:r>
            <a:r>
              <a:rPr lang="de-DE" sz="800" b="1" dirty="0" err="1">
                <a:solidFill>
                  <a:srgbClr val="0070C0"/>
                </a:solidFill>
              </a:rPr>
              <a:t>ng</a:t>
            </a:r>
            <a:r>
              <a:rPr lang="de-DE" sz="800" b="1" dirty="0">
                <a:solidFill>
                  <a:srgbClr val="0070C0"/>
                </a:solidFill>
              </a:rPr>
              <a:t> e2e </a:t>
            </a:r>
            <a:r>
              <a:rPr lang="de-DE" sz="800" dirty="0"/>
              <a:t>-&gt; </a:t>
            </a:r>
            <a:r>
              <a:rPr lang="de-DE" sz="800" dirty="0" err="1"/>
              <a:t>Cypress</a:t>
            </a:r>
            <a:r>
              <a:rPr lang="de-DE" sz="800" dirty="0"/>
              <a:t> auswählen -&gt; </a:t>
            </a:r>
            <a:r>
              <a:rPr lang="de-DE" sz="800" dirty="0" err="1"/>
              <a:t>ng</a:t>
            </a:r>
            <a:r>
              <a:rPr lang="de-DE" sz="800" dirty="0"/>
              <a:t> @</a:t>
            </a:r>
            <a:r>
              <a:rPr lang="de-DE" sz="800" dirty="0" err="1"/>
              <a:t>cypress</a:t>
            </a:r>
            <a:r>
              <a:rPr lang="de-DE" sz="800" dirty="0"/>
              <a:t>/</a:t>
            </a:r>
            <a:r>
              <a:rPr lang="de-DE" sz="800" dirty="0" err="1"/>
              <a:t>schematic</a:t>
            </a:r>
            <a:r>
              <a:rPr lang="de-DE" sz="800" dirty="0"/>
              <a:t>  -&gt; </a:t>
            </a:r>
            <a:r>
              <a:rPr lang="de-DE" sz="800" b="1" dirty="0" err="1">
                <a:solidFill>
                  <a:srgbClr val="0070C0"/>
                </a:solidFill>
              </a:rPr>
              <a:t>ng</a:t>
            </a:r>
            <a:r>
              <a:rPr lang="de-DE" sz="800" b="1" dirty="0">
                <a:solidFill>
                  <a:srgbClr val="0070C0"/>
                </a:solidFill>
              </a:rPr>
              <a:t> e2e</a:t>
            </a:r>
          </a:p>
          <a:p>
            <a:r>
              <a:rPr lang="de-DE" sz="800" dirty="0"/>
              <a:t>• Dann eigene Tests in </a:t>
            </a:r>
            <a:r>
              <a:rPr lang="de-DE" sz="800" dirty="0" err="1"/>
              <a:t>spec.cy.ts</a:t>
            </a:r>
            <a:r>
              <a:rPr lang="de-DE" sz="800" dirty="0"/>
              <a:t> schreiben (auf Buttons klicken, Überschriften prüfen, zu Seiten navigieren); </a:t>
            </a:r>
            <a:r>
              <a:rPr lang="de-DE" sz="800" b="1" dirty="0" err="1"/>
              <a:t>localhost</a:t>
            </a:r>
            <a:r>
              <a:rPr lang="de-DE" sz="800" b="1" dirty="0"/>
              <a:t> ist in </a:t>
            </a:r>
            <a:r>
              <a:rPr lang="de-DE" sz="800" b="1" dirty="0" err="1"/>
              <a:t>cypress.config.ts</a:t>
            </a:r>
            <a:r>
              <a:rPr lang="de-DE" sz="800" b="1" dirty="0"/>
              <a:t> vermerkt, Tests über Doppelklick im </a:t>
            </a:r>
            <a:r>
              <a:rPr lang="de-DE" sz="800" b="1" dirty="0" err="1"/>
              <a:t>Cypress</a:t>
            </a:r>
            <a:r>
              <a:rPr lang="de-DE" sz="800" b="1" dirty="0"/>
              <a:t>-Fenster starten!</a:t>
            </a:r>
          </a:p>
          <a:p>
            <a:endParaRPr lang="de-DE" sz="800" dirty="0"/>
          </a:p>
          <a:p>
            <a:endParaRPr lang="de-DE" sz="800" dirty="0"/>
          </a:p>
          <a:p>
            <a:r>
              <a:rPr lang="de-DE" sz="1200" b="1" dirty="0"/>
              <a:t>WIE STARTE ICH EINEN UNIT-TEST?</a:t>
            </a:r>
          </a:p>
          <a:p>
            <a:r>
              <a:rPr lang="de-DE" sz="800" dirty="0"/>
              <a:t>• </a:t>
            </a:r>
            <a:r>
              <a:rPr lang="de-DE" sz="800" b="1" dirty="0" err="1">
                <a:solidFill>
                  <a:srgbClr val="0070C0"/>
                </a:solidFill>
              </a:rPr>
              <a:t>ng</a:t>
            </a:r>
            <a:r>
              <a:rPr lang="de-DE" sz="800" b="1" dirty="0">
                <a:solidFill>
                  <a:srgbClr val="0070C0"/>
                </a:solidFill>
              </a:rPr>
              <a:t> </a:t>
            </a:r>
            <a:r>
              <a:rPr lang="de-DE" sz="800" b="1" dirty="0" err="1">
                <a:solidFill>
                  <a:srgbClr val="0070C0"/>
                </a:solidFill>
              </a:rPr>
              <a:t>test</a:t>
            </a:r>
            <a:r>
              <a:rPr lang="de-DE" sz="800" b="1" dirty="0">
                <a:solidFill>
                  <a:srgbClr val="0070C0"/>
                </a:solidFill>
              </a:rPr>
              <a:t> </a:t>
            </a:r>
          </a:p>
          <a:p>
            <a:r>
              <a:rPr lang="de-DE" sz="800" dirty="0"/>
              <a:t>-&gt; Dann Fehler in Konsole ausbügeln (bei mir </a:t>
            </a:r>
            <a:r>
              <a:rPr lang="de-DE" sz="800" dirty="0" err="1"/>
              <a:t>test</a:t>
            </a:r>
            <a:r>
              <a:rPr lang="de-DE" sz="800" dirty="0"/>
              <a:t> als Variable in </a:t>
            </a:r>
            <a:r>
              <a:rPr lang="de-DE" sz="800" dirty="0" err="1"/>
              <a:t>app.component.ts</a:t>
            </a:r>
            <a:r>
              <a:rPr lang="de-DE" sz="800" dirty="0"/>
              <a:t> definieren ODER einfach die Testmethode entfernen)</a:t>
            </a:r>
          </a:p>
          <a:p>
            <a:r>
              <a:rPr lang="de-DE" sz="800" dirty="0"/>
              <a:t>-&gt; Dann Karma-</a:t>
            </a:r>
            <a:r>
              <a:rPr lang="de-DE" sz="800" dirty="0" err="1"/>
              <a:t>Fehlerbereicht</a:t>
            </a:r>
            <a:r>
              <a:rPr lang="de-DE" sz="800" dirty="0"/>
              <a:t> angucken (häufig Error, weil wir alles ins </a:t>
            </a:r>
            <a:r>
              <a:rPr lang="de-DE" sz="800" dirty="0" err="1"/>
              <a:t>app.module</a:t>
            </a:r>
            <a:r>
              <a:rPr lang="de-DE" sz="800" dirty="0"/>
              <a:t> importieren, aber die </a:t>
            </a:r>
            <a:r>
              <a:rPr lang="de-DE" sz="800" dirty="0" err="1"/>
              <a:t>Componenten</a:t>
            </a:r>
            <a:r>
              <a:rPr lang="de-DE" sz="800" dirty="0"/>
              <a:t> isoliert getestet werden, d.h. kein Zugriff auf den Import mehr möglich ist)</a:t>
            </a:r>
          </a:p>
          <a:p>
            <a:endParaRPr lang="de-DE" sz="800" dirty="0"/>
          </a:p>
          <a:p>
            <a:r>
              <a:rPr lang="de-DE" sz="800" b="1" dirty="0"/>
              <a:t>PROBLEM(1): DIALOG-REF-PROBLEME:</a:t>
            </a:r>
          </a:p>
          <a:p>
            <a:r>
              <a:rPr lang="de-DE" sz="800" dirty="0"/>
              <a:t>      </a:t>
            </a:r>
            <a:r>
              <a:rPr lang="de-DE" sz="800" dirty="0" err="1"/>
              <a:t>declarations</a:t>
            </a:r>
            <a:r>
              <a:rPr lang="de-DE" sz="800" dirty="0"/>
              <a:t>: [ </a:t>
            </a:r>
            <a:r>
              <a:rPr lang="de-DE" sz="800" dirty="0" err="1"/>
              <a:t>UserDetailComponent</a:t>
            </a:r>
            <a:r>
              <a:rPr lang="de-DE" sz="800" dirty="0"/>
              <a:t> ],</a:t>
            </a:r>
          </a:p>
          <a:p>
            <a:r>
              <a:rPr lang="de-DE" sz="800" dirty="0"/>
              <a:t>      </a:t>
            </a:r>
            <a:r>
              <a:rPr lang="de-DE" sz="800" dirty="0" err="1"/>
              <a:t>imports</a:t>
            </a:r>
            <a:r>
              <a:rPr lang="de-DE" sz="800" dirty="0"/>
              <a:t>: [ </a:t>
            </a:r>
            <a:r>
              <a:rPr lang="de-DE" sz="800" dirty="0" err="1"/>
              <a:t>MatDialogModule</a:t>
            </a:r>
            <a:r>
              <a:rPr lang="de-DE" sz="800" dirty="0"/>
              <a:t> ],  &lt;- Für MODULE</a:t>
            </a:r>
          </a:p>
          <a:p>
            <a:r>
              <a:rPr lang="de-DE" sz="800" dirty="0"/>
              <a:t>      </a:t>
            </a:r>
            <a:r>
              <a:rPr lang="de-DE" sz="800" dirty="0" err="1"/>
              <a:t>providers</a:t>
            </a:r>
            <a:r>
              <a:rPr lang="de-DE" sz="800" dirty="0"/>
              <a:t>: [{</a:t>
            </a:r>
            <a:r>
              <a:rPr lang="de-DE" sz="800" dirty="0" err="1"/>
              <a:t>provide</a:t>
            </a:r>
            <a:r>
              <a:rPr lang="de-DE" sz="800" dirty="0"/>
              <a:t>: </a:t>
            </a:r>
            <a:r>
              <a:rPr lang="de-DE" sz="800" dirty="0" err="1"/>
              <a:t>MatDialogRef</a:t>
            </a:r>
            <a:r>
              <a:rPr lang="de-DE" sz="800" dirty="0"/>
              <a:t>, </a:t>
            </a:r>
            <a:r>
              <a:rPr lang="de-DE" sz="800" dirty="0" err="1"/>
              <a:t>useValue</a:t>
            </a:r>
            <a:r>
              <a:rPr lang="de-DE" sz="800" dirty="0"/>
              <a:t>: {}}] &lt;- Für KOMPONENTEN</a:t>
            </a:r>
          </a:p>
          <a:p>
            <a:endParaRPr lang="de-DE" sz="800" dirty="0"/>
          </a:p>
          <a:p>
            <a:r>
              <a:rPr lang="de-DE" sz="800" b="1" dirty="0"/>
              <a:t>PROBLEM(2): ROUTER-PROBLEME:</a:t>
            </a:r>
          </a:p>
          <a:p>
            <a:r>
              <a:rPr lang="de-DE" sz="800" dirty="0"/>
              <a:t>  </a:t>
            </a:r>
            <a:r>
              <a:rPr lang="de-DE" sz="800" dirty="0" err="1"/>
              <a:t>const</a:t>
            </a:r>
            <a:r>
              <a:rPr lang="de-DE" sz="800" dirty="0"/>
              <a:t> </a:t>
            </a:r>
            <a:r>
              <a:rPr lang="de-DE" sz="800" dirty="0" err="1"/>
              <a:t>fakeActivatedRoute</a:t>
            </a:r>
            <a:r>
              <a:rPr lang="de-DE" sz="800" dirty="0"/>
              <a:t> = {</a:t>
            </a:r>
          </a:p>
          <a:p>
            <a:r>
              <a:rPr lang="de-DE" sz="800" dirty="0"/>
              <a:t>    </a:t>
            </a:r>
            <a:r>
              <a:rPr lang="de-DE" sz="800" dirty="0" err="1"/>
              <a:t>snapshot</a:t>
            </a:r>
            <a:r>
              <a:rPr lang="de-DE" sz="800" dirty="0"/>
              <a:t>: { </a:t>
            </a:r>
            <a:r>
              <a:rPr lang="de-DE" sz="800" dirty="0" err="1"/>
              <a:t>data</a:t>
            </a:r>
            <a:r>
              <a:rPr lang="de-DE" sz="800" dirty="0"/>
              <a:t>: {} }</a:t>
            </a:r>
          </a:p>
          <a:p>
            <a:r>
              <a:rPr lang="de-DE" sz="800" dirty="0"/>
              <a:t>  } </a:t>
            </a:r>
            <a:r>
              <a:rPr lang="de-DE" sz="800" dirty="0" err="1"/>
              <a:t>as</a:t>
            </a:r>
            <a:r>
              <a:rPr lang="de-DE" sz="800" dirty="0"/>
              <a:t> </a:t>
            </a:r>
            <a:r>
              <a:rPr lang="de-DE" sz="800" dirty="0" err="1"/>
              <a:t>ActivatedRoute</a:t>
            </a:r>
            <a:r>
              <a:rPr lang="de-DE" sz="800" dirty="0"/>
              <a:t>;</a:t>
            </a:r>
          </a:p>
          <a:p>
            <a:endParaRPr lang="de-DE" sz="800" dirty="0"/>
          </a:p>
          <a:p>
            <a:r>
              <a:rPr lang="de-DE" sz="800" dirty="0"/>
              <a:t>      </a:t>
            </a:r>
            <a:r>
              <a:rPr lang="de-DE" sz="800" dirty="0" err="1"/>
              <a:t>declarations</a:t>
            </a:r>
            <a:r>
              <a:rPr lang="de-DE" sz="800" dirty="0"/>
              <a:t>: [ </a:t>
            </a:r>
            <a:r>
              <a:rPr lang="de-DE" sz="800" dirty="0" err="1"/>
              <a:t>UserDetailComponent</a:t>
            </a:r>
            <a:r>
              <a:rPr lang="de-DE" sz="800" dirty="0"/>
              <a:t> ],</a:t>
            </a:r>
          </a:p>
          <a:p>
            <a:r>
              <a:rPr lang="de-DE" sz="800" dirty="0"/>
              <a:t>      </a:t>
            </a:r>
            <a:r>
              <a:rPr lang="de-DE" sz="800" dirty="0" err="1"/>
              <a:t>providers</a:t>
            </a:r>
            <a:r>
              <a:rPr lang="de-DE" sz="800" dirty="0"/>
              <a:t>: [ {</a:t>
            </a:r>
            <a:r>
              <a:rPr lang="de-DE" sz="800" dirty="0" err="1"/>
              <a:t>provide</a:t>
            </a:r>
            <a:r>
              <a:rPr lang="de-DE" sz="800" dirty="0"/>
              <a:t>: </a:t>
            </a:r>
            <a:r>
              <a:rPr lang="de-DE" sz="800" dirty="0" err="1"/>
              <a:t>ActivatedRoute</a:t>
            </a:r>
            <a:r>
              <a:rPr lang="de-DE" sz="800" dirty="0"/>
              <a:t>, </a:t>
            </a:r>
            <a:r>
              <a:rPr lang="de-DE" sz="800" dirty="0" err="1"/>
              <a:t>useValue</a:t>
            </a:r>
            <a:r>
              <a:rPr lang="de-DE" sz="800" dirty="0"/>
              <a:t>: </a:t>
            </a:r>
            <a:r>
              <a:rPr lang="de-DE" sz="800" dirty="0" err="1"/>
              <a:t>fakeActivatedRoute</a:t>
            </a:r>
            <a:r>
              <a:rPr lang="de-DE" sz="800" dirty="0"/>
              <a:t>} ],</a:t>
            </a:r>
          </a:p>
          <a:p>
            <a:endParaRPr lang="de-DE" sz="800" dirty="0"/>
          </a:p>
          <a:p>
            <a:r>
              <a:rPr lang="de-DE" sz="800" b="1" dirty="0"/>
              <a:t>PROBLEM(3): FIRESTORE-PROBLEME:</a:t>
            </a:r>
          </a:p>
          <a:p>
            <a:r>
              <a:rPr lang="de-DE" sz="800" dirty="0" err="1"/>
              <a:t>import</a:t>
            </a:r>
            <a:r>
              <a:rPr lang="de-DE" sz="800" dirty="0"/>
              <a:t> { </a:t>
            </a:r>
            <a:r>
              <a:rPr lang="de-DE" sz="800" dirty="0" err="1"/>
              <a:t>initializeApp,provideFirebaseApp</a:t>
            </a:r>
            <a:r>
              <a:rPr lang="de-DE" sz="800" dirty="0"/>
              <a:t> } from '@angular/</a:t>
            </a:r>
            <a:r>
              <a:rPr lang="de-DE" sz="800" dirty="0" err="1"/>
              <a:t>fire</a:t>
            </a:r>
            <a:r>
              <a:rPr lang="de-DE" sz="800" dirty="0"/>
              <a:t>/</a:t>
            </a:r>
            <a:r>
              <a:rPr lang="de-DE" sz="800" dirty="0" err="1"/>
              <a:t>app</a:t>
            </a:r>
            <a:r>
              <a:rPr lang="de-DE" sz="800" dirty="0"/>
              <a:t>';</a:t>
            </a:r>
          </a:p>
          <a:p>
            <a:r>
              <a:rPr lang="de-DE" sz="800" dirty="0" err="1"/>
              <a:t>import</a:t>
            </a:r>
            <a:r>
              <a:rPr lang="de-DE" sz="800" dirty="0"/>
              <a:t> { </a:t>
            </a:r>
            <a:r>
              <a:rPr lang="de-DE" sz="800" dirty="0" err="1"/>
              <a:t>environment</a:t>
            </a:r>
            <a:r>
              <a:rPr lang="de-DE" sz="800" dirty="0"/>
              <a:t> } from '../../</a:t>
            </a:r>
            <a:r>
              <a:rPr lang="de-DE" sz="800" dirty="0" err="1"/>
              <a:t>environments</a:t>
            </a:r>
            <a:r>
              <a:rPr lang="de-DE" sz="800" dirty="0"/>
              <a:t>/</a:t>
            </a:r>
            <a:r>
              <a:rPr lang="de-DE" sz="800" dirty="0" err="1"/>
              <a:t>environment</a:t>
            </a:r>
            <a:r>
              <a:rPr lang="de-DE" sz="800" dirty="0"/>
              <a:t>';</a:t>
            </a:r>
          </a:p>
          <a:p>
            <a:r>
              <a:rPr lang="de-DE" sz="800" dirty="0" err="1"/>
              <a:t>import</a:t>
            </a:r>
            <a:r>
              <a:rPr lang="de-DE" sz="800" dirty="0"/>
              <a:t> { </a:t>
            </a:r>
            <a:r>
              <a:rPr lang="de-DE" sz="800" dirty="0" err="1"/>
              <a:t>provideAuth,getAuth</a:t>
            </a:r>
            <a:r>
              <a:rPr lang="de-DE" sz="800" dirty="0"/>
              <a:t> } from '@angular/</a:t>
            </a:r>
            <a:r>
              <a:rPr lang="de-DE" sz="800" dirty="0" err="1"/>
              <a:t>fire</a:t>
            </a:r>
            <a:r>
              <a:rPr lang="de-DE" sz="800" dirty="0"/>
              <a:t>/</a:t>
            </a:r>
            <a:r>
              <a:rPr lang="de-DE" sz="800" dirty="0" err="1"/>
              <a:t>auth</a:t>
            </a:r>
            <a:r>
              <a:rPr lang="de-DE" sz="800" dirty="0"/>
              <a:t>';</a:t>
            </a:r>
          </a:p>
          <a:p>
            <a:r>
              <a:rPr lang="de-DE" sz="800" dirty="0" err="1"/>
              <a:t>import</a:t>
            </a:r>
            <a:r>
              <a:rPr lang="de-DE" sz="800" dirty="0"/>
              <a:t> { </a:t>
            </a:r>
            <a:r>
              <a:rPr lang="de-DE" sz="800" dirty="0" err="1"/>
              <a:t>provideDatabase,getDatabase</a:t>
            </a:r>
            <a:r>
              <a:rPr lang="de-DE" sz="800" dirty="0"/>
              <a:t> } from '@angular/</a:t>
            </a:r>
            <a:r>
              <a:rPr lang="de-DE" sz="800" dirty="0" err="1"/>
              <a:t>fire</a:t>
            </a:r>
            <a:r>
              <a:rPr lang="de-DE" sz="800" dirty="0"/>
              <a:t>/</a:t>
            </a:r>
            <a:r>
              <a:rPr lang="de-DE" sz="800" dirty="0" err="1"/>
              <a:t>database</a:t>
            </a:r>
            <a:r>
              <a:rPr lang="de-DE" sz="800" dirty="0"/>
              <a:t>';</a:t>
            </a:r>
          </a:p>
          <a:p>
            <a:r>
              <a:rPr lang="de-DE" sz="800" dirty="0" err="1"/>
              <a:t>import</a:t>
            </a:r>
            <a:r>
              <a:rPr lang="de-DE" sz="800" dirty="0"/>
              <a:t> { </a:t>
            </a:r>
            <a:r>
              <a:rPr lang="de-DE" sz="800" dirty="0" err="1"/>
              <a:t>provideFirestore,getFirestore</a:t>
            </a:r>
            <a:r>
              <a:rPr lang="de-DE" sz="800" dirty="0"/>
              <a:t> } from '@angular/</a:t>
            </a:r>
            <a:r>
              <a:rPr lang="de-DE" sz="800" dirty="0" err="1"/>
              <a:t>fire</a:t>
            </a:r>
            <a:r>
              <a:rPr lang="de-DE" sz="800" dirty="0"/>
              <a:t>/</a:t>
            </a:r>
            <a:r>
              <a:rPr lang="de-DE" sz="800" dirty="0" err="1"/>
              <a:t>firestore</a:t>
            </a:r>
            <a:r>
              <a:rPr lang="de-DE" sz="800" dirty="0"/>
              <a:t>';</a:t>
            </a:r>
          </a:p>
          <a:p>
            <a:endParaRPr lang="de-DE" sz="800" dirty="0"/>
          </a:p>
          <a:p>
            <a:r>
              <a:rPr lang="de-DE" sz="800" dirty="0"/>
              <a:t>      </a:t>
            </a:r>
            <a:r>
              <a:rPr lang="de-DE" sz="800" dirty="0" err="1"/>
              <a:t>imports</a:t>
            </a:r>
            <a:r>
              <a:rPr lang="de-DE" sz="800" dirty="0"/>
              <a:t>: [ </a:t>
            </a:r>
            <a:r>
              <a:rPr lang="de-DE" sz="800" dirty="0" err="1"/>
              <a:t>provideFirebaseApp</a:t>
            </a:r>
            <a:r>
              <a:rPr lang="de-DE" sz="800" dirty="0"/>
              <a:t>(() =&gt; </a:t>
            </a:r>
            <a:r>
              <a:rPr lang="de-DE" sz="800" dirty="0" err="1"/>
              <a:t>initializeApp</a:t>
            </a:r>
            <a:r>
              <a:rPr lang="de-DE" sz="800" dirty="0"/>
              <a:t>(</a:t>
            </a:r>
            <a:r>
              <a:rPr lang="de-DE" sz="800" dirty="0" err="1"/>
              <a:t>environment.firebase</a:t>
            </a:r>
            <a:r>
              <a:rPr lang="de-DE" sz="800" dirty="0"/>
              <a:t>)),</a:t>
            </a:r>
          </a:p>
          <a:p>
            <a:r>
              <a:rPr lang="de-DE" sz="800" dirty="0"/>
              <a:t>        </a:t>
            </a:r>
            <a:r>
              <a:rPr lang="de-DE" sz="800" dirty="0" err="1"/>
              <a:t>provideAuth</a:t>
            </a:r>
            <a:r>
              <a:rPr lang="de-DE" sz="800" dirty="0"/>
              <a:t>(() =&gt; </a:t>
            </a:r>
            <a:r>
              <a:rPr lang="de-DE" sz="800" dirty="0" err="1"/>
              <a:t>getAuth</a:t>
            </a:r>
            <a:r>
              <a:rPr lang="de-DE" sz="800" dirty="0"/>
              <a:t>()),</a:t>
            </a:r>
          </a:p>
          <a:p>
            <a:r>
              <a:rPr lang="de-DE" sz="800" dirty="0"/>
              <a:t>        </a:t>
            </a:r>
            <a:r>
              <a:rPr lang="de-DE" sz="800" dirty="0" err="1"/>
              <a:t>provideDatabase</a:t>
            </a:r>
            <a:r>
              <a:rPr lang="de-DE" sz="800" dirty="0"/>
              <a:t>(() =&gt; </a:t>
            </a:r>
            <a:r>
              <a:rPr lang="de-DE" sz="800" dirty="0" err="1"/>
              <a:t>getDatabase</a:t>
            </a:r>
            <a:r>
              <a:rPr lang="de-DE" sz="800" dirty="0"/>
              <a:t>()),</a:t>
            </a:r>
          </a:p>
          <a:p>
            <a:r>
              <a:rPr lang="de-DE" sz="800" dirty="0"/>
              <a:t>        </a:t>
            </a:r>
            <a:r>
              <a:rPr lang="de-DE" sz="800" dirty="0" err="1"/>
              <a:t>provideFirestore</a:t>
            </a:r>
            <a:r>
              <a:rPr lang="de-DE" sz="800" dirty="0"/>
              <a:t>(() =&gt; </a:t>
            </a:r>
            <a:r>
              <a:rPr lang="de-DE" sz="800" dirty="0" err="1"/>
              <a:t>getFirestore</a:t>
            </a:r>
            <a:r>
              <a:rPr lang="de-DE" sz="800" dirty="0"/>
              <a:t>()) ],</a:t>
            </a:r>
          </a:p>
          <a:p>
            <a:endParaRPr lang="de-DE" sz="800" dirty="0"/>
          </a:p>
          <a:p>
            <a:r>
              <a:rPr lang="de-DE" sz="800" b="1" dirty="0"/>
              <a:t>PROBLEM(4): PROBLEME AUF VARIABLEN IM HTML-CODE ZUZUGREIFEN:</a:t>
            </a:r>
          </a:p>
          <a:p>
            <a:r>
              <a:rPr lang="de-DE" sz="800" dirty="0"/>
              <a:t>Variable oder Objekt muss in TS-File initialisiert werden, notfalls auch als leere Variable oder leeres Objekt, z.B. </a:t>
            </a:r>
            <a:r>
              <a:rPr lang="de-DE" sz="800" dirty="0" err="1"/>
              <a:t>user</a:t>
            </a:r>
            <a:r>
              <a:rPr lang="de-DE" sz="800" dirty="0"/>
              <a:t>: User = </a:t>
            </a:r>
            <a:r>
              <a:rPr lang="de-DE" sz="800" dirty="0" err="1"/>
              <a:t>new</a:t>
            </a:r>
            <a:r>
              <a:rPr lang="de-DE" sz="800" dirty="0"/>
              <a:t> User();  STATT </a:t>
            </a:r>
            <a:r>
              <a:rPr lang="de-DE" sz="800" dirty="0" err="1"/>
              <a:t>user</a:t>
            </a:r>
            <a:r>
              <a:rPr lang="de-DE" sz="800" dirty="0"/>
              <a:t>: User;</a:t>
            </a:r>
          </a:p>
          <a:p>
            <a:endParaRPr lang="de-DE" sz="800" dirty="0"/>
          </a:p>
          <a:p>
            <a:r>
              <a:rPr lang="de-DE" sz="800" b="1" dirty="0"/>
              <a:t>PROBLEM(5): </a:t>
            </a:r>
            <a:r>
              <a:rPr lang="en-US" sz="800" b="1" dirty="0"/>
              <a:t>'</a:t>
            </a:r>
            <a:r>
              <a:rPr lang="en-US" sz="800" b="1" dirty="0" err="1"/>
              <a:t>matMenu</a:t>
            </a:r>
            <a:r>
              <a:rPr lang="en-US" sz="800" b="1" dirty="0"/>
              <a:t>' NOT FOUND:</a:t>
            </a:r>
          </a:p>
          <a:p>
            <a:r>
              <a:rPr lang="de-DE" sz="800" dirty="0" err="1"/>
              <a:t>imports</a:t>
            </a:r>
            <a:r>
              <a:rPr lang="de-DE" sz="800" dirty="0"/>
              <a:t>: [ </a:t>
            </a:r>
            <a:r>
              <a:rPr lang="de-DE" sz="800" dirty="0" err="1"/>
              <a:t>MatMenuModule</a:t>
            </a:r>
            <a:r>
              <a:rPr lang="de-DE" sz="800" dirty="0"/>
              <a:t> ]</a:t>
            </a:r>
          </a:p>
          <a:p>
            <a:endParaRPr lang="de-DE" sz="800" dirty="0"/>
          </a:p>
          <a:p>
            <a:r>
              <a:rPr lang="de-DE" sz="800" b="1" dirty="0"/>
              <a:t>PROBLEM(6): </a:t>
            </a:r>
            <a:r>
              <a:rPr lang="en-US" sz="800" b="1" dirty="0"/>
              <a:t>Cannot read properties of undefined (reading 'subscribe')</a:t>
            </a:r>
          </a:p>
          <a:p>
            <a:r>
              <a:rPr lang="de-DE" sz="800" dirty="0"/>
              <a:t>Einfach die </a:t>
            </a:r>
            <a:r>
              <a:rPr lang="de-DE" sz="800" dirty="0" err="1"/>
              <a:t>subscribe</a:t>
            </a:r>
            <a:r>
              <a:rPr lang="de-DE" sz="800" dirty="0"/>
              <a:t>-Methode ausklammern über  </a:t>
            </a:r>
            <a:r>
              <a:rPr lang="de-DE" sz="800" dirty="0" err="1"/>
              <a:t>if</a:t>
            </a:r>
            <a:r>
              <a:rPr lang="de-DE" sz="800" dirty="0"/>
              <a:t>(</a:t>
            </a:r>
            <a:r>
              <a:rPr lang="de-DE" sz="800" dirty="0" err="1"/>
              <a:t>this.userId</a:t>
            </a:r>
            <a:r>
              <a:rPr lang="de-DE" sz="800" dirty="0"/>
              <a:t>){ SUBSCRIBE-CODE } </a:t>
            </a:r>
            <a:r>
              <a:rPr lang="de-DE" sz="800" dirty="0" err="1"/>
              <a:t>else</a:t>
            </a:r>
            <a:r>
              <a:rPr lang="de-DE" sz="800" dirty="0"/>
              <a:t> {};</a:t>
            </a:r>
          </a:p>
        </p:txBody>
      </p:sp>
      <p:sp>
        <p:nvSpPr>
          <p:cNvPr id="2" name="Textfeld 1"/>
          <p:cNvSpPr txBox="1"/>
          <p:nvPr/>
        </p:nvSpPr>
        <p:spPr>
          <a:xfrm>
            <a:off x="4538464" y="3189554"/>
            <a:ext cx="4604146" cy="553998"/>
          </a:xfrm>
          <a:prstGeom prst="rect">
            <a:avLst/>
          </a:prstGeom>
          <a:noFill/>
        </p:spPr>
        <p:txBody>
          <a:bodyPr wrap="none" rtlCol="0">
            <a:spAutoFit/>
          </a:bodyPr>
          <a:lstStyle/>
          <a:p>
            <a:pPr algn="just"/>
            <a:r>
              <a:rPr lang="de-DE" sz="1000" b="1" u="sng" dirty="0" err="1"/>
              <a:t>Good</a:t>
            </a:r>
            <a:r>
              <a:rPr lang="de-DE" sz="1000" b="1" u="sng" dirty="0"/>
              <a:t> </a:t>
            </a:r>
            <a:r>
              <a:rPr lang="de-DE" sz="1000" b="1" u="sng" dirty="0" err="1"/>
              <a:t>To</a:t>
            </a:r>
            <a:r>
              <a:rPr lang="de-DE" sz="1000" b="1" u="sng" dirty="0"/>
              <a:t> </a:t>
            </a:r>
            <a:r>
              <a:rPr lang="de-DE" sz="1000" b="1" u="sng" dirty="0" err="1"/>
              <a:t>Know</a:t>
            </a:r>
            <a:endParaRPr lang="de-DE" sz="1000" b="1" u="sng" dirty="0"/>
          </a:p>
          <a:p>
            <a:pPr algn="just"/>
            <a:r>
              <a:rPr lang="de-DE" sz="1000" b="1" dirty="0"/>
              <a:t>Jasmine: </a:t>
            </a:r>
            <a:r>
              <a:rPr lang="de-DE" sz="1000" dirty="0"/>
              <a:t>Eingebautes </a:t>
            </a:r>
            <a:r>
              <a:rPr lang="de-DE" sz="1000" dirty="0" err="1"/>
              <a:t>Testing</a:t>
            </a:r>
            <a:r>
              <a:rPr lang="de-DE" sz="1000" dirty="0"/>
              <a:t>-Framework von Angular</a:t>
            </a:r>
          </a:p>
          <a:p>
            <a:pPr algn="just"/>
            <a:r>
              <a:rPr lang="de-DE" sz="1000" b="1" dirty="0"/>
              <a:t>Karma: </a:t>
            </a:r>
            <a:r>
              <a:rPr lang="de-DE" sz="1000" dirty="0"/>
              <a:t>Wird zur Ausführung der Tests benötigt, weil es den Chrome-Browser steuert</a:t>
            </a:r>
          </a:p>
        </p:txBody>
      </p:sp>
      <p:sp>
        <p:nvSpPr>
          <p:cNvPr id="7" name="Textfeld 6"/>
          <p:cNvSpPr txBox="1"/>
          <p:nvPr/>
        </p:nvSpPr>
        <p:spPr>
          <a:xfrm>
            <a:off x="3318269" y="0"/>
            <a:ext cx="2016834" cy="369332"/>
          </a:xfrm>
          <a:prstGeom prst="rect">
            <a:avLst/>
          </a:prstGeom>
          <a:noFill/>
        </p:spPr>
        <p:txBody>
          <a:bodyPr wrap="none" rtlCol="0">
            <a:spAutoFit/>
          </a:bodyPr>
          <a:lstStyle/>
          <a:p>
            <a:r>
              <a:rPr lang="de-DE" b="1" dirty="0"/>
              <a:t>22. Angular-</a:t>
            </a:r>
            <a:r>
              <a:rPr lang="de-DE" b="1" dirty="0" err="1"/>
              <a:t>Testing</a:t>
            </a:r>
            <a:endParaRPr lang="de-DE" b="1" dirty="0"/>
          </a:p>
        </p:txBody>
      </p:sp>
      <p:sp>
        <p:nvSpPr>
          <p:cNvPr id="5" name="Textfeld 4"/>
          <p:cNvSpPr txBox="1"/>
          <p:nvPr/>
        </p:nvSpPr>
        <p:spPr>
          <a:xfrm>
            <a:off x="4572000" y="4002745"/>
            <a:ext cx="4464496" cy="1200329"/>
          </a:xfrm>
          <a:prstGeom prst="rect">
            <a:avLst/>
          </a:prstGeom>
          <a:noFill/>
        </p:spPr>
        <p:txBody>
          <a:bodyPr wrap="square" rtlCol="0">
            <a:spAutoFit/>
          </a:bodyPr>
          <a:lstStyle/>
          <a:p>
            <a:r>
              <a:rPr lang="de-DE" sz="1200" b="1" dirty="0"/>
              <a:t>FRAGENSAMMLUNG</a:t>
            </a:r>
          </a:p>
          <a:p>
            <a:r>
              <a:rPr lang="de-DE" sz="1200" dirty="0"/>
              <a:t>• Was für Arten von Tests gibt es? Wo liegen die Vorteile?</a:t>
            </a:r>
          </a:p>
          <a:p>
            <a:r>
              <a:rPr lang="de-DE" sz="1200" dirty="0"/>
              <a:t>• Was ist Jasmine, was ist Karma?</a:t>
            </a:r>
          </a:p>
          <a:p>
            <a:r>
              <a:rPr lang="de-DE" sz="1200" dirty="0"/>
              <a:t>• Was weißt du über e2e Tests?</a:t>
            </a:r>
          </a:p>
          <a:p>
            <a:r>
              <a:rPr lang="de-DE" sz="1200" dirty="0"/>
              <a:t>• Wie viel Zeit sollte ein Programmierer deiner Meinung nach mit Tests schreiben verbringen?</a:t>
            </a:r>
            <a:endParaRPr lang="de-DE" sz="1200" b="1" dirty="0"/>
          </a:p>
        </p:txBody>
      </p:sp>
    </p:spTree>
    <p:extLst>
      <p:ext uri="{BB962C8B-B14F-4D97-AF65-F5344CB8AC3E}">
        <p14:creationId xmlns:p14="http://schemas.microsoft.com/office/powerpoint/2010/main" val="228160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1331640" y="592313"/>
            <a:ext cx="2080762" cy="369332"/>
          </a:xfrm>
          <a:prstGeom prst="rect">
            <a:avLst/>
          </a:prstGeom>
          <a:noFill/>
        </p:spPr>
        <p:txBody>
          <a:bodyPr wrap="none" rtlCol="0">
            <a:spAutoFit/>
          </a:bodyPr>
          <a:lstStyle/>
          <a:p>
            <a:r>
              <a:rPr lang="de-DE" b="1" dirty="0" err="1"/>
              <a:t>Use</a:t>
            </a:r>
            <a:r>
              <a:rPr lang="de-DE" b="1" dirty="0"/>
              <a:t> Case Diagramm</a:t>
            </a: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9397" y="4092593"/>
            <a:ext cx="4558730" cy="2765407"/>
          </a:xfrm>
          <a:prstGeom prst="rect">
            <a:avLst/>
          </a:prstGeo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961645"/>
            <a:ext cx="4301573" cy="2899403"/>
          </a:xfrm>
          <a:prstGeom prst="rect">
            <a:avLst/>
          </a:prstGeom>
        </p:spPr>
      </p:pic>
      <p:sp>
        <p:nvSpPr>
          <p:cNvPr id="7" name="Textfeld 6"/>
          <p:cNvSpPr txBox="1"/>
          <p:nvPr/>
        </p:nvSpPr>
        <p:spPr>
          <a:xfrm>
            <a:off x="5724128" y="3712722"/>
            <a:ext cx="1757341" cy="369332"/>
          </a:xfrm>
          <a:prstGeom prst="rect">
            <a:avLst/>
          </a:prstGeom>
          <a:noFill/>
        </p:spPr>
        <p:txBody>
          <a:bodyPr wrap="none" rtlCol="0">
            <a:spAutoFit/>
          </a:bodyPr>
          <a:lstStyle/>
          <a:p>
            <a:r>
              <a:rPr lang="de-DE" b="1" dirty="0"/>
              <a:t>Planungsprozess</a:t>
            </a:r>
          </a:p>
        </p:txBody>
      </p:sp>
      <p:sp>
        <p:nvSpPr>
          <p:cNvPr id="5" name="Rechteck 4"/>
          <p:cNvSpPr/>
          <p:nvPr/>
        </p:nvSpPr>
        <p:spPr>
          <a:xfrm>
            <a:off x="251520" y="4484340"/>
            <a:ext cx="3995936" cy="1077218"/>
          </a:xfrm>
          <a:prstGeom prst="rect">
            <a:avLst/>
          </a:prstGeom>
        </p:spPr>
        <p:txBody>
          <a:bodyPr wrap="square">
            <a:spAutoFit/>
          </a:bodyPr>
          <a:lstStyle/>
          <a:p>
            <a:r>
              <a:rPr lang="de-DE" sz="1600" b="1" dirty="0"/>
              <a:t>Simple CRM</a:t>
            </a:r>
          </a:p>
          <a:p>
            <a:r>
              <a:rPr lang="de-DE" sz="1600" dirty="0"/>
              <a:t>• 4 Typen voll Rollen</a:t>
            </a:r>
          </a:p>
          <a:p>
            <a:r>
              <a:rPr lang="de-DE" sz="1600" dirty="0"/>
              <a:t>• Unterschiedliche Funktionen stehen immer nur gewissen Rollen zur Verfügung </a:t>
            </a:r>
          </a:p>
        </p:txBody>
      </p:sp>
      <p:sp>
        <p:nvSpPr>
          <p:cNvPr id="9" name="Textfeld 8"/>
          <p:cNvSpPr txBox="1"/>
          <p:nvPr/>
        </p:nvSpPr>
        <p:spPr>
          <a:xfrm>
            <a:off x="2699792" y="35332"/>
            <a:ext cx="3511474" cy="369332"/>
          </a:xfrm>
          <a:prstGeom prst="rect">
            <a:avLst/>
          </a:prstGeom>
          <a:noFill/>
        </p:spPr>
        <p:txBody>
          <a:bodyPr wrap="none" rtlCol="0">
            <a:spAutoFit/>
          </a:bodyPr>
          <a:lstStyle/>
          <a:p>
            <a:r>
              <a:rPr lang="de-DE" b="1" dirty="0"/>
              <a:t>1. Planung eines Software-Projekts</a:t>
            </a:r>
          </a:p>
        </p:txBody>
      </p:sp>
    </p:spTree>
    <p:extLst>
      <p:ext uri="{BB962C8B-B14F-4D97-AF65-F5344CB8AC3E}">
        <p14:creationId xmlns:p14="http://schemas.microsoft.com/office/powerpoint/2010/main" val="1260052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08478" y="520726"/>
            <a:ext cx="8928992" cy="4708981"/>
          </a:xfrm>
          <a:prstGeom prst="rect">
            <a:avLst/>
          </a:prstGeom>
          <a:noFill/>
        </p:spPr>
        <p:txBody>
          <a:bodyPr wrap="square" rtlCol="0">
            <a:spAutoFit/>
          </a:bodyPr>
          <a:lstStyle/>
          <a:p>
            <a:r>
              <a:rPr lang="de-DE" sz="1200" b="1" dirty="0"/>
              <a:t>Guter Artikel zu Observables</a:t>
            </a:r>
          </a:p>
          <a:p>
            <a:r>
              <a:rPr lang="de-DE" sz="800" b="1" dirty="0">
                <a:solidFill>
                  <a:srgbClr val="FF0000"/>
                </a:solidFill>
                <a:hlinkClick r:id="rId2"/>
              </a:rPr>
              <a:t>https://blog.logrocket.com/understanding-rxjs-observables/</a:t>
            </a:r>
            <a:r>
              <a:rPr lang="de-DE" sz="800" b="1" dirty="0">
                <a:solidFill>
                  <a:srgbClr val="FF0000"/>
                </a:solidFill>
              </a:rPr>
              <a:t> </a:t>
            </a:r>
          </a:p>
          <a:p>
            <a:endParaRPr lang="de-DE" sz="800" b="1" dirty="0">
              <a:solidFill>
                <a:srgbClr val="FF0000"/>
              </a:solidFill>
            </a:endParaRPr>
          </a:p>
          <a:p>
            <a:r>
              <a:rPr lang="de-DE" sz="800" b="1" dirty="0"/>
              <a:t>Observer: </a:t>
            </a:r>
            <a:r>
              <a:rPr lang="de-DE" sz="800" dirty="0"/>
              <a:t>Etwas das beobachtet, i.d.R. eine Funktion</a:t>
            </a:r>
          </a:p>
          <a:p>
            <a:r>
              <a:rPr lang="de-DE" sz="800" b="1" dirty="0"/>
              <a:t>Observable: </a:t>
            </a:r>
            <a:r>
              <a:rPr lang="de-DE" sz="800" dirty="0"/>
              <a:t>Etwas das man beobachten kann</a:t>
            </a:r>
          </a:p>
          <a:p>
            <a:endParaRPr lang="de-DE" sz="800" dirty="0"/>
          </a:p>
          <a:p>
            <a:r>
              <a:rPr lang="de-DE" sz="800" dirty="0"/>
              <a:t>• </a:t>
            </a:r>
            <a:r>
              <a:rPr lang="de-DE" sz="800" b="1" dirty="0"/>
              <a:t>Welche Parameter gibt es bei Observables?</a:t>
            </a:r>
            <a:endParaRPr lang="de-DE" sz="800" dirty="0"/>
          </a:p>
          <a:p>
            <a:r>
              <a:rPr lang="de-DE" sz="800" dirty="0"/>
              <a:t>Ein Observable in Angular kann mehrere Parameter haben, die sein Verhalten steuern. Hier sind einige der häufigsten:</a:t>
            </a:r>
          </a:p>
          <a:p>
            <a:r>
              <a:rPr lang="de-DE" sz="800" b="1" dirty="0" err="1"/>
              <a:t>subscribe</a:t>
            </a:r>
            <a:r>
              <a:rPr lang="de-DE" sz="800" b="1" dirty="0"/>
              <a:t>: </a:t>
            </a:r>
            <a:r>
              <a:rPr lang="de-DE" sz="800" dirty="0"/>
              <a:t>Dies ist die Methode, die verwendet wird, um ein Observable zu abonnieren und die Daten zu empfangen, die es ausgibt.</a:t>
            </a:r>
          </a:p>
          <a:p>
            <a:r>
              <a:rPr lang="de-DE" sz="800" b="1" dirty="0" err="1"/>
              <a:t>pipe</a:t>
            </a:r>
            <a:r>
              <a:rPr lang="de-DE" sz="800" b="1" dirty="0"/>
              <a:t>: </a:t>
            </a:r>
            <a:r>
              <a:rPr lang="de-DE" sz="800" dirty="0"/>
              <a:t>Diese Methode ermöglicht es, ein Observable mit Operatoren zu verknüpfen, die es transformieren oder filtern können.</a:t>
            </a:r>
          </a:p>
          <a:p>
            <a:r>
              <a:rPr lang="de-DE" sz="800" b="1" dirty="0" err="1"/>
              <a:t>map</a:t>
            </a:r>
            <a:r>
              <a:rPr lang="de-DE" sz="800" b="1" dirty="0"/>
              <a:t>: </a:t>
            </a:r>
            <a:r>
              <a:rPr lang="de-DE" sz="800" dirty="0"/>
              <a:t>Dieser Operator transformiert die Daten, die von einem Observable ausgegeben werden, indem er jeden Wert durch eine angegebene Funktion hindurchlässt.</a:t>
            </a:r>
          </a:p>
          <a:p>
            <a:r>
              <a:rPr lang="de-DE" sz="800" b="1" dirty="0" err="1"/>
              <a:t>filter</a:t>
            </a:r>
            <a:r>
              <a:rPr lang="de-DE" sz="800" b="1" dirty="0"/>
              <a:t>: </a:t>
            </a:r>
            <a:r>
              <a:rPr lang="de-DE" sz="800" dirty="0"/>
              <a:t>Dieser Operator filtert die Daten, die von einem Observable ausgegeben werden, indem er nur diejenigen durchlässt, die eine bestimmte Bedingung erfüllen.</a:t>
            </a:r>
          </a:p>
          <a:p>
            <a:r>
              <a:rPr lang="de-DE" sz="800" b="1" dirty="0" err="1"/>
              <a:t>mergeMap</a:t>
            </a:r>
            <a:r>
              <a:rPr lang="de-DE" sz="800" b="1" dirty="0"/>
              <a:t>: </a:t>
            </a:r>
            <a:r>
              <a:rPr lang="de-DE" sz="800" dirty="0"/>
              <a:t>Dieser Operator führt eine Funktion auf jeden Wert aus, die ein Observable zurückgibt, und gibt die Ergebnisse als ein einziges Observable aus.</a:t>
            </a:r>
          </a:p>
          <a:p>
            <a:r>
              <a:rPr lang="de-DE" sz="800" b="1" dirty="0" err="1"/>
              <a:t>concatMap</a:t>
            </a:r>
            <a:r>
              <a:rPr lang="de-DE" sz="800" b="1" dirty="0"/>
              <a:t>: </a:t>
            </a:r>
            <a:r>
              <a:rPr lang="de-DE" sz="800" dirty="0"/>
              <a:t>Dieser Operator führt eine Funktion auf jeden Wert aus, die ein Observable zurückgibt, und gibt die Ergebnisse in der Reihenfolge zurück, in der sie emittiert wurden.</a:t>
            </a:r>
          </a:p>
          <a:p>
            <a:r>
              <a:rPr lang="de-DE" sz="800" b="1" dirty="0" err="1"/>
              <a:t>switchMap</a:t>
            </a:r>
            <a:r>
              <a:rPr lang="de-DE" sz="800" b="1" dirty="0"/>
              <a:t>: </a:t>
            </a:r>
            <a:r>
              <a:rPr lang="de-DE" sz="800" dirty="0"/>
              <a:t>Dieser Operator führt eine Funktion auf jeden Wert aus, die ein Observable zurückgibt, und </a:t>
            </a:r>
            <a:r>
              <a:rPr lang="de-DE" sz="800" dirty="0" err="1"/>
              <a:t>unsubscribing</a:t>
            </a:r>
            <a:r>
              <a:rPr lang="de-DE" sz="800" dirty="0"/>
              <a:t> von dem vorherigen Observable, bevor es das neue Observable abonniert.</a:t>
            </a:r>
          </a:p>
          <a:p>
            <a:r>
              <a:rPr lang="de-DE" sz="800" b="1" dirty="0" err="1"/>
              <a:t>catchError</a:t>
            </a:r>
            <a:r>
              <a:rPr lang="de-DE" sz="800" b="1" dirty="0"/>
              <a:t>: </a:t>
            </a:r>
            <a:r>
              <a:rPr lang="de-DE" sz="800" dirty="0"/>
              <a:t>Dieser Operator fängt Fehler, die von einem Observable ausgelöst werden, und gibt stattdessen ein alternatives Observable aus oder eine Fehlermeldung.</a:t>
            </a:r>
          </a:p>
          <a:p>
            <a:r>
              <a:rPr lang="de-DE" sz="800" dirty="0"/>
              <a:t>Dies sind nur einige Beispiele, es gibt noch mehr Operatoren und Methoden, die verfügbar sind, um das Verhalten von Observables zu beeinflussen.</a:t>
            </a:r>
          </a:p>
          <a:p>
            <a:endParaRPr lang="de-DE" sz="800" dirty="0"/>
          </a:p>
          <a:p>
            <a:r>
              <a:rPr lang="de-DE" sz="800" dirty="0"/>
              <a:t>• </a:t>
            </a:r>
            <a:r>
              <a:rPr lang="de-DE" sz="800" b="1" dirty="0"/>
              <a:t>Was ist </a:t>
            </a:r>
            <a:r>
              <a:rPr lang="de-DE" sz="800" b="1" dirty="0" err="1"/>
              <a:t>Lazy</a:t>
            </a:r>
            <a:r>
              <a:rPr lang="de-DE" sz="800" b="1" dirty="0"/>
              <a:t> </a:t>
            </a:r>
            <a:r>
              <a:rPr lang="de-DE" sz="800" b="1" dirty="0" err="1"/>
              <a:t>Loading</a:t>
            </a:r>
            <a:r>
              <a:rPr lang="de-DE" sz="800" b="1" dirty="0"/>
              <a:t>? </a:t>
            </a:r>
            <a:r>
              <a:rPr lang="de-DE" sz="800" dirty="0"/>
              <a:t>Daten werden erst geladen, wenn wir sie brauchen, wodurch die Seite schneller lädt</a:t>
            </a:r>
          </a:p>
          <a:p>
            <a:endParaRPr lang="de-DE" sz="800" b="1" dirty="0"/>
          </a:p>
          <a:p>
            <a:r>
              <a:rPr lang="de-DE" sz="800" dirty="0"/>
              <a:t>• </a:t>
            </a:r>
            <a:r>
              <a:rPr lang="de-DE" sz="800" b="1" dirty="0"/>
              <a:t>Was ist bei Suchmaschinenoptimierung (SEO) in Angular zu beachten? </a:t>
            </a:r>
            <a:r>
              <a:rPr lang="de-DE" sz="800" dirty="0">
                <a:solidFill>
                  <a:srgbClr val="FF0000"/>
                </a:solidFill>
              </a:rPr>
              <a:t>Angular </a:t>
            </a:r>
            <a:r>
              <a:rPr lang="de-DE" sz="800" b="1" dirty="0">
                <a:solidFill>
                  <a:srgbClr val="FF0000"/>
                </a:solidFill>
              </a:rPr>
              <a:t>SEO </a:t>
            </a:r>
            <a:r>
              <a:rPr lang="de-DE" sz="800" dirty="0">
                <a:solidFill>
                  <a:srgbClr val="FF0000"/>
                </a:solidFill>
              </a:rPr>
              <a:t>Meta-Tag für </a:t>
            </a:r>
            <a:r>
              <a:rPr lang="de-DE" sz="800" dirty="0" err="1">
                <a:solidFill>
                  <a:srgbClr val="FF0000"/>
                </a:solidFill>
              </a:rPr>
              <a:t>Webcrawler</a:t>
            </a:r>
            <a:r>
              <a:rPr lang="de-DE" sz="800" dirty="0">
                <a:solidFill>
                  <a:srgbClr val="FF0000"/>
                </a:solidFill>
              </a:rPr>
              <a:t> auf allen Routen verfügbar machen ??? </a:t>
            </a:r>
          </a:p>
          <a:p>
            <a:endParaRPr lang="de-DE" sz="800" b="1" dirty="0"/>
          </a:p>
          <a:p>
            <a:r>
              <a:rPr lang="de-DE" sz="800" dirty="0"/>
              <a:t>• </a:t>
            </a:r>
            <a:r>
              <a:rPr lang="de-DE" sz="800" b="1" dirty="0"/>
              <a:t>Was ist </a:t>
            </a:r>
            <a:r>
              <a:rPr lang="de-DE" sz="800" b="1" dirty="0" err="1"/>
              <a:t>Redux</a:t>
            </a:r>
            <a:r>
              <a:rPr lang="de-DE" sz="800" b="1" dirty="0"/>
              <a:t>? </a:t>
            </a:r>
            <a:r>
              <a:rPr lang="de-DE" sz="800" dirty="0"/>
              <a:t>JS-Bibliothek um den Zustand/Status = Daten der App einer ganzen Applikation zu überwachen. Ursprünglich 2015 für </a:t>
            </a:r>
            <a:r>
              <a:rPr lang="de-DE" sz="800" dirty="0" err="1"/>
              <a:t>React</a:t>
            </a:r>
            <a:r>
              <a:rPr lang="de-DE" sz="800" dirty="0"/>
              <a:t> entwickelt, aber jetzt auch in Angular und Vue.js nutzbar; Eine </a:t>
            </a:r>
            <a:r>
              <a:rPr lang="de-DE" sz="800" dirty="0" err="1"/>
              <a:t>Reducer</a:t>
            </a:r>
            <a:r>
              <a:rPr lang="de-DE" sz="800" dirty="0"/>
              <a:t>-Funktion sammelt die Daten aus den einzelnen Komponenten und sendet sie als Objekt an den Server</a:t>
            </a:r>
          </a:p>
          <a:p>
            <a:endParaRPr lang="de-DE" sz="800" dirty="0"/>
          </a:p>
          <a:p>
            <a:r>
              <a:rPr lang="de-DE" sz="800" dirty="0"/>
              <a:t>• </a:t>
            </a:r>
            <a:r>
              <a:rPr lang="de-DE" sz="800" b="1" dirty="0" err="1"/>
              <a:t>Rxjs</a:t>
            </a:r>
            <a:r>
              <a:rPr lang="de-DE" sz="800" b="1" dirty="0"/>
              <a:t> &amp; Observables &amp; Observer: </a:t>
            </a:r>
            <a:r>
              <a:rPr lang="de-DE" sz="800" dirty="0"/>
              <a:t>Bibliothek für asynchrone Events. Events kommen in Streams an. Die Streams kommen in eine Pipe, wo sie Stück für Stück abgearbeitet werden. Ein Observable kann </a:t>
            </a:r>
            <a:r>
              <a:rPr lang="de-DE" sz="800" dirty="0" err="1"/>
              <a:t>subscribed</a:t>
            </a:r>
            <a:r>
              <a:rPr lang="de-DE" sz="800" dirty="0"/>
              <a:t>/abonniert oder de-abonniert werden. Observer beobachtet das Observable und stellt dem Observable Callback-Funktionen zur Verfügung. Callback-Funktion: ist ein Parameter (=Funktion) der ausgeführt wird, wenn die ursprünglich aufgerufene Funktion ihre Arbeit macht. </a:t>
            </a:r>
            <a:r>
              <a:rPr lang="de-DE" sz="800" dirty="0" err="1"/>
              <a:t>Sidefacts</a:t>
            </a:r>
            <a:r>
              <a:rPr lang="de-DE" sz="800" dirty="0"/>
              <a:t>: Nach Callback-Funktionen kamen neuere Befehle wie .</a:t>
            </a:r>
            <a:r>
              <a:rPr lang="de-DE" sz="800" dirty="0" err="1"/>
              <a:t>then</a:t>
            </a:r>
            <a:r>
              <a:rPr lang="de-DE" sz="800" dirty="0"/>
              <a:t>() catch() UND dann </a:t>
            </a:r>
            <a:r>
              <a:rPr lang="de-DE" sz="800" dirty="0" err="1"/>
              <a:t>await</a:t>
            </a:r>
            <a:r>
              <a:rPr lang="de-DE" sz="800" dirty="0"/>
              <a:t>.</a:t>
            </a:r>
          </a:p>
          <a:p>
            <a:endParaRPr lang="de-DE" sz="800" b="1" dirty="0"/>
          </a:p>
          <a:p>
            <a:r>
              <a:rPr lang="de-DE" sz="800" dirty="0"/>
              <a:t>Die Funktion </a:t>
            </a:r>
            <a:r>
              <a:rPr lang="de-DE" sz="800" b="1" dirty="0" err="1"/>
              <a:t>lastValueFrom</a:t>
            </a:r>
            <a:r>
              <a:rPr lang="de-DE" sz="800" dirty="0"/>
              <a:t> ist eine Funktion in der </a:t>
            </a:r>
            <a:r>
              <a:rPr lang="de-DE" sz="800" dirty="0" err="1"/>
              <a:t>RxJS</a:t>
            </a:r>
            <a:r>
              <a:rPr lang="de-DE" sz="800" dirty="0"/>
              <a:t>-Bibliothek, die von Angular verwendet wird. Sie wird verwendet, um einen Observable-Stream zu abonnieren und das letzte Ergebnis zu erhalten, das von diesem Stream emittiert wird.</a:t>
            </a:r>
          </a:p>
          <a:p>
            <a:r>
              <a:rPr lang="de-DE" sz="800" dirty="0"/>
              <a:t>Im Gegensatz zu der ähnlichen Funktion </a:t>
            </a:r>
            <a:r>
              <a:rPr lang="de-DE" sz="800" dirty="0" err="1"/>
              <a:t>toPromise</a:t>
            </a:r>
            <a:r>
              <a:rPr lang="de-DE" sz="800" dirty="0"/>
              <a:t>, die ein </a:t>
            </a:r>
            <a:r>
              <a:rPr lang="de-DE" sz="800" dirty="0" err="1"/>
              <a:t>Promise</a:t>
            </a:r>
            <a:r>
              <a:rPr lang="de-DE" sz="800" dirty="0"/>
              <a:t> zurückgibt und den Stream schließt, sobald das erste Ergebnis emittiert wurde, bleibt der Stream bei </a:t>
            </a:r>
            <a:r>
              <a:rPr lang="de-DE" sz="800" dirty="0" err="1"/>
              <a:t>lastValueFrom</a:t>
            </a:r>
            <a:r>
              <a:rPr lang="de-DE" sz="800" dirty="0"/>
              <a:t> offen, bis er ein Ergebnis emittiert hat oder ein Fehler auftritt.</a:t>
            </a:r>
          </a:p>
          <a:p>
            <a:r>
              <a:rPr lang="de-DE" sz="800" dirty="0"/>
              <a:t>Die Verwendung von </a:t>
            </a:r>
            <a:r>
              <a:rPr lang="de-DE" sz="800" dirty="0" err="1"/>
              <a:t>lastValueFrom</a:t>
            </a:r>
            <a:r>
              <a:rPr lang="de-DE" sz="800" dirty="0"/>
              <a:t> ist besonders nützlich, wenn Sie ein Observable benötigen, um Daten von einem Server oder einer API abzurufen und dann diese Daten in Ihrer Anwendung anzuzeigen oder zu verarbeiten. Sie können </a:t>
            </a:r>
            <a:r>
              <a:rPr lang="de-DE" sz="800" dirty="0" err="1"/>
              <a:t>lastValueFrom</a:t>
            </a:r>
            <a:r>
              <a:rPr lang="de-DE" sz="800" dirty="0"/>
              <a:t> verwenden, um das letzte Ergebnis des Observable-Streams zu erhalten und die Daten in Ihrer Anwendung anzuzeigen oder zu verarbeiten.</a:t>
            </a:r>
          </a:p>
          <a:p>
            <a:r>
              <a:rPr lang="de-DE" sz="800" b="1" dirty="0" err="1"/>
              <a:t>return</a:t>
            </a:r>
            <a:r>
              <a:rPr lang="de-DE" sz="800" b="1" dirty="0"/>
              <a:t> </a:t>
            </a:r>
            <a:r>
              <a:rPr lang="de-DE" sz="800" b="1" dirty="0" err="1"/>
              <a:t>lastValueFrom</a:t>
            </a:r>
            <a:r>
              <a:rPr lang="de-DE" sz="800" b="1" dirty="0"/>
              <a:t>(</a:t>
            </a:r>
            <a:r>
              <a:rPr lang="de-DE" sz="800" b="1" dirty="0" err="1"/>
              <a:t>this.http.post</a:t>
            </a:r>
            <a:r>
              <a:rPr lang="de-DE" sz="800" b="1" dirty="0"/>
              <a:t>(</a:t>
            </a:r>
            <a:r>
              <a:rPr lang="de-DE" sz="800" b="1" dirty="0" err="1"/>
              <a:t>url,body</a:t>
            </a:r>
            <a:r>
              <a:rPr lang="de-DE" sz="800" b="1" dirty="0"/>
              <a:t>));</a:t>
            </a:r>
          </a:p>
          <a:p>
            <a:endParaRPr lang="de-DE" sz="800" dirty="0"/>
          </a:p>
        </p:txBody>
      </p:sp>
      <p:sp>
        <p:nvSpPr>
          <p:cNvPr id="8" name="Textfeld 7"/>
          <p:cNvSpPr txBox="1"/>
          <p:nvPr/>
        </p:nvSpPr>
        <p:spPr>
          <a:xfrm>
            <a:off x="2483768" y="-11668"/>
            <a:ext cx="3496214" cy="369332"/>
          </a:xfrm>
          <a:prstGeom prst="rect">
            <a:avLst/>
          </a:prstGeom>
          <a:noFill/>
        </p:spPr>
        <p:txBody>
          <a:bodyPr wrap="none" rtlCol="0">
            <a:spAutoFit/>
          </a:bodyPr>
          <a:lstStyle/>
          <a:p>
            <a:r>
              <a:rPr lang="de-DE" b="1" dirty="0"/>
              <a:t>23. Angular-Observables </a:t>
            </a:r>
            <a:r>
              <a:rPr lang="de-DE" b="1" dirty="0" err="1"/>
              <a:t>and</a:t>
            </a:r>
            <a:r>
              <a:rPr lang="de-DE" b="1" dirty="0"/>
              <a:t> </a:t>
            </a:r>
            <a:r>
              <a:rPr lang="de-DE" b="1" dirty="0" err="1"/>
              <a:t>more</a:t>
            </a:r>
            <a:endParaRPr lang="de-DE" b="1" dirty="0"/>
          </a:p>
        </p:txBody>
      </p:sp>
    </p:spTree>
    <p:extLst>
      <p:ext uri="{BB962C8B-B14F-4D97-AF65-F5344CB8AC3E}">
        <p14:creationId xmlns:p14="http://schemas.microsoft.com/office/powerpoint/2010/main" val="2930309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2079090" y="0"/>
            <a:ext cx="5169300" cy="369332"/>
          </a:xfrm>
          <a:prstGeom prst="rect">
            <a:avLst/>
          </a:prstGeom>
          <a:noFill/>
        </p:spPr>
        <p:txBody>
          <a:bodyPr wrap="none" rtlCol="0">
            <a:spAutoFit/>
          </a:bodyPr>
          <a:lstStyle/>
          <a:p>
            <a:r>
              <a:rPr lang="de-DE" b="1" dirty="0"/>
              <a:t>PROMISE VS. RXJS (Konzept: </a:t>
            </a:r>
            <a:r>
              <a:rPr lang="de-DE" b="1" dirty="0" err="1"/>
              <a:t>Reactive</a:t>
            </a:r>
            <a:r>
              <a:rPr lang="de-DE" b="1" dirty="0"/>
              <a:t> </a:t>
            </a:r>
            <a:r>
              <a:rPr lang="de-DE" b="1" dirty="0" err="1"/>
              <a:t>Programming</a:t>
            </a:r>
            <a:r>
              <a:rPr lang="de-DE" b="1" dirty="0"/>
              <a:t>)</a:t>
            </a:r>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657" y="3717032"/>
            <a:ext cx="5072690" cy="2880320"/>
          </a:xfrm>
          <a:prstGeom prst="rect">
            <a:avLst/>
          </a:prstGeom>
        </p:spPr>
      </p:pic>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657" y="548680"/>
            <a:ext cx="3832867" cy="2160240"/>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4156" y="548680"/>
            <a:ext cx="4932644" cy="2790936"/>
          </a:xfrm>
          <a:prstGeom prst="rect">
            <a:avLst/>
          </a:prstGeom>
        </p:spPr>
      </p:pic>
      <p:sp>
        <p:nvSpPr>
          <p:cNvPr id="8" name="Textfeld 7"/>
          <p:cNvSpPr txBox="1"/>
          <p:nvPr/>
        </p:nvSpPr>
        <p:spPr>
          <a:xfrm>
            <a:off x="162657" y="3367261"/>
            <a:ext cx="3300006" cy="369332"/>
          </a:xfrm>
          <a:prstGeom prst="rect">
            <a:avLst/>
          </a:prstGeom>
          <a:noFill/>
        </p:spPr>
        <p:txBody>
          <a:bodyPr wrap="none" rtlCol="0">
            <a:spAutoFit/>
          </a:bodyPr>
          <a:lstStyle/>
          <a:p>
            <a:r>
              <a:rPr lang="de-DE" b="1" dirty="0">
                <a:solidFill>
                  <a:srgbClr val="00B050"/>
                </a:solidFill>
              </a:rPr>
              <a:t>SUBJECT = STREAM = PUBLISHER</a:t>
            </a:r>
          </a:p>
        </p:txBody>
      </p:sp>
      <p:sp>
        <p:nvSpPr>
          <p:cNvPr id="2" name="Textfeld 1"/>
          <p:cNvSpPr txBox="1"/>
          <p:nvPr/>
        </p:nvSpPr>
        <p:spPr>
          <a:xfrm>
            <a:off x="4644008" y="1932698"/>
            <a:ext cx="1296143" cy="707886"/>
          </a:xfrm>
          <a:prstGeom prst="rect">
            <a:avLst/>
          </a:prstGeom>
          <a:noFill/>
        </p:spPr>
        <p:txBody>
          <a:bodyPr wrap="square" rtlCol="0">
            <a:spAutoFit/>
          </a:bodyPr>
          <a:lstStyle/>
          <a:p>
            <a:r>
              <a:rPr lang="de-DE" sz="1000" b="1" dirty="0">
                <a:solidFill>
                  <a:srgbClr val="FF0000"/>
                </a:solidFill>
              </a:rPr>
              <a:t>Unterschied zu </a:t>
            </a:r>
            <a:r>
              <a:rPr lang="de-DE" sz="1000" b="1" dirty="0" err="1">
                <a:solidFill>
                  <a:srgbClr val="FF0000"/>
                </a:solidFill>
              </a:rPr>
              <a:t>Promise</a:t>
            </a:r>
            <a:r>
              <a:rPr lang="de-DE" sz="1000" b="1" dirty="0">
                <a:solidFill>
                  <a:srgbClr val="FF0000"/>
                </a:solidFill>
              </a:rPr>
              <a:t>: es kann kontinuierlich gesendet werden</a:t>
            </a:r>
          </a:p>
        </p:txBody>
      </p:sp>
      <p:sp>
        <p:nvSpPr>
          <p:cNvPr id="9" name="Textfeld 8"/>
          <p:cNvSpPr txBox="1"/>
          <p:nvPr/>
        </p:nvSpPr>
        <p:spPr>
          <a:xfrm>
            <a:off x="469495" y="1628800"/>
            <a:ext cx="1296143" cy="707886"/>
          </a:xfrm>
          <a:prstGeom prst="rect">
            <a:avLst/>
          </a:prstGeom>
          <a:noFill/>
        </p:spPr>
        <p:txBody>
          <a:bodyPr wrap="square" rtlCol="0">
            <a:spAutoFit/>
          </a:bodyPr>
          <a:lstStyle/>
          <a:p>
            <a:r>
              <a:rPr lang="de-DE" sz="1000" b="1" dirty="0">
                <a:solidFill>
                  <a:srgbClr val="FF0000"/>
                </a:solidFill>
              </a:rPr>
              <a:t>Funktion A: </a:t>
            </a:r>
            <a:r>
              <a:rPr lang="de-DE" sz="1000" b="1" dirty="0" err="1">
                <a:solidFill>
                  <a:srgbClr val="FF0000"/>
                </a:solidFill>
              </a:rPr>
              <a:t>Returned</a:t>
            </a:r>
            <a:r>
              <a:rPr lang="de-DE" sz="1000" b="1" dirty="0">
                <a:solidFill>
                  <a:srgbClr val="FF0000"/>
                </a:solidFill>
              </a:rPr>
              <a:t> uns einen </a:t>
            </a:r>
            <a:r>
              <a:rPr lang="de-DE" sz="1000" b="1" dirty="0" err="1">
                <a:solidFill>
                  <a:srgbClr val="FF0000"/>
                </a:solidFill>
              </a:rPr>
              <a:t>Promise</a:t>
            </a:r>
            <a:r>
              <a:rPr lang="de-DE" sz="1000" b="1" dirty="0">
                <a:solidFill>
                  <a:srgbClr val="FF0000"/>
                </a:solidFill>
              </a:rPr>
              <a:t> auf den wir warten müssen</a:t>
            </a:r>
          </a:p>
        </p:txBody>
      </p:sp>
      <p:sp>
        <p:nvSpPr>
          <p:cNvPr id="10" name="Textfeld 9"/>
          <p:cNvSpPr txBox="1"/>
          <p:nvPr/>
        </p:nvSpPr>
        <p:spPr>
          <a:xfrm>
            <a:off x="2483768" y="2213575"/>
            <a:ext cx="1152128" cy="246221"/>
          </a:xfrm>
          <a:prstGeom prst="rect">
            <a:avLst/>
          </a:prstGeom>
          <a:noFill/>
        </p:spPr>
        <p:txBody>
          <a:bodyPr wrap="square" rtlCol="0">
            <a:spAutoFit/>
          </a:bodyPr>
          <a:lstStyle/>
          <a:p>
            <a:r>
              <a:rPr lang="de-DE" sz="1000" b="1" dirty="0">
                <a:solidFill>
                  <a:srgbClr val="FF0000"/>
                </a:solidFill>
              </a:rPr>
              <a:t>Catch: geht nicht</a:t>
            </a:r>
          </a:p>
        </p:txBody>
      </p:sp>
      <p:sp>
        <p:nvSpPr>
          <p:cNvPr id="11" name="Textfeld 10"/>
          <p:cNvSpPr txBox="1"/>
          <p:nvPr/>
        </p:nvSpPr>
        <p:spPr>
          <a:xfrm>
            <a:off x="2555776" y="980728"/>
            <a:ext cx="745257" cy="246221"/>
          </a:xfrm>
          <a:prstGeom prst="rect">
            <a:avLst/>
          </a:prstGeom>
          <a:noFill/>
        </p:spPr>
        <p:txBody>
          <a:bodyPr wrap="square" rtlCol="0">
            <a:spAutoFit/>
          </a:bodyPr>
          <a:lstStyle/>
          <a:p>
            <a:r>
              <a:rPr lang="de-DE" sz="1000" b="1" dirty="0">
                <a:solidFill>
                  <a:srgbClr val="FF0000"/>
                </a:solidFill>
              </a:rPr>
              <a:t>Try: geht</a:t>
            </a:r>
          </a:p>
        </p:txBody>
      </p:sp>
      <p:sp>
        <p:nvSpPr>
          <p:cNvPr id="12" name="Textfeld 11"/>
          <p:cNvSpPr txBox="1"/>
          <p:nvPr/>
        </p:nvSpPr>
        <p:spPr>
          <a:xfrm>
            <a:off x="5580112" y="4205119"/>
            <a:ext cx="2736304" cy="400110"/>
          </a:xfrm>
          <a:prstGeom prst="rect">
            <a:avLst/>
          </a:prstGeom>
          <a:noFill/>
        </p:spPr>
        <p:txBody>
          <a:bodyPr wrap="square" rtlCol="0">
            <a:spAutoFit/>
          </a:bodyPr>
          <a:lstStyle/>
          <a:p>
            <a:r>
              <a:rPr lang="de-DE" sz="1000" b="1" dirty="0" err="1">
                <a:solidFill>
                  <a:srgbClr val="FF0000"/>
                </a:solidFill>
              </a:rPr>
              <a:t>Subscribe</a:t>
            </a:r>
            <a:r>
              <a:rPr lang="de-DE" sz="1000" b="1" dirty="0">
                <a:solidFill>
                  <a:srgbClr val="FF0000"/>
                </a:solidFill>
              </a:rPr>
              <a:t>(): kann mehrmals ausgeführt werden</a:t>
            </a:r>
          </a:p>
          <a:p>
            <a:r>
              <a:rPr lang="de-DE" sz="1000" b="1" dirty="0" err="1">
                <a:solidFill>
                  <a:srgbClr val="FF0000"/>
                </a:solidFill>
              </a:rPr>
              <a:t>Then</a:t>
            </a:r>
            <a:r>
              <a:rPr lang="de-DE" sz="1000" b="1" dirty="0">
                <a:solidFill>
                  <a:srgbClr val="FF0000"/>
                </a:solidFill>
              </a:rPr>
              <a:t>(): kann nur einmal ausgeführt werden</a:t>
            </a:r>
          </a:p>
        </p:txBody>
      </p:sp>
      <p:sp>
        <p:nvSpPr>
          <p:cNvPr id="13" name="Textfeld 12"/>
          <p:cNvSpPr txBox="1"/>
          <p:nvPr/>
        </p:nvSpPr>
        <p:spPr>
          <a:xfrm>
            <a:off x="4313563" y="2585809"/>
            <a:ext cx="2288981" cy="246221"/>
          </a:xfrm>
          <a:prstGeom prst="rect">
            <a:avLst/>
          </a:prstGeom>
          <a:noFill/>
        </p:spPr>
        <p:txBody>
          <a:bodyPr wrap="square" rtlCol="0">
            <a:spAutoFit/>
          </a:bodyPr>
          <a:lstStyle/>
          <a:p>
            <a:r>
              <a:rPr lang="de-DE" sz="1000" b="1" dirty="0">
                <a:solidFill>
                  <a:srgbClr val="FF0000"/>
                </a:solidFill>
              </a:rPr>
              <a:t>-&gt; Wir </a:t>
            </a:r>
            <a:r>
              <a:rPr lang="de-DE" sz="1000" b="1" dirty="0" err="1">
                <a:solidFill>
                  <a:srgbClr val="FF0000"/>
                </a:solidFill>
              </a:rPr>
              <a:t>subscriben</a:t>
            </a:r>
            <a:r>
              <a:rPr lang="de-DE" sz="1000" b="1" dirty="0">
                <a:solidFill>
                  <a:srgbClr val="FF0000"/>
                </a:solidFill>
              </a:rPr>
              <a:t> z.B. ein JSON-Objekt</a:t>
            </a:r>
          </a:p>
        </p:txBody>
      </p:sp>
    </p:spTree>
    <p:extLst>
      <p:ext uri="{BB962C8B-B14F-4D97-AF65-F5344CB8AC3E}">
        <p14:creationId xmlns:p14="http://schemas.microsoft.com/office/powerpoint/2010/main" val="1078373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18281" y="0"/>
            <a:ext cx="9400202" cy="369332"/>
          </a:xfrm>
          <a:prstGeom prst="rect">
            <a:avLst/>
          </a:prstGeom>
          <a:noFill/>
        </p:spPr>
        <p:txBody>
          <a:bodyPr wrap="none" rtlCol="0">
            <a:spAutoFit/>
          </a:bodyPr>
          <a:lstStyle/>
          <a:p>
            <a:r>
              <a:rPr lang="de-DE" b="1" dirty="0"/>
              <a:t>FIREBASE (=JSON-Storage von Google; Bibliothek/Library ändert sich ständig deswegen komplex)</a:t>
            </a:r>
          </a:p>
        </p:txBody>
      </p:sp>
      <p:sp>
        <p:nvSpPr>
          <p:cNvPr id="8" name="Rechteck 7"/>
          <p:cNvSpPr/>
          <p:nvPr/>
        </p:nvSpPr>
        <p:spPr>
          <a:xfrm>
            <a:off x="8586" y="369332"/>
            <a:ext cx="9135414" cy="6401753"/>
          </a:xfrm>
          <a:prstGeom prst="rect">
            <a:avLst/>
          </a:prstGeom>
        </p:spPr>
        <p:txBody>
          <a:bodyPr wrap="square">
            <a:spAutoFit/>
          </a:bodyPr>
          <a:lstStyle/>
          <a:p>
            <a:r>
              <a:rPr lang="de-DE" sz="1000" b="1" dirty="0">
                <a:solidFill>
                  <a:srgbClr val="FF0000"/>
                </a:solidFill>
              </a:rPr>
              <a:t>ALS ERSTES </a:t>
            </a:r>
            <a:r>
              <a:rPr lang="de-DE" sz="1000" b="1" dirty="0"/>
              <a:t>GLOBALE INSTALLATION von Bibliotheken mit </a:t>
            </a:r>
            <a:r>
              <a:rPr lang="de-DE" sz="1000" b="1" dirty="0" err="1"/>
              <a:t>NodePackageManager</a:t>
            </a:r>
            <a:r>
              <a:rPr lang="de-DE" sz="1000" dirty="0"/>
              <a:t> </a:t>
            </a:r>
            <a:r>
              <a:rPr lang="de-DE" sz="1000" b="1" dirty="0"/>
              <a:t>( g -&gt; AUF COMPUTER, d.h. man kann nicht nur von Projektebene darauf zugreifen!):    </a:t>
            </a:r>
          </a:p>
          <a:p>
            <a:r>
              <a:rPr lang="de-DE" sz="1000" dirty="0"/>
              <a:t>• </a:t>
            </a:r>
            <a:r>
              <a:rPr lang="de-DE" sz="1000" dirty="0" err="1">
                <a:solidFill>
                  <a:srgbClr val="0070C0"/>
                </a:solidFill>
              </a:rPr>
              <a:t>npm</a:t>
            </a:r>
            <a:r>
              <a:rPr lang="de-DE" sz="1000" dirty="0">
                <a:solidFill>
                  <a:srgbClr val="0070C0"/>
                </a:solidFill>
              </a:rPr>
              <a:t> </a:t>
            </a:r>
            <a:r>
              <a:rPr lang="de-DE" sz="1000" dirty="0" err="1">
                <a:solidFill>
                  <a:srgbClr val="0070C0"/>
                </a:solidFill>
              </a:rPr>
              <a:t>install</a:t>
            </a:r>
            <a:r>
              <a:rPr lang="de-DE" sz="1000" dirty="0">
                <a:solidFill>
                  <a:srgbClr val="0070C0"/>
                </a:solidFill>
              </a:rPr>
              <a:t> </a:t>
            </a:r>
            <a:r>
              <a:rPr lang="de-DE" sz="1000" dirty="0" err="1">
                <a:solidFill>
                  <a:srgbClr val="0070C0"/>
                </a:solidFill>
              </a:rPr>
              <a:t>firebase</a:t>
            </a:r>
            <a:r>
              <a:rPr lang="de-DE" sz="1000" dirty="0">
                <a:solidFill>
                  <a:srgbClr val="0070C0"/>
                </a:solidFill>
              </a:rPr>
              <a:t> -g </a:t>
            </a:r>
            <a:r>
              <a:rPr lang="de-DE" sz="1000" dirty="0"/>
              <a:t>   (oder i statt </a:t>
            </a:r>
            <a:r>
              <a:rPr lang="de-DE" sz="1000" dirty="0" err="1"/>
              <a:t>install</a:t>
            </a:r>
            <a:r>
              <a:rPr lang="de-DE" sz="1000" dirty="0"/>
              <a:t>)  UND falls nicht installiert </a:t>
            </a:r>
            <a:r>
              <a:rPr lang="de-DE" sz="1000" dirty="0" err="1">
                <a:solidFill>
                  <a:srgbClr val="0070C0"/>
                </a:solidFill>
              </a:rPr>
              <a:t>npm</a:t>
            </a:r>
            <a:r>
              <a:rPr lang="de-DE" sz="1000" dirty="0">
                <a:solidFill>
                  <a:srgbClr val="0070C0"/>
                </a:solidFill>
              </a:rPr>
              <a:t> </a:t>
            </a:r>
            <a:r>
              <a:rPr lang="de-DE" sz="1000" dirty="0" err="1">
                <a:solidFill>
                  <a:srgbClr val="0070C0"/>
                </a:solidFill>
              </a:rPr>
              <a:t>install</a:t>
            </a:r>
            <a:r>
              <a:rPr lang="de-DE" sz="1000" dirty="0">
                <a:solidFill>
                  <a:srgbClr val="0070C0"/>
                </a:solidFill>
              </a:rPr>
              <a:t> </a:t>
            </a:r>
            <a:r>
              <a:rPr lang="de-DE" sz="1000" dirty="0" err="1">
                <a:solidFill>
                  <a:srgbClr val="0070C0"/>
                </a:solidFill>
              </a:rPr>
              <a:t>firebase</a:t>
            </a:r>
            <a:r>
              <a:rPr lang="de-DE" sz="1000" dirty="0">
                <a:solidFill>
                  <a:srgbClr val="0070C0"/>
                </a:solidFill>
              </a:rPr>
              <a:t>-tools -g </a:t>
            </a:r>
          </a:p>
          <a:p>
            <a:r>
              <a:rPr lang="de-DE" sz="1000" dirty="0"/>
              <a:t>• Update: </a:t>
            </a:r>
            <a:r>
              <a:rPr lang="de-DE" sz="1000" dirty="0" err="1">
                <a:solidFill>
                  <a:srgbClr val="0070C0"/>
                </a:solidFill>
              </a:rPr>
              <a:t>npm</a:t>
            </a:r>
            <a:r>
              <a:rPr lang="de-DE" sz="1000" dirty="0">
                <a:solidFill>
                  <a:srgbClr val="0070C0"/>
                </a:solidFill>
              </a:rPr>
              <a:t> update –g </a:t>
            </a:r>
            <a:r>
              <a:rPr lang="de-DE" sz="1000" dirty="0" err="1">
                <a:solidFill>
                  <a:srgbClr val="0070C0"/>
                </a:solidFill>
              </a:rPr>
              <a:t>firebase</a:t>
            </a:r>
            <a:r>
              <a:rPr lang="de-DE" sz="1000" dirty="0">
                <a:solidFill>
                  <a:srgbClr val="0070C0"/>
                </a:solidFill>
              </a:rPr>
              <a:t> </a:t>
            </a:r>
            <a:r>
              <a:rPr lang="de-DE" sz="1000" dirty="0"/>
              <a:t>UND/ODER </a:t>
            </a:r>
            <a:r>
              <a:rPr lang="de-DE" sz="1000" dirty="0" err="1">
                <a:solidFill>
                  <a:srgbClr val="0070C0"/>
                </a:solidFill>
              </a:rPr>
              <a:t>npm</a:t>
            </a:r>
            <a:r>
              <a:rPr lang="de-DE" sz="1000" dirty="0">
                <a:solidFill>
                  <a:srgbClr val="0070C0"/>
                </a:solidFill>
              </a:rPr>
              <a:t> update –g </a:t>
            </a:r>
            <a:r>
              <a:rPr lang="de-DE" sz="1000" dirty="0" err="1">
                <a:solidFill>
                  <a:srgbClr val="0070C0"/>
                </a:solidFill>
              </a:rPr>
              <a:t>firebase</a:t>
            </a:r>
            <a:r>
              <a:rPr lang="de-DE" sz="1000" dirty="0">
                <a:solidFill>
                  <a:srgbClr val="0070C0"/>
                </a:solidFill>
              </a:rPr>
              <a:t>-tools</a:t>
            </a:r>
          </a:p>
          <a:p>
            <a:r>
              <a:rPr lang="de-DE" sz="1000" dirty="0"/>
              <a:t>• </a:t>
            </a:r>
            <a:r>
              <a:rPr lang="de-DE" sz="1000" dirty="0" err="1">
                <a:solidFill>
                  <a:srgbClr val="0070C0"/>
                </a:solidFill>
              </a:rPr>
              <a:t>firebase</a:t>
            </a:r>
            <a:r>
              <a:rPr lang="de-DE" sz="1000" dirty="0">
                <a:solidFill>
                  <a:srgbClr val="0070C0"/>
                </a:solidFill>
              </a:rPr>
              <a:t> </a:t>
            </a:r>
            <a:r>
              <a:rPr lang="de-DE" sz="1000" dirty="0" err="1">
                <a:solidFill>
                  <a:srgbClr val="0070C0"/>
                </a:solidFill>
              </a:rPr>
              <a:t>login</a:t>
            </a:r>
            <a:r>
              <a:rPr lang="de-DE" sz="1000" dirty="0">
                <a:solidFill>
                  <a:srgbClr val="0070C0"/>
                </a:solidFill>
              </a:rPr>
              <a:t> </a:t>
            </a:r>
            <a:r>
              <a:rPr lang="de-DE" sz="1000" dirty="0"/>
              <a:t>ODER falls man rausgeschmissen wurde </a:t>
            </a:r>
            <a:r>
              <a:rPr lang="de-DE" sz="1000" dirty="0" err="1">
                <a:solidFill>
                  <a:srgbClr val="0070C0"/>
                </a:solidFill>
              </a:rPr>
              <a:t>firebase</a:t>
            </a:r>
            <a:r>
              <a:rPr lang="de-DE" sz="1000" dirty="0">
                <a:solidFill>
                  <a:srgbClr val="0070C0"/>
                </a:solidFill>
              </a:rPr>
              <a:t> </a:t>
            </a:r>
            <a:r>
              <a:rPr lang="de-DE" sz="1000" dirty="0" err="1">
                <a:solidFill>
                  <a:srgbClr val="0070C0"/>
                </a:solidFill>
              </a:rPr>
              <a:t>login</a:t>
            </a:r>
            <a:r>
              <a:rPr lang="de-DE" sz="1000" dirty="0">
                <a:solidFill>
                  <a:srgbClr val="0070C0"/>
                </a:solidFill>
              </a:rPr>
              <a:t> --</a:t>
            </a:r>
            <a:r>
              <a:rPr lang="de-DE" sz="1000" dirty="0" err="1">
                <a:solidFill>
                  <a:srgbClr val="0070C0"/>
                </a:solidFill>
              </a:rPr>
              <a:t>reauth</a:t>
            </a:r>
            <a:endParaRPr lang="de-DE" sz="1000" dirty="0">
              <a:solidFill>
                <a:srgbClr val="0070C0"/>
              </a:solidFill>
            </a:endParaRPr>
          </a:p>
          <a:p>
            <a:r>
              <a:rPr lang="de-DE" sz="1000" dirty="0"/>
              <a:t/>
            </a:r>
            <a:br>
              <a:rPr lang="de-DE" sz="1000" dirty="0"/>
            </a:br>
            <a:r>
              <a:rPr lang="de-DE" sz="1000" b="1" dirty="0">
                <a:solidFill>
                  <a:srgbClr val="00B050"/>
                </a:solidFill>
              </a:rPr>
              <a:t>FIREBASE-LIBRARY ÜBER ANGULAR INSTALLIEREN</a:t>
            </a:r>
          </a:p>
          <a:p>
            <a:r>
              <a:rPr lang="de-DE" sz="1000" dirty="0">
                <a:solidFill>
                  <a:srgbClr val="00B050"/>
                </a:solidFill>
              </a:rPr>
              <a:t>• </a:t>
            </a:r>
            <a:r>
              <a:rPr lang="de-DE" sz="1000" b="1" dirty="0">
                <a:solidFill>
                  <a:srgbClr val="00B050"/>
                </a:solidFill>
              </a:rPr>
              <a:t>[1.] </a:t>
            </a:r>
            <a:r>
              <a:rPr lang="de-DE" sz="1000" dirty="0">
                <a:solidFill>
                  <a:srgbClr val="00B050"/>
                </a:solidFill>
              </a:rPr>
              <a:t>Neues </a:t>
            </a:r>
            <a:r>
              <a:rPr lang="de-DE" sz="1000" dirty="0" err="1">
                <a:solidFill>
                  <a:srgbClr val="00B050"/>
                </a:solidFill>
              </a:rPr>
              <a:t>Firebase</a:t>
            </a:r>
            <a:r>
              <a:rPr lang="de-DE" sz="1000" dirty="0">
                <a:solidFill>
                  <a:srgbClr val="00B050"/>
                </a:solidFill>
              </a:rPr>
              <a:t> Projekt unter </a:t>
            </a:r>
            <a:r>
              <a:rPr lang="de-DE" sz="1000" dirty="0">
                <a:solidFill>
                  <a:srgbClr val="FF0000"/>
                </a:solidFill>
                <a:hlinkClick r:id="rId2"/>
              </a:rPr>
              <a:t>https://console.firebase.google.com/</a:t>
            </a:r>
            <a:r>
              <a:rPr lang="de-DE" sz="1000" dirty="0">
                <a:solidFill>
                  <a:srgbClr val="FF0000"/>
                </a:solidFill>
              </a:rPr>
              <a:t> </a:t>
            </a:r>
            <a:r>
              <a:rPr lang="de-DE" sz="1000" dirty="0">
                <a:solidFill>
                  <a:srgbClr val="00B050"/>
                </a:solidFill>
              </a:rPr>
              <a:t>erstellen</a:t>
            </a:r>
          </a:p>
          <a:p>
            <a:r>
              <a:rPr lang="de-DE" sz="1000" dirty="0">
                <a:solidFill>
                  <a:srgbClr val="00B050"/>
                </a:solidFill>
              </a:rPr>
              <a:t>• Siehe Screenshot: Zahnrad -&gt; Projekteinstellungen und dann ganz unten das Symbol “&lt;/&gt;“ anklicken um die Web-App zu registrieren und Online zu hosten</a:t>
            </a:r>
          </a:p>
          <a:p>
            <a:endParaRPr lang="de-DE" sz="1000" b="1" dirty="0">
              <a:solidFill>
                <a:srgbClr val="00B050"/>
              </a:solidFill>
            </a:endParaRPr>
          </a:p>
          <a:p>
            <a:r>
              <a:rPr lang="de-DE" sz="1000" dirty="0">
                <a:solidFill>
                  <a:srgbClr val="00B050"/>
                </a:solidFill>
              </a:rPr>
              <a:t>•</a:t>
            </a:r>
            <a:r>
              <a:rPr lang="de-DE" sz="1000" b="1" dirty="0">
                <a:solidFill>
                  <a:srgbClr val="00B050"/>
                </a:solidFill>
              </a:rPr>
              <a:t> [2.] </a:t>
            </a:r>
            <a:r>
              <a:rPr lang="de-DE" sz="1000" dirty="0" err="1">
                <a:solidFill>
                  <a:srgbClr val="00B050"/>
                </a:solidFill>
              </a:rPr>
              <a:t>ng</a:t>
            </a:r>
            <a:r>
              <a:rPr lang="de-DE" sz="1000" dirty="0">
                <a:solidFill>
                  <a:srgbClr val="00B050"/>
                </a:solidFill>
              </a:rPr>
              <a:t> </a:t>
            </a:r>
            <a:r>
              <a:rPr lang="de-DE" sz="1000" dirty="0" err="1">
                <a:solidFill>
                  <a:srgbClr val="00B050"/>
                </a:solidFill>
              </a:rPr>
              <a:t>add</a:t>
            </a:r>
            <a:r>
              <a:rPr lang="de-DE" sz="1000" dirty="0">
                <a:solidFill>
                  <a:srgbClr val="00B050"/>
                </a:solidFill>
              </a:rPr>
              <a:t> @angular/</a:t>
            </a:r>
            <a:r>
              <a:rPr lang="de-DE" sz="1000" dirty="0" err="1">
                <a:solidFill>
                  <a:srgbClr val="00B050"/>
                </a:solidFill>
              </a:rPr>
              <a:t>fire</a:t>
            </a:r>
            <a:r>
              <a:rPr lang="de-DE" sz="1000" dirty="0">
                <a:solidFill>
                  <a:srgbClr val="00B050"/>
                </a:solidFill>
              </a:rPr>
              <a:t>  (hierfür musst du bei </a:t>
            </a:r>
            <a:r>
              <a:rPr lang="de-DE" sz="1000" dirty="0" err="1">
                <a:solidFill>
                  <a:srgbClr val="00B050"/>
                </a:solidFill>
              </a:rPr>
              <a:t>firebase</a:t>
            </a:r>
            <a:r>
              <a:rPr lang="de-DE" sz="1000" dirty="0">
                <a:solidFill>
                  <a:srgbClr val="00B050"/>
                </a:solidFill>
              </a:rPr>
              <a:t> eingeloggt sein)</a:t>
            </a:r>
          </a:p>
          <a:p>
            <a:r>
              <a:rPr lang="de-DE" sz="1000" dirty="0">
                <a:solidFill>
                  <a:srgbClr val="00B050"/>
                </a:solidFill>
              </a:rPr>
              <a:t>-&gt; </a:t>
            </a:r>
            <a:r>
              <a:rPr lang="de-DE" sz="1000" dirty="0" err="1">
                <a:solidFill>
                  <a:srgbClr val="00B050"/>
                </a:solidFill>
              </a:rPr>
              <a:t>Firestore</a:t>
            </a:r>
            <a:r>
              <a:rPr lang="de-DE" sz="1000" dirty="0">
                <a:solidFill>
                  <a:srgbClr val="00B050"/>
                </a:solidFill>
              </a:rPr>
              <a:t> &amp; Realtime Database &amp; </a:t>
            </a:r>
            <a:r>
              <a:rPr lang="de-DE" sz="1000" dirty="0" err="1">
                <a:solidFill>
                  <a:srgbClr val="00B050"/>
                </a:solidFill>
              </a:rPr>
              <a:t>ng</a:t>
            </a:r>
            <a:r>
              <a:rPr lang="de-DE" sz="1000" dirty="0">
                <a:solidFill>
                  <a:srgbClr val="00B050"/>
                </a:solidFill>
              </a:rPr>
              <a:t> </a:t>
            </a:r>
            <a:r>
              <a:rPr lang="de-DE" sz="1000" dirty="0" err="1">
                <a:solidFill>
                  <a:srgbClr val="00B050"/>
                </a:solidFill>
              </a:rPr>
              <a:t>deploy</a:t>
            </a:r>
            <a:r>
              <a:rPr lang="de-DE" sz="1000" dirty="0">
                <a:solidFill>
                  <a:srgbClr val="00B050"/>
                </a:solidFill>
              </a:rPr>
              <a:t> –</a:t>
            </a:r>
            <a:r>
              <a:rPr lang="de-DE" sz="1000" dirty="0" err="1">
                <a:solidFill>
                  <a:srgbClr val="00B050"/>
                </a:solidFill>
              </a:rPr>
              <a:t>hosting</a:t>
            </a:r>
            <a:r>
              <a:rPr lang="de-DE" sz="1000" dirty="0">
                <a:solidFill>
                  <a:srgbClr val="00B050"/>
                </a:solidFill>
              </a:rPr>
              <a:t> (FTP-Server von Google verwenden) &amp; Authentication (Login &amp; Logout-Funktion)</a:t>
            </a:r>
          </a:p>
          <a:p>
            <a:endParaRPr lang="de-DE" sz="1000" dirty="0"/>
          </a:p>
          <a:p>
            <a:r>
              <a:rPr lang="de-DE" sz="1000" dirty="0">
                <a:solidFill>
                  <a:srgbClr val="00B050"/>
                </a:solidFill>
              </a:rPr>
              <a:t>•</a:t>
            </a:r>
            <a:r>
              <a:rPr lang="de-DE" sz="1000" b="1" dirty="0">
                <a:solidFill>
                  <a:srgbClr val="00B050"/>
                </a:solidFill>
              </a:rPr>
              <a:t> [3.] </a:t>
            </a:r>
            <a:r>
              <a:rPr lang="de-DE" sz="1000" dirty="0" err="1">
                <a:solidFill>
                  <a:srgbClr val="00B050"/>
                </a:solidFill>
              </a:rPr>
              <a:t>Firestore</a:t>
            </a:r>
            <a:r>
              <a:rPr lang="de-DE" sz="1000" dirty="0">
                <a:solidFill>
                  <a:srgbClr val="00B050"/>
                </a:solidFill>
              </a:rPr>
              <a:t> Database für unser Projekt erstellen (unter </a:t>
            </a:r>
            <a:r>
              <a:rPr lang="de-DE" sz="1000" dirty="0">
                <a:solidFill>
                  <a:srgbClr val="00B050"/>
                </a:solidFill>
                <a:hlinkClick r:id="rId2"/>
              </a:rPr>
              <a:t>https://console.firebase.google.com/</a:t>
            </a:r>
            <a:r>
              <a:rPr lang="de-DE" sz="1000" dirty="0">
                <a:solidFill>
                  <a:srgbClr val="00B050"/>
                </a:solidFill>
              </a:rPr>
              <a:t>)</a:t>
            </a:r>
          </a:p>
          <a:p>
            <a:r>
              <a:rPr lang="de-DE" sz="1000" dirty="0">
                <a:solidFill>
                  <a:srgbClr val="00B050"/>
                </a:solidFill>
              </a:rPr>
              <a:t>-&gt; </a:t>
            </a:r>
            <a:r>
              <a:rPr lang="de-DE" sz="1000" dirty="0" err="1">
                <a:solidFill>
                  <a:srgbClr val="00B050"/>
                </a:solidFill>
              </a:rPr>
              <a:t>Firestore</a:t>
            </a:r>
            <a:r>
              <a:rPr lang="de-DE" sz="1000" dirty="0">
                <a:solidFill>
                  <a:srgbClr val="00B050"/>
                </a:solidFill>
              </a:rPr>
              <a:t> Database &gt; Datenbank erstellen &gt; im </a:t>
            </a:r>
            <a:r>
              <a:rPr lang="de-DE" sz="1000" b="1" dirty="0" err="1">
                <a:solidFill>
                  <a:srgbClr val="00B050"/>
                </a:solidFill>
              </a:rPr>
              <a:t>TestModus</a:t>
            </a:r>
            <a:r>
              <a:rPr lang="de-DE" sz="1000" dirty="0">
                <a:solidFill>
                  <a:srgbClr val="00B050"/>
                </a:solidFill>
              </a:rPr>
              <a:t> starten &gt; Europe auswählen</a:t>
            </a:r>
          </a:p>
          <a:p>
            <a:r>
              <a:rPr lang="de-DE" sz="1000" dirty="0">
                <a:solidFill>
                  <a:srgbClr val="00B050"/>
                </a:solidFill>
              </a:rPr>
              <a:t>-&gt; Fertige Datenbank besteht aus: Collections &gt; </a:t>
            </a:r>
            <a:r>
              <a:rPr lang="de-DE" sz="1000" dirty="0" err="1">
                <a:solidFill>
                  <a:srgbClr val="00B050"/>
                </a:solidFill>
              </a:rPr>
              <a:t>Documents</a:t>
            </a:r>
            <a:r>
              <a:rPr lang="de-DE" sz="1000" dirty="0">
                <a:solidFill>
                  <a:srgbClr val="00B050"/>
                </a:solidFill>
              </a:rPr>
              <a:t> &gt; Variables: </a:t>
            </a:r>
            <a:r>
              <a:rPr lang="de-DE" sz="1000" dirty="0" err="1">
                <a:solidFill>
                  <a:srgbClr val="00B050"/>
                </a:solidFill>
              </a:rPr>
              <a:t>value</a:t>
            </a:r>
            <a:endParaRPr lang="de-DE" sz="1000" dirty="0">
              <a:solidFill>
                <a:srgbClr val="00B050"/>
              </a:solidFill>
            </a:endParaRPr>
          </a:p>
          <a:p>
            <a:r>
              <a:rPr lang="de-DE" sz="1000" dirty="0">
                <a:solidFill>
                  <a:srgbClr val="00B050"/>
                </a:solidFill>
              </a:rPr>
              <a:t>-&gt; Eine Collection mit entsprechendem Namen erstellen und gleich mal ein Test-</a:t>
            </a:r>
            <a:r>
              <a:rPr lang="de-DE" sz="1000" dirty="0" err="1">
                <a:solidFill>
                  <a:srgbClr val="00B050"/>
                </a:solidFill>
              </a:rPr>
              <a:t>Document</a:t>
            </a:r>
            <a:r>
              <a:rPr lang="de-DE" sz="1000" dirty="0">
                <a:solidFill>
                  <a:srgbClr val="00B050"/>
                </a:solidFill>
              </a:rPr>
              <a:t> hinzufügen mit ein paar Variablen, </a:t>
            </a:r>
          </a:p>
          <a:p>
            <a:r>
              <a:rPr lang="de-DE" sz="1000" dirty="0">
                <a:solidFill>
                  <a:srgbClr val="00B050"/>
                </a:solidFill>
              </a:rPr>
              <a:t>z.B. </a:t>
            </a:r>
            <a:r>
              <a:rPr lang="de-DE" sz="1000" dirty="0" err="1">
                <a:solidFill>
                  <a:srgbClr val="00B050"/>
                </a:solidFill>
              </a:rPr>
              <a:t>users</a:t>
            </a:r>
            <a:r>
              <a:rPr lang="de-DE" sz="1000" dirty="0">
                <a:solidFill>
                  <a:srgbClr val="00B050"/>
                </a:solidFill>
              </a:rPr>
              <a:t> ={</a:t>
            </a:r>
            <a:r>
              <a:rPr lang="de-DE" sz="1000" dirty="0" err="1">
                <a:solidFill>
                  <a:srgbClr val="00B050"/>
                </a:solidFill>
              </a:rPr>
              <a:t>name</a:t>
            </a:r>
            <a:r>
              <a:rPr lang="de-DE" sz="1000" dirty="0">
                <a:solidFill>
                  <a:srgbClr val="00B050"/>
                </a:solidFill>
              </a:rPr>
              <a:t>: ‘Einkaufen‘}, {</a:t>
            </a:r>
            <a:r>
              <a:rPr lang="de-DE" sz="1000" dirty="0" err="1">
                <a:solidFill>
                  <a:srgbClr val="00B050"/>
                </a:solidFill>
              </a:rPr>
              <a:t>name</a:t>
            </a:r>
            <a:r>
              <a:rPr lang="de-DE" sz="1000" dirty="0">
                <a:solidFill>
                  <a:srgbClr val="00B050"/>
                </a:solidFill>
              </a:rPr>
              <a:t>: ‘Putzen‘}];</a:t>
            </a:r>
          </a:p>
          <a:p>
            <a:endParaRPr lang="de-DE" sz="1000" dirty="0"/>
          </a:p>
          <a:p>
            <a:r>
              <a:rPr lang="de-DE" sz="1000" b="1" dirty="0">
                <a:solidFill>
                  <a:srgbClr val="00B050"/>
                </a:solidFill>
              </a:rPr>
              <a:t>• [4.] </a:t>
            </a:r>
            <a:r>
              <a:rPr lang="de-DE" sz="1000" dirty="0">
                <a:solidFill>
                  <a:srgbClr val="00B050"/>
                </a:solidFill>
              </a:rPr>
              <a:t>Nutzung der Datenbank (Anleitung unter </a:t>
            </a:r>
            <a:r>
              <a:rPr lang="de-DE" sz="1000" dirty="0">
                <a:solidFill>
                  <a:srgbClr val="00B050"/>
                </a:solidFill>
                <a:hlinkClick r:id="rId3"/>
              </a:rPr>
              <a:t>https://github.com/angular/angularfire</a:t>
            </a:r>
            <a:r>
              <a:rPr lang="de-DE" sz="1000" dirty="0">
                <a:solidFill>
                  <a:srgbClr val="00B050"/>
                </a:solidFill>
              </a:rPr>
              <a:t>)</a:t>
            </a:r>
          </a:p>
          <a:p>
            <a:r>
              <a:rPr lang="de-DE" sz="1000" dirty="0">
                <a:solidFill>
                  <a:srgbClr val="00B050"/>
                </a:solidFill>
              </a:rPr>
              <a:t>-&gt; </a:t>
            </a:r>
            <a:r>
              <a:rPr lang="nb-NO" sz="1000" dirty="0">
                <a:solidFill>
                  <a:srgbClr val="00B050"/>
                </a:solidFill>
              </a:rPr>
              <a:t>Im Modul wo man Firebase verwenden will: </a:t>
            </a:r>
            <a:r>
              <a:rPr lang="de-DE" sz="1000" dirty="0" err="1">
                <a:solidFill>
                  <a:srgbClr val="00B050"/>
                </a:solidFill>
              </a:rPr>
              <a:t>import</a:t>
            </a:r>
            <a:r>
              <a:rPr lang="de-DE" sz="1000" dirty="0">
                <a:solidFill>
                  <a:srgbClr val="00B050"/>
                </a:solidFill>
              </a:rPr>
              <a:t> { </a:t>
            </a:r>
            <a:r>
              <a:rPr lang="de-DE" sz="1000" dirty="0" err="1">
                <a:solidFill>
                  <a:srgbClr val="00B050"/>
                </a:solidFill>
              </a:rPr>
              <a:t>Firestore</a:t>
            </a:r>
            <a:r>
              <a:rPr lang="de-DE" sz="1000" dirty="0">
                <a:solidFill>
                  <a:srgbClr val="00B050"/>
                </a:solidFill>
              </a:rPr>
              <a:t> } from '@angular/</a:t>
            </a:r>
            <a:r>
              <a:rPr lang="de-DE" sz="1000" dirty="0" err="1">
                <a:solidFill>
                  <a:srgbClr val="00B050"/>
                </a:solidFill>
              </a:rPr>
              <a:t>fire</a:t>
            </a:r>
            <a:r>
              <a:rPr lang="de-DE" sz="1000" dirty="0">
                <a:solidFill>
                  <a:srgbClr val="00B050"/>
                </a:solidFill>
              </a:rPr>
              <a:t>/</a:t>
            </a:r>
            <a:r>
              <a:rPr lang="de-DE" sz="1000" dirty="0" err="1">
                <a:solidFill>
                  <a:srgbClr val="00B050"/>
                </a:solidFill>
              </a:rPr>
              <a:t>firestore</a:t>
            </a:r>
            <a:r>
              <a:rPr lang="de-DE" sz="1000" dirty="0">
                <a:solidFill>
                  <a:srgbClr val="00B050"/>
                </a:solidFill>
              </a:rPr>
              <a:t>'; </a:t>
            </a:r>
            <a:r>
              <a:rPr lang="de-DE" sz="1000" i="1" dirty="0">
                <a:solidFill>
                  <a:srgbClr val="00B050"/>
                </a:solidFill>
              </a:rPr>
              <a:t>ODER BESSER NOCH </a:t>
            </a:r>
            <a:r>
              <a:rPr lang="de-DE" sz="1000" dirty="0" err="1">
                <a:solidFill>
                  <a:srgbClr val="00B050"/>
                </a:solidFill>
              </a:rPr>
              <a:t>import</a:t>
            </a:r>
            <a:r>
              <a:rPr lang="de-DE" sz="1000" dirty="0">
                <a:solidFill>
                  <a:srgbClr val="00B050"/>
                </a:solidFill>
              </a:rPr>
              <a:t> { </a:t>
            </a:r>
            <a:r>
              <a:rPr lang="de-DE" sz="1000" dirty="0" err="1">
                <a:solidFill>
                  <a:srgbClr val="00B050"/>
                </a:solidFill>
              </a:rPr>
              <a:t>Firestore</a:t>
            </a:r>
            <a:r>
              <a:rPr lang="de-DE" sz="1000" dirty="0">
                <a:solidFill>
                  <a:srgbClr val="00B050"/>
                </a:solidFill>
              </a:rPr>
              <a:t>, </a:t>
            </a:r>
            <a:r>
              <a:rPr lang="de-DE" sz="1000" dirty="0" err="1">
                <a:solidFill>
                  <a:srgbClr val="00B050"/>
                </a:solidFill>
              </a:rPr>
              <a:t>collectionData</a:t>
            </a:r>
            <a:r>
              <a:rPr lang="de-DE" sz="1000" dirty="0">
                <a:solidFill>
                  <a:srgbClr val="00B050"/>
                </a:solidFill>
              </a:rPr>
              <a:t>, </a:t>
            </a:r>
            <a:r>
              <a:rPr lang="de-DE" sz="1000" dirty="0" err="1">
                <a:solidFill>
                  <a:srgbClr val="00B050"/>
                </a:solidFill>
              </a:rPr>
              <a:t>collection</a:t>
            </a:r>
            <a:r>
              <a:rPr lang="de-DE" sz="1000" dirty="0">
                <a:solidFill>
                  <a:srgbClr val="00B050"/>
                </a:solidFill>
              </a:rPr>
              <a:t>, </a:t>
            </a:r>
            <a:r>
              <a:rPr lang="de-DE" sz="1000" dirty="0" err="1">
                <a:solidFill>
                  <a:srgbClr val="00B050"/>
                </a:solidFill>
              </a:rPr>
              <a:t>setDoc</a:t>
            </a:r>
            <a:r>
              <a:rPr lang="de-DE" sz="1000" dirty="0">
                <a:solidFill>
                  <a:srgbClr val="00B050"/>
                </a:solidFill>
              </a:rPr>
              <a:t>, </a:t>
            </a:r>
            <a:r>
              <a:rPr lang="de-DE" sz="1000" dirty="0" err="1">
                <a:solidFill>
                  <a:srgbClr val="00B050"/>
                </a:solidFill>
              </a:rPr>
              <a:t>doc</a:t>
            </a:r>
            <a:r>
              <a:rPr lang="de-DE" sz="1000" dirty="0">
                <a:solidFill>
                  <a:srgbClr val="00B050"/>
                </a:solidFill>
              </a:rPr>
              <a:t>, </a:t>
            </a:r>
            <a:r>
              <a:rPr lang="de-DE" sz="1000" dirty="0" err="1">
                <a:solidFill>
                  <a:srgbClr val="00B050"/>
                </a:solidFill>
              </a:rPr>
              <a:t>deleteDoc</a:t>
            </a:r>
            <a:r>
              <a:rPr lang="de-DE" sz="1000" dirty="0">
                <a:solidFill>
                  <a:srgbClr val="00B050"/>
                </a:solidFill>
              </a:rPr>
              <a:t>, </a:t>
            </a:r>
            <a:r>
              <a:rPr lang="de-DE" sz="1000" dirty="0" err="1">
                <a:solidFill>
                  <a:srgbClr val="00B050"/>
                </a:solidFill>
              </a:rPr>
              <a:t>addDoc</a:t>
            </a:r>
            <a:r>
              <a:rPr lang="de-DE" sz="1000" dirty="0">
                <a:solidFill>
                  <a:srgbClr val="00B050"/>
                </a:solidFill>
              </a:rPr>
              <a:t>, </a:t>
            </a:r>
            <a:r>
              <a:rPr lang="de-DE" sz="1000" dirty="0" err="1">
                <a:solidFill>
                  <a:srgbClr val="00B050"/>
                </a:solidFill>
              </a:rPr>
              <a:t>getDoc</a:t>
            </a:r>
            <a:r>
              <a:rPr lang="de-DE" sz="1000" dirty="0">
                <a:solidFill>
                  <a:srgbClr val="00B050"/>
                </a:solidFill>
              </a:rPr>
              <a:t>, </a:t>
            </a:r>
            <a:r>
              <a:rPr lang="de-DE" sz="1000" dirty="0" err="1">
                <a:solidFill>
                  <a:srgbClr val="00B050"/>
                </a:solidFill>
              </a:rPr>
              <a:t>onSnapshot</a:t>
            </a:r>
            <a:r>
              <a:rPr lang="de-DE" sz="1000" dirty="0">
                <a:solidFill>
                  <a:srgbClr val="00B050"/>
                </a:solidFill>
              </a:rPr>
              <a:t> } from '@angular/</a:t>
            </a:r>
            <a:r>
              <a:rPr lang="de-DE" sz="1000" dirty="0" err="1">
                <a:solidFill>
                  <a:srgbClr val="00B050"/>
                </a:solidFill>
              </a:rPr>
              <a:t>fire</a:t>
            </a:r>
            <a:r>
              <a:rPr lang="de-DE" sz="1000" dirty="0">
                <a:solidFill>
                  <a:srgbClr val="00B050"/>
                </a:solidFill>
              </a:rPr>
              <a:t>/</a:t>
            </a:r>
            <a:r>
              <a:rPr lang="de-DE" sz="1000" dirty="0" err="1">
                <a:solidFill>
                  <a:srgbClr val="00B050"/>
                </a:solidFill>
              </a:rPr>
              <a:t>firestore</a:t>
            </a:r>
            <a:r>
              <a:rPr lang="de-DE" sz="1000" dirty="0">
                <a:solidFill>
                  <a:srgbClr val="00B050"/>
                </a:solidFill>
              </a:rPr>
              <a:t>';</a:t>
            </a:r>
          </a:p>
          <a:p>
            <a:r>
              <a:rPr lang="nb-NO" sz="1000" i="1" dirty="0">
                <a:solidFill>
                  <a:srgbClr val="00B050"/>
                </a:solidFill>
              </a:rPr>
              <a:t>UND</a:t>
            </a:r>
          </a:p>
          <a:p>
            <a:r>
              <a:rPr lang="nb-NO" sz="1000" dirty="0">
                <a:solidFill>
                  <a:srgbClr val="00B050"/>
                </a:solidFill>
              </a:rPr>
              <a:t>constructor(private router: Router, private firestore: Firestore) { }</a:t>
            </a:r>
          </a:p>
          <a:p>
            <a:endParaRPr lang="de-DE" sz="1000" dirty="0"/>
          </a:p>
          <a:p>
            <a:r>
              <a:rPr lang="de-DE" sz="1000" dirty="0">
                <a:solidFill>
                  <a:srgbClr val="00B050"/>
                </a:solidFill>
              </a:rPr>
              <a:t>•</a:t>
            </a:r>
            <a:r>
              <a:rPr lang="de-DE" sz="1000" b="1" dirty="0">
                <a:solidFill>
                  <a:srgbClr val="00B050"/>
                </a:solidFill>
              </a:rPr>
              <a:t> [5.] </a:t>
            </a:r>
            <a:r>
              <a:rPr lang="de-DE" sz="1000" dirty="0">
                <a:solidFill>
                  <a:srgbClr val="00B050"/>
                </a:solidFill>
              </a:rPr>
              <a:t>Später für Veröffentlichung wichtig: </a:t>
            </a:r>
          </a:p>
          <a:p>
            <a:r>
              <a:rPr lang="de-DE" sz="1000" dirty="0">
                <a:solidFill>
                  <a:srgbClr val="00B050"/>
                </a:solidFill>
              </a:rPr>
              <a:t>-&gt; Evtl.</a:t>
            </a:r>
            <a:r>
              <a:rPr lang="de-DE" sz="1000" b="1" dirty="0">
                <a:solidFill>
                  <a:srgbClr val="00B050"/>
                </a:solidFill>
              </a:rPr>
              <a:t> </a:t>
            </a:r>
            <a:r>
              <a:rPr lang="de-DE" sz="1000" dirty="0" err="1">
                <a:solidFill>
                  <a:srgbClr val="00B050"/>
                </a:solidFill>
              </a:rPr>
              <a:t>firebase</a:t>
            </a:r>
            <a:r>
              <a:rPr lang="de-DE" sz="1000" dirty="0">
                <a:solidFill>
                  <a:srgbClr val="00B050"/>
                </a:solidFill>
              </a:rPr>
              <a:t>-JSON zu unserem Projekt hinzufügen; /</a:t>
            </a:r>
            <a:r>
              <a:rPr lang="de-DE" sz="1000" dirty="0" err="1">
                <a:solidFill>
                  <a:srgbClr val="00B050"/>
                </a:solidFill>
              </a:rPr>
              <a:t>environments</a:t>
            </a:r>
            <a:r>
              <a:rPr lang="de-DE" sz="1000" dirty="0">
                <a:solidFill>
                  <a:srgbClr val="00B050"/>
                </a:solidFill>
              </a:rPr>
              <a:t>/</a:t>
            </a:r>
            <a:r>
              <a:rPr lang="de-DE" sz="1000" dirty="0" err="1">
                <a:solidFill>
                  <a:srgbClr val="00B050"/>
                </a:solidFill>
              </a:rPr>
              <a:t>environment.prod.ts</a:t>
            </a:r>
            <a:r>
              <a:rPr lang="de-DE" sz="1000" dirty="0"/>
              <a:t> ist nur für die Entwicklung/Development gedacht, ABER </a:t>
            </a:r>
            <a:r>
              <a:rPr lang="de-DE" sz="1000" dirty="0">
                <a:solidFill>
                  <a:srgbClr val="00B050"/>
                </a:solidFill>
              </a:rPr>
              <a:t>/</a:t>
            </a:r>
            <a:r>
              <a:rPr lang="de-DE" sz="1000" dirty="0" err="1">
                <a:solidFill>
                  <a:srgbClr val="00B050"/>
                </a:solidFill>
              </a:rPr>
              <a:t>environment</a:t>
            </a:r>
            <a:r>
              <a:rPr lang="de-DE" sz="1000" dirty="0">
                <a:solidFill>
                  <a:srgbClr val="00B050"/>
                </a:solidFill>
              </a:rPr>
              <a:t>/</a:t>
            </a:r>
            <a:r>
              <a:rPr lang="de-DE" sz="1000" dirty="0" err="1">
                <a:solidFill>
                  <a:srgbClr val="00B050"/>
                </a:solidFill>
              </a:rPr>
              <a:t>environment.prod.ts</a:t>
            </a:r>
            <a:r>
              <a:rPr lang="de-DE" sz="1000" dirty="0">
                <a:solidFill>
                  <a:srgbClr val="00B050"/>
                </a:solidFill>
              </a:rPr>
              <a:t> ist Produktiv-Datei und wird veröffentlicht!</a:t>
            </a:r>
            <a:endParaRPr lang="de-DE" sz="1000" dirty="0"/>
          </a:p>
          <a:p>
            <a:r>
              <a:rPr lang="de-DE" sz="1000" dirty="0">
                <a:solidFill>
                  <a:srgbClr val="00B050"/>
                </a:solidFill>
              </a:rPr>
              <a:t>-&gt; JSON enthält alle Daten zum </a:t>
            </a:r>
            <a:r>
              <a:rPr lang="de-DE" sz="1000" dirty="0" err="1">
                <a:solidFill>
                  <a:srgbClr val="00B050"/>
                </a:solidFill>
              </a:rPr>
              <a:t>Firestore</a:t>
            </a:r>
            <a:r>
              <a:rPr lang="de-DE" sz="1000" dirty="0">
                <a:solidFill>
                  <a:srgbClr val="00B050"/>
                </a:solidFill>
              </a:rPr>
              <a:t>/Datenbank (evtl. später wichtig beim Veröffentlichen)</a:t>
            </a:r>
          </a:p>
          <a:p>
            <a:r>
              <a:rPr lang="de-DE" sz="1000" dirty="0">
                <a:solidFill>
                  <a:srgbClr val="00B050"/>
                </a:solidFill>
              </a:rPr>
              <a:t>-&gt; </a:t>
            </a:r>
            <a:r>
              <a:rPr lang="de-DE" sz="1000" dirty="0" err="1">
                <a:solidFill>
                  <a:srgbClr val="00B050"/>
                </a:solidFill>
              </a:rPr>
              <a:t>firebase</a:t>
            </a:r>
            <a:r>
              <a:rPr lang="de-DE" sz="1000" dirty="0">
                <a:solidFill>
                  <a:srgbClr val="00B050"/>
                </a:solidFill>
              </a:rPr>
              <a:t>: {</a:t>
            </a:r>
          </a:p>
          <a:p>
            <a:r>
              <a:rPr lang="de-DE" sz="1000" dirty="0">
                <a:solidFill>
                  <a:srgbClr val="00B050"/>
                </a:solidFill>
              </a:rPr>
              <a:t>    </a:t>
            </a:r>
            <a:r>
              <a:rPr lang="de-DE" sz="1000" dirty="0" err="1">
                <a:solidFill>
                  <a:srgbClr val="00B050"/>
                </a:solidFill>
              </a:rPr>
              <a:t>projectId</a:t>
            </a:r>
            <a:r>
              <a:rPr lang="de-DE" sz="1000" dirty="0">
                <a:solidFill>
                  <a:srgbClr val="00B050"/>
                </a:solidFill>
              </a:rPr>
              <a:t>: 'ringoffire-f1797',</a:t>
            </a:r>
          </a:p>
          <a:p>
            <a:r>
              <a:rPr lang="de-DE" sz="1000" dirty="0">
                <a:solidFill>
                  <a:srgbClr val="00B050"/>
                </a:solidFill>
              </a:rPr>
              <a:t>    </a:t>
            </a:r>
            <a:r>
              <a:rPr lang="de-DE" sz="1000" dirty="0" err="1">
                <a:solidFill>
                  <a:srgbClr val="00B050"/>
                </a:solidFill>
              </a:rPr>
              <a:t>appId</a:t>
            </a:r>
            <a:r>
              <a:rPr lang="de-DE" sz="1000" dirty="0">
                <a:solidFill>
                  <a:srgbClr val="00B050"/>
                </a:solidFill>
              </a:rPr>
              <a:t>: '1:15376542805:web:d1c2b42dbb7088e43738dc',</a:t>
            </a:r>
          </a:p>
          <a:p>
            <a:r>
              <a:rPr lang="de-DE" sz="1000" dirty="0">
                <a:solidFill>
                  <a:srgbClr val="00B050"/>
                </a:solidFill>
              </a:rPr>
              <a:t>    </a:t>
            </a:r>
            <a:r>
              <a:rPr lang="de-DE" sz="1000" dirty="0" err="1">
                <a:solidFill>
                  <a:srgbClr val="00B050"/>
                </a:solidFill>
              </a:rPr>
              <a:t>storageBucket</a:t>
            </a:r>
            <a:r>
              <a:rPr lang="de-DE" sz="1000" dirty="0">
                <a:solidFill>
                  <a:srgbClr val="00B050"/>
                </a:solidFill>
              </a:rPr>
              <a:t>: 'ringoffire-f1797.appspot.com',</a:t>
            </a:r>
          </a:p>
          <a:p>
            <a:r>
              <a:rPr lang="de-DE" sz="1000" dirty="0">
                <a:solidFill>
                  <a:srgbClr val="00B050"/>
                </a:solidFill>
              </a:rPr>
              <a:t>    </a:t>
            </a:r>
            <a:r>
              <a:rPr lang="de-DE" sz="1000" dirty="0" err="1">
                <a:solidFill>
                  <a:srgbClr val="00B050"/>
                </a:solidFill>
              </a:rPr>
              <a:t>apiKey</a:t>
            </a:r>
            <a:r>
              <a:rPr lang="de-DE" sz="1000" dirty="0">
                <a:solidFill>
                  <a:srgbClr val="00B050"/>
                </a:solidFill>
              </a:rPr>
              <a:t>: 'AIzaSyARtlQmx43MakGmdigrQRh5W6E2JkHJ4LI',</a:t>
            </a:r>
          </a:p>
          <a:p>
            <a:r>
              <a:rPr lang="de-DE" sz="1000" dirty="0">
                <a:solidFill>
                  <a:srgbClr val="00B050"/>
                </a:solidFill>
              </a:rPr>
              <a:t>    </a:t>
            </a:r>
            <a:r>
              <a:rPr lang="de-DE" sz="1000" dirty="0" err="1">
                <a:solidFill>
                  <a:srgbClr val="00B050"/>
                </a:solidFill>
              </a:rPr>
              <a:t>authDomain</a:t>
            </a:r>
            <a:r>
              <a:rPr lang="de-DE" sz="1000" dirty="0">
                <a:solidFill>
                  <a:srgbClr val="00B050"/>
                </a:solidFill>
              </a:rPr>
              <a:t>: 'ringoffire-f1797.firebaseapp.com',</a:t>
            </a:r>
          </a:p>
          <a:p>
            <a:r>
              <a:rPr lang="de-DE" sz="1000" dirty="0">
                <a:solidFill>
                  <a:srgbClr val="00B050"/>
                </a:solidFill>
              </a:rPr>
              <a:t>    </a:t>
            </a:r>
            <a:r>
              <a:rPr lang="de-DE" sz="1000" dirty="0" err="1">
                <a:solidFill>
                  <a:srgbClr val="00B050"/>
                </a:solidFill>
              </a:rPr>
              <a:t>messagingSenderId</a:t>
            </a:r>
            <a:r>
              <a:rPr lang="de-DE" sz="1000" dirty="0">
                <a:solidFill>
                  <a:srgbClr val="00B050"/>
                </a:solidFill>
              </a:rPr>
              <a:t>: '15376542805',</a:t>
            </a:r>
          </a:p>
          <a:p>
            <a:r>
              <a:rPr lang="de-DE" sz="1000" dirty="0">
                <a:solidFill>
                  <a:srgbClr val="00B050"/>
                </a:solidFill>
              </a:rPr>
              <a:t>  }</a:t>
            </a:r>
          </a:p>
          <a:p>
            <a:r>
              <a:rPr lang="de-DE" sz="1000" b="1" dirty="0">
                <a:solidFill>
                  <a:srgbClr val="FF0000"/>
                </a:solidFill>
              </a:rPr>
              <a:t>DAS ROTE HIER HAB ICH BEI SIMPLE-CRM BIS JETZT NICHT AUSGEFÜHRT!!!</a:t>
            </a:r>
            <a:endParaRPr lang="de-DE" sz="1000" dirty="0">
              <a:solidFill>
                <a:srgbClr val="00B050"/>
              </a:solidFill>
            </a:endParaRPr>
          </a:p>
          <a:p>
            <a:r>
              <a:rPr lang="de-DE" sz="1000" dirty="0">
                <a:solidFill>
                  <a:srgbClr val="FF0000"/>
                </a:solidFill>
              </a:rPr>
              <a:t>• Dann im Projekt-Ordner: </a:t>
            </a:r>
            <a:r>
              <a:rPr lang="de-DE" sz="1000" dirty="0" err="1">
                <a:solidFill>
                  <a:srgbClr val="FF0000"/>
                </a:solidFill>
              </a:rPr>
              <a:t>firebase</a:t>
            </a:r>
            <a:r>
              <a:rPr lang="de-DE" sz="1000" dirty="0">
                <a:solidFill>
                  <a:srgbClr val="FF0000"/>
                </a:solidFill>
              </a:rPr>
              <a:t> </a:t>
            </a:r>
            <a:r>
              <a:rPr lang="de-DE" sz="1000" dirty="0" err="1">
                <a:solidFill>
                  <a:srgbClr val="FF0000"/>
                </a:solidFill>
              </a:rPr>
              <a:t>init</a:t>
            </a:r>
            <a:r>
              <a:rPr lang="de-DE" sz="1000" dirty="0">
                <a:solidFill>
                  <a:srgbClr val="FF0000"/>
                </a:solidFill>
              </a:rPr>
              <a:t> (ohne </a:t>
            </a:r>
            <a:r>
              <a:rPr lang="de-DE" sz="1000" dirty="0" err="1">
                <a:solidFill>
                  <a:srgbClr val="FF0000"/>
                </a:solidFill>
              </a:rPr>
              <a:t>Functions+Emulators+Remote</a:t>
            </a:r>
            <a:r>
              <a:rPr lang="de-DE" sz="1000" dirty="0">
                <a:solidFill>
                  <a:srgbClr val="FF0000"/>
                </a:solidFill>
              </a:rPr>
              <a:t>)  und dann  </a:t>
            </a:r>
            <a:r>
              <a:rPr lang="de-DE" sz="1000" dirty="0" err="1">
                <a:solidFill>
                  <a:srgbClr val="FF0000"/>
                </a:solidFill>
              </a:rPr>
              <a:t>firebase</a:t>
            </a:r>
            <a:r>
              <a:rPr lang="de-DE" sz="1000" dirty="0">
                <a:solidFill>
                  <a:srgbClr val="FF0000"/>
                </a:solidFill>
              </a:rPr>
              <a:t> </a:t>
            </a:r>
            <a:r>
              <a:rPr lang="de-DE" sz="1000" dirty="0" err="1">
                <a:solidFill>
                  <a:srgbClr val="FF0000"/>
                </a:solidFill>
              </a:rPr>
              <a:t>deploy</a:t>
            </a:r>
            <a:r>
              <a:rPr lang="de-DE" sz="1000" dirty="0">
                <a:solidFill>
                  <a:srgbClr val="FF0000"/>
                </a:solidFill>
              </a:rPr>
              <a:t>   (in </a:t>
            </a:r>
            <a:r>
              <a:rPr lang="de-DE" sz="1000" dirty="0" err="1">
                <a:solidFill>
                  <a:srgbClr val="FF0000"/>
                </a:solidFill>
              </a:rPr>
              <a:t>firebase.json</a:t>
            </a:r>
            <a:r>
              <a:rPr lang="de-DE" sz="1000" dirty="0">
                <a:solidFill>
                  <a:srgbClr val="FF0000"/>
                </a:solidFill>
              </a:rPr>
              <a:t> ist unter “</a:t>
            </a:r>
            <a:r>
              <a:rPr lang="de-DE" sz="1000" dirty="0" err="1">
                <a:solidFill>
                  <a:srgbClr val="FF0000"/>
                </a:solidFill>
              </a:rPr>
              <a:t>public</a:t>
            </a:r>
            <a:r>
              <a:rPr lang="de-DE" sz="1000" dirty="0">
                <a:solidFill>
                  <a:srgbClr val="FF0000"/>
                </a:solidFill>
              </a:rPr>
              <a:t>“: “</a:t>
            </a:r>
            <a:r>
              <a:rPr lang="de-DE" sz="1000" dirty="0" err="1">
                <a:solidFill>
                  <a:srgbClr val="FF0000"/>
                </a:solidFill>
              </a:rPr>
              <a:t>dist</a:t>
            </a:r>
            <a:r>
              <a:rPr lang="de-DE" sz="1000" dirty="0">
                <a:solidFill>
                  <a:srgbClr val="FF0000"/>
                </a:solidFill>
              </a:rPr>
              <a:t>/</a:t>
            </a:r>
            <a:r>
              <a:rPr lang="de-DE" sz="1000" dirty="0" err="1">
                <a:solidFill>
                  <a:srgbClr val="FF0000"/>
                </a:solidFill>
              </a:rPr>
              <a:t>ringoffire</a:t>
            </a:r>
            <a:r>
              <a:rPr lang="de-DE" sz="1000" dirty="0">
                <a:solidFill>
                  <a:srgbClr val="FF0000"/>
                </a:solidFill>
              </a:rPr>
              <a:t>“ der Pfad zur index.html) </a:t>
            </a:r>
            <a:r>
              <a:rPr lang="de-DE" sz="1000" b="1" dirty="0">
                <a:solidFill>
                  <a:srgbClr val="FF0000"/>
                </a:solidFill>
              </a:rPr>
              <a:t>NOTFALLS: FIRESTORE AUS DEM PROJEKT ENTFERNEN:</a:t>
            </a:r>
          </a:p>
          <a:p>
            <a:r>
              <a:rPr lang="de-DE" sz="1000" dirty="0">
                <a:solidFill>
                  <a:srgbClr val="FF0000"/>
                </a:solidFill>
              </a:rPr>
              <a:t>• Alle Dateien die “</a:t>
            </a:r>
            <a:r>
              <a:rPr lang="de-DE" sz="1000" dirty="0" err="1">
                <a:solidFill>
                  <a:srgbClr val="FF0000"/>
                </a:solidFill>
              </a:rPr>
              <a:t>firestore“oder</a:t>
            </a:r>
            <a:r>
              <a:rPr lang="de-DE" sz="1000" dirty="0">
                <a:solidFill>
                  <a:srgbClr val="FF0000"/>
                </a:solidFill>
              </a:rPr>
              <a:t> “</a:t>
            </a:r>
            <a:r>
              <a:rPr lang="de-DE" sz="1000" dirty="0" err="1">
                <a:solidFill>
                  <a:srgbClr val="FF0000"/>
                </a:solidFill>
              </a:rPr>
              <a:t>firebase</a:t>
            </a:r>
            <a:r>
              <a:rPr lang="de-DE" sz="1000" dirty="0">
                <a:solidFill>
                  <a:srgbClr val="FF0000"/>
                </a:solidFill>
              </a:rPr>
              <a:t>“ im Namen haben löschen und falls ein Ordner mit Namen “</a:t>
            </a:r>
            <a:r>
              <a:rPr lang="de-DE" sz="1000" dirty="0" err="1">
                <a:solidFill>
                  <a:srgbClr val="FF0000"/>
                </a:solidFill>
              </a:rPr>
              <a:t>functions</a:t>
            </a:r>
            <a:r>
              <a:rPr lang="de-DE" sz="1000" dirty="0">
                <a:solidFill>
                  <a:srgbClr val="FF0000"/>
                </a:solidFill>
              </a:rPr>
              <a:t>“ da ist, dann auch diesen löschen </a:t>
            </a:r>
          </a:p>
          <a:p>
            <a:r>
              <a:rPr lang="de-DE" sz="1000" dirty="0">
                <a:solidFill>
                  <a:srgbClr val="FF0000"/>
                </a:solidFill>
              </a:rPr>
              <a:t>  -&gt; Dann nochmal </a:t>
            </a:r>
            <a:r>
              <a:rPr lang="de-DE" sz="1000" dirty="0" err="1">
                <a:solidFill>
                  <a:srgbClr val="FF0000"/>
                </a:solidFill>
              </a:rPr>
              <a:t>firebase</a:t>
            </a:r>
            <a:r>
              <a:rPr lang="de-DE" sz="1000" dirty="0">
                <a:solidFill>
                  <a:srgbClr val="FF0000"/>
                </a:solidFill>
              </a:rPr>
              <a:t> </a:t>
            </a:r>
            <a:r>
              <a:rPr lang="de-DE" sz="1000" dirty="0" err="1">
                <a:solidFill>
                  <a:srgbClr val="FF0000"/>
                </a:solidFill>
              </a:rPr>
              <a:t>init</a:t>
            </a:r>
            <a:endParaRPr lang="de-DE" sz="1000" dirty="0"/>
          </a:p>
        </p:txBody>
      </p:sp>
      <p:pic>
        <p:nvPicPr>
          <p:cNvPr id="4" name="Grafik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064" y="692696"/>
            <a:ext cx="5055461" cy="809990"/>
          </a:xfrm>
          <a:prstGeom prst="rect">
            <a:avLst/>
          </a:prstGeom>
        </p:spPr>
      </p:pic>
      <p:pic>
        <p:nvPicPr>
          <p:cNvPr id="6" name="Grafik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6376" y="3946996"/>
            <a:ext cx="3946225" cy="1816370"/>
          </a:xfrm>
          <a:prstGeom prst="rect">
            <a:avLst/>
          </a:prstGeom>
        </p:spPr>
      </p:pic>
      <p:sp>
        <p:nvSpPr>
          <p:cNvPr id="7" name="Rechteck 6"/>
          <p:cNvSpPr/>
          <p:nvPr/>
        </p:nvSpPr>
        <p:spPr>
          <a:xfrm>
            <a:off x="8532440" y="4830211"/>
            <a:ext cx="4507003" cy="923330"/>
          </a:xfrm>
          <a:prstGeom prst="rect">
            <a:avLst/>
          </a:prstGeom>
        </p:spPr>
        <p:txBody>
          <a:bodyPr wrap="none">
            <a:spAutoFit/>
          </a:bodyPr>
          <a:lstStyle/>
          <a:p>
            <a:r>
              <a:rPr lang="de-DE" b="1" dirty="0">
                <a:solidFill>
                  <a:srgbClr val="FF0000"/>
                </a:solidFill>
              </a:rPr>
              <a:t>Unter „REGELN“ gucken falls der Zugriff</a:t>
            </a:r>
          </a:p>
          <a:p>
            <a:r>
              <a:rPr lang="de-DE" b="1" dirty="0">
                <a:solidFill>
                  <a:srgbClr val="FF0000"/>
                </a:solidFill>
              </a:rPr>
              <a:t> auf die </a:t>
            </a:r>
            <a:r>
              <a:rPr lang="de-DE" b="1" dirty="0" err="1">
                <a:solidFill>
                  <a:srgbClr val="FF0000"/>
                </a:solidFill>
              </a:rPr>
              <a:t>Firebase</a:t>
            </a:r>
            <a:r>
              <a:rPr lang="de-DE" b="1" dirty="0">
                <a:solidFill>
                  <a:srgbClr val="FF0000"/>
                </a:solidFill>
              </a:rPr>
              <a:t>-Datenbank verweigert wird!</a:t>
            </a:r>
          </a:p>
          <a:p>
            <a:r>
              <a:rPr lang="de-DE" b="1" dirty="0">
                <a:solidFill>
                  <a:srgbClr val="FF0000"/>
                </a:solidFill>
              </a:rPr>
              <a:t>Hier steht bis wann der Zugriff läuft.</a:t>
            </a:r>
          </a:p>
        </p:txBody>
      </p:sp>
    </p:spTree>
    <p:extLst>
      <p:ext uri="{BB962C8B-B14F-4D97-AF65-F5344CB8AC3E}">
        <p14:creationId xmlns:p14="http://schemas.microsoft.com/office/powerpoint/2010/main" val="1112848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0" y="369332"/>
            <a:ext cx="7992887" cy="6063198"/>
          </a:xfrm>
          <a:prstGeom prst="rect">
            <a:avLst/>
          </a:prstGeom>
          <a:noFill/>
        </p:spPr>
        <p:txBody>
          <a:bodyPr wrap="square" rtlCol="0">
            <a:spAutoFit/>
          </a:bodyPr>
          <a:lstStyle/>
          <a:p>
            <a:r>
              <a:rPr lang="de-DE" sz="1200" b="1" dirty="0"/>
              <a:t>Guter Artikel zum ID-Field der </a:t>
            </a:r>
            <a:r>
              <a:rPr lang="de-DE" sz="1200" b="1" dirty="0" err="1"/>
              <a:t>Firebase</a:t>
            </a:r>
            <a:r>
              <a:rPr lang="de-DE" sz="1200" b="1" dirty="0"/>
              <a:t>-Collection</a:t>
            </a:r>
          </a:p>
          <a:p>
            <a:r>
              <a:rPr lang="de-DE" sz="800" b="1" dirty="0">
                <a:hlinkClick r:id="rId2"/>
              </a:rPr>
              <a:t>https://jsmobiledev.com/article/angularfire-idfield/</a:t>
            </a:r>
            <a:r>
              <a:rPr lang="de-DE" sz="800" b="1" dirty="0"/>
              <a:t> </a:t>
            </a:r>
          </a:p>
          <a:p>
            <a:endParaRPr lang="de-DE" sz="800" b="1" dirty="0"/>
          </a:p>
          <a:p>
            <a:endParaRPr lang="de-DE" sz="800" b="1" dirty="0"/>
          </a:p>
          <a:p>
            <a:r>
              <a:rPr lang="de-DE" sz="800" b="1" dirty="0"/>
              <a:t>SUBSCRIBE MIT ID-FIELD</a:t>
            </a:r>
          </a:p>
          <a:p>
            <a:r>
              <a:rPr lang="de-DE" sz="800" dirty="0" err="1"/>
              <a:t>const</a:t>
            </a:r>
            <a:r>
              <a:rPr lang="de-DE" sz="800" dirty="0"/>
              <a:t> </a:t>
            </a:r>
            <a:r>
              <a:rPr lang="de-DE" sz="800" dirty="0" err="1"/>
              <a:t>coll</a:t>
            </a:r>
            <a:r>
              <a:rPr lang="de-DE" sz="800" dirty="0"/>
              <a:t> = </a:t>
            </a:r>
            <a:r>
              <a:rPr lang="de-DE" sz="800" dirty="0" err="1"/>
              <a:t>collection</a:t>
            </a:r>
            <a:r>
              <a:rPr lang="de-DE" sz="800" dirty="0"/>
              <a:t>(</a:t>
            </a:r>
            <a:r>
              <a:rPr lang="de-DE" sz="800" dirty="0" err="1"/>
              <a:t>this.firestore</a:t>
            </a:r>
            <a:r>
              <a:rPr lang="de-DE" sz="800" dirty="0"/>
              <a:t>, '</a:t>
            </a:r>
            <a:r>
              <a:rPr lang="de-DE" sz="800" dirty="0" err="1"/>
              <a:t>users</a:t>
            </a:r>
            <a:r>
              <a:rPr lang="de-DE" sz="800" dirty="0"/>
              <a:t>');  </a:t>
            </a:r>
          </a:p>
          <a:p>
            <a:r>
              <a:rPr lang="de-DE" sz="800" dirty="0" err="1"/>
              <a:t>this.observedCollection</a:t>
            </a:r>
            <a:r>
              <a:rPr lang="de-DE" sz="800" dirty="0"/>
              <a:t> = </a:t>
            </a:r>
            <a:r>
              <a:rPr lang="de-DE" sz="800" dirty="0" err="1"/>
              <a:t>collectionData</a:t>
            </a:r>
            <a:r>
              <a:rPr lang="de-DE" sz="800" dirty="0"/>
              <a:t>(</a:t>
            </a:r>
            <a:r>
              <a:rPr lang="de-DE" sz="800" dirty="0" err="1"/>
              <a:t>coll</a:t>
            </a:r>
            <a:r>
              <a:rPr lang="de-DE" sz="800" dirty="0"/>
              <a:t>,{ </a:t>
            </a:r>
            <a:r>
              <a:rPr lang="de-DE" sz="800" dirty="0" err="1"/>
              <a:t>idField</a:t>
            </a:r>
            <a:r>
              <a:rPr lang="de-DE" sz="800" dirty="0"/>
              <a:t>: '</a:t>
            </a:r>
            <a:r>
              <a:rPr lang="de-DE" sz="800" dirty="0" err="1"/>
              <a:t>id</a:t>
            </a:r>
            <a:r>
              <a:rPr lang="de-DE" sz="800" dirty="0"/>
              <a:t>'}); </a:t>
            </a:r>
          </a:p>
          <a:p>
            <a:endParaRPr lang="de-DE" sz="800" dirty="0"/>
          </a:p>
          <a:p>
            <a:r>
              <a:rPr lang="de-DE" sz="800" dirty="0" err="1"/>
              <a:t>this.observedCollection.subscribe</a:t>
            </a:r>
            <a:r>
              <a:rPr lang="de-DE" sz="800" dirty="0"/>
              <a:t>( (x: </a:t>
            </a:r>
            <a:r>
              <a:rPr lang="de-DE" sz="800" dirty="0" err="1"/>
              <a:t>any</a:t>
            </a:r>
            <a:r>
              <a:rPr lang="de-DE" sz="800" dirty="0"/>
              <a:t>) =&gt; {</a:t>
            </a:r>
          </a:p>
          <a:p>
            <a:r>
              <a:rPr lang="de-DE" sz="800" dirty="0"/>
              <a:t>console.log('Achtung Daten wurden geändert!');</a:t>
            </a:r>
          </a:p>
          <a:p>
            <a:r>
              <a:rPr lang="de-DE" sz="800" dirty="0"/>
              <a:t>});  </a:t>
            </a:r>
            <a:br>
              <a:rPr lang="de-DE" sz="800" dirty="0"/>
            </a:br>
            <a:endParaRPr lang="de-DE" sz="800" dirty="0"/>
          </a:p>
          <a:p>
            <a:r>
              <a:rPr lang="de-DE" sz="800" b="1" dirty="0"/>
              <a:t>THEN </a:t>
            </a:r>
          </a:p>
          <a:p>
            <a:r>
              <a:rPr lang="de-DE" sz="800" dirty="0"/>
              <a:t> </a:t>
            </a:r>
            <a:r>
              <a:rPr lang="de-DE" sz="800" dirty="0" err="1"/>
              <a:t>this.updateDocument</a:t>
            </a:r>
            <a:r>
              <a:rPr lang="de-DE" sz="800" dirty="0"/>
              <a:t>(</a:t>
            </a:r>
            <a:r>
              <a:rPr lang="de-DE" sz="800" dirty="0" err="1"/>
              <a:t>coll,this.userId,this.user.toJson</a:t>
            </a:r>
            <a:r>
              <a:rPr lang="de-DE" sz="800" dirty="0"/>
              <a:t>())</a:t>
            </a:r>
          </a:p>
          <a:p>
            <a:r>
              <a:rPr lang="de-DE" sz="800" dirty="0"/>
              <a:t> .</a:t>
            </a:r>
            <a:r>
              <a:rPr lang="de-DE" sz="800" dirty="0" err="1"/>
              <a:t>then</a:t>
            </a:r>
            <a:r>
              <a:rPr lang="de-DE" sz="800" dirty="0"/>
              <a:t>(()=&gt;{ XXXXXXX  });</a:t>
            </a:r>
          </a:p>
          <a:p>
            <a:endParaRPr lang="de-DE" sz="800" dirty="0"/>
          </a:p>
          <a:p>
            <a:r>
              <a:rPr lang="de-DE" sz="800" b="1" dirty="0"/>
              <a:t>ROUTENPARAMETER ABONNIEREN</a:t>
            </a:r>
          </a:p>
          <a:p>
            <a:r>
              <a:rPr lang="de-DE" sz="800" dirty="0" err="1"/>
              <a:t>this.route.params.subscribe</a:t>
            </a:r>
            <a:r>
              <a:rPr lang="de-DE" sz="800" dirty="0"/>
              <a:t>((</a:t>
            </a:r>
            <a:r>
              <a:rPr lang="de-DE" sz="800" dirty="0" err="1"/>
              <a:t>params</a:t>
            </a:r>
            <a:r>
              <a:rPr lang="de-DE" sz="800" dirty="0"/>
              <a:t>)=&gt;{</a:t>
            </a:r>
          </a:p>
          <a:p>
            <a:r>
              <a:rPr lang="de-DE" sz="800" dirty="0"/>
              <a:t>console.log(</a:t>
            </a:r>
            <a:r>
              <a:rPr lang="de-DE" sz="800" dirty="0" err="1"/>
              <a:t>params</a:t>
            </a:r>
            <a:r>
              <a:rPr lang="de-DE" sz="800" dirty="0"/>
              <a:t>['</a:t>
            </a:r>
            <a:r>
              <a:rPr lang="de-DE" sz="800" dirty="0" err="1"/>
              <a:t>id</a:t>
            </a:r>
            <a:r>
              <a:rPr lang="de-DE" sz="800" dirty="0"/>
              <a:t>']);</a:t>
            </a:r>
          </a:p>
          <a:p>
            <a:r>
              <a:rPr lang="de-DE" sz="800" dirty="0"/>
              <a:t>}); </a:t>
            </a:r>
          </a:p>
          <a:p>
            <a:endParaRPr lang="de-DE" sz="800" dirty="0"/>
          </a:p>
          <a:p>
            <a:endParaRPr lang="de-DE" sz="800" dirty="0"/>
          </a:p>
          <a:p>
            <a:r>
              <a:rPr lang="de-DE" sz="800" b="1" dirty="0"/>
              <a:t>//************  FIREBASE: CRUD-FUNCTIONS  **************/</a:t>
            </a:r>
          </a:p>
          <a:p>
            <a:r>
              <a:rPr lang="de-DE" sz="800" b="1" dirty="0"/>
              <a:t>//DEFINE COLLECTION BEFORE USING CRUD-FUNCTIONS :)</a:t>
            </a:r>
          </a:p>
          <a:p>
            <a:r>
              <a:rPr lang="de-DE" sz="800" dirty="0"/>
              <a:t>// --&gt;&gt; </a:t>
            </a:r>
            <a:r>
              <a:rPr lang="de-DE" sz="800" dirty="0" err="1"/>
              <a:t>const</a:t>
            </a:r>
            <a:r>
              <a:rPr lang="de-DE" sz="800" dirty="0"/>
              <a:t> </a:t>
            </a:r>
            <a:r>
              <a:rPr lang="de-DE" sz="800" dirty="0" err="1"/>
              <a:t>coll</a:t>
            </a:r>
            <a:r>
              <a:rPr lang="de-DE" sz="800" dirty="0"/>
              <a:t> = </a:t>
            </a:r>
            <a:r>
              <a:rPr lang="de-DE" sz="800" dirty="0" err="1"/>
              <a:t>collection</a:t>
            </a:r>
            <a:r>
              <a:rPr lang="de-DE" sz="800" dirty="0"/>
              <a:t>(</a:t>
            </a:r>
            <a:r>
              <a:rPr lang="de-DE" sz="800" dirty="0" err="1"/>
              <a:t>this.firestore</a:t>
            </a:r>
            <a:r>
              <a:rPr lang="de-DE" sz="800" dirty="0"/>
              <a:t>, '</a:t>
            </a:r>
            <a:r>
              <a:rPr lang="de-DE" sz="800" dirty="0" err="1"/>
              <a:t>users</a:t>
            </a:r>
            <a:r>
              <a:rPr lang="de-DE" sz="800" dirty="0"/>
              <a:t>');</a:t>
            </a:r>
          </a:p>
          <a:p>
            <a:r>
              <a:rPr lang="de-DE" sz="800" dirty="0"/>
              <a:t/>
            </a:r>
            <a:br>
              <a:rPr lang="de-DE" sz="800" dirty="0"/>
            </a:br>
            <a:r>
              <a:rPr lang="de-DE" sz="800" b="1" dirty="0"/>
              <a:t>//FERTIG: Neues Dokument wird zur übergebenen Sammlung/Collection </a:t>
            </a:r>
            <a:r>
              <a:rPr lang="de-DE" sz="800" b="1" dirty="0" err="1"/>
              <a:t>selectedcollection</a:t>
            </a:r>
            <a:r>
              <a:rPr lang="de-DE" sz="800" b="1" dirty="0"/>
              <a:t> hinzugefügt und die Daten sind im übergebenen JSON-Objekt; Schlüssel wird automatisch generiert</a:t>
            </a:r>
          </a:p>
          <a:p>
            <a:r>
              <a:rPr lang="de-DE" sz="800" dirty="0" err="1"/>
              <a:t>async</a:t>
            </a:r>
            <a:r>
              <a:rPr lang="de-DE" sz="800" dirty="0"/>
              <a:t> </a:t>
            </a:r>
            <a:r>
              <a:rPr lang="de-DE" sz="800" dirty="0" err="1"/>
              <a:t>createDocument</a:t>
            </a:r>
            <a:r>
              <a:rPr lang="de-DE" sz="800" dirty="0"/>
              <a:t>(</a:t>
            </a:r>
            <a:r>
              <a:rPr lang="de-DE" sz="800" dirty="0" err="1"/>
              <a:t>selectedcollection</a:t>
            </a:r>
            <a:r>
              <a:rPr lang="de-DE" sz="800" dirty="0"/>
              <a:t>: </a:t>
            </a:r>
            <a:r>
              <a:rPr lang="de-DE" sz="800" dirty="0" err="1"/>
              <a:t>any</a:t>
            </a:r>
            <a:r>
              <a:rPr lang="de-DE" sz="800" dirty="0"/>
              <a:t>, </a:t>
            </a:r>
            <a:r>
              <a:rPr lang="de-DE" sz="800" dirty="0" err="1"/>
              <a:t>ObjectAsJSON</a:t>
            </a:r>
            <a:r>
              <a:rPr lang="de-DE" sz="800" dirty="0"/>
              <a:t>: </a:t>
            </a:r>
            <a:r>
              <a:rPr lang="de-DE" sz="800" dirty="0" err="1"/>
              <a:t>Object</a:t>
            </a:r>
            <a:r>
              <a:rPr lang="de-DE" sz="800" dirty="0"/>
              <a:t>){</a:t>
            </a:r>
          </a:p>
          <a:p>
            <a:r>
              <a:rPr lang="de-DE" sz="800" dirty="0"/>
              <a:t>  </a:t>
            </a:r>
            <a:r>
              <a:rPr lang="de-DE" sz="800" dirty="0" err="1"/>
              <a:t>return</a:t>
            </a:r>
            <a:r>
              <a:rPr lang="de-DE" sz="800" dirty="0"/>
              <a:t> </a:t>
            </a:r>
            <a:r>
              <a:rPr lang="de-DE" sz="800" dirty="0" err="1"/>
              <a:t>await</a:t>
            </a:r>
            <a:r>
              <a:rPr lang="de-DE" sz="800" dirty="0"/>
              <a:t> </a:t>
            </a:r>
            <a:r>
              <a:rPr lang="de-DE" sz="800" dirty="0" err="1"/>
              <a:t>addDoc</a:t>
            </a:r>
            <a:r>
              <a:rPr lang="de-DE" sz="800" dirty="0"/>
              <a:t>(</a:t>
            </a:r>
            <a:r>
              <a:rPr lang="de-DE" sz="800" dirty="0" err="1"/>
              <a:t>selectedcollection</a:t>
            </a:r>
            <a:r>
              <a:rPr lang="de-DE" sz="800" dirty="0"/>
              <a:t>, </a:t>
            </a:r>
            <a:r>
              <a:rPr lang="de-DE" sz="800" dirty="0" err="1"/>
              <a:t>ObjectAsJSON</a:t>
            </a:r>
            <a:r>
              <a:rPr lang="de-DE" sz="800" dirty="0"/>
              <a:t>);</a:t>
            </a:r>
          </a:p>
          <a:p>
            <a:r>
              <a:rPr lang="de-DE" sz="800" dirty="0"/>
              <a:t>}</a:t>
            </a:r>
          </a:p>
          <a:p>
            <a:r>
              <a:rPr lang="de-DE" sz="800" dirty="0"/>
              <a:t/>
            </a:r>
            <a:br>
              <a:rPr lang="de-DE" sz="800" dirty="0"/>
            </a:br>
            <a:r>
              <a:rPr lang="de-DE" sz="800" b="1" dirty="0"/>
              <a:t>//FERTIG: Daten eines Dokumentes einer Sammlung/Collection (</a:t>
            </a:r>
            <a:r>
              <a:rPr lang="de-DE" sz="800" b="1" dirty="0" err="1"/>
              <a:t>selectedcollection</a:t>
            </a:r>
            <a:r>
              <a:rPr lang="de-DE" sz="800" b="1" dirty="0"/>
              <a:t>) mit einer bestimmten </a:t>
            </a:r>
            <a:r>
              <a:rPr lang="de-DE" sz="800" b="1" dirty="0" err="1"/>
              <a:t>id</a:t>
            </a:r>
            <a:r>
              <a:rPr lang="de-DE" sz="800" b="1" dirty="0"/>
              <a:t> werden ausgelesen</a:t>
            </a:r>
          </a:p>
          <a:p>
            <a:r>
              <a:rPr lang="de-DE" sz="800" dirty="0" err="1"/>
              <a:t>async</a:t>
            </a:r>
            <a:r>
              <a:rPr lang="de-DE" sz="800" dirty="0"/>
              <a:t> </a:t>
            </a:r>
            <a:r>
              <a:rPr lang="de-DE" sz="800" dirty="0" err="1"/>
              <a:t>readDocument</a:t>
            </a:r>
            <a:r>
              <a:rPr lang="de-DE" sz="800" dirty="0"/>
              <a:t>(</a:t>
            </a:r>
            <a:r>
              <a:rPr lang="de-DE" sz="800" dirty="0" err="1"/>
              <a:t>selectedcollection</a:t>
            </a:r>
            <a:r>
              <a:rPr lang="de-DE" sz="800" dirty="0"/>
              <a:t>: </a:t>
            </a:r>
            <a:r>
              <a:rPr lang="de-DE" sz="800" dirty="0" err="1"/>
              <a:t>any</a:t>
            </a:r>
            <a:r>
              <a:rPr lang="de-DE" sz="800" dirty="0"/>
              <a:t>, </a:t>
            </a:r>
            <a:r>
              <a:rPr lang="de-DE" sz="800" dirty="0" err="1"/>
              <a:t>id</a:t>
            </a:r>
            <a:r>
              <a:rPr lang="de-DE" sz="800" dirty="0"/>
              <a:t>: </a:t>
            </a:r>
            <a:r>
              <a:rPr lang="de-DE" sz="800" dirty="0" err="1"/>
              <a:t>string</a:t>
            </a:r>
            <a:r>
              <a:rPr lang="de-DE" sz="800" dirty="0"/>
              <a:t>) {</a:t>
            </a:r>
          </a:p>
          <a:p>
            <a:r>
              <a:rPr lang="de-DE" sz="800" dirty="0"/>
              <a:t>  </a:t>
            </a:r>
            <a:r>
              <a:rPr lang="de-DE" sz="800" dirty="0" err="1"/>
              <a:t>const</a:t>
            </a:r>
            <a:r>
              <a:rPr lang="de-DE" sz="800" dirty="0"/>
              <a:t> </a:t>
            </a:r>
            <a:r>
              <a:rPr lang="de-DE" sz="800" dirty="0" err="1"/>
              <a:t>docRef</a:t>
            </a:r>
            <a:r>
              <a:rPr lang="de-DE" sz="800" dirty="0"/>
              <a:t> = </a:t>
            </a:r>
            <a:r>
              <a:rPr lang="de-DE" sz="800" dirty="0" err="1"/>
              <a:t>doc</a:t>
            </a:r>
            <a:r>
              <a:rPr lang="de-DE" sz="800" dirty="0"/>
              <a:t>(</a:t>
            </a:r>
            <a:r>
              <a:rPr lang="de-DE" sz="800" dirty="0" err="1"/>
              <a:t>selectedcollection,id</a:t>
            </a:r>
            <a:r>
              <a:rPr lang="de-DE" sz="800" dirty="0"/>
              <a:t>);</a:t>
            </a:r>
          </a:p>
          <a:p>
            <a:r>
              <a:rPr lang="de-DE" sz="800" dirty="0"/>
              <a:t>  </a:t>
            </a:r>
            <a:r>
              <a:rPr lang="de-DE" sz="800" dirty="0" err="1"/>
              <a:t>return</a:t>
            </a:r>
            <a:r>
              <a:rPr lang="de-DE" sz="800" dirty="0"/>
              <a:t> (</a:t>
            </a:r>
            <a:r>
              <a:rPr lang="de-DE" sz="800" dirty="0" err="1"/>
              <a:t>await</a:t>
            </a:r>
            <a:r>
              <a:rPr lang="de-DE" sz="800" dirty="0"/>
              <a:t> (</a:t>
            </a:r>
            <a:r>
              <a:rPr lang="de-DE" sz="800" dirty="0" err="1"/>
              <a:t>getDoc</a:t>
            </a:r>
            <a:r>
              <a:rPr lang="de-DE" sz="800" dirty="0"/>
              <a:t>(</a:t>
            </a:r>
            <a:r>
              <a:rPr lang="de-DE" sz="800" dirty="0" err="1"/>
              <a:t>docRef</a:t>
            </a:r>
            <a:r>
              <a:rPr lang="de-DE" sz="800" dirty="0"/>
              <a:t>))).</a:t>
            </a:r>
            <a:r>
              <a:rPr lang="de-DE" sz="800" dirty="0" err="1"/>
              <a:t>data</a:t>
            </a:r>
            <a:r>
              <a:rPr lang="de-DE" sz="800" dirty="0"/>
              <a:t>();</a:t>
            </a:r>
          </a:p>
          <a:p>
            <a:r>
              <a:rPr lang="de-DE" sz="800" dirty="0"/>
              <a:t>}</a:t>
            </a:r>
          </a:p>
          <a:p>
            <a:r>
              <a:rPr lang="de-DE" sz="800" dirty="0"/>
              <a:t/>
            </a:r>
            <a:br>
              <a:rPr lang="de-DE" sz="800" dirty="0"/>
            </a:br>
            <a:r>
              <a:rPr lang="de-DE" sz="800" b="1" dirty="0"/>
              <a:t>//FERTIG: Bestehendes Dokument der Sammlung/Collection wird mit den Daten des JSON-Objekts überschrieben; Dafür wird der Schlüssel &amp; das abgeänderte Objekt als JSON übergeben</a:t>
            </a:r>
          </a:p>
          <a:p>
            <a:r>
              <a:rPr lang="de-DE" sz="800" dirty="0" err="1"/>
              <a:t>updateDocument</a:t>
            </a:r>
            <a:r>
              <a:rPr lang="de-DE" sz="800" dirty="0"/>
              <a:t>(</a:t>
            </a:r>
            <a:r>
              <a:rPr lang="de-DE" sz="800" dirty="0" err="1"/>
              <a:t>selectedcollection</a:t>
            </a:r>
            <a:r>
              <a:rPr lang="de-DE" sz="800" dirty="0"/>
              <a:t>: </a:t>
            </a:r>
            <a:r>
              <a:rPr lang="de-DE" sz="800" dirty="0" err="1"/>
              <a:t>any</a:t>
            </a:r>
            <a:r>
              <a:rPr lang="de-DE" sz="800" dirty="0"/>
              <a:t>, </a:t>
            </a:r>
            <a:r>
              <a:rPr lang="de-DE" sz="800" dirty="0" err="1"/>
              <a:t>id</a:t>
            </a:r>
            <a:r>
              <a:rPr lang="de-DE" sz="800" dirty="0"/>
              <a:t>: </a:t>
            </a:r>
            <a:r>
              <a:rPr lang="de-DE" sz="800" dirty="0" err="1"/>
              <a:t>string</a:t>
            </a:r>
            <a:r>
              <a:rPr lang="de-DE" sz="800" dirty="0"/>
              <a:t>, </a:t>
            </a:r>
            <a:r>
              <a:rPr lang="de-DE" sz="800" dirty="0" err="1"/>
              <a:t>ObjectAsJSON</a:t>
            </a:r>
            <a:r>
              <a:rPr lang="de-DE" sz="800" dirty="0"/>
              <a:t>: </a:t>
            </a:r>
            <a:r>
              <a:rPr lang="de-DE" sz="800" dirty="0" err="1"/>
              <a:t>Object</a:t>
            </a:r>
            <a:r>
              <a:rPr lang="de-DE" sz="800" dirty="0"/>
              <a:t>){</a:t>
            </a:r>
          </a:p>
          <a:p>
            <a:r>
              <a:rPr lang="de-DE" sz="800" dirty="0"/>
              <a:t>  </a:t>
            </a:r>
            <a:r>
              <a:rPr lang="de-DE" sz="800" dirty="0" err="1"/>
              <a:t>setDoc</a:t>
            </a:r>
            <a:r>
              <a:rPr lang="de-DE" sz="800" dirty="0"/>
              <a:t>(</a:t>
            </a:r>
            <a:r>
              <a:rPr lang="de-DE" sz="800" dirty="0" err="1"/>
              <a:t>doc</a:t>
            </a:r>
            <a:r>
              <a:rPr lang="de-DE" sz="800" dirty="0"/>
              <a:t>(</a:t>
            </a:r>
            <a:r>
              <a:rPr lang="de-DE" sz="800" dirty="0" err="1"/>
              <a:t>selectedcollection,id</a:t>
            </a:r>
            <a:r>
              <a:rPr lang="de-DE" sz="800" dirty="0"/>
              <a:t>),</a:t>
            </a:r>
            <a:r>
              <a:rPr lang="de-DE" sz="800" dirty="0" err="1"/>
              <a:t>ObjectAsJSON</a:t>
            </a:r>
            <a:r>
              <a:rPr lang="de-DE" sz="800" dirty="0"/>
              <a:t>); </a:t>
            </a:r>
          </a:p>
          <a:p>
            <a:r>
              <a:rPr lang="de-DE" sz="800" dirty="0"/>
              <a:t>}</a:t>
            </a:r>
          </a:p>
          <a:p>
            <a:r>
              <a:rPr lang="de-DE" sz="800" dirty="0"/>
              <a:t/>
            </a:r>
            <a:br>
              <a:rPr lang="de-DE" sz="800" dirty="0"/>
            </a:br>
            <a:r>
              <a:rPr lang="de-DE" sz="800" b="1" dirty="0"/>
              <a:t>//FERTIG: Bestehendes Dokument der Sammlung/Collection wird gelöscht; Dafür wird der Schlüssel übergeben</a:t>
            </a:r>
          </a:p>
          <a:p>
            <a:r>
              <a:rPr lang="de-DE" sz="800" dirty="0"/>
              <a:t>  </a:t>
            </a:r>
            <a:r>
              <a:rPr lang="de-DE" sz="800" dirty="0" err="1"/>
              <a:t>async</a:t>
            </a:r>
            <a:r>
              <a:rPr lang="de-DE" sz="800" dirty="0"/>
              <a:t> </a:t>
            </a:r>
            <a:r>
              <a:rPr lang="de-DE" sz="800" dirty="0" err="1"/>
              <a:t>deleteDocument</a:t>
            </a:r>
            <a:r>
              <a:rPr lang="de-DE" sz="800" dirty="0"/>
              <a:t>(</a:t>
            </a:r>
            <a:r>
              <a:rPr lang="de-DE" sz="800" dirty="0" err="1"/>
              <a:t>selectedcollection</a:t>
            </a:r>
            <a:r>
              <a:rPr lang="de-DE" sz="800" dirty="0"/>
              <a:t>: </a:t>
            </a:r>
            <a:r>
              <a:rPr lang="de-DE" sz="800" dirty="0" err="1"/>
              <a:t>any</a:t>
            </a:r>
            <a:r>
              <a:rPr lang="de-DE" sz="800" dirty="0"/>
              <a:t>, </a:t>
            </a:r>
            <a:r>
              <a:rPr lang="de-DE" sz="800" dirty="0" err="1"/>
              <a:t>id</a:t>
            </a:r>
            <a:r>
              <a:rPr lang="de-DE" sz="800" dirty="0"/>
              <a:t>: </a:t>
            </a:r>
            <a:r>
              <a:rPr lang="de-DE" sz="800" dirty="0" err="1"/>
              <a:t>string</a:t>
            </a:r>
            <a:r>
              <a:rPr lang="de-DE" sz="800" dirty="0"/>
              <a:t>){</a:t>
            </a:r>
          </a:p>
          <a:p>
            <a:r>
              <a:rPr lang="de-DE" sz="800" dirty="0"/>
              <a:t>    </a:t>
            </a:r>
            <a:r>
              <a:rPr lang="de-DE" sz="800" dirty="0" err="1"/>
              <a:t>await</a:t>
            </a:r>
            <a:r>
              <a:rPr lang="de-DE" sz="800" dirty="0"/>
              <a:t> </a:t>
            </a:r>
            <a:r>
              <a:rPr lang="de-DE" sz="800" dirty="0" err="1"/>
              <a:t>deleteDoc</a:t>
            </a:r>
            <a:r>
              <a:rPr lang="de-DE" sz="800" dirty="0"/>
              <a:t>(</a:t>
            </a:r>
            <a:r>
              <a:rPr lang="de-DE" sz="800" dirty="0" err="1"/>
              <a:t>doc</a:t>
            </a:r>
            <a:r>
              <a:rPr lang="de-DE" sz="800" dirty="0"/>
              <a:t>(</a:t>
            </a:r>
            <a:r>
              <a:rPr lang="de-DE" sz="800" dirty="0" err="1"/>
              <a:t>selectedcollection,id</a:t>
            </a:r>
            <a:r>
              <a:rPr lang="de-DE" sz="800" dirty="0"/>
              <a:t>));</a:t>
            </a:r>
          </a:p>
          <a:p>
            <a:r>
              <a:rPr lang="de-DE" sz="800" dirty="0"/>
              <a:t>  }</a:t>
            </a:r>
          </a:p>
          <a:p>
            <a:r>
              <a:rPr lang="de-DE" sz="800" b="1" dirty="0"/>
              <a:t>//************  FIREBASE: CRUD-FUNCTIONS  **************/</a:t>
            </a:r>
          </a:p>
        </p:txBody>
      </p:sp>
      <p:sp>
        <p:nvSpPr>
          <p:cNvPr id="6" name="Textfeld 5"/>
          <p:cNvSpPr txBox="1"/>
          <p:nvPr/>
        </p:nvSpPr>
        <p:spPr>
          <a:xfrm>
            <a:off x="3491880" y="0"/>
            <a:ext cx="1682833" cy="369332"/>
          </a:xfrm>
          <a:prstGeom prst="rect">
            <a:avLst/>
          </a:prstGeom>
          <a:noFill/>
        </p:spPr>
        <p:txBody>
          <a:bodyPr wrap="none" rtlCol="0">
            <a:spAutoFit/>
          </a:bodyPr>
          <a:lstStyle/>
          <a:p>
            <a:r>
              <a:rPr lang="de-DE" b="1" dirty="0"/>
              <a:t>CRUD FIREBASE</a:t>
            </a:r>
          </a:p>
        </p:txBody>
      </p:sp>
    </p:spTree>
    <p:extLst>
      <p:ext uri="{BB962C8B-B14F-4D97-AF65-F5344CB8AC3E}">
        <p14:creationId xmlns:p14="http://schemas.microsoft.com/office/powerpoint/2010/main" val="706818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44" y="836712"/>
            <a:ext cx="3995936" cy="1855256"/>
          </a:xfrm>
          <a:prstGeom prst="rect">
            <a:avLst/>
          </a:prstGeom>
        </p:spPr>
      </p:pic>
      <p:sp>
        <p:nvSpPr>
          <p:cNvPr id="9" name="Textfeld 8"/>
          <p:cNvSpPr txBox="1"/>
          <p:nvPr/>
        </p:nvSpPr>
        <p:spPr>
          <a:xfrm>
            <a:off x="2987824" y="30421"/>
            <a:ext cx="2373150" cy="369332"/>
          </a:xfrm>
          <a:prstGeom prst="rect">
            <a:avLst/>
          </a:prstGeom>
          <a:noFill/>
        </p:spPr>
        <p:txBody>
          <a:bodyPr wrap="none" rtlCol="0">
            <a:spAutoFit/>
          </a:bodyPr>
          <a:lstStyle/>
          <a:p>
            <a:r>
              <a:rPr lang="de-DE" b="1" dirty="0"/>
              <a:t>2. Vorteile von Angular</a:t>
            </a:r>
          </a:p>
        </p:txBody>
      </p:sp>
      <p:sp>
        <p:nvSpPr>
          <p:cNvPr id="10" name="Rechteck 9"/>
          <p:cNvSpPr/>
          <p:nvPr/>
        </p:nvSpPr>
        <p:spPr>
          <a:xfrm>
            <a:off x="251520" y="3068960"/>
            <a:ext cx="8640960" cy="2308324"/>
          </a:xfrm>
          <a:prstGeom prst="rect">
            <a:avLst/>
          </a:prstGeom>
        </p:spPr>
        <p:txBody>
          <a:bodyPr wrap="square">
            <a:spAutoFit/>
          </a:bodyPr>
          <a:lstStyle/>
          <a:p>
            <a:r>
              <a:rPr lang="de-DE" dirty="0"/>
              <a:t>• </a:t>
            </a:r>
            <a:r>
              <a:rPr lang="de-DE" b="1" dirty="0"/>
              <a:t>Warum Angular statt </a:t>
            </a:r>
            <a:r>
              <a:rPr lang="de-DE" b="1" dirty="0" err="1"/>
              <a:t>React</a:t>
            </a:r>
            <a:r>
              <a:rPr lang="de-DE" b="1" dirty="0"/>
              <a:t> oder Vue.js? </a:t>
            </a:r>
            <a:r>
              <a:rPr lang="de-DE" dirty="0"/>
              <a:t>Angular ist gut </a:t>
            </a:r>
            <a:r>
              <a:rPr lang="de-DE" dirty="0" err="1"/>
              <a:t>wartbar</a:t>
            </a:r>
            <a:r>
              <a:rPr lang="de-DE" dirty="0"/>
              <a:t> &amp; weiterentwickelbar und zu empfehlen bei großen und komplexen Business-Applikationen. Bei Angular ist der Vorteil, dass alle Libraries schon dabei sind, während hingegen man bei </a:t>
            </a:r>
            <a:r>
              <a:rPr lang="de-DE" dirty="0" err="1"/>
              <a:t>React</a:t>
            </a:r>
            <a:r>
              <a:rPr lang="de-DE" dirty="0"/>
              <a:t> alles installieren muss. Angular ist komplexer als </a:t>
            </a:r>
            <a:r>
              <a:rPr lang="de-DE" dirty="0" err="1"/>
              <a:t>React</a:t>
            </a:r>
            <a:r>
              <a:rPr lang="de-DE" dirty="0"/>
              <a:t>. Vue.js ist nochmal leichter als </a:t>
            </a:r>
            <a:r>
              <a:rPr lang="de-DE" dirty="0" err="1"/>
              <a:t>React</a:t>
            </a:r>
            <a:r>
              <a:rPr lang="de-DE" dirty="0"/>
              <a:t>. </a:t>
            </a:r>
            <a:r>
              <a:rPr lang="de-DE" dirty="0" err="1"/>
              <a:t>Vue</a:t>
            </a:r>
            <a:r>
              <a:rPr lang="de-DE" dirty="0"/>
              <a:t> hat den geringsten Market-Share. </a:t>
            </a:r>
            <a:r>
              <a:rPr lang="de-DE" dirty="0" err="1"/>
              <a:t>React</a:t>
            </a:r>
            <a:r>
              <a:rPr lang="de-DE" dirty="0"/>
              <a:t> &amp; Vue.js werden eher bei kleineren Applikationen benutzt.</a:t>
            </a:r>
          </a:p>
          <a:p>
            <a:endParaRPr lang="de-DE" b="1" dirty="0"/>
          </a:p>
          <a:p>
            <a:r>
              <a:rPr lang="de-DE" dirty="0"/>
              <a:t>• </a:t>
            </a:r>
            <a:r>
              <a:rPr lang="de-DE" b="1" dirty="0"/>
              <a:t>Angular: </a:t>
            </a:r>
            <a:r>
              <a:rPr lang="de-DE" dirty="0"/>
              <a:t>Google. </a:t>
            </a:r>
            <a:r>
              <a:rPr lang="de-DE" b="1" dirty="0"/>
              <a:t>Vue.js: </a:t>
            </a:r>
            <a:r>
              <a:rPr lang="de-DE" dirty="0"/>
              <a:t>Evan </a:t>
            </a:r>
            <a:r>
              <a:rPr lang="de-DE" dirty="0" err="1"/>
              <a:t>You</a:t>
            </a:r>
            <a:r>
              <a:rPr lang="de-DE" dirty="0"/>
              <a:t>. </a:t>
            </a:r>
            <a:r>
              <a:rPr lang="de-DE" b="1" dirty="0" err="1"/>
              <a:t>React</a:t>
            </a:r>
            <a:r>
              <a:rPr lang="de-DE" b="1" dirty="0"/>
              <a:t>: </a:t>
            </a:r>
            <a:r>
              <a:rPr lang="de-DE" dirty="0" err="1"/>
              <a:t>Meta</a:t>
            </a:r>
            <a:r>
              <a:rPr lang="de-DE" dirty="0"/>
              <a:t>. </a:t>
            </a:r>
            <a:r>
              <a:rPr lang="de-DE" b="1" dirty="0"/>
              <a:t>J-Query: </a:t>
            </a:r>
            <a:r>
              <a:rPr lang="de-DE" dirty="0"/>
              <a:t>wird nicht mehr benutzt</a:t>
            </a:r>
          </a:p>
        </p:txBody>
      </p:sp>
    </p:spTree>
    <p:extLst>
      <p:ext uri="{BB962C8B-B14F-4D97-AF65-F5344CB8AC3E}">
        <p14:creationId xmlns:p14="http://schemas.microsoft.com/office/powerpoint/2010/main" val="36067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8586" y="836712"/>
            <a:ext cx="9135414" cy="2308324"/>
          </a:xfrm>
          <a:prstGeom prst="rect">
            <a:avLst/>
          </a:prstGeom>
        </p:spPr>
        <p:txBody>
          <a:bodyPr wrap="square">
            <a:spAutoFit/>
          </a:bodyPr>
          <a:lstStyle/>
          <a:p>
            <a:r>
              <a:rPr lang="de-DE" b="1" dirty="0"/>
              <a:t>VORRAUSSETZUNGEN:</a:t>
            </a:r>
          </a:p>
          <a:p>
            <a:r>
              <a:rPr lang="de-DE" dirty="0"/>
              <a:t>• HTML, CSS &amp; JavaScript beherrschen (</a:t>
            </a:r>
            <a:r>
              <a:rPr lang="de-DE" dirty="0" err="1"/>
              <a:t>TypeScript</a:t>
            </a:r>
            <a:r>
              <a:rPr lang="de-DE" dirty="0"/>
              <a:t> nicht so wichtig)</a:t>
            </a:r>
          </a:p>
          <a:p>
            <a:r>
              <a:rPr lang="de-DE" dirty="0"/>
              <a:t>• </a:t>
            </a:r>
            <a:r>
              <a:rPr lang="de-DE" b="1" dirty="0"/>
              <a:t>Node.js </a:t>
            </a:r>
            <a:r>
              <a:rPr lang="de-DE" dirty="0"/>
              <a:t>&amp; </a:t>
            </a:r>
            <a:r>
              <a:rPr lang="de-DE" b="1" dirty="0" err="1"/>
              <a:t>NodePackageManager</a:t>
            </a:r>
            <a:r>
              <a:rPr lang="de-DE" dirty="0"/>
              <a:t> installieren:</a:t>
            </a:r>
          </a:p>
          <a:p>
            <a:r>
              <a:rPr lang="de-DE" dirty="0"/>
              <a:t>    -&gt; Versionen gucken: </a:t>
            </a:r>
            <a:r>
              <a:rPr lang="de-DE" dirty="0" err="1"/>
              <a:t>node</a:t>
            </a:r>
            <a:r>
              <a:rPr lang="de-DE" dirty="0"/>
              <a:t> --version  ODER  </a:t>
            </a:r>
            <a:r>
              <a:rPr lang="de-DE" dirty="0" err="1"/>
              <a:t>npm</a:t>
            </a:r>
            <a:r>
              <a:rPr lang="de-DE" dirty="0"/>
              <a:t> --version</a:t>
            </a:r>
          </a:p>
          <a:p>
            <a:endParaRPr lang="de-DE" dirty="0"/>
          </a:p>
          <a:p>
            <a:r>
              <a:rPr lang="de-DE" b="1" dirty="0"/>
              <a:t>INSTALLATIONSSCHRITTE:</a:t>
            </a:r>
            <a:endParaRPr lang="de-DE" dirty="0"/>
          </a:p>
          <a:p>
            <a:r>
              <a:rPr lang="de-DE" dirty="0"/>
              <a:t>• Angular CLI installieren: </a:t>
            </a:r>
            <a:r>
              <a:rPr lang="de-DE" b="1" dirty="0" err="1">
                <a:solidFill>
                  <a:srgbClr val="0070C0"/>
                </a:solidFill>
              </a:rPr>
              <a:t>npm</a:t>
            </a:r>
            <a:r>
              <a:rPr lang="de-DE" b="1" dirty="0">
                <a:solidFill>
                  <a:srgbClr val="0070C0"/>
                </a:solidFill>
              </a:rPr>
              <a:t> </a:t>
            </a:r>
            <a:r>
              <a:rPr lang="de-DE" b="1" dirty="0" err="1">
                <a:solidFill>
                  <a:srgbClr val="0070C0"/>
                </a:solidFill>
              </a:rPr>
              <a:t>install</a:t>
            </a:r>
            <a:r>
              <a:rPr lang="de-DE" b="1" dirty="0">
                <a:solidFill>
                  <a:srgbClr val="0070C0"/>
                </a:solidFill>
              </a:rPr>
              <a:t> -g @angular/cli</a:t>
            </a:r>
          </a:p>
          <a:p>
            <a:r>
              <a:rPr lang="de-DE" dirty="0"/>
              <a:t>• Angular Language Service (Extension) installieren für IntelliSense</a:t>
            </a:r>
          </a:p>
        </p:txBody>
      </p:sp>
      <p:sp>
        <p:nvSpPr>
          <p:cNvPr id="5" name="Textfeld 4"/>
          <p:cNvSpPr txBox="1"/>
          <p:nvPr/>
        </p:nvSpPr>
        <p:spPr>
          <a:xfrm>
            <a:off x="3059832" y="0"/>
            <a:ext cx="2282035" cy="369332"/>
          </a:xfrm>
          <a:prstGeom prst="rect">
            <a:avLst/>
          </a:prstGeom>
          <a:noFill/>
        </p:spPr>
        <p:txBody>
          <a:bodyPr wrap="none" rtlCol="0">
            <a:spAutoFit/>
          </a:bodyPr>
          <a:lstStyle/>
          <a:p>
            <a:r>
              <a:rPr lang="de-DE" b="1" dirty="0"/>
              <a:t>3. Angular installieren</a:t>
            </a:r>
          </a:p>
        </p:txBody>
      </p:sp>
      <p:pic>
        <p:nvPicPr>
          <p:cNvPr id="3" name="Grafik 2">
            <a:extLst>
              <a:ext uri="{FF2B5EF4-FFF2-40B4-BE49-F238E27FC236}">
                <a16:creationId xmlns:a16="http://schemas.microsoft.com/office/drawing/2014/main" xmlns="" id="{B208F938-E20C-4A02-8E68-FBABBC274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886" y="3555117"/>
            <a:ext cx="2620114" cy="3302881"/>
          </a:xfrm>
          <a:prstGeom prst="rect">
            <a:avLst/>
          </a:prstGeom>
        </p:spPr>
      </p:pic>
      <p:sp>
        <p:nvSpPr>
          <p:cNvPr id="6" name="Rechteck 5">
            <a:extLst>
              <a:ext uri="{FF2B5EF4-FFF2-40B4-BE49-F238E27FC236}">
                <a16:creationId xmlns:a16="http://schemas.microsoft.com/office/drawing/2014/main" xmlns="" id="{779F1E81-75D8-4ABB-AE7B-6BC1C835DF26}"/>
              </a:ext>
            </a:extLst>
          </p:cNvPr>
          <p:cNvSpPr/>
          <p:nvPr/>
        </p:nvSpPr>
        <p:spPr>
          <a:xfrm>
            <a:off x="0" y="4077072"/>
            <a:ext cx="5818996" cy="738664"/>
          </a:xfrm>
          <a:prstGeom prst="rect">
            <a:avLst/>
          </a:prstGeom>
        </p:spPr>
        <p:txBody>
          <a:bodyPr wrap="square">
            <a:spAutoFit/>
          </a:bodyPr>
          <a:lstStyle/>
          <a:p>
            <a:r>
              <a:rPr lang="de-DE" sz="1400" b="1" dirty="0">
                <a:solidFill>
                  <a:srgbClr val="FF0000"/>
                </a:solidFill>
              </a:rPr>
              <a:t>[1.] NPM &amp; Angular-Umgebungsvariablen müssen passen</a:t>
            </a:r>
          </a:p>
          <a:p>
            <a:r>
              <a:rPr lang="de-DE" sz="1400" dirty="0"/>
              <a:t>%USERPROFILE%\</a:t>
            </a:r>
            <a:r>
              <a:rPr lang="de-DE" sz="1400" dirty="0" err="1"/>
              <a:t>AppData</a:t>
            </a:r>
            <a:r>
              <a:rPr lang="de-DE" sz="1400" dirty="0"/>
              <a:t>\Roaming\</a:t>
            </a:r>
            <a:r>
              <a:rPr lang="de-DE" sz="1400" dirty="0" err="1"/>
              <a:t>npm</a:t>
            </a:r>
            <a:r>
              <a:rPr lang="de-DE" sz="1400" dirty="0"/>
              <a:t>\</a:t>
            </a:r>
            <a:r>
              <a:rPr lang="de-DE" sz="1400" dirty="0" err="1"/>
              <a:t>node_modules</a:t>
            </a:r>
            <a:r>
              <a:rPr lang="de-DE" sz="1400" dirty="0"/>
              <a:t>\@angular\cli\bin</a:t>
            </a:r>
          </a:p>
          <a:p>
            <a:r>
              <a:rPr lang="de-DE" sz="1400" dirty="0"/>
              <a:t>%USERPROFILE%\</a:t>
            </a:r>
            <a:r>
              <a:rPr lang="de-DE" sz="1400" dirty="0" err="1"/>
              <a:t>AppData</a:t>
            </a:r>
            <a:r>
              <a:rPr lang="de-DE" sz="1400" dirty="0"/>
              <a:t>\Roaming\</a:t>
            </a:r>
            <a:r>
              <a:rPr lang="de-DE" sz="1400" dirty="0" err="1"/>
              <a:t>npm</a:t>
            </a:r>
            <a:endParaRPr lang="de-DE" sz="1400" dirty="0"/>
          </a:p>
        </p:txBody>
      </p:sp>
      <p:sp>
        <p:nvSpPr>
          <p:cNvPr id="7" name="Rechteck 6">
            <a:extLst>
              <a:ext uri="{FF2B5EF4-FFF2-40B4-BE49-F238E27FC236}">
                <a16:creationId xmlns:a16="http://schemas.microsoft.com/office/drawing/2014/main" xmlns="" id="{F054C381-8CE8-4B1B-8597-FB72D2DBCB2F}"/>
              </a:ext>
            </a:extLst>
          </p:cNvPr>
          <p:cNvSpPr/>
          <p:nvPr/>
        </p:nvSpPr>
        <p:spPr>
          <a:xfrm>
            <a:off x="8586" y="5085184"/>
            <a:ext cx="6338426" cy="1169551"/>
          </a:xfrm>
          <a:prstGeom prst="rect">
            <a:avLst/>
          </a:prstGeom>
        </p:spPr>
        <p:txBody>
          <a:bodyPr wrap="square">
            <a:spAutoFit/>
          </a:bodyPr>
          <a:lstStyle/>
          <a:p>
            <a:r>
              <a:rPr lang="de-DE" sz="1400" b="1" dirty="0">
                <a:solidFill>
                  <a:srgbClr val="FF0000"/>
                </a:solidFill>
              </a:rPr>
              <a:t>[2.] Proxy muss konfiguriert werden</a:t>
            </a:r>
          </a:p>
          <a:p>
            <a:r>
              <a:rPr lang="de-DE" sz="1400" dirty="0" err="1"/>
              <a:t>npm</a:t>
            </a:r>
            <a:r>
              <a:rPr lang="de-DE" sz="1400" dirty="0"/>
              <a:t> </a:t>
            </a:r>
            <a:r>
              <a:rPr lang="de-DE" sz="1400" dirty="0" err="1"/>
              <a:t>config</a:t>
            </a:r>
            <a:r>
              <a:rPr lang="de-DE" sz="1400" dirty="0"/>
              <a:t> </a:t>
            </a:r>
            <a:r>
              <a:rPr lang="de-DE" sz="1400" dirty="0" err="1"/>
              <a:t>set</a:t>
            </a:r>
            <a:r>
              <a:rPr lang="de-DE" sz="1400" dirty="0"/>
              <a:t> </a:t>
            </a:r>
            <a:r>
              <a:rPr lang="de-DE" sz="1400" dirty="0" err="1"/>
              <a:t>registry</a:t>
            </a:r>
            <a:r>
              <a:rPr lang="de-DE" sz="1400" dirty="0"/>
              <a:t> http://registry.npmjs.org/ </a:t>
            </a:r>
          </a:p>
          <a:p>
            <a:r>
              <a:rPr lang="de-DE" sz="1400" dirty="0" err="1"/>
              <a:t>npm</a:t>
            </a:r>
            <a:r>
              <a:rPr lang="de-DE" sz="1400" dirty="0"/>
              <a:t> </a:t>
            </a:r>
            <a:r>
              <a:rPr lang="de-DE" sz="1400" dirty="0" err="1"/>
              <a:t>config</a:t>
            </a:r>
            <a:r>
              <a:rPr lang="de-DE" sz="1400" dirty="0"/>
              <a:t> </a:t>
            </a:r>
            <a:r>
              <a:rPr lang="de-DE" sz="1400" dirty="0" err="1"/>
              <a:t>set</a:t>
            </a:r>
            <a:r>
              <a:rPr lang="de-DE" sz="1400" dirty="0"/>
              <a:t> </a:t>
            </a:r>
            <a:r>
              <a:rPr lang="de-DE" sz="1400" dirty="0" err="1"/>
              <a:t>proxy</a:t>
            </a:r>
            <a:r>
              <a:rPr lang="de-DE" sz="1400" dirty="0"/>
              <a:t> http://fortigate.beko-monheim.de:8080</a:t>
            </a:r>
          </a:p>
          <a:p>
            <a:r>
              <a:rPr lang="de-DE" sz="1400" dirty="0" err="1"/>
              <a:t>npm</a:t>
            </a:r>
            <a:r>
              <a:rPr lang="de-DE" sz="1400" dirty="0"/>
              <a:t> </a:t>
            </a:r>
            <a:r>
              <a:rPr lang="de-DE" sz="1400" dirty="0" err="1"/>
              <a:t>config</a:t>
            </a:r>
            <a:r>
              <a:rPr lang="de-DE" sz="1400" dirty="0"/>
              <a:t> </a:t>
            </a:r>
            <a:r>
              <a:rPr lang="de-DE" sz="1400" dirty="0" err="1"/>
              <a:t>set</a:t>
            </a:r>
            <a:r>
              <a:rPr lang="de-DE" sz="1400" dirty="0"/>
              <a:t> https-proxy http://fortigate.beko-monheim.de:8080 </a:t>
            </a:r>
          </a:p>
          <a:p>
            <a:r>
              <a:rPr lang="de-DE" sz="1400" dirty="0" err="1"/>
              <a:t>npm</a:t>
            </a:r>
            <a:r>
              <a:rPr lang="de-DE" sz="1400" dirty="0"/>
              <a:t> </a:t>
            </a:r>
            <a:r>
              <a:rPr lang="de-DE" sz="1400" dirty="0" err="1"/>
              <a:t>install</a:t>
            </a:r>
            <a:endParaRPr lang="de-DE" sz="1400" dirty="0"/>
          </a:p>
        </p:txBody>
      </p:sp>
    </p:spTree>
    <p:extLst>
      <p:ext uri="{BB962C8B-B14F-4D97-AF65-F5344CB8AC3E}">
        <p14:creationId xmlns:p14="http://schemas.microsoft.com/office/powerpoint/2010/main" val="3111390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8586" y="369332"/>
            <a:ext cx="9135414" cy="3416320"/>
          </a:xfrm>
          <a:prstGeom prst="rect">
            <a:avLst/>
          </a:prstGeom>
        </p:spPr>
        <p:txBody>
          <a:bodyPr wrap="square">
            <a:spAutoFit/>
          </a:bodyPr>
          <a:lstStyle/>
          <a:p>
            <a:r>
              <a:rPr lang="de-DE" b="1" dirty="0"/>
              <a:t>ANGULAR-PROJEKT erstellen:</a:t>
            </a:r>
          </a:p>
          <a:p>
            <a:r>
              <a:rPr lang="de-DE" dirty="0"/>
              <a:t>• Neues Angular Projekt im Ordner "</a:t>
            </a:r>
            <a:r>
              <a:rPr lang="de-DE" dirty="0" err="1"/>
              <a:t>AngularHomepage</a:t>
            </a:r>
            <a:r>
              <a:rPr lang="de-DE" dirty="0"/>
              <a:t>" erstellen (!</a:t>
            </a:r>
            <a:r>
              <a:rPr lang="de-DE" dirty="0" err="1"/>
              <a:t>cmd</a:t>
            </a:r>
            <a:r>
              <a:rPr lang="de-DE" dirty="0"/>
              <a:t> als Administrator ausführen!): </a:t>
            </a:r>
          </a:p>
          <a:p>
            <a:r>
              <a:rPr lang="de-DE" b="1" dirty="0" err="1">
                <a:solidFill>
                  <a:srgbClr val="0070C0"/>
                </a:solidFill>
              </a:rPr>
              <a:t>ng</a:t>
            </a:r>
            <a:r>
              <a:rPr lang="de-DE" b="1" dirty="0">
                <a:solidFill>
                  <a:srgbClr val="0070C0"/>
                </a:solidFill>
              </a:rPr>
              <a:t> </a:t>
            </a:r>
            <a:r>
              <a:rPr lang="de-DE" b="1" dirty="0" err="1">
                <a:solidFill>
                  <a:srgbClr val="0070C0"/>
                </a:solidFill>
              </a:rPr>
              <a:t>new</a:t>
            </a:r>
            <a:r>
              <a:rPr lang="de-DE" b="1" dirty="0">
                <a:solidFill>
                  <a:srgbClr val="0070C0"/>
                </a:solidFill>
              </a:rPr>
              <a:t> </a:t>
            </a:r>
            <a:r>
              <a:rPr lang="de-DE" b="1" dirty="0" err="1">
                <a:solidFill>
                  <a:srgbClr val="0070C0"/>
                </a:solidFill>
              </a:rPr>
              <a:t>AngularHomepage</a:t>
            </a:r>
            <a:r>
              <a:rPr lang="de-DE" b="1" dirty="0">
                <a:solidFill>
                  <a:srgbClr val="0070C0"/>
                </a:solidFill>
              </a:rPr>
              <a:t> </a:t>
            </a:r>
            <a:r>
              <a:rPr lang="de-DE" b="1" dirty="0">
                <a:solidFill>
                  <a:srgbClr val="FF0000"/>
                </a:solidFill>
              </a:rPr>
              <a:t>--</a:t>
            </a:r>
            <a:r>
              <a:rPr lang="de-DE" b="1" dirty="0" err="1">
                <a:solidFill>
                  <a:srgbClr val="FF0000"/>
                </a:solidFill>
              </a:rPr>
              <a:t>standalone</a:t>
            </a:r>
            <a:r>
              <a:rPr lang="de-DE" b="1" dirty="0">
                <a:solidFill>
                  <a:srgbClr val="FF0000"/>
                </a:solidFill>
              </a:rPr>
              <a:t> </a:t>
            </a:r>
            <a:r>
              <a:rPr lang="de-DE" b="1" dirty="0" err="1">
                <a:solidFill>
                  <a:srgbClr val="FF0000"/>
                </a:solidFill>
              </a:rPr>
              <a:t>false</a:t>
            </a:r>
            <a:endParaRPr lang="de-DE" b="1" dirty="0">
              <a:solidFill>
                <a:srgbClr val="FF0000"/>
              </a:solidFill>
            </a:endParaRPr>
          </a:p>
          <a:p>
            <a:r>
              <a:rPr lang="de-DE" dirty="0"/>
              <a:t>-&gt; </a:t>
            </a:r>
            <a:r>
              <a:rPr lang="de-DE" dirty="0" err="1"/>
              <a:t>google</a:t>
            </a:r>
            <a:r>
              <a:rPr lang="de-DE" dirty="0"/>
              <a:t>-publishing: N   ;   </a:t>
            </a:r>
            <a:r>
              <a:rPr lang="de-DE" dirty="0" err="1"/>
              <a:t>routing</a:t>
            </a:r>
            <a:r>
              <a:rPr lang="de-DE" dirty="0"/>
              <a:t>: Y   ;   SCSS: ENTER   ;   (Wenn es hängt dann "ENTER" oder "Zeichen Delete" drücken)</a:t>
            </a:r>
          </a:p>
          <a:p>
            <a:r>
              <a:rPr lang="de-DE" b="1" dirty="0">
                <a:solidFill>
                  <a:srgbClr val="00B050"/>
                </a:solidFill>
              </a:rPr>
              <a:t>FERTIG: Angular Projekt wurde erstellt!</a:t>
            </a:r>
          </a:p>
          <a:p>
            <a:endParaRPr lang="de-DE" dirty="0">
              <a:solidFill>
                <a:srgbClr val="00B050"/>
              </a:solidFill>
            </a:endParaRPr>
          </a:p>
          <a:p>
            <a:r>
              <a:rPr lang="de-DE" b="1" dirty="0"/>
              <a:t>LIBRARIES hinzufügen (vorher mit cd in den Angular-Projekt-Ordner gehen):</a:t>
            </a:r>
          </a:p>
          <a:p>
            <a:r>
              <a:rPr lang="de-DE" dirty="0"/>
              <a:t>• </a:t>
            </a:r>
            <a:r>
              <a:rPr lang="de-DE" b="1" dirty="0" err="1">
                <a:solidFill>
                  <a:srgbClr val="0070C0"/>
                </a:solidFill>
              </a:rPr>
              <a:t>ng</a:t>
            </a:r>
            <a:r>
              <a:rPr lang="de-DE" b="1" dirty="0">
                <a:solidFill>
                  <a:srgbClr val="0070C0"/>
                </a:solidFill>
              </a:rPr>
              <a:t> </a:t>
            </a:r>
            <a:r>
              <a:rPr lang="de-DE" b="1" dirty="0" err="1">
                <a:solidFill>
                  <a:srgbClr val="0070C0"/>
                </a:solidFill>
              </a:rPr>
              <a:t>add</a:t>
            </a:r>
            <a:r>
              <a:rPr lang="de-DE" b="1" dirty="0">
                <a:solidFill>
                  <a:srgbClr val="0070C0"/>
                </a:solidFill>
              </a:rPr>
              <a:t> @angular/material </a:t>
            </a:r>
            <a:r>
              <a:rPr lang="de-DE" dirty="0"/>
              <a:t>(fügt Material Design hinzu) </a:t>
            </a:r>
          </a:p>
          <a:p>
            <a:r>
              <a:rPr lang="de-DE" dirty="0"/>
              <a:t>UND </a:t>
            </a:r>
          </a:p>
          <a:p>
            <a:r>
              <a:rPr lang="de-DE" b="1" dirty="0" err="1">
                <a:solidFill>
                  <a:srgbClr val="0070C0"/>
                </a:solidFill>
              </a:rPr>
              <a:t>ng</a:t>
            </a:r>
            <a:r>
              <a:rPr lang="de-DE" b="1" dirty="0">
                <a:solidFill>
                  <a:srgbClr val="0070C0"/>
                </a:solidFill>
              </a:rPr>
              <a:t> </a:t>
            </a:r>
            <a:r>
              <a:rPr lang="de-DE" b="1" dirty="0" err="1">
                <a:solidFill>
                  <a:srgbClr val="0070C0"/>
                </a:solidFill>
              </a:rPr>
              <a:t>add</a:t>
            </a:r>
            <a:r>
              <a:rPr lang="de-DE" b="1" dirty="0">
                <a:solidFill>
                  <a:srgbClr val="0070C0"/>
                </a:solidFill>
              </a:rPr>
              <a:t> @angular/</a:t>
            </a:r>
            <a:r>
              <a:rPr lang="de-DE" b="1" dirty="0" err="1">
                <a:solidFill>
                  <a:srgbClr val="0070C0"/>
                </a:solidFill>
              </a:rPr>
              <a:t>fire</a:t>
            </a:r>
            <a:r>
              <a:rPr lang="de-DE" b="1" dirty="0">
                <a:solidFill>
                  <a:srgbClr val="0070C0"/>
                </a:solidFill>
              </a:rPr>
              <a:t>  </a:t>
            </a:r>
            <a:r>
              <a:rPr lang="de-DE" dirty="0"/>
              <a:t>(fügt </a:t>
            </a:r>
            <a:r>
              <a:rPr lang="de-DE" dirty="0" err="1"/>
              <a:t>Firebase</a:t>
            </a:r>
            <a:r>
              <a:rPr lang="de-DE" dirty="0"/>
              <a:t> hinzu; hierfür musst du bei </a:t>
            </a:r>
            <a:r>
              <a:rPr lang="de-DE" dirty="0" err="1"/>
              <a:t>firebase</a:t>
            </a:r>
            <a:r>
              <a:rPr lang="de-DE" dirty="0"/>
              <a:t> eingeloggt sein)</a:t>
            </a:r>
          </a:p>
        </p:txBody>
      </p:sp>
      <p:sp>
        <p:nvSpPr>
          <p:cNvPr id="5" name="Textfeld 4"/>
          <p:cNvSpPr txBox="1"/>
          <p:nvPr/>
        </p:nvSpPr>
        <p:spPr>
          <a:xfrm>
            <a:off x="3059832" y="0"/>
            <a:ext cx="3436197" cy="369332"/>
          </a:xfrm>
          <a:prstGeom prst="rect">
            <a:avLst/>
          </a:prstGeom>
          <a:noFill/>
        </p:spPr>
        <p:txBody>
          <a:bodyPr wrap="none" rtlCol="0">
            <a:spAutoFit/>
          </a:bodyPr>
          <a:lstStyle/>
          <a:p>
            <a:r>
              <a:rPr lang="de-DE" b="1" dirty="0"/>
              <a:t>4. Neues Angular Projekt erstellen</a:t>
            </a:r>
          </a:p>
        </p:txBody>
      </p:sp>
    </p:spTree>
    <p:extLst>
      <p:ext uri="{BB962C8B-B14F-4D97-AF65-F5344CB8AC3E}">
        <p14:creationId xmlns:p14="http://schemas.microsoft.com/office/powerpoint/2010/main" val="352907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p:cNvSpPr txBox="1"/>
          <p:nvPr/>
        </p:nvSpPr>
        <p:spPr>
          <a:xfrm>
            <a:off x="2987824" y="30421"/>
            <a:ext cx="2319353" cy="369332"/>
          </a:xfrm>
          <a:prstGeom prst="rect">
            <a:avLst/>
          </a:prstGeom>
          <a:noFill/>
        </p:spPr>
        <p:txBody>
          <a:bodyPr wrap="none" rtlCol="0">
            <a:spAutoFit/>
          </a:bodyPr>
          <a:lstStyle/>
          <a:p>
            <a:r>
              <a:rPr lang="de-DE" b="1" dirty="0"/>
              <a:t>5. Aufbau von Angular</a:t>
            </a:r>
          </a:p>
        </p:txBody>
      </p:sp>
      <p:sp>
        <p:nvSpPr>
          <p:cNvPr id="5" name="Textfeld 4"/>
          <p:cNvSpPr txBox="1"/>
          <p:nvPr/>
        </p:nvSpPr>
        <p:spPr>
          <a:xfrm>
            <a:off x="0" y="566678"/>
            <a:ext cx="9144000" cy="5632311"/>
          </a:xfrm>
          <a:prstGeom prst="rect">
            <a:avLst/>
          </a:prstGeom>
          <a:noFill/>
        </p:spPr>
        <p:txBody>
          <a:bodyPr wrap="square" rtlCol="0">
            <a:spAutoFit/>
          </a:bodyPr>
          <a:lstStyle/>
          <a:p>
            <a:r>
              <a:rPr lang="de-DE" sz="1200" b="1" dirty="0"/>
              <a:t>Wie sieht eine typische Architektur bei Angular aus?</a:t>
            </a:r>
          </a:p>
          <a:p>
            <a:r>
              <a:rPr lang="de-DE" sz="1200" dirty="0"/>
              <a:t>• Eine typische Angular-Architektur besteht aus mehreren Schichten und Komponenten, die miteinander interagieren, um die Anwendungslogik zu implementieren.</a:t>
            </a:r>
          </a:p>
          <a:p>
            <a:endParaRPr lang="de-DE" sz="1200" dirty="0"/>
          </a:p>
          <a:p>
            <a:r>
              <a:rPr lang="de-DE" sz="1200" b="1" dirty="0"/>
              <a:t>Bestandteile eines Angular-Projekts: </a:t>
            </a:r>
          </a:p>
          <a:p>
            <a:r>
              <a:rPr lang="de-DE" sz="1200" dirty="0"/>
              <a:t>• </a:t>
            </a:r>
            <a:r>
              <a:rPr lang="de-DE" sz="1200" b="1" dirty="0" err="1"/>
              <a:t>node_modules</a:t>
            </a:r>
            <a:r>
              <a:rPr lang="de-DE" sz="1200" b="1" dirty="0"/>
              <a:t>-Ordner: </a:t>
            </a:r>
            <a:r>
              <a:rPr lang="de-DE" sz="1200" dirty="0"/>
              <a:t>vollgeladen mit eingebundenen Libraries</a:t>
            </a:r>
          </a:p>
          <a:p>
            <a:r>
              <a:rPr lang="de-DE" sz="1200" dirty="0"/>
              <a:t>• </a:t>
            </a:r>
            <a:r>
              <a:rPr lang="de-DE" sz="1200" b="1" dirty="0" err="1"/>
              <a:t>dist</a:t>
            </a:r>
            <a:r>
              <a:rPr lang="de-DE" sz="1200" b="1" dirty="0"/>
              <a:t>-Ordner: </a:t>
            </a:r>
            <a:r>
              <a:rPr lang="de-DE" sz="1200" dirty="0"/>
              <a:t>enthält nach dem Kompilieren alles was zur Internetseite gehört und am Ende auf den FTP-Server kommt</a:t>
            </a:r>
          </a:p>
          <a:p>
            <a:r>
              <a:rPr lang="de-DE" sz="1200" dirty="0"/>
              <a:t>• </a:t>
            </a:r>
            <a:r>
              <a:rPr lang="de-DE" sz="1200" b="1" dirty="0" err="1"/>
              <a:t>src</a:t>
            </a:r>
            <a:r>
              <a:rPr lang="de-DE" sz="1200" b="1" dirty="0"/>
              <a:t>-Ordner: </a:t>
            </a:r>
            <a:r>
              <a:rPr lang="de-DE" sz="1200" dirty="0"/>
              <a:t>Quellcode-Dateien (aktiv geschriebener Code) ; Unterordner (</a:t>
            </a:r>
            <a:r>
              <a:rPr lang="de-DE" sz="1200" dirty="0" err="1"/>
              <a:t>app</a:t>
            </a:r>
            <a:r>
              <a:rPr lang="de-DE" sz="1200" dirty="0"/>
              <a:t>, </a:t>
            </a:r>
            <a:r>
              <a:rPr lang="de-DE" sz="1200" dirty="0" err="1"/>
              <a:t>assets</a:t>
            </a:r>
            <a:r>
              <a:rPr lang="de-DE" sz="1200" dirty="0"/>
              <a:t>, </a:t>
            </a:r>
            <a:r>
              <a:rPr lang="de-DE" sz="1200" dirty="0" err="1"/>
              <a:t>environment</a:t>
            </a:r>
            <a:r>
              <a:rPr lang="de-DE" sz="1200" dirty="0"/>
              <a:t>)</a:t>
            </a:r>
          </a:p>
          <a:p>
            <a:r>
              <a:rPr lang="de-DE" sz="1200" b="1" dirty="0"/>
              <a:t>• </a:t>
            </a:r>
            <a:r>
              <a:rPr lang="de-DE" sz="1200" b="1" dirty="0" err="1"/>
              <a:t>src</a:t>
            </a:r>
            <a:r>
              <a:rPr lang="de-DE" sz="1200" b="1" dirty="0"/>
              <a:t>/</a:t>
            </a:r>
            <a:r>
              <a:rPr lang="de-DE" sz="1200" b="1" dirty="0" err="1"/>
              <a:t>app</a:t>
            </a:r>
            <a:r>
              <a:rPr lang="de-DE" sz="1200" b="1" dirty="0"/>
              <a:t>-Ordner: </a:t>
            </a:r>
            <a:r>
              <a:rPr lang="de-DE" sz="1200" dirty="0"/>
              <a:t>Wichtigster Ordner -&gt; enthält HTML, SCSS, TS und Test-Datei</a:t>
            </a:r>
          </a:p>
          <a:p>
            <a:r>
              <a:rPr lang="de-DE" sz="1200" dirty="0"/>
              <a:t>• </a:t>
            </a:r>
            <a:r>
              <a:rPr lang="de-DE" sz="1200" b="1" dirty="0" err="1"/>
              <a:t>src</a:t>
            </a:r>
            <a:r>
              <a:rPr lang="de-DE" sz="1200" b="1" dirty="0"/>
              <a:t>/</a:t>
            </a:r>
            <a:r>
              <a:rPr lang="de-DE" sz="1200" b="1" dirty="0" err="1"/>
              <a:t>assets</a:t>
            </a:r>
            <a:r>
              <a:rPr lang="de-DE" sz="1200" b="1" dirty="0"/>
              <a:t>-Ordner: </a:t>
            </a:r>
            <a:r>
              <a:rPr lang="de-DE" sz="1200" dirty="0" err="1"/>
              <a:t>fonts</a:t>
            </a:r>
            <a:r>
              <a:rPr lang="de-DE" sz="1200" dirty="0"/>
              <a:t>, </a:t>
            </a:r>
            <a:r>
              <a:rPr lang="de-DE" sz="1200" dirty="0" err="1"/>
              <a:t>images</a:t>
            </a:r>
            <a:r>
              <a:rPr lang="de-DE" sz="1200" dirty="0"/>
              <a:t> ,</a:t>
            </a:r>
            <a:r>
              <a:rPr lang="de-DE" sz="1200" dirty="0" err="1"/>
              <a:t>videos</a:t>
            </a:r>
            <a:r>
              <a:rPr lang="de-DE" sz="1200" dirty="0"/>
              <a:t>, </a:t>
            </a:r>
            <a:r>
              <a:rPr lang="de-DE" sz="1200" dirty="0" err="1"/>
              <a:t>sounds</a:t>
            </a:r>
            <a:r>
              <a:rPr lang="de-DE" sz="1200" dirty="0"/>
              <a:t>, </a:t>
            </a:r>
            <a:r>
              <a:rPr lang="de-DE" sz="1200" dirty="0" err="1"/>
              <a:t>downloads</a:t>
            </a:r>
            <a:endParaRPr lang="de-DE" sz="1200" dirty="0"/>
          </a:p>
          <a:p>
            <a:r>
              <a:rPr lang="de-DE" sz="1200" dirty="0"/>
              <a:t>• </a:t>
            </a:r>
            <a:r>
              <a:rPr lang="de-DE" sz="1200" b="1" dirty="0" err="1"/>
              <a:t>src</a:t>
            </a:r>
            <a:r>
              <a:rPr lang="de-DE" sz="1200" b="1" dirty="0"/>
              <a:t>/</a:t>
            </a:r>
            <a:r>
              <a:rPr lang="de-DE" sz="1200" b="1" dirty="0" err="1"/>
              <a:t>environments</a:t>
            </a:r>
            <a:r>
              <a:rPr lang="de-DE" sz="1200" b="1" dirty="0"/>
              <a:t>: </a:t>
            </a:r>
            <a:r>
              <a:rPr lang="de-DE" sz="1200" dirty="0" err="1"/>
              <a:t>Entwicklungs</a:t>
            </a:r>
            <a:r>
              <a:rPr lang="de-DE" sz="1200" dirty="0"/>
              <a:t> &amp; Produktiv-Umgebung; wenn wir eine </a:t>
            </a:r>
            <a:r>
              <a:rPr lang="de-DE" sz="1200" dirty="0" err="1"/>
              <a:t>Firebase</a:t>
            </a:r>
            <a:r>
              <a:rPr lang="de-DE" sz="1200" dirty="0"/>
              <a:t>-Datenbank benutzen, dann müssen wir vor dem Veröffentlichen hier Daten eingeben</a:t>
            </a:r>
          </a:p>
          <a:p>
            <a:r>
              <a:rPr lang="de-DE" sz="1200" dirty="0"/>
              <a:t>• </a:t>
            </a:r>
            <a:r>
              <a:rPr lang="de-DE" sz="1200" b="1" dirty="0"/>
              <a:t>.</a:t>
            </a:r>
            <a:r>
              <a:rPr lang="de-DE" sz="1200" b="1" dirty="0" err="1"/>
              <a:t>gitignore</a:t>
            </a:r>
            <a:r>
              <a:rPr lang="de-DE" sz="1200" b="1" dirty="0"/>
              <a:t>-Datei: </a:t>
            </a:r>
            <a:r>
              <a:rPr lang="de-DE" sz="1200" dirty="0"/>
              <a:t>Alles was nicht auf </a:t>
            </a:r>
            <a:r>
              <a:rPr lang="de-DE" sz="1200" dirty="0" err="1"/>
              <a:t>git</a:t>
            </a:r>
            <a:r>
              <a:rPr lang="de-DE" sz="1200" dirty="0"/>
              <a:t> hochgeladen wird ist mit "</a:t>
            </a:r>
            <a:r>
              <a:rPr lang="de-DE" sz="1200" b="1" dirty="0"/>
              <a:t>/</a:t>
            </a:r>
            <a:r>
              <a:rPr lang="de-DE" sz="1200" dirty="0"/>
              <a:t>" gekennzeichnet, z.B. </a:t>
            </a:r>
            <a:r>
              <a:rPr lang="de-DE" sz="1200" dirty="0" err="1"/>
              <a:t>node_modules</a:t>
            </a:r>
            <a:endParaRPr lang="de-DE" sz="1200" dirty="0"/>
          </a:p>
          <a:p>
            <a:r>
              <a:rPr lang="de-DE" sz="1200" dirty="0"/>
              <a:t>• </a:t>
            </a:r>
            <a:r>
              <a:rPr lang="de-DE" sz="1200" b="1" dirty="0" err="1"/>
              <a:t>package.json</a:t>
            </a:r>
            <a:r>
              <a:rPr lang="de-DE" sz="1200" b="1" dirty="0"/>
              <a:t>-Datei: </a:t>
            </a:r>
            <a:r>
              <a:rPr lang="de-DE" sz="1200" dirty="0"/>
              <a:t>listet alle benötigten </a:t>
            </a:r>
            <a:r>
              <a:rPr lang="de-DE" sz="1200" dirty="0" err="1"/>
              <a:t>libraries</a:t>
            </a:r>
            <a:r>
              <a:rPr lang="de-DE" sz="1200" dirty="0"/>
              <a:t> ("</a:t>
            </a:r>
            <a:r>
              <a:rPr lang="de-DE" sz="1200" b="1" dirty="0" err="1"/>
              <a:t>dependencies</a:t>
            </a:r>
            <a:r>
              <a:rPr lang="de-DE" sz="1200" dirty="0"/>
              <a:t>") auf die später beim Veröffentlichen der App benötigt werden UND alle benötigten </a:t>
            </a:r>
            <a:r>
              <a:rPr lang="de-DE" sz="1200" dirty="0" err="1"/>
              <a:t>libraries</a:t>
            </a:r>
            <a:r>
              <a:rPr lang="de-DE" sz="1200" dirty="0"/>
              <a:t> („</a:t>
            </a:r>
            <a:r>
              <a:rPr lang="de-DE" sz="1200" b="1" dirty="0" err="1"/>
              <a:t>devDependencies</a:t>
            </a:r>
            <a:r>
              <a:rPr lang="de-DE" sz="1200" dirty="0"/>
              <a:t>") zum entwickeln; "</a:t>
            </a:r>
            <a:r>
              <a:rPr lang="de-DE" sz="1200" dirty="0" err="1"/>
              <a:t>npm</a:t>
            </a:r>
            <a:r>
              <a:rPr lang="de-DE" sz="1200" dirty="0"/>
              <a:t> </a:t>
            </a:r>
            <a:r>
              <a:rPr lang="de-DE" sz="1200" dirty="0" err="1"/>
              <a:t>install</a:t>
            </a:r>
            <a:r>
              <a:rPr lang="de-DE" sz="1200" dirty="0"/>
              <a:t>" installiert alles was hier gelistet ist neu, falls es noch nicht installiert wurde (</a:t>
            </a:r>
            <a:r>
              <a:rPr lang="de-DE" sz="1200" dirty="0" err="1"/>
              <a:t>package-lock.json</a:t>
            </a:r>
            <a:r>
              <a:rPr lang="de-DE" sz="1200" dirty="0"/>
              <a:t>); </a:t>
            </a:r>
            <a:r>
              <a:rPr lang="de-DE" sz="1200" b="1" dirty="0"/>
              <a:t>HILFT BEI: </a:t>
            </a:r>
            <a:r>
              <a:rPr lang="de-DE" sz="1200" dirty="0"/>
              <a:t>Libraries werden nicht alle auf </a:t>
            </a:r>
            <a:r>
              <a:rPr lang="de-DE" sz="1200" dirty="0" err="1"/>
              <a:t>GitHub</a:t>
            </a:r>
            <a:r>
              <a:rPr lang="de-DE" sz="1200" dirty="0"/>
              <a:t> hochgeladen, aber andere wissen zumindest was sie sich installieren müssen, wenn sie mit dem Code arbeiten wollen</a:t>
            </a:r>
          </a:p>
          <a:p>
            <a:r>
              <a:rPr lang="de-DE" sz="1200" dirty="0"/>
              <a:t>• </a:t>
            </a:r>
            <a:r>
              <a:rPr lang="de-DE" sz="1200" b="1" dirty="0" err="1"/>
              <a:t>package</a:t>
            </a:r>
            <a:r>
              <a:rPr lang="de-DE" sz="1200" b="1" dirty="0"/>
              <a:t>-</a:t>
            </a:r>
            <a:r>
              <a:rPr lang="de-DE" sz="1200" b="1" dirty="0" err="1"/>
              <a:t>lock.json</a:t>
            </a:r>
            <a:r>
              <a:rPr lang="de-DE" sz="1200" b="1" dirty="0"/>
              <a:t>-Datei: </a:t>
            </a:r>
            <a:r>
              <a:rPr lang="de-DE" sz="1200" dirty="0"/>
              <a:t>listet alle </a:t>
            </a:r>
            <a:r>
              <a:rPr lang="de-DE" sz="1200" dirty="0" err="1"/>
              <a:t>libraries</a:t>
            </a:r>
            <a:r>
              <a:rPr lang="de-DE" sz="1200" dirty="0"/>
              <a:t> ("</a:t>
            </a:r>
            <a:r>
              <a:rPr lang="de-DE" sz="1200" dirty="0" err="1"/>
              <a:t>dependencies</a:t>
            </a:r>
            <a:r>
              <a:rPr lang="de-DE" sz="1200" dirty="0"/>
              <a:t>") auf, die bereits installiert wurden</a:t>
            </a:r>
          </a:p>
          <a:p>
            <a:r>
              <a:rPr lang="de-DE" sz="1200" dirty="0"/>
              <a:t>• </a:t>
            </a:r>
            <a:r>
              <a:rPr lang="de-DE" sz="1200" b="1" dirty="0" err="1"/>
              <a:t>angular.json</a:t>
            </a:r>
            <a:r>
              <a:rPr lang="de-DE" sz="1200" b="1" dirty="0"/>
              <a:t>-Datei: </a:t>
            </a:r>
            <a:r>
              <a:rPr lang="de-DE" sz="1200" dirty="0"/>
              <a:t>System-Einstellungen von Angular</a:t>
            </a:r>
          </a:p>
          <a:p>
            <a:r>
              <a:rPr lang="de-DE" sz="1200" dirty="0"/>
              <a:t>• </a:t>
            </a:r>
            <a:r>
              <a:rPr lang="de-DE" sz="1200" b="1" dirty="0"/>
              <a:t>README.md-Datei: </a:t>
            </a:r>
            <a:r>
              <a:rPr lang="de-DE" sz="1200" dirty="0"/>
              <a:t>Zum lesen</a:t>
            </a:r>
          </a:p>
          <a:p>
            <a:r>
              <a:rPr lang="de-DE" sz="1200" dirty="0"/>
              <a:t>• </a:t>
            </a:r>
            <a:r>
              <a:rPr lang="de-DE" sz="1200" b="1" dirty="0" err="1"/>
              <a:t>tsconfig.json</a:t>
            </a:r>
            <a:r>
              <a:rPr lang="de-DE" sz="1200" b="1" dirty="0"/>
              <a:t>-Datei: </a:t>
            </a:r>
            <a:r>
              <a:rPr lang="de-DE" sz="1200" dirty="0"/>
              <a:t>enthält die Target-version von </a:t>
            </a:r>
            <a:r>
              <a:rPr lang="de-DE" sz="1200" dirty="0" err="1"/>
              <a:t>TypeScript</a:t>
            </a:r>
            <a:endParaRPr lang="de-DE" sz="1200" dirty="0"/>
          </a:p>
          <a:p>
            <a:r>
              <a:rPr lang="de-DE" sz="1200" dirty="0"/>
              <a:t>• </a:t>
            </a:r>
            <a:r>
              <a:rPr lang="de-DE" sz="1200" b="1" dirty="0"/>
              <a:t>e2e-Ordner: </a:t>
            </a:r>
            <a:r>
              <a:rPr lang="de-DE" sz="1200" dirty="0"/>
              <a:t>Automatische Tests ausführen (wenn nicht vorhanden: </a:t>
            </a:r>
            <a:r>
              <a:rPr lang="de-DE" sz="1200" b="1" dirty="0" err="1">
                <a:solidFill>
                  <a:srgbClr val="0070C0"/>
                </a:solidFill>
              </a:rPr>
              <a:t>ng</a:t>
            </a:r>
            <a:r>
              <a:rPr lang="de-DE" sz="1200" b="1" dirty="0">
                <a:solidFill>
                  <a:srgbClr val="0070C0"/>
                </a:solidFill>
              </a:rPr>
              <a:t> e2e "</a:t>
            </a:r>
            <a:r>
              <a:rPr lang="de-DE" sz="1200" b="1" dirty="0" err="1">
                <a:solidFill>
                  <a:srgbClr val="0070C0"/>
                </a:solidFill>
              </a:rPr>
              <a:t>AngularHP</a:t>
            </a:r>
            <a:r>
              <a:rPr lang="de-DE" sz="1200" b="1" dirty="0">
                <a:solidFill>
                  <a:srgbClr val="0070C0"/>
                </a:solidFill>
              </a:rPr>
              <a:t>"</a:t>
            </a:r>
            <a:r>
              <a:rPr lang="de-DE" sz="1200" dirty="0"/>
              <a:t> ausführen)</a:t>
            </a:r>
          </a:p>
          <a:p>
            <a:endParaRPr lang="de-DE" sz="1200" dirty="0"/>
          </a:p>
          <a:p>
            <a:r>
              <a:rPr lang="de-DE" sz="1200" dirty="0"/>
              <a:t>• </a:t>
            </a:r>
            <a:r>
              <a:rPr lang="de-DE" sz="1200" b="1" dirty="0"/>
              <a:t>Was gibt es in einem Angular Projekt?</a:t>
            </a:r>
          </a:p>
          <a:p>
            <a:r>
              <a:rPr lang="de-DE" sz="1200" dirty="0"/>
              <a:t>Components</a:t>
            </a:r>
          </a:p>
          <a:p>
            <a:r>
              <a:rPr lang="de-DE" sz="1200" dirty="0"/>
              <a:t>Modules</a:t>
            </a:r>
          </a:p>
          <a:p>
            <a:r>
              <a:rPr lang="de-DE" sz="1200" dirty="0"/>
              <a:t>Services</a:t>
            </a:r>
          </a:p>
          <a:p>
            <a:r>
              <a:rPr lang="de-DE" sz="1200" dirty="0"/>
              <a:t>Pipes</a:t>
            </a:r>
          </a:p>
          <a:p>
            <a:r>
              <a:rPr lang="de-DE" sz="1200" dirty="0" err="1"/>
              <a:t>Directives</a:t>
            </a:r>
            <a:r>
              <a:rPr lang="de-DE" sz="1200" dirty="0"/>
              <a:t> </a:t>
            </a:r>
          </a:p>
          <a:p>
            <a:endParaRPr lang="de-DE" sz="1200" dirty="0"/>
          </a:p>
        </p:txBody>
      </p:sp>
    </p:spTree>
    <p:extLst>
      <p:ext uri="{BB962C8B-B14F-4D97-AF65-F5344CB8AC3E}">
        <p14:creationId xmlns:p14="http://schemas.microsoft.com/office/powerpoint/2010/main" val="424434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p:cNvSpPr txBox="1"/>
          <p:nvPr/>
        </p:nvSpPr>
        <p:spPr>
          <a:xfrm>
            <a:off x="2987824" y="30421"/>
            <a:ext cx="1893852" cy="369332"/>
          </a:xfrm>
          <a:prstGeom prst="rect">
            <a:avLst/>
          </a:prstGeom>
          <a:noFill/>
        </p:spPr>
        <p:txBody>
          <a:bodyPr wrap="none" rtlCol="0">
            <a:spAutoFit/>
          </a:bodyPr>
          <a:lstStyle/>
          <a:p>
            <a:r>
              <a:rPr lang="de-DE" b="1" dirty="0"/>
              <a:t>6. Angular starten</a:t>
            </a:r>
          </a:p>
        </p:txBody>
      </p:sp>
      <p:sp>
        <p:nvSpPr>
          <p:cNvPr id="5" name="Textfeld 4"/>
          <p:cNvSpPr txBox="1"/>
          <p:nvPr/>
        </p:nvSpPr>
        <p:spPr>
          <a:xfrm>
            <a:off x="-4946" y="566678"/>
            <a:ext cx="9144000" cy="1938992"/>
          </a:xfrm>
          <a:prstGeom prst="rect">
            <a:avLst/>
          </a:prstGeom>
          <a:noFill/>
        </p:spPr>
        <p:txBody>
          <a:bodyPr wrap="square" rtlCol="0">
            <a:spAutoFit/>
          </a:bodyPr>
          <a:lstStyle/>
          <a:p>
            <a:r>
              <a:rPr lang="de-DE" sz="1200" b="1" dirty="0"/>
              <a:t>STARTEN DER ANGULAR-APP (dauert beim ersten Mal ziemlich lange weil TSC -&gt; JS und SCSS -&gt; CSS)</a:t>
            </a:r>
          </a:p>
          <a:p>
            <a:r>
              <a:rPr lang="de-DE" sz="1200" dirty="0"/>
              <a:t>• Jetzt öffnen wir nicht die  index.html mit Live-Server, sondern:</a:t>
            </a:r>
          </a:p>
          <a:p>
            <a:r>
              <a:rPr lang="de-DE" sz="1200" b="1" dirty="0" err="1">
                <a:solidFill>
                  <a:srgbClr val="0070C0"/>
                </a:solidFill>
              </a:rPr>
              <a:t>ng</a:t>
            </a:r>
            <a:r>
              <a:rPr lang="de-DE" sz="1200" b="1" dirty="0">
                <a:solidFill>
                  <a:srgbClr val="0070C0"/>
                </a:solidFill>
              </a:rPr>
              <a:t> </a:t>
            </a:r>
            <a:r>
              <a:rPr lang="de-DE" sz="1200" b="1" dirty="0" err="1">
                <a:solidFill>
                  <a:srgbClr val="0070C0"/>
                </a:solidFill>
              </a:rPr>
              <a:t>serve</a:t>
            </a:r>
            <a:r>
              <a:rPr lang="de-DE" sz="1200" b="1" dirty="0">
                <a:solidFill>
                  <a:srgbClr val="0070C0"/>
                </a:solidFill>
              </a:rPr>
              <a:t> --open</a:t>
            </a:r>
            <a:r>
              <a:rPr lang="de-DE" sz="1200" dirty="0"/>
              <a:t> ausführen (!mit </a:t>
            </a:r>
            <a:r>
              <a:rPr lang="de-DE" sz="1200" dirty="0" err="1"/>
              <a:t>cmd</a:t>
            </a:r>
            <a:r>
              <a:rPr lang="de-DE" sz="1200" dirty="0"/>
              <a:t> als Administrator ausführen!)</a:t>
            </a:r>
          </a:p>
          <a:p>
            <a:r>
              <a:rPr lang="de-DE" sz="1200" dirty="0"/>
              <a:t>ODER </a:t>
            </a:r>
          </a:p>
          <a:p>
            <a:r>
              <a:rPr lang="de-DE" sz="1200" b="1" dirty="0" err="1">
                <a:solidFill>
                  <a:srgbClr val="0070C0"/>
                </a:solidFill>
              </a:rPr>
              <a:t>ng</a:t>
            </a:r>
            <a:r>
              <a:rPr lang="de-DE" sz="1200" b="1" dirty="0">
                <a:solidFill>
                  <a:srgbClr val="0070C0"/>
                </a:solidFill>
              </a:rPr>
              <a:t> </a:t>
            </a:r>
            <a:r>
              <a:rPr lang="de-DE" sz="1200" b="1" dirty="0" err="1">
                <a:solidFill>
                  <a:srgbClr val="0070C0"/>
                </a:solidFill>
              </a:rPr>
              <a:t>serve</a:t>
            </a:r>
            <a:r>
              <a:rPr lang="de-DE" sz="1200" b="1" dirty="0">
                <a:solidFill>
                  <a:srgbClr val="0070C0"/>
                </a:solidFill>
              </a:rPr>
              <a:t> --open</a:t>
            </a:r>
            <a:r>
              <a:rPr lang="de-DE" sz="1200" dirty="0"/>
              <a:t> </a:t>
            </a:r>
          </a:p>
          <a:p>
            <a:r>
              <a:rPr lang="de-DE" sz="1200" dirty="0"/>
              <a:t>bzw.</a:t>
            </a:r>
          </a:p>
          <a:p>
            <a:r>
              <a:rPr lang="de-DE" sz="1200" dirty="0"/>
              <a:t> </a:t>
            </a:r>
            <a:r>
              <a:rPr lang="de-DE" sz="1200" b="1" dirty="0" err="1">
                <a:solidFill>
                  <a:srgbClr val="0070C0"/>
                </a:solidFill>
              </a:rPr>
              <a:t>ng</a:t>
            </a:r>
            <a:r>
              <a:rPr lang="de-DE" sz="1200" b="1" dirty="0">
                <a:solidFill>
                  <a:srgbClr val="0070C0"/>
                </a:solidFill>
              </a:rPr>
              <a:t> </a:t>
            </a:r>
            <a:r>
              <a:rPr lang="de-DE" sz="1200" b="1" dirty="0" err="1">
                <a:solidFill>
                  <a:srgbClr val="0070C0"/>
                </a:solidFill>
              </a:rPr>
              <a:t>serve</a:t>
            </a:r>
            <a:r>
              <a:rPr lang="de-DE" sz="1200" b="1" dirty="0">
                <a:solidFill>
                  <a:srgbClr val="0070C0"/>
                </a:solidFill>
              </a:rPr>
              <a:t> --host 192.168.178.20</a:t>
            </a:r>
            <a:r>
              <a:rPr lang="de-DE" sz="1200" dirty="0"/>
              <a:t> in VS-Code ausführen (</a:t>
            </a:r>
            <a:r>
              <a:rPr lang="de-DE" sz="1200" b="1" dirty="0"/>
              <a:t>vorher ng.ps1 unter C:\Users\Tobias\AppData\Roaming\npm löschen</a:t>
            </a:r>
            <a:r>
              <a:rPr lang="de-DE" sz="1200" dirty="0"/>
              <a:t>)</a:t>
            </a:r>
          </a:p>
          <a:p>
            <a:endParaRPr lang="de-DE" sz="1200" b="1" dirty="0"/>
          </a:p>
          <a:p>
            <a:r>
              <a:rPr lang="de-DE" sz="1200" b="1" dirty="0"/>
              <a:t>Tipp: </a:t>
            </a:r>
            <a:r>
              <a:rPr lang="de-DE" sz="1200" dirty="0"/>
              <a:t>C + STRG beendet den </a:t>
            </a:r>
            <a:r>
              <a:rPr lang="de-DE" sz="1200" dirty="0" err="1"/>
              <a:t>LiveServer</a:t>
            </a:r>
            <a:endParaRPr lang="de-DE" sz="1200" dirty="0"/>
          </a:p>
          <a:p>
            <a:r>
              <a:rPr lang="de-DE" sz="1200" b="1" dirty="0"/>
              <a:t>Tipp: </a:t>
            </a:r>
            <a:r>
              <a:rPr lang="de-DE" sz="1200" b="1" dirty="0" err="1">
                <a:solidFill>
                  <a:srgbClr val="0070C0"/>
                </a:solidFill>
              </a:rPr>
              <a:t>ng</a:t>
            </a:r>
            <a:r>
              <a:rPr lang="de-DE" sz="1200" b="1" dirty="0">
                <a:solidFill>
                  <a:srgbClr val="0070C0"/>
                </a:solidFill>
              </a:rPr>
              <a:t> </a:t>
            </a:r>
            <a:r>
              <a:rPr lang="de-DE" sz="1200" b="1" dirty="0" err="1">
                <a:solidFill>
                  <a:srgbClr val="0070C0"/>
                </a:solidFill>
              </a:rPr>
              <a:t>serve</a:t>
            </a:r>
            <a:r>
              <a:rPr lang="de-DE" sz="1200" dirty="0"/>
              <a:t> öffnet alles wieder aber nicht in einer neuen Instanz</a:t>
            </a:r>
          </a:p>
        </p:txBody>
      </p:sp>
    </p:spTree>
    <p:extLst>
      <p:ext uri="{BB962C8B-B14F-4D97-AF65-F5344CB8AC3E}">
        <p14:creationId xmlns:p14="http://schemas.microsoft.com/office/powerpoint/2010/main" val="2747927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0" y="404664"/>
            <a:ext cx="9144000" cy="6001643"/>
          </a:xfrm>
          <a:prstGeom prst="rect">
            <a:avLst/>
          </a:prstGeom>
          <a:noFill/>
        </p:spPr>
        <p:txBody>
          <a:bodyPr wrap="square" rtlCol="0">
            <a:spAutoFit/>
          </a:bodyPr>
          <a:lstStyle/>
          <a:p>
            <a:r>
              <a:rPr lang="de-DE" sz="1200" dirty="0"/>
              <a:t>• </a:t>
            </a:r>
            <a:r>
              <a:rPr lang="de-DE" sz="1200" b="1" dirty="0"/>
              <a:t>Components (</a:t>
            </a:r>
            <a:r>
              <a:rPr lang="de-DE" sz="1200" b="1" dirty="0" err="1"/>
              <a:t>newComponent</a:t>
            </a:r>
            <a:r>
              <a:rPr lang="de-DE" sz="1200" b="1" dirty="0"/>
              <a:t>-Ordner)</a:t>
            </a:r>
            <a:r>
              <a:rPr lang="de-DE" sz="1200" dirty="0"/>
              <a:t>: Angular-Anwendungen bestehen aus einer Hierarchie von Komponenten (</a:t>
            </a:r>
            <a:r>
              <a:rPr lang="de-DE" sz="1200" i="1" dirty="0"/>
              <a:t>“</a:t>
            </a:r>
            <a:r>
              <a:rPr lang="de-DE" sz="1200" i="1" dirty="0" err="1"/>
              <a:t>app</a:t>
            </a:r>
            <a:r>
              <a:rPr lang="de-DE" sz="1200" i="1" dirty="0"/>
              <a:t>“-Komponente ist die oberste Komponente und standardmäßig mit &lt;</a:t>
            </a:r>
            <a:r>
              <a:rPr lang="de-DE" sz="1200" i="1" dirty="0" err="1"/>
              <a:t>app-root</a:t>
            </a:r>
            <a:r>
              <a:rPr lang="de-DE" sz="1200" i="1" dirty="0"/>
              <a:t>&gt; in index.html eingebunden</a:t>
            </a:r>
            <a:r>
              <a:rPr lang="de-DE" sz="1200" dirty="0"/>
              <a:t>), die die Benutzeroberfläche der Anwendung darstellen und die Interaktion mit dem Benutzer verwalten. </a:t>
            </a:r>
          </a:p>
          <a:p>
            <a:endParaRPr lang="de-DE" sz="1200" b="1" dirty="0"/>
          </a:p>
          <a:p>
            <a:r>
              <a:rPr lang="de-DE" sz="1200" dirty="0"/>
              <a:t>Die Komponente ist ein elementarer Baustein und definiert den Inhalt deiner Anwendung. Jede Komponente besteht aus zwei Bestandteilen: Template und Logik. Das Template beantwortet mit einer HTML Datei die Frage, wie einen Komponente aussehen soll. Das Verhalten und der Inhalt wird durch eine Type-Script Klasse definiert (Logik). Es gibt grundsätzlich zwei Arten, wie eine Komponente verwendet werden kann: Wiederverwendbar und spezifisch. In einer wiederverwendbaren Komponente wird das Aussehen und Verhalten festgelegt und der Inhalt von außen mit Hilfe von Inputs gesetzt. In einer spezifischen Komponente wird darüber hinaus auch der Inhalt definiert.</a:t>
            </a:r>
          </a:p>
          <a:p>
            <a:endParaRPr lang="de-DE" sz="1200" dirty="0"/>
          </a:p>
          <a:p>
            <a:r>
              <a:rPr lang="de-DE" sz="1200" dirty="0"/>
              <a:t>• </a:t>
            </a:r>
            <a:r>
              <a:rPr lang="de-DE" sz="1200" b="1" dirty="0"/>
              <a:t>Bestandteile einer Angular-Komponente (4 Stück): </a:t>
            </a:r>
            <a:r>
              <a:rPr lang="de-DE" sz="1200" dirty="0"/>
              <a:t>HTML-Datei, CSS/SCSS/SASS-Datei, TS-Datei, SPEC-Datei</a:t>
            </a:r>
          </a:p>
          <a:p>
            <a:endParaRPr lang="de-DE" sz="1200" dirty="0"/>
          </a:p>
          <a:p>
            <a:r>
              <a:rPr lang="de-DE" sz="1200" b="1" dirty="0"/>
              <a:t>ROOT-EBENE IST APP.COMPONENT</a:t>
            </a:r>
          </a:p>
          <a:p>
            <a:r>
              <a:rPr lang="de-DE" sz="1200" b="1" dirty="0"/>
              <a:t>app.component.html </a:t>
            </a:r>
            <a:r>
              <a:rPr lang="de-DE" sz="1200" dirty="0"/>
              <a:t>-&gt; Alles löschen bis auf </a:t>
            </a:r>
            <a:r>
              <a:rPr lang="de-DE" sz="1200" b="1" dirty="0">
                <a:solidFill>
                  <a:srgbClr val="0070C0"/>
                </a:solidFill>
              </a:rPr>
              <a:t>&lt;</a:t>
            </a:r>
            <a:r>
              <a:rPr lang="de-DE" sz="1200" b="1" dirty="0" err="1">
                <a:solidFill>
                  <a:srgbClr val="0070C0"/>
                </a:solidFill>
              </a:rPr>
              <a:t>router-outlet</a:t>
            </a:r>
            <a:r>
              <a:rPr lang="de-DE" sz="1200" b="1" dirty="0">
                <a:solidFill>
                  <a:srgbClr val="0070C0"/>
                </a:solidFill>
              </a:rPr>
              <a:t>&gt;&lt;/</a:t>
            </a:r>
            <a:r>
              <a:rPr lang="de-DE" sz="1200" b="1" dirty="0" err="1">
                <a:solidFill>
                  <a:srgbClr val="0070C0"/>
                </a:solidFill>
              </a:rPr>
              <a:t>router-outlet</a:t>
            </a:r>
            <a:r>
              <a:rPr lang="de-DE" sz="1200" b="1" dirty="0">
                <a:solidFill>
                  <a:srgbClr val="0070C0"/>
                </a:solidFill>
              </a:rPr>
              <a:t>&gt; </a:t>
            </a:r>
            <a:r>
              <a:rPr lang="de-DE" sz="1200" dirty="0"/>
              <a:t>(zeigt entsprechende Komponente beim Routing an)</a:t>
            </a:r>
          </a:p>
          <a:p>
            <a:r>
              <a:rPr lang="de-DE" sz="1200" b="1" dirty="0" err="1"/>
              <a:t>app.component.scss</a:t>
            </a:r>
            <a:endParaRPr lang="de-DE" sz="1200" b="1" dirty="0"/>
          </a:p>
          <a:p>
            <a:r>
              <a:rPr lang="de-DE" sz="1200" b="1" dirty="0" err="1"/>
              <a:t>app.component.ts</a:t>
            </a:r>
            <a:endParaRPr lang="de-DE" sz="1200" b="1" dirty="0"/>
          </a:p>
          <a:p>
            <a:r>
              <a:rPr lang="de-DE" sz="1200" b="1" dirty="0" err="1"/>
              <a:t>app.component.spec.ts</a:t>
            </a:r>
            <a:r>
              <a:rPr lang="de-DE" sz="1200" b="1" dirty="0"/>
              <a:t> </a:t>
            </a:r>
            <a:r>
              <a:rPr lang="de-DE" sz="1200" dirty="0"/>
              <a:t>-&gt; enthält Komponenten-Tests</a:t>
            </a:r>
            <a:endParaRPr lang="de-DE" sz="1200" b="1" dirty="0"/>
          </a:p>
          <a:p>
            <a:r>
              <a:rPr lang="de-DE" sz="1200" b="1" dirty="0" err="1"/>
              <a:t>app.module.ts</a:t>
            </a:r>
            <a:r>
              <a:rPr lang="de-DE" sz="1200" b="1" dirty="0"/>
              <a:t> </a:t>
            </a:r>
            <a:r>
              <a:rPr lang="de-DE" sz="1200" dirty="0"/>
              <a:t>-&gt; Hier kann man externe Module einbinden unter </a:t>
            </a:r>
            <a:r>
              <a:rPr lang="de-DE" sz="1200" dirty="0" err="1"/>
              <a:t>import</a:t>
            </a:r>
            <a:r>
              <a:rPr lang="de-DE" sz="1200" dirty="0"/>
              <a:t>  &amp; </a:t>
            </a:r>
            <a:r>
              <a:rPr lang="de-DE" sz="1200" dirty="0" err="1"/>
              <a:t>imports</a:t>
            </a:r>
            <a:r>
              <a:rPr lang="de-DE" sz="1200" dirty="0"/>
              <a:t>:[], wie z.B. Material Design</a:t>
            </a:r>
          </a:p>
          <a:p>
            <a:r>
              <a:rPr lang="de-DE" sz="1200" b="1" dirty="0" err="1"/>
              <a:t>app-routing.module.ts</a:t>
            </a:r>
            <a:r>
              <a:rPr lang="de-DE" sz="1200" dirty="0"/>
              <a:t>  -&gt; Hier werden neue Routen (Unterseiten) im Array </a:t>
            </a:r>
            <a:r>
              <a:rPr lang="de-DE" sz="1200" dirty="0" err="1"/>
              <a:t>routes</a:t>
            </a:r>
            <a:r>
              <a:rPr lang="de-DE" sz="1200" dirty="0"/>
              <a:t> = [</a:t>
            </a:r>
            <a:r>
              <a:rPr lang="de-DE" sz="1200" b="1" dirty="0">
                <a:solidFill>
                  <a:srgbClr val="FF0000"/>
                </a:solidFill>
              </a:rPr>
              <a:t>Welche http-Seite leitet zu welcher </a:t>
            </a:r>
            <a:r>
              <a:rPr lang="de-DE" sz="1200" b="1" dirty="0" err="1">
                <a:solidFill>
                  <a:srgbClr val="FF0000"/>
                </a:solidFill>
              </a:rPr>
              <a:t>Componente</a:t>
            </a:r>
            <a:r>
              <a:rPr lang="de-DE" sz="1200" b="1" dirty="0">
                <a:solidFill>
                  <a:srgbClr val="FF0000"/>
                </a:solidFill>
              </a:rPr>
              <a:t> weiter?</a:t>
            </a:r>
            <a:r>
              <a:rPr lang="de-DE" sz="1200" dirty="0"/>
              <a:t>]</a:t>
            </a:r>
            <a:r>
              <a:rPr lang="de-DE" sz="1200" b="1" dirty="0">
                <a:solidFill>
                  <a:srgbClr val="FF0000"/>
                </a:solidFill>
              </a:rPr>
              <a:t> </a:t>
            </a:r>
            <a:r>
              <a:rPr lang="de-DE" sz="1200" dirty="0"/>
              <a:t>angelegt + Imports</a:t>
            </a:r>
          </a:p>
          <a:p>
            <a:endParaRPr lang="de-DE" sz="1200" dirty="0"/>
          </a:p>
          <a:p>
            <a:endParaRPr lang="de-DE" sz="1200" dirty="0"/>
          </a:p>
          <a:p>
            <a:r>
              <a:rPr lang="de-DE" sz="1200" b="1" dirty="0"/>
              <a:t>Neue Komponente erstellen (g=</a:t>
            </a:r>
            <a:r>
              <a:rPr lang="de-DE" sz="1200" b="1" dirty="0" err="1"/>
              <a:t>generate</a:t>
            </a:r>
            <a:r>
              <a:rPr lang="de-DE" sz="1200" b="1" dirty="0"/>
              <a:t>; c=</a:t>
            </a:r>
            <a:r>
              <a:rPr lang="de-DE" sz="1200" b="1" dirty="0" err="1"/>
              <a:t>component</a:t>
            </a:r>
            <a:r>
              <a:rPr lang="de-DE" sz="1200" b="1" dirty="0"/>
              <a:t>):</a:t>
            </a:r>
          </a:p>
          <a:p>
            <a:r>
              <a:rPr lang="de-DE" sz="1200" b="1" dirty="0" err="1">
                <a:solidFill>
                  <a:srgbClr val="0070C0"/>
                </a:solidFill>
              </a:rPr>
              <a:t>ng</a:t>
            </a:r>
            <a:r>
              <a:rPr lang="de-DE" sz="1200" b="1" dirty="0">
                <a:solidFill>
                  <a:srgbClr val="0070C0"/>
                </a:solidFill>
              </a:rPr>
              <a:t> g c </a:t>
            </a:r>
            <a:r>
              <a:rPr lang="de-DE" sz="1200" b="1" dirty="0" err="1">
                <a:solidFill>
                  <a:srgbClr val="0070C0"/>
                </a:solidFill>
              </a:rPr>
              <a:t>newComponent</a:t>
            </a:r>
            <a:r>
              <a:rPr lang="de-DE" sz="1200" b="1" dirty="0"/>
              <a:t> </a:t>
            </a:r>
          </a:p>
          <a:p>
            <a:endParaRPr lang="de-DE" sz="1200" b="1" dirty="0"/>
          </a:p>
          <a:p>
            <a:r>
              <a:rPr lang="de-DE" sz="1200" b="1" dirty="0"/>
              <a:t>Komponente löschen:</a:t>
            </a:r>
          </a:p>
          <a:p>
            <a:r>
              <a:rPr lang="de-DE" sz="1200" dirty="0"/>
              <a:t>• Einfach Ordner &amp; Bezüge löschen und die Eintragung in </a:t>
            </a:r>
            <a:r>
              <a:rPr lang="de-DE" sz="1200" dirty="0" err="1"/>
              <a:t>app.module.ts</a:t>
            </a:r>
            <a:r>
              <a:rPr lang="de-DE" sz="1200" dirty="0"/>
              <a:t> (Imports und </a:t>
            </a:r>
            <a:r>
              <a:rPr lang="de-DE" sz="1200" dirty="0" err="1"/>
              <a:t>Declarations</a:t>
            </a:r>
            <a:r>
              <a:rPr lang="de-DE" sz="1200" dirty="0"/>
              <a:t>) löschen </a:t>
            </a:r>
            <a:r>
              <a:rPr lang="de-DE" sz="1200" b="1" dirty="0"/>
              <a:t>-&gt;</a:t>
            </a:r>
            <a:r>
              <a:rPr lang="de-DE" sz="1200" dirty="0"/>
              <a:t> </a:t>
            </a:r>
            <a:r>
              <a:rPr lang="de-DE" sz="1200" b="1" dirty="0"/>
              <a:t>DANN: </a:t>
            </a:r>
            <a:r>
              <a:rPr lang="de-DE" sz="1200" dirty="0"/>
              <a:t>Server neu starten</a:t>
            </a:r>
          </a:p>
          <a:p>
            <a:endParaRPr lang="de-DE" sz="1200" dirty="0"/>
          </a:p>
          <a:p>
            <a:r>
              <a:rPr lang="de-DE" sz="1200" b="1" dirty="0"/>
              <a:t>Komponente im HTML einbinden:</a:t>
            </a:r>
            <a:endParaRPr lang="de-DE" sz="1200" dirty="0"/>
          </a:p>
          <a:p>
            <a:r>
              <a:rPr lang="de-DE" sz="1200" dirty="0"/>
              <a:t>• Hier wird die Komponente </a:t>
            </a:r>
            <a:r>
              <a:rPr lang="de-DE" sz="1200" dirty="0" err="1"/>
              <a:t>header</a:t>
            </a:r>
            <a:r>
              <a:rPr lang="de-DE" sz="1200" dirty="0"/>
              <a:t> (über den </a:t>
            </a:r>
            <a:r>
              <a:rPr lang="de-DE" sz="1200" dirty="0" err="1"/>
              <a:t>Selector</a:t>
            </a:r>
            <a:r>
              <a:rPr lang="de-DE" sz="1200" dirty="0"/>
              <a:t> in der TS-Datei) in den HTML-Code einer anderen Komponente eingebunden  </a:t>
            </a:r>
          </a:p>
          <a:p>
            <a:r>
              <a:rPr lang="de-DE" sz="1200" b="1" dirty="0">
                <a:solidFill>
                  <a:srgbClr val="0070C0"/>
                </a:solidFill>
              </a:rPr>
              <a:t>&lt;</a:t>
            </a:r>
            <a:r>
              <a:rPr lang="de-DE" sz="1200" b="1" dirty="0" err="1">
                <a:solidFill>
                  <a:srgbClr val="0070C0"/>
                </a:solidFill>
              </a:rPr>
              <a:t>app</a:t>
            </a:r>
            <a:r>
              <a:rPr lang="de-DE" sz="1200" b="1" dirty="0">
                <a:solidFill>
                  <a:srgbClr val="0070C0"/>
                </a:solidFill>
              </a:rPr>
              <a:t>-header&gt;&lt;/</a:t>
            </a:r>
            <a:r>
              <a:rPr lang="de-DE" sz="1200" b="1" dirty="0" err="1">
                <a:solidFill>
                  <a:srgbClr val="0070C0"/>
                </a:solidFill>
              </a:rPr>
              <a:t>app</a:t>
            </a:r>
            <a:r>
              <a:rPr lang="de-DE" sz="1200" b="1" dirty="0">
                <a:solidFill>
                  <a:srgbClr val="0070C0"/>
                </a:solidFill>
              </a:rPr>
              <a:t>-header&gt;</a:t>
            </a:r>
          </a:p>
          <a:p>
            <a:endParaRPr lang="de-DE" sz="1200" dirty="0"/>
          </a:p>
        </p:txBody>
      </p:sp>
      <p:sp>
        <p:nvSpPr>
          <p:cNvPr id="3" name="Textfeld 2"/>
          <p:cNvSpPr txBox="1"/>
          <p:nvPr/>
        </p:nvSpPr>
        <p:spPr>
          <a:xfrm>
            <a:off x="2843808" y="0"/>
            <a:ext cx="2804935" cy="369332"/>
          </a:xfrm>
          <a:prstGeom prst="rect">
            <a:avLst/>
          </a:prstGeom>
          <a:noFill/>
        </p:spPr>
        <p:txBody>
          <a:bodyPr wrap="none" rtlCol="0">
            <a:spAutoFit/>
          </a:bodyPr>
          <a:lstStyle/>
          <a:p>
            <a:r>
              <a:rPr lang="de-DE" b="1" dirty="0"/>
              <a:t>7. Komponenten in Angular</a:t>
            </a:r>
          </a:p>
        </p:txBody>
      </p:sp>
    </p:spTree>
    <p:extLst>
      <p:ext uri="{BB962C8B-B14F-4D97-AF65-F5344CB8AC3E}">
        <p14:creationId xmlns:p14="http://schemas.microsoft.com/office/powerpoint/2010/main" val="936533434"/>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5206</Words>
  <Application>Microsoft Office PowerPoint</Application>
  <PresentationFormat>Bildschirmpräsentation (4:3)</PresentationFormat>
  <Paragraphs>814</Paragraphs>
  <Slides>33</Slides>
  <Notes>0</Notes>
  <HiddenSlides>0</HiddenSlides>
  <MMClips>0</MMClips>
  <ScaleCrop>false</ScaleCrop>
  <HeadingPairs>
    <vt:vector size="4" baseType="variant">
      <vt:variant>
        <vt:lpstr>Design</vt:lpstr>
      </vt:variant>
      <vt:variant>
        <vt:i4>1</vt:i4>
      </vt:variant>
      <vt:variant>
        <vt:lpstr>Folientitel</vt:lpstr>
      </vt:variant>
      <vt:variant>
        <vt:i4>33</vt:i4>
      </vt:variant>
    </vt:vector>
  </HeadingPairs>
  <TitlesOfParts>
    <vt:vector size="34" baseType="lpstr">
      <vt:lpstr>Larissa-Design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Tobias</dc:creator>
  <cp:lastModifiedBy>Tobias</cp:lastModifiedBy>
  <cp:revision>860</cp:revision>
  <dcterms:created xsi:type="dcterms:W3CDTF">2022-06-24T20:19:11Z</dcterms:created>
  <dcterms:modified xsi:type="dcterms:W3CDTF">2024-03-09T23:10:48Z</dcterms:modified>
</cp:coreProperties>
</file>