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77" r:id="rId1"/>
  </p:sldMasterIdLst>
  <p:notesMasterIdLst>
    <p:notesMasterId r:id="rId38"/>
  </p:notesMasterIdLst>
  <p:handoutMasterIdLst>
    <p:handoutMasterId r:id="rId39"/>
  </p:handoutMasterIdLst>
  <p:sldIdLst>
    <p:sldId id="276" r:id="rId2"/>
    <p:sldId id="384" r:id="rId3"/>
    <p:sldId id="385" r:id="rId4"/>
    <p:sldId id="386" r:id="rId5"/>
    <p:sldId id="359" r:id="rId6"/>
    <p:sldId id="360" r:id="rId7"/>
    <p:sldId id="364" r:id="rId8"/>
    <p:sldId id="354" r:id="rId9"/>
    <p:sldId id="380" r:id="rId10"/>
    <p:sldId id="381" r:id="rId11"/>
    <p:sldId id="367" r:id="rId12"/>
    <p:sldId id="362" r:id="rId13"/>
    <p:sldId id="383" r:id="rId14"/>
    <p:sldId id="366" r:id="rId15"/>
    <p:sldId id="352" r:id="rId16"/>
    <p:sldId id="394" r:id="rId17"/>
    <p:sldId id="355" r:id="rId18"/>
    <p:sldId id="368" r:id="rId19"/>
    <p:sldId id="369" r:id="rId20"/>
    <p:sldId id="388" r:id="rId21"/>
    <p:sldId id="371" r:id="rId22"/>
    <p:sldId id="356" r:id="rId23"/>
    <p:sldId id="372" r:id="rId24"/>
    <p:sldId id="407" r:id="rId25"/>
    <p:sldId id="405" r:id="rId26"/>
    <p:sldId id="357" r:id="rId27"/>
    <p:sldId id="395" r:id="rId28"/>
    <p:sldId id="404" r:id="rId29"/>
    <p:sldId id="377" r:id="rId30"/>
    <p:sldId id="358" r:id="rId31"/>
    <p:sldId id="378" r:id="rId32"/>
    <p:sldId id="406" r:id="rId33"/>
    <p:sldId id="389" r:id="rId34"/>
    <p:sldId id="379" r:id="rId35"/>
    <p:sldId id="340" r:id="rId36"/>
    <p:sldId id="348" r:id="rId37"/>
  </p:sldIdLst>
  <p:sldSz cx="9144000" cy="6858000" type="screen4x3"/>
  <p:notesSz cx="6858000" cy="9144000"/>
  <p:defaultTextStyle>
    <a:defPPr>
      <a:defRPr lang="en-US"/>
    </a:defPPr>
    <a:lvl1pPr algn="l" rtl="0" eaLnBrk="0" fontAlgn="base" hangingPunct="0">
      <a:spcBef>
        <a:spcPct val="0"/>
      </a:spcBef>
      <a:spcAft>
        <a:spcPct val="0"/>
      </a:spcAft>
      <a:defRPr sz="6200" kern="1200">
        <a:solidFill>
          <a:schemeClr val="tx1"/>
        </a:solidFill>
        <a:latin typeface="Arial" panose="020B0604020202020204" pitchFamily="34" charset="0"/>
        <a:ea typeface="SimSun" panose="02010600030101010101" pitchFamily="2" charset="-122"/>
        <a:cs typeface="+mn-cs"/>
      </a:defRPr>
    </a:lvl1pPr>
    <a:lvl2pPr marL="457200" algn="l" rtl="0" eaLnBrk="0" fontAlgn="base" hangingPunct="0">
      <a:spcBef>
        <a:spcPct val="0"/>
      </a:spcBef>
      <a:spcAft>
        <a:spcPct val="0"/>
      </a:spcAft>
      <a:defRPr sz="6200" kern="1200">
        <a:solidFill>
          <a:schemeClr val="tx1"/>
        </a:solidFill>
        <a:latin typeface="Arial" panose="020B0604020202020204" pitchFamily="34" charset="0"/>
        <a:ea typeface="SimSun" panose="02010600030101010101" pitchFamily="2" charset="-122"/>
        <a:cs typeface="+mn-cs"/>
      </a:defRPr>
    </a:lvl2pPr>
    <a:lvl3pPr marL="914400" algn="l" rtl="0" eaLnBrk="0" fontAlgn="base" hangingPunct="0">
      <a:spcBef>
        <a:spcPct val="0"/>
      </a:spcBef>
      <a:spcAft>
        <a:spcPct val="0"/>
      </a:spcAft>
      <a:defRPr sz="6200" kern="1200">
        <a:solidFill>
          <a:schemeClr val="tx1"/>
        </a:solidFill>
        <a:latin typeface="Arial" panose="020B0604020202020204" pitchFamily="34" charset="0"/>
        <a:ea typeface="SimSun" panose="02010600030101010101" pitchFamily="2" charset="-122"/>
        <a:cs typeface="+mn-cs"/>
      </a:defRPr>
    </a:lvl3pPr>
    <a:lvl4pPr marL="1371600" algn="l" rtl="0" eaLnBrk="0" fontAlgn="base" hangingPunct="0">
      <a:spcBef>
        <a:spcPct val="0"/>
      </a:spcBef>
      <a:spcAft>
        <a:spcPct val="0"/>
      </a:spcAft>
      <a:defRPr sz="6200" kern="1200">
        <a:solidFill>
          <a:schemeClr val="tx1"/>
        </a:solidFill>
        <a:latin typeface="Arial" panose="020B0604020202020204" pitchFamily="34" charset="0"/>
        <a:ea typeface="SimSun" panose="02010600030101010101" pitchFamily="2" charset="-122"/>
        <a:cs typeface="+mn-cs"/>
      </a:defRPr>
    </a:lvl4pPr>
    <a:lvl5pPr marL="1828800" algn="l" rtl="0" eaLnBrk="0" fontAlgn="base" hangingPunct="0">
      <a:spcBef>
        <a:spcPct val="0"/>
      </a:spcBef>
      <a:spcAft>
        <a:spcPct val="0"/>
      </a:spcAft>
      <a:defRPr sz="6200"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sz="6200"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sz="6200"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sz="6200"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sz="6200"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52" autoAdjust="0"/>
    <p:restoredTop sz="66545" autoAdjust="0"/>
  </p:normalViewPr>
  <p:slideViewPr>
    <p:cSldViewPr>
      <p:cViewPr varScale="1">
        <p:scale>
          <a:sx n="59" d="100"/>
          <a:sy n="59" d="100"/>
        </p:scale>
        <p:origin x="158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1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128"/>
              </a:defRPr>
            </a:lvl1pPr>
          </a:lstStyle>
          <a:p>
            <a:pPr>
              <a:defRPr/>
            </a:pPr>
            <a:endParaRPr lang="en-US"/>
          </a:p>
        </p:txBody>
      </p:sp>
      <p:sp>
        <p:nvSpPr>
          <p:cNvPr id="48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charset="-128"/>
              </a:defRPr>
            </a:lvl1pPr>
          </a:lstStyle>
          <a:p>
            <a:pPr>
              <a:defRPr/>
            </a:pPr>
            <a:endParaRPr lang="en-US"/>
          </a:p>
        </p:txBody>
      </p:sp>
      <p:sp>
        <p:nvSpPr>
          <p:cNvPr id="48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128"/>
              </a:defRPr>
            </a:lvl1pPr>
          </a:lstStyle>
          <a:p>
            <a:pPr>
              <a:defRPr/>
            </a:pPr>
            <a:endParaRPr lang="en-US"/>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MS PGothic" panose="020B0600070205080204" pitchFamily="34" charset="-128"/>
              </a:defRPr>
            </a:lvl1pPr>
          </a:lstStyle>
          <a:p>
            <a:pPr>
              <a:defRPr/>
            </a:pPr>
            <a:fld id="{42A2A1BE-C550-4945-AF89-F042F4B51C1F}" type="slidenum">
              <a:rPr lang="en-US"/>
              <a:pPr>
                <a:defRPr/>
              </a:pPr>
              <a:t>‹#›</a:t>
            </a:fld>
            <a:endParaRPr lang="en-US"/>
          </a:p>
        </p:txBody>
      </p:sp>
    </p:spTree>
    <p:extLst>
      <p:ext uri="{BB962C8B-B14F-4D97-AF65-F5344CB8AC3E}">
        <p14:creationId xmlns:p14="http://schemas.microsoft.com/office/powerpoint/2010/main" val="199964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latin typeface="Arial" charset="0"/>
                <a:ea typeface="ＭＳ Ｐゴシック" charset="-128"/>
              </a:defRPr>
            </a:lvl1pPr>
          </a:lstStyle>
          <a:p>
            <a:pPr>
              <a:defRPr/>
            </a:pPr>
            <a:endParaRPr lang="en-US"/>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latin typeface="Arial" charset="0"/>
                <a:ea typeface="ＭＳ Ｐゴシック" charset="-128"/>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latin typeface="Arial" charset="0"/>
                <a:ea typeface="ＭＳ Ｐゴシック" charset="-128"/>
              </a:defRPr>
            </a:lvl1pPr>
          </a:lstStyle>
          <a:p>
            <a:pPr>
              <a:defRPr/>
            </a:pPr>
            <a:endParaRPr lang="en-US"/>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ea typeface="MS PGothic" panose="020B0600070205080204" pitchFamily="34" charset="-128"/>
              </a:defRPr>
            </a:lvl1pPr>
          </a:lstStyle>
          <a:p>
            <a:pPr>
              <a:defRPr/>
            </a:pPr>
            <a:fld id="{37964EC9-A2D0-460D-A4D0-59D52F013C0E}" type="slidenum">
              <a:rPr lang="en-US"/>
              <a:pPr>
                <a:defRPr/>
              </a:pPr>
              <a:t>‹#›</a:t>
            </a:fld>
            <a:endParaRPr lang="en-US"/>
          </a:p>
        </p:txBody>
      </p:sp>
    </p:spTree>
    <p:extLst>
      <p:ext uri="{BB962C8B-B14F-4D97-AF65-F5344CB8AC3E}">
        <p14:creationId xmlns:p14="http://schemas.microsoft.com/office/powerpoint/2010/main" val="3983356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E27F0D5-7EC3-4E25-9640-BCF8DAF46626}" type="slidenum">
              <a:rPr lang="en-US" altLang="en-US" smtClean="0"/>
              <a:pPr>
                <a:spcBef>
                  <a:spcPct val="0"/>
                </a:spcBef>
              </a:pPr>
              <a:t>1</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66764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applications of Partially </a:t>
            </a:r>
            <a:r>
              <a:rPr lang="en-US" dirty="0" err="1"/>
              <a:t>Homomorphic</a:t>
            </a:r>
            <a:r>
              <a:rPr lang="en-US" baseline="0" dirty="0"/>
              <a:t> Encryption (PHE). In e-Voting system, PHE can be used to tally the votes encrypted by the voters; the encrypted totals are decrypted publicly. Some digital cash systems use blind signatures which make use of </a:t>
            </a:r>
            <a:r>
              <a:rPr lang="en-US" baseline="0" dirty="0" err="1"/>
              <a:t>homomorphic</a:t>
            </a:r>
            <a:r>
              <a:rPr lang="en-US" baseline="0" dirty="0"/>
              <a:t> properties of RSA, for instance. To implement shuffle in </a:t>
            </a:r>
            <a:r>
              <a:rPr lang="en-US" baseline="0" dirty="0" err="1"/>
              <a:t>mixnets</a:t>
            </a:r>
            <a:r>
              <a:rPr lang="en-US" baseline="0" dirty="0"/>
              <a:t>, one can use the re-randomization property of PHE, i.e., E(m) -&gt; E’(m). PSI has various applications, include Privacy-Preserving Paternity Testing (see HIT2 lecture).</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11</a:t>
            </a:fld>
            <a:endParaRPr lang="en-US"/>
          </a:p>
        </p:txBody>
      </p:sp>
    </p:spTree>
    <p:extLst>
      <p:ext uri="{BB962C8B-B14F-4D97-AF65-F5344CB8AC3E}">
        <p14:creationId xmlns:p14="http://schemas.microsoft.com/office/powerpoint/2010/main" val="4106424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 refers to the</a:t>
            </a:r>
            <a:r>
              <a:rPr lang="en-US" baseline="0" dirty="0"/>
              <a:t> operation in the plaintext space. With AHE we get a multiplication by a constant operation for free.</a:t>
            </a:r>
          </a:p>
          <a:p>
            <a:endParaRPr lang="en-US" baseline="0" dirty="0"/>
          </a:p>
          <a:p>
            <a:r>
              <a:rPr lang="en-US" baseline="0" dirty="0"/>
              <a:t>In practice, we need the cryptosystem to be IND-CPA secure. In particular, this means that they provide nondeterministic (i.e., randomized) encryption; two </a:t>
            </a:r>
            <a:r>
              <a:rPr lang="en-US" baseline="0" dirty="0" err="1"/>
              <a:t>ciphertexts</a:t>
            </a:r>
            <a:r>
              <a:rPr lang="en-US" baseline="0" dirty="0"/>
              <a:t> for the same plaintext will be different with high probability.</a:t>
            </a:r>
          </a:p>
          <a:p>
            <a:endParaRPr lang="en-US" baseline="0" dirty="0"/>
          </a:p>
          <a:p>
            <a:r>
              <a:rPr lang="en-US" baseline="0" dirty="0" err="1"/>
              <a:t>Paillier</a:t>
            </a:r>
            <a:r>
              <a:rPr lang="en-US" baseline="0" dirty="0"/>
              <a:t>: </a:t>
            </a:r>
            <a:r>
              <a:rPr lang="en-US" baseline="0" dirty="0" err="1"/>
              <a:t>Paillier</a:t>
            </a:r>
            <a:r>
              <a:rPr lang="en-US" baseline="0" dirty="0"/>
              <a:t>, Pascal. "Public-key cryptosystems based on composite degree </a:t>
            </a:r>
            <a:r>
              <a:rPr lang="en-US" baseline="0" dirty="0" err="1"/>
              <a:t>residuosity</a:t>
            </a:r>
            <a:r>
              <a:rPr lang="en-US" baseline="0" dirty="0"/>
              <a:t> classes." EUROCRYPT '99.</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12</a:t>
            </a:fld>
            <a:endParaRPr lang="en-US"/>
          </a:p>
        </p:txBody>
      </p:sp>
    </p:spTree>
    <p:extLst>
      <p:ext uri="{BB962C8B-B14F-4D97-AF65-F5344CB8AC3E}">
        <p14:creationId xmlns:p14="http://schemas.microsoft.com/office/powerpoint/2010/main" val="3631504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Honest-but-curious is a threat model well</a:t>
            </a:r>
            <a:r>
              <a:rPr lang="en-US" baseline="0" dirty="0"/>
              <a:t> suited for</a:t>
            </a:r>
            <a:r>
              <a:rPr lang="en-US" dirty="0"/>
              <a:t> cloud services.</a:t>
            </a:r>
            <a:r>
              <a:rPr lang="en-US" baseline="0" dirty="0"/>
              <a:t> Curious insiders (e.g., </a:t>
            </a:r>
            <a:r>
              <a:rPr lang="en-US" baseline="0" dirty="0" err="1"/>
              <a:t>sysadmins</a:t>
            </a:r>
            <a:r>
              <a:rPr lang="en-US" baseline="0" dirty="0"/>
              <a:t>) may try to observe customers’ systems but would not prevent the correct operation of those systems. </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13</a:t>
            </a:fld>
            <a:endParaRPr lang="en-US"/>
          </a:p>
        </p:txBody>
      </p:sp>
    </p:spTree>
    <p:extLst>
      <p:ext uri="{BB962C8B-B14F-4D97-AF65-F5344CB8AC3E}">
        <p14:creationId xmlns:p14="http://schemas.microsoft.com/office/powerpoint/2010/main" val="340235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One can use garbled circuits to do two-party computation, or secret sharing to do multiparty</a:t>
            </a:r>
            <a:r>
              <a:rPr lang="en-US" baseline="0" dirty="0"/>
              <a:t> computation.</a:t>
            </a:r>
          </a:p>
          <a:p>
            <a:r>
              <a:rPr lang="en-US" baseline="0" dirty="0"/>
              <a:t>- The secure multiparty computation settings are not as general as the settings for FHE, but computation of arbitrary functions is possible.</a:t>
            </a:r>
          </a:p>
          <a:p>
            <a:endParaRPr lang="en-US" baseline="0" dirty="0"/>
          </a:p>
          <a:p>
            <a:r>
              <a:rPr lang="en-US" dirty="0"/>
              <a:t>GC: Yao, Andrew Chi-</a:t>
            </a:r>
            <a:r>
              <a:rPr lang="en-US" dirty="0" err="1"/>
              <a:t>Chih</a:t>
            </a:r>
            <a:r>
              <a:rPr lang="en-US" dirty="0"/>
              <a:t>, "How to Generate and Exchange Secrets" (Extended Abstract). FOCS '87.</a:t>
            </a:r>
          </a:p>
          <a:p>
            <a:r>
              <a:rPr lang="en-US" dirty="0"/>
              <a:t>Shamir</a:t>
            </a:r>
            <a:r>
              <a:rPr lang="en-US" baseline="0" dirty="0"/>
              <a:t> secret sharing: Shamir, </a:t>
            </a:r>
            <a:r>
              <a:rPr lang="en-US" baseline="0" dirty="0" err="1"/>
              <a:t>Adi</a:t>
            </a:r>
            <a:r>
              <a:rPr lang="en-US" baseline="0" dirty="0"/>
              <a:t>. "How to share a secret." Communications of the ACM 1979.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14</a:t>
            </a:fld>
            <a:endParaRPr lang="en-US"/>
          </a:p>
        </p:txBody>
      </p:sp>
    </p:spTree>
    <p:extLst>
      <p:ext uri="{BB962C8B-B14F-4D97-AF65-F5344CB8AC3E}">
        <p14:creationId xmlns:p14="http://schemas.microsoft.com/office/powerpoint/2010/main" val="1018584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C6B8C11-9BC0-4CE4-B4C0-2A4E3984CAB9}" type="slidenum">
              <a:rPr lang="en-US" altLang="en-US" smtClean="0"/>
              <a:pPr>
                <a:spcBef>
                  <a:spcPct val="0"/>
                </a:spcBef>
              </a:pPr>
              <a:t>16</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09737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outsource data storage. </a:t>
            </a:r>
            <a:r>
              <a:rPr lang="en-US" baseline="0" dirty="0"/>
              <a:t>To do this we encrypt the documents, but we still want to be able to search the documents without needed the client decrypt and search locally. </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17</a:t>
            </a:fld>
            <a:endParaRPr lang="en-US"/>
          </a:p>
        </p:txBody>
      </p:sp>
    </p:spTree>
    <p:extLst>
      <p:ext uri="{BB962C8B-B14F-4D97-AF65-F5344CB8AC3E}">
        <p14:creationId xmlns:p14="http://schemas.microsoft.com/office/powerpoint/2010/main" val="14031675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phases.</a:t>
            </a:r>
            <a:r>
              <a:rPr lang="en-US" baseline="0" dirty="0"/>
              <a:t> During initialization the client generates a plaintext index from its document collection. It then encrypts both the document collection and the index and sends them to the server. During search, the client encrypts the keyword of interest. The server is able </a:t>
            </a:r>
            <a:r>
              <a:rPr lang="en-US" baseline="0"/>
              <a:t>to </a:t>
            </a:r>
            <a:r>
              <a:rPr lang="en-US" baseline="0" smtClean="0"/>
              <a:t>look up </a:t>
            </a:r>
            <a:r>
              <a:rPr lang="en-US" baseline="0" dirty="0"/>
              <a:t>the keyword in the encrypted index and return the encrypted documents that contain that keyword.</a:t>
            </a:r>
          </a:p>
          <a:p>
            <a:endParaRPr lang="en-US" baseline="0" dirty="0"/>
          </a:p>
          <a:p>
            <a:r>
              <a:rPr lang="en-US" baseline="0" dirty="0"/>
              <a:t>Client sends index to server because it may not have the capability to store it locally.</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18</a:t>
            </a:fld>
            <a:endParaRPr lang="en-US"/>
          </a:p>
        </p:txBody>
      </p:sp>
    </p:spTree>
    <p:extLst>
      <p:ext uri="{BB962C8B-B14F-4D97-AF65-F5344CB8AC3E}">
        <p14:creationId xmlns:p14="http://schemas.microsoft.com/office/powerpoint/2010/main" val="2818358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reveal that we may</a:t>
            </a:r>
            <a:r>
              <a:rPr lang="en-US" baseline="0" dirty="0"/>
              <a:t> want to keep secret?</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19</a:t>
            </a:fld>
            <a:endParaRPr lang="en-US"/>
          </a:p>
        </p:txBody>
      </p:sp>
    </p:spTree>
    <p:extLst>
      <p:ext uri="{BB962C8B-B14F-4D97-AF65-F5344CB8AC3E}">
        <p14:creationId xmlns:p14="http://schemas.microsoft.com/office/powerpoint/2010/main" val="1507472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20</a:t>
            </a:fld>
            <a:endParaRPr lang="en-US"/>
          </a:p>
        </p:txBody>
      </p:sp>
    </p:spTree>
    <p:extLst>
      <p:ext uri="{BB962C8B-B14F-4D97-AF65-F5344CB8AC3E}">
        <p14:creationId xmlns:p14="http://schemas.microsoft.com/office/powerpoint/2010/main" val="4266731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[IKK12] Islam, M., Mehmet </a:t>
            </a:r>
            <a:r>
              <a:rPr lang="en-US" altLang="en-US" dirty="0" err="1"/>
              <a:t>Kuzu</a:t>
            </a:r>
            <a:r>
              <a:rPr lang="en-US" altLang="en-US" dirty="0"/>
              <a:t>, and Murat </a:t>
            </a:r>
            <a:r>
              <a:rPr lang="en-US" altLang="en-US" dirty="0" err="1"/>
              <a:t>Kantarcioglu</a:t>
            </a:r>
            <a:r>
              <a:rPr lang="en-US" altLang="en-US" dirty="0"/>
              <a:t>. "Access pattern disclosure on searchable encryption: Ramification, attack and mitigation." NDSS 2012.</a:t>
            </a:r>
          </a:p>
          <a:p>
            <a:endParaRPr lang="en-US" dirty="0"/>
          </a:p>
          <a:p>
            <a:r>
              <a:rPr lang="en-US" dirty="0"/>
              <a:t>Recent results: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[CGPR15] Cash, D., Grubbs, P., Perry, J. and </a:t>
            </a:r>
            <a:r>
              <a:rPr lang="en-US" dirty="0" err="1"/>
              <a:t>Ristenpart</a:t>
            </a:r>
            <a:r>
              <a:rPr lang="en-US" dirty="0"/>
              <a:t>, T. “Leakage-abuse attacks against searchable encryption.” ACM CCS 2015.</a:t>
            </a:r>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21</a:t>
            </a:fld>
            <a:endParaRPr lang="en-US"/>
          </a:p>
        </p:txBody>
      </p:sp>
    </p:spTree>
    <p:extLst>
      <p:ext uri="{BB962C8B-B14F-4D97-AF65-F5344CB8AC3E}">
        <p14:creationId xmlns:p14="http://schemas.microsoft.com/office/powerpoint/2010/main" val="2674915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2</a:t>
            </a:fld>
            <a:endParaRPr lang="en-US"/>
          </a:p>
        </p:txBody>
      </p:sp>
    </p:spTree>
    <p:extLst>
      <p:ext uri="{BB962C8B-B14F-4D97-AF65-F5344CB8AC3E}">
        <p14:creationId xmlns:p14="http://schemas.microsoft.com/office/powerpoint/2010/main" val="3884134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22</a:t>
            </a:fld>
            <a:endParaRPr lang="en-US"/>
          </a:p>
        </p:txBody>
      </p:sp>
    </p:spTree>
    <p:extLst>
      <p:ext uri="{BB962C8B-B14F-4D97-AF65-F5344CB8AC3E}">
        <p14:creationId xmlns:p14="http://schemas.microsoft.com/office/powerpoint/2010/main" val="2229140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23</a:t>
            </a:fld>
            <a:endParaRPr lang="en-US"/>
          </a:p>
        </p:txBody>
      </p:sp>
    </p:spTree>
    <p:extLst>
      <p:ext uri="{BB962C8B-B14F-4D97-AF65-F5344CB8AC3E}">
        <p14:creationId xmlns:p14="http://schemas.microsoft.com/office/powerpoint/2010/main" val="239932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24</a:t>
            </a:fld>
            <a:endParaRPr lang="en-US"/>
          </a:p>
        </p:txBody>
      </p:sp>
    </p:spTree>
    <p:extLst>
      <p:ext uri="{BB962C8B-B14F-4D97-AF65-F5344CB8AC3E}">
        <p14:creationId xmlns:p14="http://schemas.microsoft.com/office/powerpoint/2010/main" val="1730933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a:t>
            </a:r>
            <a:r>
              <a:rPr lang="en-US" baseline="0" dirty="0"/>
              <a:t> each epoch, i.e., sequence of </a:t>
            </a:r>
            <a:r>
              <a:rPr lang="en-US" baseline="0" dirty="0" err="1"/>
              <a:t>sqrt</a:t>
            </a:r>
            <a:r>
              <a:rPr lang="en-US" baseline="0" dirty="0"/>
              <a:t>(N) accesses, we access an element at most once in the permuted memory to avoid leaking frequency. We place it in the shelter so that we can retrieve it if needed again during the same epoch. If it is in the shelter, we access a </a:t>
            </a:r>
            <a:r>
              <a:rPr lang="en-US" baseline="0" dirty="0" smtClean="0"/>
              <a:t>dummy </a:t>
            </a:r>
            <a:r>
              <a:rPr lang="en-US" baseline="0" dirty="0"/>
              <a:t>to hide that fact. At the end of the epoch we need to reshuffle the whole memory to prevent access from the current epoch being tied back to those of previous epochs.</a:t>
            </a:r>
            <a:endParaRPr lang="en-US" dirty="0"/>
          </a:p>
          <a:p>
            <a:endParaRPr lang="en-US" dirty="0"/>
          </a:p>
          <a:p>
            <a:r>
              <a:rPr lang="en-US" dirty="0"/>
              <a:t>To implement reshuffling, we need to be able to obliviously sort N elements storing only a fixed number of words. </a:t>
            </a:r>
            <a:r>
              <a:rPr lang="en-US" dirty="0" smtClean="0"/>
              <a:t>To </a:t>
            </a:r>
            <a:r>
              <a:rPr lang="en-US" dirty="0"/>
              <a:t>do this </a:t>
            </a:r>
            <a:r>
              <a:rPr lang="en-US" dirty="0" smtClean="0"/>
              <a:t>one </a:t>
            </a:r>
            <a:r>
              <a:rPr lang="en-US" dirty="0"/>
              <a:t>can use </a:t>
            </a:r>
            <a:r>
              <a:rPr lang="en-US" dirty="0" smtClean="0"/>
              <a:t>Batcher’s </a:t>
            </a:r>
            <a:r>
              <a:rPr lang="en-US" dirty="0"/>
              <a:t>Sorting</a:t>
            </a:r>
            <a:r>
              <a:rPr lang="en-US" baseline="0" dirty="0"/>
              <a:t> Network. The details are in the paper: </a:t>
            </a:r>
            <a:r>
              <a:rPr lang="en-US" baseline="0" dirty="0" err="1"/>
              <a:t>Goldreich</a:t>
            </a:r>
            <a:r>
              <a:rPr lang="en-US" baseline="0" dirty="0"/>
              <a:t>, </a:t>
            </a:r>
            <a:r>
              <a:rPr lang="en-US" baseline="0" dirty="0" err="1"/>
              <a:t>Oded</a:t>
            </a:r>
            <a:r>
              <a:rPr lang="en-US" baseline="0" dirty="0"/>
              <a:t>, and </a:t>
            </a:r>
            <a:r>
              <a:rPr lang="en-US" baseline="0" dirty="0" err="1"/>
              <a:t>Rafail</a:t>
            </a:r>
            <a:r>
              <a:rPr lang="en-US" baseline="0" dirty="0"/>
              <a:t> </a:t>
            </a:r>
            <a:r>
              <a:rPr lang="en-US" baseline="0" dirty="0" err="1"/>
              <a:t>Ostrovsky</a:t>
            </a:r>
            <a:r>
              <a:rPr lang="en-US" baseline="0" dirty="0"/>
              <a:t>. "Software protection and simulation on oblivious RAMs." Journal of the ACM (JACM) 1996.</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25</a:t>
            </a:fld>
            <a:endParaRPr lang="en-US"/>
          </a:p>
        </p:txBody>
      </p:sp>
    </p:spTree>
    <p:extLst>
      <p:ext uri="{BB962C8B-B14F-4D97-AF65-F5344CB8AC3E}">
        <p14:creationId xmlns:p14="http://schemas.microsoft.com/office/powerpoint/2010/main" val="2018884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C6B8C11-9BC0-4CE4-B4C0-2A4E3984CAB9}" type="slidenum">
              <a:rPr lang="en-US" altLang="en-US" smtClean="0"/>
              <a:pPr>
                <a:spcBef>
                  <a:spcPct val="0"/>
                </a:spcBef>
              </a:pPr>
              <a:t>27</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80358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2962700-4E75-4275-9830-F04344978A70}" type="slidenum">
              <a:rPr lang="en-US" altLang="en-US" smtClean="0">
                <a:solidFill>
                  <a:srgbClr val="000000"/>
                </a:solidFill>
                <a:latin typeface="Times" panose="02020603050405020304" pitchFamily="18" charset="0"/>
                <a:ea typeface="SimSun" panose="02010600030101010101" pitchFamily="2" charset="-122"/>
              </a:rPr>
              <a:pPr>
                <a:spcBef>
                  <a:spcPct val="0"/>
                </a:spcBef>
              </a:pPr>
              <a:t>29</a:t>
            </a:fld>
            <a:endParaRPr lang="en-US" altLang="en-US">
              <a:solidFill>
                <a:srgbClr val="000000"/>
              </a:solidFill>
              <a:latin typeface="Times" panose="02020603050405020304" pitchFamily="18" charset="0"/>
              <a:ea typeface="SimSun" panose="02010600030101010101" pitchFamily="2" charset="-122"/>
            </a:endParaRPr>
          </a:p>
        </p:txBody>
      </p:sp>
    </p:spTree>
    <p:extLst>
      <p:ext uri="{BB962C8B-B14F-4D97-AF65-F5344CB8AC3E}">
        <p14:creationId xmlns:p14="http://schemas.microsoft.com/office/powerpoint/2010/main" val="1842935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[FNP04]:</a:t>
            </a:r>
            <a:r>
              <a:rPr lang="en-US" altLang="en-US" baseline="0" dirty="0"/>
              <a:t> Freedman, </a:t>
            </a:r>
            <a:r>
              <a:rPr lang="en-US" altLang="en-US" baseline="0" dirty="0" err="1"/>
              <a:t>Nissim</a:t>
            </a:r>
            <a:r>
              <a:rPr lang="en-US" altLang="en-US" baseline="0" dirty="0"/>
              <a:t>, </a:t>
            </a:r>
            <a:r>
              <a:rPr lang="en-US" altLang="en-US" baseline="0" dirty="0" err="1"/>
              <a:t>Pinkas</a:t>
            </a:r>
            <a:r>
              <a:rPr lang="en-US" altLang="en-US" baseline="0" dirty="0"/>
              <a:t>. "Efficient private matching and set intersection." EUROCRYPT 2004.</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30</a:t>
            </a:fld>
            <a:endParaRPr lang="en-US"/>
          </a:p>
        </p:txBody>
      </p:sp>
    </p:spTree>
    <p:extLst>
      <p:ext uri="{BB962C8B-B14F-4D97-AF65-F5344CB8AC3E}">
        <p14:creationId xmlns:p14="http://schemas.microsoft.com/office/powerpoint/2010/main" val="4243305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modify this scheme such that we only get the cardinality</a:t>
            </a:r>
            <a:r>
              <a:rPr lang="en-US" baseline="0" dirty="0"/>
              <a:t> of the intersection? </a:t>
            </a:r>
          </a:p>
          <a:p>
            <a:r>
              <a:rPr lang="en-US" baseline="0" dirty="0"/>
              <a:t>Compute </a:t>
            </a:r>
            <a:r>
              <a:rPr lang="en-US" altLang="en-US" sz="1200" i="1" dirty="0"/>
              <a:t>E(</a:t>
            </a:r>
            <a:r>
              <a:rPr lang="en-US" altLang="en-US" sz="1200" i="1" dirty="0" err="1"/>
              <a:t>r</a:t>
            </a:r>
            <a:r>
              <a:rPr lang="en-US" altLang="en-US" sz="1200" i="1" baseline="-25000" dirty="0" err="1"/>
              <a:t>j</a:t>
            </a:r>
            <a:r>
              <a:rPr lang="en-US" altLang="en-US" sz="1200" i="1" dirty="0"/>
              <a:t> P(</a:t>
            </a:r>
            <a:r>
              <a:rPr lang="en-US" altLang="en-US" sz="1200" i="1" dirty="0" err="1"/>
              <a:t>s</a:t>
            </a:r>
            <a:r>
              <a:rPr lang="en-US" altLang="en-US" sz="1200" i="1" baseline="-25000" dirty="0" err="1"/>
              <a:t>j</a:t>
            </a:r>
            <a:r>
              <a:rPr lang="en-US" altLang="en-US" sz="1200" i="1" dirty="0"/>
              <a:t>)) </a:t>
            </a:r>
            <a:r>
              <a:rPr lang="en-US" altLang="en-US" sz="1200" i="0" dirty="0"/>
              <a:t>instead</a:t>
            </a:r>
            <a:r>
              <a:rPr lang="en-US" altLang="en-US" sz="1200" i="0" baseline="0" dirty="0"/>
              <a:t> of</a:t>
            </a:r>
            <a:r>
              <a:rPr lang="en-US" altLang="en-US" sz="1200" i="1" baseline="0" dirty="0"/>
              <a:t> </a:t>
            </a:r>
            <a:r>
              <a:rPr lang="en-US" altLang="en-US" sz="1200" i="1" dirty="0"/>
              <a:t>E(</a:t>
            </a:r>
            <a:r>
              <a:rPr lang="en-US" altLang="en-US" sz="1200" i="1" dirty="0" err="1"/>
              <a:t>r</a:t>
            </a:r>
            <a:r>
              <a:rPr lang="en-US" altLang="en-US" sz="1200" i="1" baseline="-25000" dirty="0" err="1"/>
              <a:t>j</a:t>
            </a:r>
            <a:r>
              <a:rPr lang="en-US" altLang="en-US" sz="1200" i="1" dirty="0"/>
              <a:t> P(</a:t>
            </a:r>
            <a:r>
              <a:rPr lang="en-US" altLang="en-US" sz="1200" i="1" dirty="0" err="1"/>
              <a:t>s</a:t>
            </a:r>
            <a:r>
              <a:rPr lang="en-US" altLang="en-US" sz="1200" i="1" baseline="-25000" dirty="0" err="1"/>
              <a:t>j</a:t>
            </a:r>
            <a:r>
              <a:rPr lang="en-US" altLang="en-US" sz="1200" i="1" dirty="0"/>
              <a:t>) + </a:t>
            </a:r>
            <a:r>
              <a:rPr lang="en-US" altLang="en-US" sz="1200" i="1" dirty="0" err="1"/>
              <a:t>s</a:t>
            </a:r>
            <a:r>
              <a:rPr lang="en-US" altLang="en-US" sz="1200" i="1" baseline="-25000" dirty="0" err="1"/>
              <a:t>j</a:t>
            </a:r>
            <a:r>
              <a:rPr lang="en-US" altLang="en-US" sz="1200" i="1" dirty="0"/>
              <a:t>)</a:t>
            </a:r>
            <a:r>
              <a:rPr lang="en-US" altLang="en-US" sz="1200" i="0" dirty="0"/>
              <a:t>, the</a:t>
            </a:r>
            <a:r>
              <a:rPr lang="en-US" altLang="en-US" sz="1200" i="0" baseline="0" dirty="0"/>
              <a:t> number of encryptions of ‘0’ is the cardinality of the intersection</a:t>
            </a:r>
            <a:r>
              <a:rPr lang="en-US" altLang="en-US" sz="1200" i="1" dirty="0"/>
              <a:t>.</a:t>
            </a:r>
          </a:p>
          <a:p>
            <a:endParaRPr lang="en-US" sz="1200" i="1"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See </a:t>
            </a:r>
            <a:r>
              <a:rPr lang="en-US" baseline="0" dirty="0" err="1"/>
              <a:t>Paillier</a:t>
            </a:r>
            <a:r>
              <a:rPr lang="en-US" baseline="0" dirty="0"/>
              <a:t> for an additive homomorphic scheme that can be used here: </a:t>
            </a:r>
            <a:r>
              <a:rPr lang="en-US" baseline="0" dirty="0" err="1"/>
              <a:t>Paillier</a:t>
            </a:r>
            <a:r>
              <a:rPr lang="en-US" baseline="0" dirty="0"/>
              <a:t>, Pascal. "Public-key cryptosystems based on composite degree </a:t>
            </a:r>
            <a:r>
              <a:rPr lang="en-US" baseline="0" dirty="0" err="1"/>
              <a:t>residuosity</a:t>
            </a:r>
            <a:r>
              <a:rPr lang="en-US" baseline="0" dirty="0"/>
              <a:t> classes." EUROCRYPT '99.</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31</a:t>
            </a:fld>
            <a:endParaRPr lang="en-US"/>
          </a:p>
        </p:txBody>
      </p:sp>
    </p:spTree>
    <p:extLst>
      <p:ext uri="{BB962C8B-B14F-4D97-AF65-F5344CB8AC3E}">
        <p14:creationId xmlns:p14="http://schemas.microsoft.com/office/powerpoint/2010/main" val="1113805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 refers to the</a:t>
            </a:r>
            <a:r>
              <a:rPr lang="en-US" baseline="0" dirty="0"/>
              <a:t> operation in the plaintext space. With AHE we get a multiplication by a constant operation for free.</a:t>
            </a:r>
          </a:p>
          <a:p>
            <a:endParaRPr lang="en-US" baseline="0" dirty="0"/>
          </a:p>
          <a:p>
            <a:r>
              <a:rPr lang="en-US" baseline="0" dirty="0"/>
              <a:t>In practice, we need the cryptosystem to be IND-CPA secure. In particular, this means that they provide nondeterministic (i.e., randomized) encryption; two </a:t>
            </a:r>
            <a:r>
              <a:rPr lang="en-US" baseline="0" dirty="0" err="1"/>
              <a:t>ciphertexts</a:t>
            </a:r>
            <a:r>
              <a:rPr lang="en-US" baseline="0" dirty="0"/>
              <a:t> for the same plaintext will be different with high probability.</a:t>
            </a:r>
          </a:p>
          <a:p>
            <a:endParaRPr lang="en-US" baseline="0" dirty="0"/>
          </a:p>
          <a:p>
            <a:r>
              <a:rPr lang="en-US" baseline="0" dirty="0" err="1"/>
              <a:t>Paillier</a:t>
            </a:r>
            <a:r>
              <a:rPr lang="en-US" baseline="0" dirty="0"/>
              <a:t>: </a:t>
            </a:r>
            <a:r>
              <a:rPr lang="en-US" baseline="0" dirty="0" err="1"/>
              <a:t>Paillier</a:t>
            </a:r>
            <a:r>
              <a:rPr lang="en-US" baseline="0" dirty="0"/>
              <a:t>, Pascal. "Public-key cryptosystems based on composite degree </a:t>
            </a:r>
            <a:r>
              <a:rPr lang="en-US" baseline="0" dirty="0" err="1"/>
              <a:t>residuosity</a:t>
            </a:r>
            <a:r>
              <a:rPr lang="en-US" baseline="0" dirty="0"/>
              <a:t> classes." EUROCRYPT '99.</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32</a:t>
            </a:fld>
            <a:endParaRPr lang="en-US"/>
          </a:p>
        </p:txBody>
      </p:sp>
    </p:spTree>
    <p:extLst>
      <p:ext uri="{BB962C8B-B14F-4D97-AF65-F5344CB8AC3E}">
        <p14:creationId xmlns:p14="http://schemas.microsoft.com/office/powerpoint/2010/main" val="1872583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9DC38FF-514C-4681-A12E-ACE14F3F0C07}" type="slidenum">
              <a:rPr lang="en-US" altLang="en-US" smtClean="0"/>
              <a:pPr>
                <a:spcBef>
                  <a:spcPct val="0"/>
                </a:spcBef>
              </a:pPr>
              <a:t>35</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32256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Ciphertext</a:t>
            </a:r>
            <a:r>
              <a:rPr lang="en-US" dirty="0"/>
              <a:t>-only attacks: attacker knows </a:t>
            </a:r>
            <a:r>
              <a:rPr lang="en-US" dirty="0" err="1"/>
              <a:t>ciphertexts</a:t>
            </a:r>
            <a:r>
              <a:rPr lang="en-US" dirty="0"/>
              <a:t>,</a:t>
            </a:r>
            <a:r>
              <a:rPr lang="en-US" baseline="0" dirty="0"/>
              <a:t> tries to decrypt them, or recover the key.</a:t>
            </a:r>
          </a:p>
          <a:p>
            <a:r>
              <a:rPr lang="en-US" baseline="0" dirty="0"/>
              <a:t>Known-plaintext attacks: attacker has a set of plaintext – </a:t>
            </a:r>
            <a:r>
              <a:rPr lang="en-US" baseline="0" dirty="0" err="1"/>
              <a:t>ciphertext</a:t>
            </a:r>
            <a:r>
              <a:rPr lang="en-US" baseline="0" dirty="0"/>
              <a:t> pairs, tries to recover the key, or decrypt *some other* </a:t>
            </a:r>
            <a:r>
              <a:rPr lang="en-US" baseline="0" dirty="0" err="1"/>
              <a:t>ciphertext</a:t>
            </a:r>
            <a:r>
              <a:rPr lang="en-US" baseline="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Chosen-plaintext attacks: attacker has is able to chose a plaintext and obtain the corresponding </a:t>
            </a:r>
            <a:r>
              <a:rPr lang="en-US" baseline="0" dirty="0" err="1"/>
              <a:t>ciphertext</a:t>
            </a:r>
            <a:r>
              <a:rPr lang="en-US" baseline="0" dirty="0"/>
              <a:t> (encrypted under an unknown key).</a:t>
            </a:r>
          </a:p>
          <a:p>
            <a:r>
              <a:rPr lang="en-US" baseline="0" dirty="0"/>
              <a:t>Chosen-</a:t>
            </a:r>
            <a:r>
              <a:rPr lang="en-US" baseline="0" dirty="0" err="1"/>
              <a:t>ciphertext</a:t>
            </a:r>
            <a:r>
              <a:rPr lang="en-US" baseline="0" dirty="0"/>
              <a:t> attacks: attacker can obtain the decryption of any </a:t>
            </a:r>
            <a:r>
              <a:rPr lang="en-US" baseline="0" dirty="0" err="1"/>
              <a:t>ciphertext</a:t>
            </a:r>
            <a:r>
              <a:rPr lang="en-US" baseline="0" dirty="0"/>
              <a:t> (under an unknown key).</a:t>
            </a:r>
          </a:p>
          <a:p>
            <a:endParaRPr lang="en-US" baseline="0" dirty="0"/>
          </a:p>
          <a:p>
            <a:r>
              <a:rPr lang="en-US" dirty="0"/>
              <a:t>IND-CPA:</a:t>
            </a:r>
            <a:r>
              <a:rPr lang="en-US" baseline="0" dirty="0"/>
              <a:t> attacker can’t distinguish two </a:t>
            </a:r>
            <a:r>
              <a:rPr lang="en-US" baseline="0" dirty="0" err="1"/>
              <a:t>ciphertexts</a:t>
            </a:r>
            <a:r>
              <a:rPr lang="en-US" baseline="0" dirty="0"/>
              <a:t> with respect to their plaintexts with better than a negligible advantage over random guessing.</a:t>
            </a:r>
          </a:p>
          <a:p>
            <a:r>
              <a:rPr lang="en-US" baseline="0" dirty="0"/>
              <a:t>A necessary property to achieve CPA security is that the encryption scheme be nondeterministic (i.e., able to produce randomized </a:t>
            </a:r>
            <a:r>
              <a:rPr lang="en-US" baseline="0" dirty="0" err="1"/>
              <a:t>ciphertexts</a:t>
            </a:r>
            <a:r>
              <a:rPr lang="en-US" baseline="0" dirty="0"/>
              <a:t>). This is because the game in the definition of IND-CPA assumes the adversary is able to encrypt arbitrary messages.</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4</a:t>
            </a:fld>
            <a:endParaRPr lang="en-US"/>
          </a:p>
        </p:txBody>
      </p:sp>
    </p:spTree>
    <p:extLst>
      <p:ext uri="{BB962C8B-B14F-4D97-AF65-F5344CB8AC3E}">
        <p14:creationId xmlns:p14="http://schemas.microsoft.com/office/powerpoint/2010/main" val="2904418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4F474CF-4236-4736-B7ED-1D07FF5C9C97}" type="slidenum">
              <a:rPr lang="en-US" altLang="en-US" smtClean="0"/>
              <a:pPr>
                <a:spcBef>
                  <a:spcPct val="0"/>
                </a:spcBef>
              </a:pPr>
              <a:t>36</a:t>
            </a:fld>
            <a:endParaRPr lang="en-US" altLang="en-US"/>
          </a:p>
        </p:txBody>
      </p:sp>
    </p:spTree>
    <p:extLst>
      <p:ext uri="{BB962C8B-B14F-4D97-AF65-F5344CB8AC3E}">
        <p14:creationId xmlns:p14="http://schemas.microsoft.com/office/powerpoint/2010/main" val="3274259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C6B8C11-9BC0-4CE4-B4C0-2A4E3984CAB9}" type="slidenum">
              <a:rPr lang="en-US" altLang="en-US" smtClean="0"/>
              <a:pPr>
                <a:spcBef>
                  <a:spcPct val="0"/>
                </a:spcBef>
              </a:pPr>
              <a:t>5</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0092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would like to outsource</a:t>
            </a:r>
            <a:r>
              <a:rPr lang="en-US" baseline="0" dirty="0"/>
              <a:t> computation or search to a cloud in such a way that the data stays encrypted throughout the protocol. </a:t>
            </a:r>
          </a:p>
          <a:p>
            <a:r>
              <a:rPr lang="en-US" baseline="0" dirty="0"/>
              <a:t>We don’t want to have to send data back and forth to decrypt / re-encrypt it.</a:t>
            </a:r>
          </a:p>
          <a:p>
            <a:endParaRPr lang="en-US" baseline="0" dirty="0"/>
          </a:p>
          <a:p>
            <a:r>
              <a:rPr lang="en-US" baseline="0" dirty="0"/>
              <a:t>We envision sending our data x to the cloud encrypted, along with a </a:t>
            </a:r>
            <a:r>
              <a:rPr lang="en-US" baseline="0" dirty="0" err="1"/>
              <a:t>cleartext</a:t>
            </a:r>
            <a:r>
              <a:rPr lang="en-US" baseline="0" dirty="0"/>
              <a:t> description of the operation we would like to perform on it, i.e., some function f.</a:t>
            </a:r>
          </a:p>
          <a:p>
            <a:r>
              <a:rPr lang="en-US" baseline="0" dirty="0"/>
              <a:t>The cloud would then perform an operation f* on the encrypted data in such a way that it could return a valid encryption of f(x).</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6</a:t>
            </a:fld>
            <a:endParaRPr lang="en-US"/>
          </a:p>
        </p:txBody>
      </p:sp>
    </p:spTree>
    <p:extLst>
      <p:ext uri="{BB962C8B-B14F-4D97-AF65-F5344CB8AC3E}">
        <p14:creationId xmlns:p14="http://schemas.microsoft.com/office/powerpoint/2010/main" val="2615019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7</a:t>
            </a:fld>
            <a:endParaRPr lang="en-US"/>
          </a:p>
        </p:txBody>
      </p:sp>
    </p:spTree>
    <p:extLst>
      <p:ext uri="{BB962C8B-B14F-4D97-AF65-F5344CB8AC3E}">
        <p14:creationId xmlns:p14="http://schemas.microsoft.com/office/powerpoint/2010/main" val="314402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FHE: addition</a:t>
            </a:r>
            <a:r>
              <a:rPr lang="en-US" baseline="0" dirty="0"/>
              <a:t> and multiplication is universal (gives XOR and </a:t>
            </a:r>
            <a:r>
              <a:rPr lang="en-US" baseline="0" dirty="0" err="1"/>
              <a:t>AND</a:t>
            </a:r>
            <a:r>
              <a:rPr lang="en-US" baseline="0" dirty="0"/>
              <a:t> in mod 2, which can be used to get OR and NOT).</a:t>
            </a:r>
          </a:p>
          <a:p>
            <a:r>
              <a:rPr lang="en-US" baseline="0" dirty="0"/>
              <a:t>Craig Gentry PhD thesis [Gentry09] was the first fully </a:t>
            </a:r>
            <a:r>
              <a:rPr lang="en-US" baseline="0" dirty="0" err="1"/>
              <a:t>homomorphic</a:t>
            </a:r>
            <a:r>
              <a:rPr lang="en-US" baseline="0" dirty="0"/>
              <a:t> scheme. Although performance has been improving significantly, FHE is still not practical.</a:t>
            </a:r>
          </a:p>
          <a:p>
            <a:endParaRPr lang="en-US" baseline="0" dirty="0"/>
          </a:p>
          <a:p>
            <a:r>
              <a:rPr lang="en-US" baseline="0" dirty="0"/>
              <a:t>PHE: only one operation supported. Many public-key cryptosystems such as RSA have some </a:t>
            </a:r>
            <a:r>
              <a:rPr lang="en-US" baseline="0" dirty="0" err="1"/>
              <a:t>homomorphic</a:t>
            </a:r>
            <a:r>
              <a:rPr lang="en-US" baseline="0" dirty="0"/>
              <a:t> properties. </a:t>
            </a:r>
          </a:p>
          <a:p>
            <a:r>
              <a:rPr lang="en-US" baseline="0" dirty="0"/>
              <a:t>PHE are as </a:t>
            </a:r>
            <a:r>
              <a:rPr lang="en-US" baseline="0"/>
              <a:t>efficient as the </a:t>
            </a:r>
            <a:r>
              <a:rPr lang="en-US" baseline="0" dirty="0"/>
              <a:t>underlying cryptosystem. </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8</a:t>
            </a:fld>
            <a:endParaRPr lang="en-US"/>
          </a:p>
        </p:txBody>
      </p:sp>
    </p:spTree>
    <p:extLst>
      <p:ext uri="{BB962C8B-B14F-4D97-AF65-F5344CB8AC3E}">
        <p14:creationId xmlns:p14="http://schemas.microsoft.com/office/powerpoint/2010/main" val="2435059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9</a:t>
            </a:fld>
            <a:endParaRPr lang="en-US"/>
          </a:p>
        </p:txBody>
      </p:sp>
    </p:spTree>
    <p:extLst>
      <p:ext uri="{BB962C8B-B14F-4D97-AF65-F5344CB8AC3E}">
        <p14:creationId xmlns:p14="http://schemas.microsoft.com/office/powerpoint/2010/main" val="2924538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Plain</a:t>
            </a:r>
            <a:r>
              <a:rPr lang="en-US" baseline="0" dirty="0"/>
              <a:t> RSA is </a:t>
            </a:r>
            <a:r>
              <a:rPr lang="en-US" baseline="0" dirty="0" err="1"/>
              <a:t>homomorphic</a:t>
            </a:r>
            <a:r>
              <a:rPr lang="en-US" baseline="0" dirty="0"/>
              <a:t> with respect to multiplication: multiplying two </a:t>
            </a:r>
            <a:r>
              <a:rPr lang="en-US" baseline="0" dirty="0" err="1"/>
              <a:t>ciphertexts</a:t>
            </a:r>
            <a:r>
              <a:rPr lang="en-US" baseline="0" dirty="0"/>
              <a:t> yields a valid encryption of the product of the underlying plaintexts.</a:t>
            </a:r>
          </a:p>
          <a:p>
            <a:r>
              <a:rPr lang="en-US" baseline="0" dirty="0"/>
              <a:t>In practice, RSA is not used for its multiplicative homomorphism because encryption is not randomized (it is not IND-CPA secure).</a:t>
            </a:r>
            <a:endParaRPr lang="en-US" dirty="0"/>
          </a:p>
        </p:txBody>
      </p:sp>
      <p:sp>
        <p:nvSpPr>
          <p:cNvPr id="4" name="Slide Number Placeholder 3"/>
          <p:cNvSpPr>
            <a:spLocks noGrp="1"/>
          </p:cNvSpPr>
          <p:nvPr>
            <p:ph type="sldNum" sz="quarter" idx="10"/>
          </p:nvPr>
        </p:nvSpPr>
        <p:spPr/>
        <p:txBody>
          <a:bodyPr/>
          <a:lstStyle/>
          <a:p>
            <a:pPr>
              <a:defRPr/>
            </a:pPr>
            <a:fld id="{37964EC9-A2D0-460D-A4D0-59D52F013C0E}" type="slidenum">
              <a:rPr lang="en-US" smtClean="0"/>
              <a:pPr>
                <a:defRPr/>
              </a:pPr>
              <a:t>10</a:t>
            </a:fld>
            <a:endParaRPr lang="en-US"/>
          </a:p>
        </p:txBody>
      </p:sp>
    </p:spTree>
    <p:extLst>
      <p:ext uri="{BB962C8B-B14F-4D97-AF65-F5344CB8AC3E}">
        <p14:creationId xmlns:p14="http://schemas.microsoft.com/office/powerpoint/2010/main" val="1022390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396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0" y="0"/>
            <a:ext cx="46038" cy="3962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52400"/>
            <a:ext cx="476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533400" y="1524000"/>
            <a:ext cx="7543800" cy="1676400"/>
          </a:xfrm>
        </p:spPr>
        <p:txBody>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371600" y="43434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290301102"/>
      </p:ext>
    </p:extLst>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0" y="6553200"/>
            <a:ext cx="91440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p:cNvSpPr/>
          <p:nvPr/>
        </p:nvSpPr>
        <p:spPr>
          <a:xfrm>
            <a:off x="0" y="0"/>
            <a:ext cx="9144000"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0" y="0"/>
            <a:ext cx="46038" cy="1295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52400"/>
            <a:ext cx="476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228600" y="1447800"/>
            <a:ext cx="8686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Placeholder 1"/>
          <p:cNvSpPr>
            <a:spLocks noGrp="1"/>
          </p:cNvSpPr>
          <p:nvPr>
            <p:ph type="title"/>
          </p:nvPr>
        </p:nvSpPr>
        <p:spPr>
          <a:xfrm>
            <a:off x="228600" y="152400"/>
            <a:ext cx="6705600" cy="990600"/>
          </a:xfrm>
          <a:prstGeom prst="rect">
            <a:avLst/>
          </a:prstGeom>
        </p:spPr>
        <p:txBody>
          <a:bodyPr rtlCol="0">
            <a:normAutofit/>
          </a:bodyPr>
          <a:lstStyle>
            <a:lvl1pPr algn="l">
              <a:defRPr/>
            </a:lvl1pPr>
          </a:lstStyle>
          <a:p>
            <a:r>
              <a:rPr lang="en-US"/>
              <a:t>Click to edit Master title style</a:t>
            </a:r>
            <a:endParaRPr lang="en-US" dirty="0"/>
          </a:p>
        </p:txBody>
      </p:sp>
      <p:sp>
        <p:nvSpPr>
          <p:cNvPr id="8" name="Slide Number Placeholder 5"/>
          <p:cNvSpPr>
            <a:spLocks noGrp="1"/>
          </p:cNvSpPr>
          <p:nvPr>
            <p:ph type="sldNum" sz="quarter" idx="10"/>
          </p:nvPr>
        </p:nvSpPr>
        <p:spPr/>
        <p:txBody>
          <a:bodyPr/>
          <a:lstStyle>
            <a:lvl1pPr algn="r">
              <a:defRPr/>
            </a:lvl1pPr>
          </a:lstStyle>
          <a:p>
            <a:pPr>
              <a:defRPr/>
            </a:pPr>
            <a:fld id="{E8D0CF10-5A95-4088-9A27-552DBD3388D0}" type="slidenum">
              <a:rPr lang="en-US" altLang="zh-CN"/>
              <a:pPr>
                <a:defRPr/>
              </a:pPr>
              <a:t>‹#›</a:t>
            </a:fld>
            <a:endParaRPr lang="en-US" altLang="zh-CN"/>
          </a:p>
        </p:txBody>
      </p:sp>
    </p:spTree>
    <p:extLst>
      <p:ext uri="{BB962C8B-B14F-4D97-AF65-F5344CB8AC3E}">
        <p14:creationId xmlns:p14="http://schemas.microsoft.com/office/powerpoint/2010/main" val="770679209"/>
      </p:ext>
    </p:extLst>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0" y="6553200"/>
            <a:ext cx="9144000" cy="3048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0" y="6553200"/>
            <a:ext cx="91440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0" y="0"/>
            <a:ext cx="46038" cy="1295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52400"/>
            <a:ext cx="476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sz="half" idx="1"/>
          </p:nvPr>
        </p:nvSpPr>
        <p:spPr>
          <a:xfrm>
            <a:off x="228600" y="1600202"/>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2"/>
            <a:ext cx="426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
          <p:cNvSpPr>
            <a:spLocks noGrp="1"/>
          </p:cNvSpPr>
          <p:nvPr>
            <p:ph type="title"/>
          </p:nvPr>
        </p:nvSpPr>
        <p:spPr>
          <a:xfrm>
            <a:off x="228600" y="152400"/>
            <a:ext cx="6705600" cy="990600"/>
          </a:xfrm>
          <a:prstGeom prst="rect">
            <a:avLst/>
          </a:prstGeom>
        </p:spPr>
        <p:txBody>
          <a:bodyPr rtlCol="0">
            <a:normAutofit/>
          </a:bodyPr>
          <a:lstStyle>
            <a:lvl1pPr algn="l">
              <a:defRPr/>
            </a:lvl1pPr>
          </a:lstStyle>
          <a:p>
            <a:r>
              <a:rPr lang="en-US"/>
              <a:t>Click to edit Master title style</a:t>
            </a:r>
            <a:endParaRPr lang="en-US" dirty="0"/>
          </a:p>
        </p:txBody>
      </p:sp>
      <p:sp>
        <p:nvSpPr>
          <p:cNvPr id="10" name="Slide Number Placeholder 6"/>
          <p:cNvSpPr>
            <a:spLocks noGrp="1"/>
          </p:cNvSpPr>
          <p:nvPr>
            <p:ph type="sldNum" sz="quarter" idx="10"/>
          </p:nvPr>
        </p:nvSpPr>
        <p:spPr/>
        <p:txBody>
          <a:bodyPr/>
          <a:lstStyle>
            <a:lvl1pPr algn="r">
              <a:defRPr/>
            </a:lvl1pPr>
          </a:lstStyle>
          <a:p>
            <a:pPr>
              <a:defRPr/>
            </a:pPr>
            <a:fld id="{65AAFC24-FD7D-43EA-B8C7-2BB7566651EE}" type="slidenum">
              <a:rPr lang="en-US" altLang="zh-CN"/>
              <a:pPr>
                <a:defRPr/>
              </a:pPr>
              <a:t>‹#›</a:t>
            </a:fld>
            <a:endParaRPr lang="en-US" altLang="zh-CN"/>
          </a:p>
        </p:txBody>
      </p:sp>
    </p:spTree>
    <p:extLst>
      <p:ext uri="{BB962C8B-B14F-4D97-AF65-F5344CB8AC3E}">
        <p14:creationId xmlns:p14="http://schemas.microsoft.com/office/powerpoint/2010/main" val="1484335225"/>
      </p:ext>
    </p:extLst>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0" y="6553200"/>
            <a:ext cx="91440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0" y="0"/>
            <a:ext cx="9144000"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0" y="0"/>
            <a:ext cx="46038" cy="1295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52400"/>
            <a:ext cx="476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Placeholder 2"/>
          <p:cNvSpPr>
            <a:spLocks noGrp="1"/>
          </p:cNvSpPr>
          <p:nvPr>
            <p:ph type="body" idx="1"/>
          </p:nvPr>
        </p:nvSpPr>
        <p:spPr>
          <a:xfrm>
            <a:off x="228602" y="1447800"/>
            <a:ext cx="4268788" cy="639762"/>
          </a:xfrm>
          <a:solidFill>
            <a:schemeClr val="tx2">
              <a:lumMod val="20000"/>
              <a:lumOff val="80000"/>
            </a:scheme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28602" y="2087563"/>
            <a:ext cx="4268788" cy="43132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447800"/>
            <a:ext cx="4270375" cy="639762"/>
          </a:xfrm>
          <a:solidFill>
            <a:schemeClr val="tx2">
              <a:lumMod val="20000"/>
              <a:lumOff val="80000"/>
            </a:scheme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087563"/>
            <a:ext cx="4270375" cy="43132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Placeholder 1"/>
          <p:cNvSpPr>
            <a:spLocks noGrp="1"/>
          </p:cNvSpPr>
          <p:nvPr>
            <p:ph type="title"/>
          </p:nvPr>
        </p:nvSpPr>
        <p:spPr>
          <a:xfrm>
            <a:off x="228600" y="152400"/>
            <a:ext cx="6705600" cy="990600"/>
          </a:xfrm>
          <a:prstGeom prst="rect">
            <a:avLst/>
          </a:prstGeom>
        </p:spPr>
        <p:txBody>
          <a:bodyPr rtlCol="0">
            <a:normAutofit/>
          </a:bodyPr>
          <a:lstStyle>
            <a:lvl1pPr algn="l">
              <a:defRPr/>
            </a:lvl1pPr>
          </a:lstStyle>
          <a:p>
            <a:r>
              <a:rPr lang="en-US"/>
              <a:t>Click to edit Master title style</a:t>
            </a:r>
            <a:endParaRPr lang="en-US" dirty="0"/>
          </a:p>
        </p:txBody>
      </p:sp>
      <p:sp>
        <p:nvSpPr>
          <p:cNvPr id="11" name="Slide Number Placeholder 8"/>
          <p:cNvSpPr>
            <a:spLocks noGrp="1"/>
          </p:cNvSpPr>
          <p:nvPr>
            <p:ph type="sldNum" sz="quarter" idx="10"/>
          </p:nvPr>
        </p:nvSpPr>
        <p:spPr/>
        <p:txBody>
          <a:bodyPr/>
          <a:lstStyle>
            <a:lvl1pPr algn="r">
              <a:defRPr/>
            </a:lvl1pPr>
          </a:lstStyle>
          <a:p>
            <a:pPr>
              <a:defRPr/>
            </a:pPr>
            <a:fld id="{F6BD2F30-876F-4D00-AB38-5750626A4BC5}" type="slidenum">
              <a:rPr lang="en-US" altLang="zh-CN"/>
              <a:pPr>
                <a:defRPr/>
              </a:pPr>
              <a:t>‹#›</a:t>
            </a:fld>
            <a:endParaRPr lang="en-US" altLang="zh-CN"/>
          </a:p>
        </p:txBody>
      </p:sp>
    </p:spTree>
    <p:extLst>
      <p:ext uri="{BB962C8B-B14F-4D97-AF65-F5344CB8AC3E}">
        <p14:creationId xmlns:p14="http://schemas.microsoft.com/office/powerpoint/2010/main" val="1468388820"/>
      </p:ext>
    </p:extLst>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0" y="6553200"/>
            <a:ext cx="91440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p:cNvSpPr/>
          <p:nvPr/>
        </p:nvSpPr>
        <p:spPr>
          <a:xfrm>
            <a:off x="0" y="0"/>
            <a:ext cx="9144000" cy="1295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0"/>
            <a:ext cx="46038" cy="1295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52400"/>
            <a:ext cx="4762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Placeholder 1"/>
          <p:cNvSpPr>
            <a:spLocks noGrp="1"/>
          </p:cNvSpPr>
          <p:nvPr>
            <p:ph type="title"/>
          </p:nvPr>
        </p:nvSpPr>
        <p:spPr>
          <a:xfrm>
            <a:off x="228600" y="152400"/>
            <a:ext cx="6705600" cy="990600"/>
          </a:xfrm>
          <a:prstGeom prst="rect">
            <a:avLst/>
          </a:prstGeom>
        </p:spPr>
        <p:txBody>
          <a:bodyPr rtlCol="0">
            <a:normAutofit/>
          </a:bodyPr>
          <a:lstStyle>
            <a:lvl1pPr algn="l">
              <a:defRPr/>
            </a:lvl1pPr>
          </a:lstStyle>
          <a:p>
            <a:r>
              <a:rPr lang="en-US"/>
              <a:t>Click to edit Master title style</a:t>
            </a:r>
            <a:endParaRPr lang="en-US" dirty="0"/>
          </a:p>
        </p:txBody>
      </p:sp>
      <p:sp>
        <p:nvSpPr>
          <p:cNvPr id="7" name="Slide Number Placeholder 4"/>
          <p:cNvSpPr>
            <a:spLocks noGrp="1"/>
          </p:cNvSpPr>
          <p:nvPr>
            <p:ph type="sldNum" sz="quarter" idx="10"/>
          </p:nvPr>
        </p:nvSpPr>
        <p:spPr/>
        <p:txBody>
          <a:bodyPr/>
          <a:lstStyle>
            <a:lvl1pPr algn="r">
              <a:defRPr/>
            </a:lvl1pPr>
          </a:lstStyle>
          <a:p>
            <a:pPr>
              <a:defRPr/>
            </a:pPr>
            <a:fld id="{7AC56CF1-0125-43B3-A4BA-81C891B48C75}" type="slidenum">
              <a:rPr lang="en-US" altLang="zh-CN"/>
              <a:pPr>
                <a:defRPr/>
              </a:pPr>
              <a:t>‹#›</a:t>
            </a:fld>
            <a:endParaRPr lang="en-US" altLang="zh-CN"/>
          </a:p>
        </p:txBody>
      </p:sp>
    </p:spTree>
    <p:extLst>
      <p:ext uri="{BB962C8B-B14F-4D97-AF65-F5344CB8AC3E}">
        <p14:creationId xmlns:p14="http://schemas.microsoft.com/office/powerpoint/2010/main" val="1431222385"/>
      </p:ext>
    </p:extLst>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oster Layout">
    <p:bg>
      <p:bgPr>
        <a:gradFill>
          <a:gsLst>
            <a:gs pos="8000">
              <a:schemeClr val="tx2"/>
            </a:gs>
            <a:gs pos="9000">
              <a:schemeClr val="tx2">
                <a:lumMod val="40000"/>
                <a:lumOff val="60000"/>
              </a:schemeClr>
            </a:gs>
            <a:gs pos="10000">
              <a:schemeClr val="bg1"/>
            </a:gs>
            <a:gs pos="92000">
              <a:schemeClr val="bg1">
                <a:lumMod val="95000"/>
              </a:schemeClr>
            </a:gs>
            <a:gs pos="93000">
              <a:schemeClr val="tx2">
                <a:lumMod val="40000"/>
                <a:lumOff val="60000"/>
              </a:schemeClr>
            </a:gs>
            <a:gs pos="94000">
              <a:schemeClr val="tx2"/>
            </a:gs>
          </a:gsLst>
          <a:lin ang="5400000" scaled="0"/>
        </a:gradFill>
        <a:effectLst/>
      </p:bgPr>
    </p:bg>
    <p:spTree>
      <p:nvGrpSpPr>
        <p:cNvPr id="1" name=""/>
        <p:cNvGrpSpPr/>
        <p:nvPr/>
      </p:nvGrpSpPr>
      <p:grpSpPr>
        <a:xfrm>
          <a:off x="0" y="0"/>
          <a:ext cx="0" cy="0"/>
          <a:chOff x="0" y="0"/>
          <a:chExt cx="0" cy="0"/>
        </a:xfrm>
      </p:grpSpPr>
      <p:pic>
        <p:nvPicPr>
          <p:cNvPr id="62" name="Picture 4" descr="C:\Documents and Settings\cgunter\Desktop\File Sharing\posters\seclab-logo-new-colors-larg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6448425"/>
            <a:ext cx="2571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94000" y="63500"/>
            <a:ext cx="6254750" cy="444500"/>
          </a:xfrm>
        </p:spPr>
        <p:txBody>
          <a:bodyPr>
            <a:normAutofit/>
          </a:bodyPr>
          <a:lstStyle>
            <a:lvl1pPr algn="r">
              <a:defRPr sz="2100" b="1" cap="small" baseline="0">
                <a:solidFill>
                  <a:schemeClr val="bg1"/>
                </a:solidFill>
                <a:latin typeface="Trebuchet MS" pitchFamily="34" charset="0"/>
              </a:defRPr>
            </a:lvl1pPr>
          </a:lstStyle>
          <a:p>
            <a:r>
              <a:rPr lang="en-US"/>
              <a:t>Click to edit Master title style</a:t>
            </a:r>
            <a:endParaRPr lang="en-US" dirty="0"/>
          </a:p>
        </p:txBody>
      </p:sp>
      <p:sp>
        <p:nvSpPr>
          <p:cNvPr id="7" name="Text Placeholder 6"/>
          <p:cNvSpPr>
            <a:spLocks noGrp="1"/>
          </p:cNvSpPr>
          <p:nvPr>
            <p:ph type="body" sz="quarter" idx="13"/>
          </p:nvPr>
        </p:nvSpPr>
        <p:spPr>
          <a:xfrm>
            <a:off x="0" y="142875"/>
            <a:ext cx="2603500" cy="254000"/>
          </a:xfrm>
          <a:solidFill>
            <a:schemeClr val="bg2"/>
          </a:solidFill>
          <a:ln>
            <a:noFill/>
          </a:ln>
        </p:spPr>
        <p:txBody>
          <a:bodyPr anchor="ctr">
            <a:noAutofit/>
          </a:bodyPr>
          <a:lstStyle>
            <a:lvl1pPr marL="0" indent="0">
              <a:buNone/>
              <a:defRPr sz="1050" b="1">
                <a:solidFill>
                  <a:schemeClr val="bg1"/>
                </a:solidFill>
              </a:defRPr>
            </a:lvl1pPr>
            <a:lvl2pPr>
              <a:defRPr sz="1400">
                <a:solidFill>
                  <a:schemeClr val="bg1"/>
                </a:solidFill>
              </a:defRPr>
            </a:lvl2pPr>
            <a:lvl3pPr>
              <a:defRPr sz="1300">
                <a:solidFill>
                  <a:schemeClr val="bg1"/>
                </a:solidFill>
              </a:defRPr>
            </a:lvl3pPr>
            <a:lvl4pPr>
              <a:defRPr sz="1000">
                <a:solidFill>
                  <a:schemeClr val="bg1"/>
                </a:solidFill>
              </a:defRPr>
            </a:lvl4pPr>
            <a:lvl5pPr>
              <a:defRPr sz="1000">
                <a:solidFill>
                  <a:schemeClr val="bg1"/>
                </a:solidFill>
              </a:defRPr>
            </a:lvl5pPr>
          </a:lstStyle>
          <a:p>
            <a:pPr lvl="0"/>
            <a:r>
              <a:rPr lang="en-US"/>
              <a:t>Click to edit Master text styles</a:t>
            </a:r>
          </a:p>
        </p:txBody>
      </p:sp>
      <p:sp>
        <p:nvSpPr>
          <p:cNvPr id="10" name="Text Placeholder 9"/>
          <p:cNvSpPr>
            <a:spLocks noGrp="1"/>
          </p:cNvSpPr>
          <p:nvPr>
            <p:ph type="body" sz="quarter" idx="14"/>
          </p:nvPr>
        </p:nvSpPr>
        <p:spPr>
          <a:xfrm>
            <a:off x="0" y="6508750"/>
            <a:ext cx="2825750" cy="238125"/>
          </a:xfrm>
          <a:solidFill>
            <a:schemeClr val="bg2"/>
          </a:solidFill>
        </p:spPr>
        <p:txBody>
          <a:bodyPr anchor="ctr">
            <a:normAutofit/>
          </a:bodyPr>
          <a:lstStyle>
            <a:lvl1pPr marL="0" indent="0">
              <a:buNone/>
              <a:defRPr sz="1050">
                <a:solidFill>
                  <a:schemeClr val="bg1"/>
                </a:solidFill>
              </a:defRPr>
            </a:lvl1pPr>
          </a:lstStyle>
          <a:p>
            <a:pPr lvl="0"/>
            <a:r>
              <a:rPr lang="en-US"/>
              <a:t>Click to edit Master text styles</a:t>
            </a:r>
          </a:p>
        </p:txBody>
      </p:sp>
      <p:sp>
        <p:nvSpPr>
          <p:cNvPr id="12" name="Content Placeholder 11"/>
          <p:cNvSpPr>
            <a:spLocks noGrp="1"/>
          </p:cNvSpPr>
          <p:nvPr>
            <p:ph sz="quarter" idx="15"/>
          </p:nvPr>
        </p:nvSpPr>
        <p:spPr>
          <a:xfrm>
            <a:off x="6635750" y="6524625"/>
            <a:ext cx="2508250" cy="190500"/>
          </a:xfrm>
          <a:solidFill>
            <a:schemeClr val="bg2"/>
          </a:solidFill>
        </p:spPr>
        <p:txBody>
          <a:bodyPr anchor="ctr">
            <a:noAutofit/>
          </a:bodyPr>
          <a:lstStyle>
            <a:lvl1pPr marL="0" indent="0">
              <a:buNone/>
              <a:defRPr sz="1050">
                <a:solidFill>
                  <a:schemeClr val="bg1"/>
                </a:solidFill>
              </a:defRPr>
            </a:lvl1pPr>
          </a:lstStyle>
          <a:p>
            <a:pPr lvl="0"/>
            <a:r>
              <a:rPr lang="en-US"/>
              <a:t>Click to edit Master text styles</a:t>
            </a:r>
          </a:p>
        </p:txBody>
      </p:sp>
      <p:sp>
        <p:nvSpPr>
          <p:cNvPr id="16" name="Text Placeholder 15"/>
          <p:cNvSpPr>
            <a:spLocks noGrp="1"/>
          </p:cNvSpPr>
          <p:nvPr>
            <p:ph type="body" sz="quarter" idx="16"/>
          </p:nvPr>
        </p:nvSpPr>
        <p:spPr>
          <a:xfrm>
            <a:off x="0" y="71437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8" name="Text Placeholder 17"/>
          <p:cNvSpPr>
            <a:spLocks noGrp="1"/>
          </p:cNvSpPr>
          <p:nvPr>
            <p:ph type="body" sz="quarter" idx="17"/>
          </p:nvPr>
        </p:nvSpPr>
        <p:spPr>
          <a:xfrm>
            <a:off x="0" y="82550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80" name="Text Placeholder 15"/>
          <p:cNvSpPr>
            <a:spLocks noGrp="1"/>
          </p:cNvSpPr>
          <p:nvPr>
            <p:ph type="body" sz="quarter" idx="18"/>
          </p:nvPr>
        </p:nvSpPr>
        <p:spPr>
          <a:xfrm>
            <a:off x="4762500" y="71437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81" name="Text Placeholder 17"/>
          <p:cNvSpPr>
            <a:spLocks noGrp="1"/>
          </p:cNvSpPr>
          <p:nvPr>
            <p:ph type="body" sz="quarter" idx="19"/>
          </p:nvPr>
        </p:nvSpPr>
        <p:spPr>
          <a:xfrm>
            <a:off x="4762500" y="82550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89" name="Text Placeholder 17"/>
          <p:cNvSpPr>
            <a:spLocks noGrp="1"/>
          </p:cNvSpPr>
          <p:nvPr>
            <p:ph type="body" sz="quarter" idx="21"/>
          </p:nvPr>
        </p:nvSpPr>
        <p:spPr>
          <a:xfrm>
            <a:off x="0" y="600075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90" name="Text Placeholder 15"/>
          <p:cNvSpPr>
            <a:spLocks noGrp="1"/>
          </p:cNvSpPr>
          <p:nvPr>
            <p:ph type="body" sz="quarter" idx="22"/>
          </p:nvPr>
        </p:nvSpPr>
        <p:spPr>
          <a:xfrm>
            <a:off x="0" y="5969000"/>
            <a:ext cx="9112250" cy="31750"/>
          </a:xfrm>
          <a:solidFill>
            <a:schemeClr val="tx2">
              <a:lumMod val="60000"/>
              <a:lumOff val="40000"/>
            </a:schemeClr>
          </a:solidFill>
          <a:ln>
            <a:noFill/>
          </a:ln>
        </p:spPr>
        <p:txBody>
          <a:bodyPr anchor="ctr">
            <a:noAutofit/>
          </a:bodyPr>
          <a:lstStyle>
            <a:lvl1pPr algn="ctr">
              <a:buFont typeface="Courier New" pitchFamily="49" charset="0"/>
              <a:buChar char="o"/>
              <a:defRPr sz="200" b="1" cap="small" baseline="0">
                <a:solidFill>
                  <a:schemeClr val="tx2">
                    <a:lumMod val="60000"/>
                    <a:lumOff val="40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91" name="Text Placeholder 17"/>
          <p:cNvSpPr>
            <a:spLocks noGrp="1"/>
          </p:cNvSpPr>
          <p:nvPr>
            <p:ph type="body" sz="quarter" idx="23"/>
          </p:nvPr>
        </p:nvSpPr>
        <p:spPr>
          <a:xfrm>
            <a:off x="4762500" y="600075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88" name="Text Placeholder 15"/>
          <p:cNvSpPr>
            <a:spLocks noGrp="1"/>
          </p:cNvSpPr>
          <p:nvPr>
            <p:ph type="body" sz="quarter" idx="20"/>
          </p:nvPr>
        </p:nvSpPr>
        <p:spPr>
          <a:xfrm>
            <a:off x="2381250" y="588962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92" name="Text Placeholder 17"/>
          <p:cNvSpPr>
            <a:spLocks noGrp="1"/>
          </p:cNvSpPr>
          <p:nvPr>
            <p:ph type="body" sz="quarter" idx="24"/>
          </p:nvPr>
        </p:nvSpPr>
        <p:spPr>
          <a:xfrm>
            <a:off x="0" y="56038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93" name="Text Placeholder 15"/>
          <p:cNvSpPr>
            <a:spLocks noGrp="1"/>
          </p:cNvSpPr>
          <p:nvPr>
            <p:ph type="body" sz="quarter" idx="25"/>
          </p:nvPr>
        </p:nvSpPr>
        <p:spPr>
          <a:xfrm>
            <a:off x="0" y="5572125"/>
            <a:ext cx="9112250" cy="31750"/>
          </a:xfrm>
          <a:solidFill>
            <a:schemeClr val="tx2">
              <a:lumMod val="60000"/>
              <a:lumOff val="40000"/>
            </a:schemeClr>
          </a:solidFill>
          <a:ln>
            <a:noFill/>
          </a:ln>
        </p:spPr>
        <p:txBody>
          <a:bodyPr anchor="ctr">
            <a:noAutofit/>
          </a:bodyPr>
          <a:lstStyle>
            <a:lvl1pPr algn="ctr">
              <a:buFont typeface="Courier New" pitchFamily="49" charset="0"/>
              <a:buChar char="o"/>
              <a:defRPr sz="200" b="1" cap="small" baseline="0">
                <a:solidFill>
                  <a:schemeClr val="tx2">
                    <a:lumMod val="60000"/>
                    <a:lumOff val="40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94" name="Text Placeholder 17"/>
          <p:cNvSpPr>
            <a:spLocks noGrp="1"/>
          </p:cNvSpPr>
          <p:nvPr>
            <p:ph type="body" sz="quarter" idx="26"/>
          </p:nvPr>
        </p:nvSpPr>
        <p:spPr>
          <a:xfrm>
            <a:off x="4762500" y="56038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95" name="Text Placeholder 15"/>
          <p:cNvSpPr>
            <a:spLocks noGrp="1"/>
          </p:cNvSpPr>
          <p:nvPr>
            <p:ph type="body" sz="quarter" idx="27"/>
          </p:nvPr>
        </p:nvSpPr>
        <p:spPr>
          <a:xfrm>
            <a:off x="2381250" y="54927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96" name="Text Placeholder 17"/>
          <p:cNvSpPr>
            <a:spLocks noGrp="1"/>
          </p:cNvSpPr>
          <p:nvPr>
            <p:ph type="body" sz="quarter" idx="28"/>
          </p:nvPr>
        </p:nvSpPr>
        <p:spPr>
          <a:xfrm>
            <a:off x="0" y="52228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97" name="Text Placeholder 15"/>
          <p:cNvSpPr>
            <a:spLocks noGrp="1"/>
          </p:cNvSpPr>
          <p:nvPr>
            <p:ph type="body" sz="quarter" idx="29"/>
          </p:nvPr>
        </p:nvSpPr>
        <p:spPr>
          <a:xfrm>
            <a:off x="0" y="5191125"/>
            <a:ext cx="9112250" cy="31750"/>
          </a:xfrm>
          <a:solidFill>
            <a:schemeClr val="tx2">
              <a:lumMod val="60000"/>
              <a:lumOff val="40000"/>
            </a:schemeClr>
          </a:solidFill>
          <a:ln>
            <a:noFill/>
          </a:ln>
        </p:spPr>
        <p:txBody>
          <a:bodyPr anchor="ctr">
            <a:noAutofit/>
          </a:bodyPr>
          <a:lstStyle>
            <a:lvl1pPr algn="ctr">
              <a:buFont typeface="Courier New" pitchFamily="49" charset="0"/>
              <a:buChar char="o"/>
              <a:defRPr sz="200" b="1" cap="small" baseline="0">
                <a:solidFill>
                  <a:schemeClr val="tx2">
                    <a:lumMod val="60000"/>
                    <a:lumOff val="40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98" name="Text Placeholder 17"/>
          <p:cNvSpPr>
            <a:spLocks noGrp="1"/>
          </p:cNvSpPr>
          <p:nvPr>
            <p:ph type="body" sz="quarter" idx="30"/>
          </p:nvPr>
        </p:nvSpPr>
        <p:spPr>
          <a:xfrm>
            <a:off x="4762500" y="52228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99" name="Text Placeholder 15"/>
          <p:cNvSpPr>
            <a:spLocks noGrp="1"/>
          </p:cNvSpPr>
          <p:nvPr>
            <p:ph type="body" sz="quarter" idx="31"/>
          </p:nvPr>
        </p:nvSpPr>
        <p:spPr>
          <a:xfrm>
            <a:off x="2381250" y="51117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00" name="Text Placeholder 17"/>
          <p:cNvSpPr>
            <a:spLocks noGrp="1"/>
          </p:cNvSpPr>
          <p:nvPr>
            <p:ph type="body" sz="quarter" idx="32"/>
          </p:nvPr>
        </p:nvSpPr>
        <p:spPr>
          <a:xfrm>
            <a:off x="0" y="482600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01" name="Text Placeholder 15"/>
          <p:cNvSpPr>
            <a:spLocks noGrp="1"/>
          </p:cNvSpPr>
          <p:nvPr>
            <p:ph type="body" sz="quarter" idx="33"/>
          </p:nvPr>
        </p:nvSpPr>
        <p:spPr>
          <a:xfrm>
            <a:off x="0" y="4794250"/>
            <a:ext cx="9112250" cy="31750"/>
          </a:xfrm>
          <a:solidFill>
            <a:schemeClr val="tx2">
              <a:lumMod val="60000"/>
              <a:lumOff val="40000"/>
            </a:schemeClr>
          </a:solidFill>
          <a:ln>
            <a:noFill/>
          </a:ln>
        </p:spPr>
        <p:txBody>
          <a:bodyPr anchor="ctr">
            <a:noAutofit/>
          </a:bodyPr>
          <a:lstStyle>
            <a:lvl1pPr algn="ctr">
              <a:buFont typeface="Courier New" pitchFamily="49" charset="0"/>
              <a:buChar char="o"/>
              <a:defRPr sz="200" b="1" cap="small" baseline="0">
                <a:solidFill>
                  <a:schemeClr val="tx2">
                    <a:lumMod val="60000"/>
                    <a:lumOff val="40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02" name="Text Placeholder 17"/>
          <p:cNvSpPr>
            <a:spLocks noGrp="1"/>
          </p:cNvSpPr>
          <p:nvPr>
            <p:ph type="body" sz="quarter" idx="34"/>
          </p:nvPr>
        </p:nvSpPr>
        <p:spPr>
          <a:xfrm>
            <a:off x="4762500" y="482600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03" name="Text Placeholder 15"/>
          <p:cNvSpPr>
            <a:spLocks noGrp="1"/>
          </p:cNvSpPr>
          <p:nvPr>
            <p:ph type="body" sz="quarter" idx="35"/>
          </p:nvPr>
        </p:nvSpPr>
        <p:spPr>
          <a:xfrm>
            <a:off x="2381250" y="471487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04" name="Text Placeholder 15"/>
          <p:cNvSpPr>
            <a:spLocks noGrp="1"/>
          </p:cNvSpPr>
          <p:nvPr>
            <p:ph type="body" sz="quarter" idx="36"/>
          </p:nvPr>
        </p:nvSpPr>
        <p:spPr>
          <a:xfrm>
            <a:off x="0" y="109537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05" name="Text Placeholder 17"/>
          <p:cNvSpPr>
            <a:spLocks noGrp="1"/>
          </p:cNvSpPr>
          <p:nvPr>
            <p:ph type="body" sz="quarter" idx="37"/>
          </p:nvPr>
        </p:nvSpPr>
        <p:spPr>
          <a:xfrm>
            <a:off x="0" y="120650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06" name="Text Placeholder 15"/>
          <p:cNvSpPr>
            <a:spLocks noGrp="1"/>
          </p:cNvSpPr>
          <p:nvPr>
            <p:ph type="body" sz="quarter" idx="38"/>
          </p:nvPr>
        </p:nvSpPr>
        <p:spPr>
          <a:xfrm>
            <a:off x="4762500" y="109537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07" name="Text Placeholder 17"/>
          <p:cNvSpPr>
            <a:spLocks noGrp="1"/>
          </p:cNvSpPr>
          <p:nvPr>
            <p:ph type="body" sz="quarter" idx="39"/>
          </p:nvPr>
        </p:nvSpPr>
        <p:spPr>
          <a:xfrm>
            <a:off x="4762500" y="120650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08" name="Text Placeholder 15"/>
          <p:cNvSpPr>
            <a:spLocks noGrp="1"/>
          </p:cNvSpPr>
          <p:nvPr>
            <p:ph type="body" sz="quarter" idx="40"/>
          </p:nvPr>
        </p:nvSpPr>
        <p:spPr>
          <a:xfrm>
            <a:off x="0" y="14922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09" name="Text Placeholder 17"/>
          <p:cNvSpPr>
            <a:spLocks noGrp="1"/>
          </p:cNvSpPr>
          <p:nvPr>
            <p:ph type="body" sz="quarter" idx="41"/>
          </p:nvPr>
        </p:nvSpPr>
        <p:spPr>
          <a:xfrm>
            <a:off x="0" y="16033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10" name="Text Placeholder 15"/>
          <p:cNvSpPr>
            <a:spLocks noGrp="1"/>
          </p:cNvSpPr>
          <p:nvPr>
            <p:ph type="body" sz="quarter" idx="42"/>
          </p:nvPr>
        </p:nvSpPr>
        <p:spPr>
          <a:xfrm>
            <a:off x="4762500" y="14922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11" name="Text Placeholder 17"/>
          <p:cNvSpPr>
            <a:spLocks noGrp="1"/>
          </p:cNvSpPr>
          <p:nvPr>
            <p:ph type="body" sz="quarter" idx="43"/>
          </p:nvPr>
        </p:nvSpPr>
        <p:spPr>
          <a:xfrm>
            <a:off x="4762500" y="16033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12" name="Text Placeholder 15"/>
          <p:cNvSpPr>
            <a:spLocks noGrp="1"/>
          </p:cNvSpPr>
          <p:nvPr>
            <p:ph type="body" sz="quarter" idx="44"/>
          </p:nvPr>
        </p:nvSpPr>
        <p:spPr>
          <a:xfrm>
            <a:off x="0" y="18732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13" name="Text Placeholder 17"/>
          <p:cNvSpPr>
            <a:spLocks noGrp="1"/>
          </p:cNvSpPr>
          <p:nvPr>
            <p:ph type="body" sz="quarter" idx="45"/>
          </p:nvPr>
        </p:nvSpPr>
        <p:spPr>
          <a:xfrm>
            <a:off x="0" y="19843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14" name="Text Placeholder 15"/>
          <p:cNvSpPr>
            <a:spLocks noGrp="1"/>
          </p:cNvSpPr>
          <p:nvPr>
            <p:ph type="body" sz="quarter" idx="46"/>
          </p:nvPr>
        </p:nvSpPr>
        <p:spPr>
          <a:xfrm>
            <a:off x="4762500" y="18732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15" name="Text Placeholder 17"/>
          <p:cNvSpPr>
            <a:spLocks noGrp="1"/>
          </p:cNvSpPr>
          <p:nvPr>
            <p:ph type="body" sz="quarter" idx="47"/>
          </p:nvPr>
        </p:nvSpPr>
        <p:spPr>
          <a:xfrm>
            <a:off x="4762500" y="19843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16" name="Text Placeholder 15"/>
          <p:cNvSpPr>
            <a:spLocks noGrp="1"/>
          </p:cNvSpPr>
          <p:nvPr>
            <p:ph type="body" sz="quarter" idx="48"/>
          </p:nvPr>
        </p:nvSpPr>
        <p:spPr>
          <a:xfrm>
            <a:off x="0" y="22542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17" name="Text Placeholder 17"/>
          <p:cNvSpPr>
            <a:spLocks noGrp="1"/>
          </p:cNvSpPr>
          <p:nvPr>
            <p:ph type="body" sz="quarter" idx="49"/>
          </p:nvPr>
        </p:nvSpPr>
        <p:spPr>
          <a:xfrm>
            <a:off x="0" y="23653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18" name="Text Placeholder 15"/>
          <p:cNvSpPr>
            <a:spLocks noGrp="1"/>
          </p:cNvSpPr>
          <p:nvPr>
            <p:ph type="body" sz="quarter" idx="50"/>
          </p:nvPr>
        </p:nvSpPr>
        <p:spPr>
          <a:xfrm>
            <a:off x="4762500" y="22542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19" name="Text Placeholder 17"/>
          <p:cNvSpPr>
            <a:spLocks noGrp="1"/>
          </p:cNvSpPr>
          <p:nvPr>
            <p:ph type="body" sz="quarter" idx="51"/>
          </p:nvPr>
        </p:nvSpPr>
        <p:spPr>
          <a:xfrm>
            <a:off x="4762500" y="23653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20" name="Text Placeholder 15"/>
          <p:cNvSpPr>
            <a:spLocks noGrp="1"/>
          </p:cNvSpPr>
          <p:nvPr>
            <p:ph type="body" sz="quarter" idx="52"/>
          </p:nvPr>
        </p:nvSpPr>
        <p:spPr>
          <a:xfrm>
            <a:off x="0" y="26352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21" name="Text Placeholder 17"/>
          <p:cNvSpPr>
            <a:spLocks noGrp="1"/>
          </p:cNvSpPr>
          <p:nvPr>
            <p:ph type="body" sz="quarter" idx="53"/>
          </p:nvPr>
        </p:nvSpPr>
        <p:spPr>
          <a:xfrm>
            <a:off x="0" y="27463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22" name="Text Placeholder 15"/>
          <p:cNvSpPr>
            <a:spLocks noGrp="1"/>
          </p:cNvSpPr>
          <p:nvPr>
            <p:ph type="body" sz="quarter" idx="54"/>
          </p:nvPr>
        </p:nvSpPr>
        <p:spPr>
          <a:xfrm>
            <a:off x="4762500" y="263525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23" name="Text Placeholder 17"/>
          <p:cNvSpPr>
            <a:spLocks noGrp="1"/>
          </p:cNvSpPr>
          <p:nvPr>
            <p:ph type="body" sz="quarter" idx="55"/>
          </p:nvPr>
        </p:nvSpPr>
        <p:spPr>
          <a:xfrm>
            <a:off x="4762500" y="274637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24" name="Text Placeholder 15"/>
          <p:cNvSpPr>
            <a:spLocks noGrp="1"/>
          </p:cNvSpPr>
          <p:nvPr>
            <p:ph type="body" sz="quarter" idx="56"/>
          </p:nvPr>
        </p:nvSpPr>
        <p:spPr>
          <a:xfrm>
            <a:off x="0" y="303212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25" name="Text Placeholder 17"/>
          <p:cNvSpPr>
            <a:spLocks noGrp="1"/>
          </p:cNvSpPr>
          <p:nvPr>
            <p:ph type="body" sz="quarter" idx="57"/>
          </p:nvPr>
        </p:nvSpPr>
        <p:spPr>
          <a:xfrm>
            <a:off x="0" y="314325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26" name="Text Placeholder 15"/>
          <p:cNvSpPr>
            <a:spLocks noGrp="1"/>
          </p:cNvSpPr>
          <p:nvPr>
            <p:ph type="body" sz="quarter" idx="58"/>
          </p:nvPr>
        </p:nvSpPr>
        <p:spPr>
          <a:xfrm>
            <a:off x="4762500" y="303212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27" name="Text Placeholder 17"/>
          <p:cNvSpPr>
            <a:spLocks noGrp="1"/>
          </p:cNvSpPr>
          <p:nvPr>
            <p:ph type="body" sz="quarter" idx="59"/>
          </p:nvPr>
        </p:nvSpPr>
        <p:spPr>
          <a:xfrm>
            <a:off x="4762500" y="314325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28" name="Text Placeholder 15"/>
          <p:cNvSpPr>
            <a:spLocks noGrp="1"/>
          </p:cNvSpPr>
          <p:nvPr>
            <p:ph type="body" sz="quarter" idx="60"/>
          </p:nvPr>
        </p:nvSpPr>
        <p:spPr>
          <a:xfrm>
            <a:off x="0" y="341312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29" name="Text Placeholder 17"/>
          <p:cNvSpPr>
            <a:spLocks noGrp="1"/>
          </p:cNvSpPr>
          <p:nvPr>
            <p:ph type="body" sz="quarter" idx="61"/>
          </p:nvPr>
        </p:nvSpPr>
        <p:spPr>
          <a:xfrm>
            <a:off x="0" y="352425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30" name="Text Placeholder 15"/>
          <p:cNvSpPr>
            <a:spLocks noGrp="1"/>
          </p:cNvSpPr>
          <p:nvPr>
            <p:ph type="body" sz="quarter" idx="62"/>
          </p:nvPr>
        </p:nvSpPr>
        <p:spPr>
          <a:xfrm>
            <a:off x="4762500" y="341312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1" name="Text Placeholder 17"/>
          <p:cNvSpPr>
            <a:spLocks noGrp="1"/>
          </p:cNvSpPr>
          <p:nvPr>
            <p:ph type="body" sz="quarter" idx="63"/>
          </p:nvPr>
        </p:nvSpPr>
        <p:spPr>
          <a:xfrm>
            <a:off x="4762500" y="352425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32" name="Text Placeholder 17"/>
          <p:cNvSpPr>
            <a:spLocks noGrp="1"/>
          </p:cNvSpPr>
          <p:nvPr>
            <p:ph type="body" sz="quarter" idx="64"/>
          </p:nvPr>
        </p:nvSpPr>
        <p:spPr>
          <a:xfrm>
            <a:off x="0" y="442912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33" name="Text Placeholder 15"/>
          <p:cNvSpPr>
            <a:spLocks noGrp="1"/>
          </p:cNvSpPr>
          <p:nvPr>
            <p:ph type="body" sz="quarter" idx="65"/>
          </p:nvPr>
        </p:nvSpPr>
        <p:spPr>
          <a:xfrm>
            <a:off x="0" y="4397375"/>
            <a:ext cx="9112250" cy="31750"/>
          </a:xfrm>
          <a:solidFill>
            <a:schemeClr val="tx2">
              <a:lumMod val="60000"/>
              <a:lumOff val="40000"/>
            </a:schemeClr>
          </a:solidFill>
          <a:ln>
            <a:noFill/>
          </a:ln>
        </p:spPr>
        <p:txBody>
          <a:bodyPr anchor="ctr">
            <a:noAutofit/>
          </a:bodyPr>
          <a:lstStyle>
            <a:lvl1pPr algn="ctr">
              <a:buFont typeface="Courier New" pitchFamily="49" charset="0"/>
              <a:buChar char="o"/>
              <a:defRPr sz="200" b="1" cap="small" baseline="0">
                <a:solidFill>
                  <a:schemeClr val="tx2">
                    <a:lumMod val="60000"/>
                    <a:lumOff val="40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4" name="Text Placeholder 17"/>
          <p:cNvSpPr>
            <a:spLocks noGrp="1"/>
          </p:cNvSpPr>
          <p:nvPr>
            <p:ph type="body" sz="quarter" idx="66"/>
          </p:nvPr>
        </p:nvSpPr>
        <p:spPr>
          <a:xfrm>
            <a:off x="4762500" y="4429125"/>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35" name="Text Placeholder 15"/>
          <p:cNvSpPr>
            <a:spLocks noGrp="1"/>
          </p:cNvSpPr>
          <p:nvPr>
            <p:ph type="body" sz="quarter" idx="67"/>
          </p:nvPr>
        </p:nvSpPr>
        <p:spPr>
          <a:xfrm>
            <a:off x="2381250" y="4318000"/>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6" name="Text Placeholder 17"/>
          <p:cNvSpPr>
            <a:spLocks noGrp="1"/>
          </p:cNvSpPr>
          <p:nvPr>
            <p:ph type="body" sz="quarter" idx="68"/>
          </p:nvPr>
        </p:nvSpPr>
        <p:spPr>
          <a:xfrm>
            <a:off x="0" y="403225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37" name="Text Placeholder 15"/>
          <p:cNvSpPr>
            <a:spLocks noGrp="1"/>
          </p:cNvSpPr>
          <p:nvPr>
            <p:ph type="body" sz="quarter" idx="69"/>
          </p:nvPr>
        </p:nvSpPr>
        <p:spPr>
          <a:xfrm>
            <a:off x="0" y="4000500"/>
            <a:ext cx="9112250" cy="31750"/>
          </a:xfrm>
          <a:solidFill>
            <a:schemeClr val="tx2">
              <a:lumMod val="60000"/>
              <a:lumOff val="40000"/>
            </a:schemeClr>
          </a:solidFill>
          <a:ln>
            <a:noFill/>
          </a:ln>
        </p:spPr>
        <p:txBody>
          <a:bodyPr anchor="ctr">
            <a:noAutofit/>
          </a:bodyPr>
          <a:lstStyle>
            <a:lvl1pPr algn="ctr">
              <a:buFont typeface="Courier New" pitchFamily="49" charset="0"/>
              <a:buChar char="o"/>
              <a:defRPr sz="200" b="1" cap="small" baseline="0">
                <a:solidFill>
                  <a:schemeClr val="tx2">
                    <a:lumMod val="60000"/>
                    <a:lumOff val="40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8" name="Text Placeholder 17"/>
          <p:cNvSpPr>
            <a:spLocks noGrp="1"/>
          </p:cNvSpPr>
          <p:nvPr>
            <p:ph type="body" sz="quarter" idx="70"/>
          </p:nvPr>
        </p:nvSpPr>
        <p:spPr>
          <a:xfrm>
            <a:off x="4762500" y="4032250"/>
            <a:ext cx="4349750" cy="222250"/>
          </a:xfrm>
          <a:solidFill>
            <a:srgbClr val="DDEDFF"/>
          </a:solidFill>
        </p:spPr>
        <p:txBody>
          <a:bodyPr lIns="53328" rIns="53328">
            <a:noAutofit/>
          </a:bodyPr>
          <a:lstStyle>
            <a:lvl1pPr marL="53328" indent="-79992" algn="l" defTabSz="533278">
              <a:spcBef>
                <a:spcPts val="175"/>
              </a:spcBef>
              <a:buSzPct val="90000"/>
              <a:buFont typeface="Arial" pitchFamily="34" charset="0"/>
              <a:buChar char="•"/>
              <a:defRPr sz="1050" baseline="0"/>
            </a:lvl1pPr>
            <a:lvl2pPr>
              <a:buFont typeface="Calibri" pitchFamily="34" charset="0"/>
              <a:buChar char="•"/>
              <a:defRPr sz="1000"/>
            </a:lvl2pPr>
            <a:lvl3pPr>
              <a:buFont typeface="Calibri" pitchFamily="34" charset="0"/>
              <a:buChar char="•"/>
              <a:defRPr sz="900"/>
            </a:lvl3pPr>
            <a:lvl4pPr>
              <a:buFont typeface="Calibri" pitchFamily="34" charset="0"/>
              <a:buChar char="•"/>
              <a:defRPr sz="700"/>
            </a:lvl4pPr>
            <a:lvl5pPr>
              <a:buFont typeface="Calibri" pitchFamily="34" charset="0"/>
              <a:buChar char="•"/>
              <a:defRPr sz="700"/>
            </a:lvl5pPr>
          </a:lstStyle>
          <a:p>
            <a:pPr lvl="0"/>
            <a:r>
              <a:rPr lang="en-US"/>
              <a:t>Click to edit Master text styles</a:t>
            </a:r>
          </a:p>
        </p:txBody>
      </p:sp>
      <p:sp>
        <p:nvSpPr>
          <p:cNvPr id="139" name="Text Placeholder 15"/>
          <p:cNvSpPr>
            <a:spLocks noGrp="1"/>
          </p:cNvSpPr>
          <p:nvPr>
            <p:ph type="body" sz="quarter" idx="71"/>
          </p:nvPr>
        </p:nvSpPr>
        <p:spPr>
          <a:xfrm>
            <a:off x="2381250" y="3921125"/>
            <a:ext cx="4349750" cy="111125"/>
          </a:xfrm>
          <a:solidFill>
            <a:schemeClr val="tx2">
              <a:lumMod val="60000"/>
              <a:lumOff val="40000"/>
            </a:schemeClr>
          </a:solidFill>
          <a:ln>
            <a:noFill/>
          </a:ln>
        </p:spPr>
        <p:txBody>
          <a:bodyPr anchor="ctr">
            <a:noAutofit/>
          </a:bodyPr>
          <a:lstStyle>
            <a:lvl1pPr algn="ctr">
              <a:buNone/>
              <a:defRPr sz="1200" b="1" cap="small" baseline="0">
                <a:solidFill>
                  <a:schemeClr val="bg1"/>
                </a:solidFill>
              </a:defRPr>
            </a:lvl1pPr>
            <a:lvl2pPr>
              <a:buNone/>
              <a:defRPr/>
            </a:lvl2pPr>
            <a:lvl3pPr>
              <a:buNone/>
              <a:defRPr/>
            </a:lvl3pPr>
            <a:lvl4pPr>
              <a:buNone/>
              <a:defRPr/>
            </a:lvl4pPr>
            <a:lvl5pPr>
              <a:buNone/>
              <a:defRPr/>
            </a:lvl5pPr>
          </a:lstStyle>
          <a:p>
            <a:pPr lvl="0"/>
            <a:r>
              <a:rPr lang="en-US"/>
              <a:t>Click to edit Master text styles</a:t>
            </a:r>
          </a:p>
        </p:txBody>
      </p:sp>
    </p:spTree>
    <p:extLst>
      <p:ext uri="{BB962C8B-B14F-4D97-AF65-F5344CB8AC3E}">
        <p14:creationId xmlns:p14="http://schemas.microsoft.com/office/powerpoint/2010/main" val="35313011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152400"/>
            <a:ext cx="6705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447800"/>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86800" y="6553200"/>
            <a:ext cx="457200" cy="304800"/>
          </a:xfrm>
          <a:prstGeom prst="rect">
            <a:avLst/>
          </a:prstGeom>
          <a:solidFill>
            <a:schemeClr val="tx2"/>
          </a:solidFill>
        </p:spPr>
        <p:txBody>
          <a:bodyPr vert="horz" wrap="square" lIns="91440" tIns="45720" rIns="91440" bIns="45720" numCol="1" anchor="ctr" anchorCtr="0" compatLnSpc="1">
            <a:prstTxWarp prst="textNoShape">
              <a:avLst/>
            </a:prstTxWarp>
          </a:bodyPr>
          <a:lstStyle>
            <a:lvl1pPr algn="ctr" eaLnBrk="1" hangingPunct="1">
              <a:defRPr sz="1600" b="1">
                <a:solidFill>
                  <a:schemeClr val="bg1"/>
                </a:solidFill>
                <a:latin typeface="Calibri" panose="020F0502020204030204" pitchFamily="34" charset="0"/>
              </a:defRPr>
            </a:lvl1pPr>
          </a:lstStyle>
          <a:p>
            <a:pPr>
              <a:defRPr/>
            </a:pPr>
            <a:fld id="{016B11D8-C41C-4269-9623-04EAA65456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Lst>
  <p:transition>
    <p:cut/>
  </p:transition>
  <p:hf hdr="0" ftr="0" dt="0"/>
  <p:txStyles>
    <p:titleStyle>
      <a:lvl1pPr algn="ctr" rtl="0" eaLnBrk="0" fontAlgn="base" hangingPunct="0">
        <a:spcBef>
          <a:spcPct val="0"/>
        </a:spcBef>
        <a:spcAft>
          <a:spcPct val="0"/>
        </a:spcAft>
        <a:defRPr sz="4000" kern="1200">
          <a:solidFill>
            <a:schemeClr val="bg1"/>
          </a:solidFill>
          <a:latin typeface="+mj-lt"/>
          <a:ea typeface="+mj-ea"/>
          <a:cs typeface="+mj-cs"/>
        </a:defRPr>
      </a:lvl1pPr>
      <a:lvl2pPr algn="ctr" rtl="0" eaLnBrk="0" fontAlgn="base" hangingPunct="0">
        <a:spcBef>
          <a:spcPct val="0"/>
        </a:spcBef>
        <a:spcAft>
          <a:spcPct val="0"/>
        </a:spcAft>
        <a:defRPr sz="4000">
          <a:solidFill>
            <a:schemeClr val="bg1"/>
          </a:solidFill>
          <a:latin typeface="Calibri" pitchFamily="34" charset="0"/>
        </a:defRPr>
      </a:lvl2pPr>
      <a:lvl3pPr algn="ctr" rtl="0" eaLnBrk="0" fontAlgn="base" hangingPunct="0">
        <a:spcBef>
          <a:spcPct val="0"/>
        </a:spcBef>
        <a:spcAft>
          <a:spcPct val="0"/>
        </a:spcAft>
        <a:defRPr sz="4000">
          <a:solidFill>
            <a:schemeClr val="bg1"/>
          </a:solidFill>
          <a:latin typeface="Calibri" pitchFamily="34" charset="0"/>
        </a:defRPr>
      </a:lvl3pPr>
      <a:lvl4pPr algn="ctr" rtl="0" eaLnBrk="0" fontAlgn="base" hangingPunct="0">
        <a:spcBef>
          <a:spcPct val="0"/>
        </a:spcBef>
        <a:spcAft>
          <a:spcPct val="0"/>
        </a:spcAft>
        <a:defRPr sz="4000">
          <a:solidFill>
            <a:schemeClr val="bg1"/>
          </a:solidFill>
          <a:latin typeface="Calibri" pitchFamily="34" charset="0"/>
        </a:defRPr>
      </a:lvl4pPr>
      <a:lvl5pPr algn="ctr" rtl="0" eaLnBrk="0" fontAlgn="base" hangingPunct="0">
        <a:spcBef>
          <a:spcPct val="0"/>
        </a:spcBef>
        <a:spcAft>
          <a:spcPct val="0"/>
        </a:spcAft>
        <a:defRPr sz="4000">
          <a:solidFill>
            <a:schemeClr val="bg1"/>
          </a:solidFill>
          <a:latin typeface="Calibri" pitchFamily="34" charset="0"/>
        </a:defRPr>
      </a:lvl5pPr>
      <a:lvl6pPr marL="457200" algn="ctr" rtl="0" eaLnBrk="1" fontAlgn="base" hangingPunct="1">
        <a:spcBef>
          <a:spcPct val="0"/>
        </a:spcBef>
        <a:spcAft>
          <a:spcPct val="0"/>
        </a:spcAft>
        <a:defRPr sz="4000">
          <a:solidFill>
            <a:srgbClr val="F47F24"/>
          </a:solidFill>
          <a:latin typeface="Calibri" pitchFamily="34" charset="0"/>
        </a:defRPr>
      </a:lvl6pPr>
      <a:lvl7pPr marL="914400" algn="ctr" rtl="0" eaLnBrk="1" fontAlgn="base" hangingPunct="1">
        <a:spcBef>
          <a:spcPct val="0"/>
        </a:spcBef>
        <a:spcAft>
          <a:spcPct val="0"/>
        </a:spcAft>
        <a:defRPr sz="4000">
          <a:solidFill>
            <a:srgbClr val="F47F24"/>
          </a:solidFill>
          <a:latin typeface="Calibri" pitchFamily="34" charset="0"/>
        </a:defRPr>
      </a:lvl7pPr>
      <a:lvl8pPr marL="1371600" algn="ctr" rtl="0" eaLnBrk="1" fontAlgn="base" hangingPunct="1">
        <a:spcBef>
          <a:spcPct val="0"/>
        </a:spcBef>
        <a:spcAft>
          <a:spcPct val="0"/>
        </a:spcAft>
        <a:defRPr sz="4000">
          <a:solidFill>
            <a:srgbClr val="F47F24"/>
          </a:solidFill>
          <a:latin typeface="Calibri" pitchFamily="34" charset="0"/>
        </a:defRPr>
      </a:lvl8pPr>
      <a:lvl9pPr marL="1828800" algn="ctr" rtl="0" eaLnBrk="1" fontAlgn="base" hangingPunct="1">
        <a:spcBef>
          <a:spcPct val="0"/>
        </a:spcBef>
        <a:spcAft>
          <a:spcPct val="0"/>
        </a:spcAft>
        <a:defRPr sz="4000">
          <a:solidFill>
            <a:srgbClr val="F47F24"/>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notesSlide" Target="../notesSlides/notesSlide25.xml"/><Relationship Id="rId7"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oleObject" Target="../embeddings/oleObject1.bin"/><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image" Target="../media/image17.png"/><Relationship Id="rId3" Type="http://schemas.openxmlformats.org/officeDocument/2006/relationships/image" Target="../media/image3.png"/><Relationship Id="rId12"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11" Type="http://schemas.openxmlformats.org/officeDocument/2006/relationships/image" Target="../media/image24.png"/><Relationship Id="rId10" Type="http://schemas.openxmlformats.org/officeDocument/2006/relationships/image" Target="../media/image23.png"/><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p:nvPr>
        </p:nvSpPr>
        <p:spPr>
          <a:xfrm>
            <a:off x="533400" y="1524000"/>
            <a:ext cx="7924800" cy="1676400"/>
          </a:xfrm>
        </p:spPr>
        <p:txBody>
          <a:bodyPr/>
          <a:lstStyle/>
          <a:p>
            <a:pPr eaLnBrk="1" hangingPunct="1"/>
            <a:r>
              <a:rPr lang="en-US" altLang="en-US" dirty="0" smtClean="0"/>
              <a:t>463.4</a:t>
            </a:r>
            <a:r>
              <a:rPr lang="en-US" altLang="en-US" dirty="0"/>
              <a:t/>
            </a:r>
            <a:br>
              <a:rPr lang="en-US" altLang="en-US" dirty="0"/>
            </a:br>
            <a:r>
              <a:rPr lang="en-US" altLang="en-US" dirty="0"/>
              <a:t>Crypto Constructs</a:t>
            </a:r>
          </a:p>
        </p:txBody>
      </p:sp>
      <p:sp>
        <p:nvSpPr>
          <p:cNvPr id="10243" name="Rectangle 5"/>
          <p:cNvSpPr>
            <a:spLocks noGrp="1" noChangeArrowheads="1"/>
          </p:cNvSpPr>
          <p:nvPr>
            <p:ph type="subTitle" idx="1"/>
          </p:nvPr>
        </p:nvSpPr>
        <p:spPr/>
        <p:txBody>
          <a:bodyPr/>
          <a:lstStyle/>
          <a:p>
            <a:pPr eaLnBrk="1" hangingPunct="1"/>
            <a:r>
              <a:rPr lang="en-US" altLang="en-US"/>
              <a:t>Computer Security II</a:t>
            </a:r>
          </a:p>
          <a:p>
            <a:pPr eaLnBrk="1" hangingPunct="1"/>
            <a:r>
              <a:rPr lang="en-US" altLang="en-US"/>
              <a:t>CS463/ECE424</a:t>
            </a:r>
          </a:p>
          <a:p>
            <a:pPr eaLnBrk="1" hangingPunct="1"/>
            <a:r>
              <a:rPr lang="en-US" altLang="en-US"/>
              <a:t>University of Illinois</a:t>
            </a:r>
          </a:p>
          <a:p>
            <a:pPr eaLnBrk="1" hangingPunct="1"/>
            <a:endParaRPr lang="en-US" altLang="en-US"/>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p:cNvSpPr>
            <a:spLocks noGrp="1"/>
          </p:cNvSpPr>
          <p:nvPr>
            <p:ph type="title"/>
          </p:nvPr>
        </p:nvSpPr>
        <p:spPr/>
        <p:txBody>
          <a:bodyPr/>
          <a:lstStyle/>
          <a:p>
            <a:r>
              <a:rPr lang="en-US" altLang="en-US"/>
              <a:t>RSA</a:t>
            </a:r>
          </a:p>
        </p:txBody>
      </p:sp>
      <p:sp>
        <p:nvSpPr>
          <p:cNvPr id="20483"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B9CF89E-1707-4CCF-83CF-6074BFF8B2B1}" type="slidenum">
              <a:rPr lang="en-US" altLang="zh-CN" sz="1600" smtClean="0">
                <a:solidFill>
                  <a:schemeClr val="bg1"/>
                </a:solidFill>
              </a:rPr>
              <a:pPr>
                <a:spcBef>
                  <a:spcPct val="0"/>
                </a:spcBef>
                <a:buFontTx/>
                <a:buNone/>
              </a:pPr>
              <a:t>10</a:t>
            </a:fld>
            <a:endParaRPr lang="en-US" altLang="zh-CN" sz="1600">
              <a:solidFill>
                <a:schemeClr val="bg1"/>
              </a:solidFill>
            </a:endParaRPr>
          </a:p>
        </p:txBody>
      </p:sp>
      <p:sp>
        <p:nvSpPr>
          <p:cNvPr id="20484" name="TextBox 1"/>
          <p:cNvSpPr txBox="1">
            <a:spLocks noChangeArrowheads="1"/>
          </p:cNvSpPr>
          <p:nvPr/>
        </p:nvSpPr>
        <p:spPr bwMode="auto">
          <a:xfrm>
            <a:off x="533400" y="2530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a:latin typeface="Arial" panose="020B0604020202020204" pitchFamily="34" charset="0"/>
              </a:rPr>
              <a:t>Alice</a:t>
            </a:r>
          </a:p>
        </p:txBody>
      </p:sp>
      <p:sp>
        <p:nvSpPr>
          <p:cNvPr id="20485" name="TextBox 6"/>
          <p:cNvSpPr txBox="1">
            <a:spLocks noChangeArrowheads="1"/>
          </p:cNvSpPr>
          <p:nvPr/>
        </p:nvSpPr>
        <p:spPr bwMode="auto">
          <a:xfrm>
            <a:off x="7100888" y="2530475"/>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a:latin typeface="Arial" panose="020B0604020202020204" pitchFamily="34" charset="0"/>
              </a:rPr>
              <a:t>Bob</a:t>
            </a:r>
          </a:p>
        </p:txBody>
      </p:sp>
      <p:sp>
        <p:nvSpPr>
          <p:cNvPr id="20486" name="TextBox 2"/>
          <p:cNvSpPr txBox="1">
            <a:spLocks noChangeArrowheads="1"/>
          </p:cNvSpPr>
          <p:nvPr/>
        </p:nvSpPr>
        <p:spPr bwMode="auto">
          <a:xfrm>
            <a:off x="228600" y="1438275"/>
            <a:ext cx="41148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600" dirty="0">
                <a:latin typeface="Arial" panose="020B0604020202020204" pitchFamily="34" charset="0"/>
              </a:rPr>
              <a:t>Setup:</a:t>
            </a:r>
          </a:p>
          <a:p>
            <a:pPr>
              <a:spcBef>
                <a:spcPct val="0"/>
              </a:spcBef>
              <a:buFontTx/>
              <a:buNone/>
            </a:pPr>
            <a:r>
              <a:rPr lang="en-US" altLang="en-US" sz="1600" dirty="0">
                <a:latin typeface="Arial" panose="020B0604020202020204" pitchFamily="34" charset="0"/>
              </a:rPr>
              <a:t>p and q large primes, N = </a:t>
            </a:r>
            <a:r>
              <a:rPr lang="en-US" altLang="en-US" sz="1600" dirty="0" err="1">
                <a:latin typeface="Arial" panose="020B0604020202020204" pitchFamily="34" charset="0"/>
              </a:rPr>
              <a:t>pq</a:t>
            </a:r>
            <a:r>
              <a:rPr lang="en-US" altLang="en-US" sz="1600" dirty="0">
                <a:latin typeface="Arial" panose="020B0604020202020204" pitchFamily="34" charset="0"/>
              </a:rPr>
              <a:t>, φ =(p-1)(q-1), </a:t>
            </a:r>
          </a:p>
          <a:p>
            <a:pPr>
              <a:spcBef>
                <a:spcPct val="0"/>
              </a:spcBef>
              <a:buFontTx/>
              <a:buNone/>
            </a:pPr>
            <a:r>
              <a:rPr lang="en-US" altLang="en-US" sz="1600" dirty="0">
                <a:latin typeface="Arial" panose="020B0604020202020204" pitchFamily="34" charset="0"/>
              </a:rPr>
              <a:t>Take e coprime with φ, </a:t>
            </a:r>
          </a:p>
          <a:p>
            <a:pPr>
              <a:spcBef>
                <a:spcPct val="0"/>
              </a:spcBef>
              <a:buFontTx/>
              <a:buNone/>
            </a:pPr>
            <a:r>
              <a:rPr lang="en-US" altLang="en-US" sz="1600" dirty="0">
                <a:latin typeface="Arial" panose="020B0604020202020204" pitchFamily="34" charset="0"/>
              </a:rPr>
              <a:t>d = e</a:t>
            </a:r>
            <a:r>
              <a:rPr lang="en-US" altLang="en-US" sz="1600" baseline="30000" dirty="0">
                <a:latin typeface="Arial" panose="020B0604020202020204" pitchFamily="34" charset="0"/>
              </a:rPr>
              <a:t>-1</a:t>
            </a:r>
            <a:r>
              <a:rPr lang="en-US" altLang="en-US" sz="1600" dirty="0">
                <a:latin typeface="Arial" panose="020B0604020202020204" pitchFamily="34" charset="0"/>
              </a:rPr>
              <a:t> mod φ, K’ = (N, d)</a:t>
            </a:r>
          </a:p>
        </p:txBody>
      </p:sp>
      <p:grpSp>
        <p:nvGrpSpPr>
          <p:cNvPr id="20487" name="Group 8"/>
          <p:cNvGrpSpPr>
            <a:grpSpLocks/>
          </p:cNvGrpSpPr>
          <p:nvPr/>
        </p:nvGrpSpPr>
        <p:grpSpPr bwMode="auto">
          <a:xfrm>
            <a:off x="2239963" y="3886200"/>
            <a:ext cx="4583112" cy="708025"/>
            <a:chOff x="2240523" y="3409890"/>
            <a:chExt cx="4583062" cy="707886"/>
          </a:xfrm>
        </p:grpSpPr>
        <p:cxnSp>
          <p:nvCxnSpPr>
            <p:cNvPr id="6" name="Straight Arrow Connector 5"/>
            <p:cNvCxnSpPr/>
            <p:nvPr/>
          </p:nvCxnSpPr>
          <p:spPr>
            <a:xfrm>
              <a:off x="2438958" y="3813036"/>
              <a:ext cx="42179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500" name="TextBox 7"/>
            <p:cNvSpPr txBox="1">
              <a:spLocks noChangeArrowheads="1"/>
            </p:cNvSpPr>
            <p:nvPr/>
          </p:nvSpPr>
          <p:spPr bwMode="auto">
            <a:xfrm>
              <a:off x="2240523" y="3409890"/>
              <a:ext cx="4583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dirty="0">
                  <a:latin typeface="Arial" panose="020B0604020202020204" pitchFamily="34" charset="0"/>
                </a:rPr>
                <a:t>c</a:t>
              </a:r>
              <a:r>
                <a:rPr lang="en-US" altLang="en-US" sz="2000" baseline="-25000" dirty="0">
                  <a:latin typeface="Arial" panose="020B0604020202020204" pitchFamily="34" charset="0"/>
                </a:rPr>
                <a:t>1</a:t>
              </a:r>
              <a:r>
                <a:rPr lang="en-US" altLang="en-US" sz="2000" dirty="0">
                  <a:latin typeface="Arial" panose="020B0604020202020204" pitchFamily="34" charset="0"/>
                </a:rPr>
                <a:t> ← m</a:t>
              </a:r>
              <a:r>
                <a:rPr lang="en-US" altLang="en-US" sz="2000" baseline="-25000" dirty="0">
                  <a:latin typeface="Arial" panose="020B0604020202020204" pitchFamily="34" charset="0"/>
                </a:rPr>
                <a:t>1</a:t>
              </a:r>
              <a:r>
                <a:rPr lang="en-US" altLang="en-US" sz="2000" baseline="30000" dirty="0">
                  <a:latin typeface="Arial" panose="020B0604020202020204" pitchFamily="34" charset="0"/>
                </a:rPr>
                <a:t>e</a:t>
              </a:r>
              <a:r>
                <a:rPr lang="en-US" altLang="en-US" sz="2000" dirty="0">
                  <a:latin typeface="Arial" panose="020B0604020202020204" pitchFamily="34" charset="0"/>
                </a:rPr>
                <a:t> mod N, c</a:t>
              </a:r>
              <a:r>
                <a:rPr lang="en-US" altLang="en-US" sz="2000" baseline="-25000" dirty="0">
                  <a:latin typeface="Arial" panose="020B0604020202020204" pitchFamily="34" charset="0"/>
                </a:rPr>
                <a:t>2</a:t>
              </a:r>
              <a:r>
                <a:rPr lang="en-US" altLang="en-US" sz="2000" dirty="0">
                  <a:latin typeface="Arial" panose="020B0604020202020204" pitchFamily="34" charset="0"/>
                </a:rPr>
                <a:t> ← m</a:t>
              </a:r>
              <a:r>
                <a:rPr lang="en-US" altLang="en-US" sz="2000" baseline="-25000" dirty="0">
                  <a:latin typeface="Arial" panose="020B0604020202020204" pitchFamily="34" charset="0"/>
                </a:rPr>
                <a:t>2</a:t>
              </a:r>
              <a:r>
                <a:rPr lang="en-US" altLang="en-US" sz="2000" baseline="30000" dirty="0">
                  <a:latin typeface="Arial" panose="020B0604020202020204" pitchFamily="34" charset="0"/>
                </a:rPr>
                <a:t>e</a:t>
              </a:r>
              <a:r>
                <a:rPr lang="en-US" altLang="en-US" sz="2000" dirty="0">
                  <a:latin typeface="Arial" panose="020B0604020202020204" pitchFamily="34" charset="0"/>
                </a:rPr>
                <a:t> mod N</a:t>
              </a:r>
            </a:p>
            <a:p>
              <a:pPr algn="ctr">
                <a:spcBef>
                  <a:spcPct val="0"/>
                </a:spcBef>
                <a:buFontTx/>
                <a:buNone/>
              </a:pPr>
              <a:endParaRPr lang="en-US" altLang="en-US" sz="2000" dirty="0">
                <a:latin typeface="Arial" panose="020B0604020202020204" pitchFamily="34" charset="0"/>
              </a:endParaRPr>
            </a:p>
          </p:txBody>
        </p:sp>
      </p:grpSp>
      <p:sp>
        <p:nvSpPr>
          <p:cNvPr id="20489" name="TextBox 12"/>
          <p:cNvSpPr txBox="1">
            <a:spLocks noChangeArrowheads="1"/>
          </p:cNvSpPr>
          <p:nvPr/>
        </p:nvSpPr>
        <p:spPr bwMode="auto">
          <a:xfrm>
            <a:off x="152400" y="3702050"/>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Messages m</a:t>
            </a:r>
            <a:r>
              <a:rPr lang="en-US" altLang="en-US" sz="1800" baseline="-25000">
                <a:latin typeface="Arial" panose="020B0604020202020204" pitchFamily="34" charset="0"/>
              </a:rPr>
              <a:t>1</a:t>
            </a:r>
            <a:r>
              <a:rPr lang="en-US" altLang="en-US" sz="1800">
                <a:latin typeface="Arial" panose="020B0604020202020204" pitchFamily="34" charset="0"/>
              </a:rPr>
              <a:t>, m</a:t>
            </a:r>
            <a:r>
              <a:rPr lang="en-US" altLang="en-US" sz="1800" baseline="-25000">
                <a:latin typeface="Arial" panose="020B0604020202020204" pitchFamily="34" charset="0"/>
              </a:rPr>
              <a:t>2</a:t>
            </a:r>
          </a:p>
        </p:txBody>
      </p:sp>
      <p:sp>
        <p:nvSpPr>
          <p:cNvPr id="20490" name="TextBox 21"/>
          <p:cNvSpPr txBox="1">
            <a:spLocks noChangeArrowheads="1"/>
          </p:cNvSpPr>
          <p:nvPr/>
        </p:nvSpPr>
        <p:spPr bwMode="auto">
          <a:xfrm>
            <a:off x="-228600" y="5116513"/>
            <a:ext cx="3124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m</a:t>
            </a:r>
            <a:r>
              <a:rPr lang="en-US" altLang="en-US" sz="1800" baseline="-25000">
                <a:latin typeface="Arial" panose="020B0604020202020204" pitchFamily="34" charset="0"/>
              </a:rPr>
              <a:t>1</a:t>
            </a:r>
            <a:r>
              <a:rPr lang="en-US" altLang="en-US" sz="1800">
                <a:latin typeface="Arial" panose="020B0604020202020204" pitchFamily="34" charset="0"/>
              </a:rPr>
              <a:t>∙m</a:t>
            </a:r>
            <a:r>
              <a:rPr lang="en-US" altLang="en-US" sz="1800" baseline="-25000">
                <a:latin typeface="Arial" panose="020B0604020202020204" pitchFamily="34" charset="0"/>
              </a:rPr>
              <a:t>2</a:t>
            </a:r>
            <a:r>
              <a:rPr lang="en-US" altLang="en-US" sz="1800">
                <a:latin typeface="Arial" panose="020B0604020202020204" pitchFamily="34" charset="0"/>
              </a:rPr>
              <a:t> ← c</a:t>
            </a:r>
            <a:r>
              <a:rPr lang="en-US" altLang="en-US" sz="1800" baseline="30000">
                <a:latin typeface="Arial" panose="020B0604020202020204" pitchFamily="34" charset="0"/>
              </a:rPr>
              <a:t>d</a:t>
            </a:r>
            <a:r>
              <a:rPr lang="en-US" altLang="en-US" sz="1800">
                <a:latin typeface="Arial" panose="020B0604020202020204" pitchFamily="34" charset="0"/>
              </a:rPr>
              <a:t> mod N</a:t>
            </a:r>
          </a:p>
        </p:txBody>
      </p:sp>
      <p:pic>
        <p:nvPicPr>
          <p:cNvPr id="20491"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943225"/>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58088" y="2917825"/>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93" name="Group 19"/>
          <p:cNvGrpSpPr>
            <a:grpSpLocks/>
          </p:cNvGrpSpPr>
          <p:nvPr/>
        </p:nvGrpSpPr>
        <p:grpSpPr bwMode="auto">
          <a:xfrm>
            <a:off x="2444750" y="4664075"/>
            <a:ext cx="4211638" cy="427038"/>
            <a:chOff x="2399066" y="3377185"/>
            <a:chExt cx="4211895" cy="427243"/>
          </a:xfrm>
        </p:grpSpPr>
        <p:cxnSp>
          <p:nvCxnSpPr>
            <p:cNvPr id="21" name="Straight Arrow Connector 20"/>
            <p:cNvCxnSpPr/>
            <p:nvPr/>
          </p:nvCxnSpPr>
          <p:spPr>
            <a:xfrm flipH="1">
              <a:off x="2399066" y="3804428"/>
              <a:ext cx="42118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496" name="TextBox 22"/>
            <p:cNvSpPr txBox="1">
              <a:spLocks noChangeArrowheads="1"/>
            </p:cNvSpPr>
            <p:nvPr/>
          </p:nvSpPr>
          <p:spPr bwMode="auto">
            <a:xfrm>
              <a:off x="3054142" y="3377185"/>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dirty="0">
                  <a:latin typeface="Arial" panose="020B0604020202020204" pitchFamily="34" charset="0"/>
                </a:rPr>
                <a:t>c ← c</a:t>
              </a:r>
              <a:r>
                <a:rPr lang="en-US" altLang="en-US" sz="2000" baseline="-25000" dirty="0">
                  <a:latin typeface="Arial" panose="020B0604020202020204" pitchFamily="34" charset="0"/>
                </a:rPr>
                <a:t>1</a:t>
              </a:r>
              <a:r>
                <a:rPr lang="en-US" altLang="en-US" sz="2000" dirty="0">
                  <a:latin typeface="Arial" panose="020B0604020202020204" pitchFamily="34" charset="0"/>
                </a:rPr>
                <a:t>∙c</a:t>
              </a:r>
              <a:r>
                <a:rPr lang="en-US" altLang="en-US" sz="2000" baseline="-25000" dirty="0">
                  <a:latin typeface="Arial" panose="020B0604020202020204" pitchFamily="34" charset="0"/>
                </a:rPr>
                <a:t>2</a:t>
              </a:r>
              <a:r>
                <a:rPr lang="en-US" altLang="en-US" sz="2000" dirty="0">
                  <a:latin typeface="Arial" panose="020B0604020202020204" pitchFamily="34" charset="0"/>
                </a:rPr>
                <a:t> mod N</a:t>
              </a:r>
            </a:p>
          </p:txBody>
        </p:sp>
      </p:grpSp>
      <p:sp>
        <p:nvSpPr>
          <p:cNvPr id="20494" name="TextBox 24"/>
          <p:cNvSpPr txBox="1">
            <a:spLocks noChangeArrowheads="1"/>
          </p:cNvSpPr>
          <p:nvPr/>
        </p:nvSpPr>
        <p:spPr bwMode="auto">
          <a:xfrm>
            <a:off x="457200" y="5798572"/>
            <a:ext cx="8406606" cy="707886"/>
          </a:xfrm>
          <a:prstGeom prst="rect">
            <a:avLst/>
          </a:prstGeom>
          <a:ln/>
          <a:extLst/>
        </p:spPr>
        <p:style>
          <a:lnRef idx="2">
            <a:schemeClr val="accent1"/>
          </a:lnRef>
          <a:fillRef idx="1">
            <a:schemeClr val="lt1"/>
          </a:fillRef>
          <a:effectRef idx="0">
            <a:schemeClr val="accent1"/>
          </a:effectRef>
          <a:fontRef idx="minor">
            <a:schemeClr val="dk1"/>
          </a:fontRef>
        </p:style>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600" dirty="0">
                <a:latin typeface="Arial" panose="020B0604020202020204" pitchFamily="34" charset="0"/>
                <a:cs typeface="Arial" panose="020B0604020202020204" pitchFamily="34" charset="0"/>
              </a:rPr>
              <a:t>Plain RSA is a privacy homomorphism with respect to multiplication: E</a:t>
            </a:r>
            <a:r>
              <a:rPr lang="en-US" altLang="en-US" sz="1600" baseline="-25000" dirty="0">
                <a:latin typeface="Arial" panose="020B0604020202020204" pitchFamily="34" charset="0"/>
                <a:cs typeface="Arial" panose="020B0604020202020204" pitchFamily="34" charset="0"/>
              </a:rPr>
              <a:t>K</a:t>
            </a:r>
            <a:r>
              <a:rPr lang="en-US" altLang="en-US" sz="1600" dirty="0">
                <a:latin typeface="Arial" panose="020B0604020202020204" pitchFamily="34" charset="0"/>
                <a:cs typeface="Arial" panose="020B0604020202020204" pitchFamily="34" charset="0"/>
              </a:rPr>
              <a:t>(</a:t>
            </a:r>
            <a:r>
              <a:rPr lang="en-US" altLang="en-US" sz="1600" dirty="0" err="1">
                <a:latin typeface="Arial" panose="020B0604020202020204" pitchFamily="34" charset="0"/>
                <a:cs typeface="Arial" panose="020B0604020202020204" pitchFamily="34" charset="0"/>
              </a:rPr>
              <a:t>xy</a:t>
            </a:r>
            <a:r>
              <a:rPr lang="en-US" altLang="en-US" sz="1600" dirty="0">
                <a:latin typeface="Arial" panose="020B0604020202020204" pitchFamily="34" charset="0"/>
                <a:cs typeface="Arial" panose="020B0604020202020204" pitchFamily="34" charset="0"/>
              </a:rPr>
              <a:t>) = E</a:t>
            </a:r>
            <a:r>
              <a:rPr lang="en-US" altLang="en-US" sz="1600" baseline="-25000" dirty="0">
                <a:latin typeface="Arial" panose="020B0604020202020204" pitchFamily="34" charset="0"/>
                <a:cs typeface="Arial" panose="020B0604020202020204" pitchFamily="34" charset="0"/>
              </a:rPr>
              <a:t>K</a:t>
            </a:r>
            <a:r>
              <a:rPr lang="en-US" altLang="en-US" sz="1600" dirty="0">
                <a:latin typeface="Arial" panose="020B0604020202020204" pitchFamily="34" charset="0"/>
                <a:cs typeface="Arial" panose="020B0604020202020204" pitchFamily="34" charset="0"/>
              </a:rPr>
              <a:t>(x)∙E</a:t>
            </a:r>
            <a:r>
              <a:rPr lang="en-US" altLang="en-US" sz="1600" baseline="-25000" dirty="0">
                <a:latin typeface="Arial" panose="020B0604020202020204" pitchFamily="34" charset="0"/>
                <a:cs typeface="Arial" panose="020B0604020202020204" pitchFamily="34" charset="0"/>
              </a:rPr>
              <a:t>K</a:t>
            </a:r>
            <a:r>
              <a:rPr lang="en-US" altLang="en-US" sz="1600" dirty="0">
                <a:latin typeface="Arial" panose="020B0604020202020204" pitchFamily="34" charset="0"/>
                <a:cs typeface="Arial" panose="020B0604020202020204" pitchFamily="34" charset="0"/>
              </a:rPr>
              <a:t>(y).</a:t>
            </a:r>
          </a:p>
          <a:p>
            <a:pPr algn="ctr">
              <a:lnSpc>
                <a:spcPct val="150000"/>
              </a:lnSpc>
              <a:spcBef>
                <a:spcPct val="0"/>
              </a:spcBef>
              <a:buFontTx/>
              <a:buNone/>
            </a:pPr>
            <a:r>
              <a:rPr lang="en-US" altLang="en-US" sz="1600" dirty="0">
                <a:latin typeface="Arial" panose="020B0604020202020204" pitchFamily="34" charset="0"/>
                <a:cs typeface="Arial" panose="020B0604020202020204" pitchFamily="34" charset="0"/>
              </a:rPr>
              <a:t>But it does not provide </a:t>
            </a:r>
            <a:r>
              <a:rPr lang="en-US" altLang="en-US" sz="1600" dirty="0" err="1">
                <a:latin typeface="Arial" panose="020B0604020202020204" pitchFamily="34" charset="0"/>
                <a:cs typeface="Arial" panose="020B0604020202020204" pitchFamily="34" charset="0"/>
              </a:rPr>
              <a:t>ciphertext</a:t>
            </a:r>
            <a:r>
              <a:rPr lang="en-US" altLang="en-US" sz="1600" dirty="0">
                <a:latin typeface="Arial" panose="020B0604020202020204" pitchFamily="34" charset="0"/>
                <a:cs typeface="Arial" panose="020B0604020202020204" pitchFamily="34" charset="0"/>
              </a:rPr>
              <a:t> indistinguishability (i.e., encryption is not randomized)</a:t>
            </a:r>
          </a:p>
        </p:txBody>
      </p:sp>
      <p:grpSp>
        <p:nvGrpSpPr>
          <p:cNvPr id="22" name="Group 15"/>
          <p:cNvGrpSpPr>
            <a:grpSpLocks/>
          </p:cNvGrpSpPr>
          <p:nvPr/>
        </p:nvGrpSpPr>
        <p:grpSpPr bwMode="auto">
          <a:xfrm>
            <a:off x="2438400" y="3048000"/>
            <a:ext cx="4217988" cy="412750"/>
            <a:chOff x="2467284" y="3409890"/>
            <a:chExt cx="4218038" cy="413041"/>
          </a:xfrm>
        </p:grpSpPr>
        <p:cxnSp>
          <p:nvCxnSpPr>
            <p:cNvPr id="23" name="Straight Arrow Connector 22"/>
            <p:cNvCxnSpPr/>
            <p:nvPr/>
          </p:nvCxnSpPr>
          <p:spPr>
            <a:xfrm>
              <a:off x="2467284" y="3822931"/>
              <a:ext cx="42180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17"/>
            <p:cNvSpPr txBox="1">
              <a:spLocks noChangeArrowheads="1"/>
            </p:cNvSpPr>
            <p:nvPr/>
          </p:nvSpPr>
          <p:spPr bwMode="auto">
            <a:xfrm>
              <a:off x="3189338" y="3409890"/>
              <a:ext cx="2743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dirty="0">
                  <a:latin typeface="Arial" panose="020B0604020202020204" pitchFamily="34" charset="0"/>
                </a:rPr>
                <a:t>K ← (N, e)</a:t>
              </a:r>
            </a:p>
          </p:txBody>
        </p:sp>
      </p:gr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r>
              <a:rPr lang="en-US" altLang="en-US" sz="2800" dirty="0"/>
              <a:t>e-Voting</a:t>
            </a:r>
          </a:p>
          <a:p>
            <a:pPr lvl="1"/>
            <a:r>
              <a:rPr lang="en-US" altLang="en-US" sz="2400" dirty="0"/>
              <a:t>Protect the anonymity of the voters</a:t>
            </a:r>
          </a:p>
          <a:p>
            <a:r>
              <a:rPr lang="en-US" altLang="en-US" sz="2800" dirty="0"/>
              <a:t>Digital cash</a:t>
            </a:r>
          </a:p>
          <a:p>
            <a:pPr lvl="1"/>
            <a:r>
              <a:rPr lang="en-US" altLang="en-US" sz="2400" dirty="0"/>
              <a:t>Ensure anonymity</a:t>
            </a:r>
          </a:p>
          <a:p>
            <a:r>
              <a:rPr lang="en-US" altLang="en-US" sz="2800" dirty="0"/>
              <a:t>Mix networks</a:t>
            </a:r>
          </a:p>
          <a:p>
            <a:pPr lvl="1"/>
            <a:r>
              <a:rPr lang="en-US" altLang="en-US" sz="2400" dirty="0"/>
              <a:t>Re-randomization of </a:t>
            </a:r>
            <a:r>
              <a:rPr lang="en-US" altLang="en-US" sz="2400" dirty="0" err="1"/>
              <a:t>ciphertexts</a:t>
            </a:r>
            <a:endParaRPr lang="en-US" altLang="en-US" sz="2400" dirty="0"/>
          </a:p>
          <a:p>
            <a:r>
              <a:rPr lang="en-US" altLang="en-US" sz="2800" dirty="0"/>
              <a:t>Private Matching / </a:t>
            </a:r>
            <a:r>
              <a:rPr lang="en-US" altLang="en-US" sz="2800" dirty="0" smtClean="0"/>
              <a:t>Private Set </a:t>
            </a:r>
            <a:r>
              <a:rPr lang="en-US" altLang="en-US" sz="2800" dirty="0"/>
              <a:t>Intersection</a:t>
            </a:r>
          </a:p>
          <a:p>
            <a:pPr lvl="1"/>
            <a:r>
              <a:rPr lang="en-US" altLang="en-US" sz="2400" dirty="0" smtClean="0"/>
              <a:t>Search for members of a terrorism watch list in an air flight passenger list</a:t>
            </a:r>
            <a:endParaRPr lang="en-US" altLang="en-US" sz="2400" dirty="0"/>
          </a:p>
        </p:txBody>
      </p:sp>
      <p:sp>
        <p:nvSpPr>
          <p:cNvPr id="21507" name="Title 2"/>
          <p:cNvSpPr>
            <a:spLocks noGrp="1"/>
          </p:cNvSpPr>
          <p:nvPr>
            <p:ph type="title"/>
          </p:nvPr>
        </p:nvSpPr>
        <p:spPr>
          <a:xfrm>
            <a:off x="228600" y="152400"/>
            <a:ext cx="7162800" cy="990600"/>
          </a:xfrm>
        </p:spPr>
        <p:txBody>
          <a:bodyPr>
            <a:normAutofit/>
          </a:bodyPr>
          <a:lstStyle/>
          <a:p>
            <a:r>
              <a:rPr lang="en-US" altLang="en-US" dirty="0"/>
              <a:t>Applications of PHE</a:t>
            </a:r>
          </a:p>
        </p:txBody>
      </p:sp>
      <p:sp>
        <p:nvSpPr>
          <p:cNvPr id="21508"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3DB4664-7565-440C-8077-D6C2E3AC6E0C}" type="slidenum">
              <a:rPr lang="en-US" altLang="zh-CN" sz="1600" smtClean="0">
                <a:solidFill>
                  <a:schemeClr val="bg1"/>
                </a:solidFill>
              </a:rPr>
              <a:pPr>
                <a:spcBef>
                  <a:spcPct val="0"/>
                </a:spcBef>
                <a:buFontTx/>
                <a:buNone/>
              </a:pPr>
              <a:t>11</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r>
              <a:rPr lang="en-US" altLang="en-US" dirty="0"/>
              <a:t>Addition</a:t>
            </a:r>
          </a:p>
          <a:p>
            <a:pPr lvl="1"/>
            <a:r>
              <a:rPr lang="en-US" altLang="en-US" dirty="0"/>
              <a:t>E</a:t>
            </a:r>
            <a:r>
              <a:rPr lang="en-US" altLang="en-US" baseline="-25000" dirty="0"/>
              <a:t>K</a:t>
            </a:r>
            <a:r>
              <a:rPr lang="en-US" altLang="en-US" dirty="0"/>
              <a:t>(m</a:t>
            </a:r>
            <a:r>
              <a:rPr lang="en-US" altLang="en-US" baseline="-25000" dirty="0"/>
              <a:t>1</a:t>
            </a:r>
            <a:r>
              <a:rPr lang="en-US" altLang="en-US" dirty="0"/>
              <a:t>) ◦ E</a:t>
            </a:r>
            <a:r>
              <a:rPr lang="en-US" altLang="en-US" baseline="-25000" dirty="0"/>
              <a:t>K</a:t>
            </a:r>
            <a:r>
              <a:rPr lang="en-US" altLang="en-US" dirty="0"/>
              <a:t>(m</a:t>
            </a:r>
            <a:r>
              <a:rPr lang="en-US" altLang="en-US" baseline="-25000" dirty="0"/>
              <a:t>2</a:t>
            </a:r>
            <a:r>
              <a:rPr lang="en-US" altLang="en-US" dirty="0"/>
              <a:t>) = E</a:t>
            </a:r>
            <a:r>
              <a:rPr lang="en-US" altLang="en-US" baseline="-25000" dirty="0"/>
              <a:t>K</a:t>
            </a:r>
            <a:r>
              <a:rPr lang="en-US" altLang="en-US" dirty="0"/>
              <a:t>(m</a:t>
            </a:r>
            <a:r>
              <a:rPr lang="en-US" altLang="en-US" baseline="-25000" dirty="0"/>
              <a:t>1</a:t>
            </a:r>
            <a:r>
              <a:rPr lang="en-US" altLang="en-US" dirty="0"/>
              <a:t> + m</a:t>
            </a:r>
            <a:r>
              <a:rPr lang="en-US" altLang="en-US" baseline="-25000" dirty="0"/>
              <a:t>2</a:t>
            </a:r>
            <a:r>
              <a:rPr lang="en-US" altLang="en-US" dirty="0"/>
              <a:t>)</a:t>
            </a:r>
          </a:p>
          <a:p>
            <a:r>
              <a:rPr lang="en-US" altLang="en-US" dirty="0"/>
              <a:t>Multiplication (by a constant c)</a:t>
            </a:r>
          </a:p>
          <a:p>
            <a:pPr lvl="1"/>
            <a:r>
              <a:rPr lang="en-US" altLang="en-US" dirty="0"/>
              <a:t>E</a:t>
            </a:r>
            <a:r>
              <a:rPr lang="en-US" altLang="en-US" baseline="-25000" dirty="0"/>
              <a:t>K</a:t>
            </a:r>
            <a:r>
              <a:rPr lang="en-US" altLang="en-US" dirty="0"/>
              <a:t>(m)</a:t>
            </a:r>
            <a:r>
              <a:rPr lang="en-US" altLang="en-US" baseline="30000" dirty="0"/>
              <a:t>c</a:t>
            </a:r>
            <a:r>
              <a:rPr lang="en-US" altLang="en-US" dirty="0"/>
              <a:t> = E</a:t>
            </a:r>
            <a:r>
              <a:rPr lang="en-US" altLang="en-US" baseline="-25000" dirty="0"/>
              <a:t>K</a:t>
            </a:r>
            <a:r>
              <a:rPr lang="en-US" altLang="en-US" dirty="0"/>
              <a:t>(m) ◦ ... ◦ E</a:t>
            </a:r>
            <a:r>
              <a:rPr lang="en-US" altLang="en-US" baseline="-25000" dirty="0"/>
              <a:t>K</a:t>
            </a:r>
            <a:r>
              <a:rPr lang="en-US" altLang="en-US" dirty="0"/>
              <a:t>(m) = E</a:t>
            </a:r>
            <a:r>
              <a:rPr lang="en-US" altLang="en-US" baseline="-25000" dirty="0"/>
              <a:t>K</a:t>
            </a:r>
            <a:r>
              <a:rPr lang="en-US" altLang="en-US" dirty="0"/>
              <a:t>(c ∙ m)</a:t>
            </a:r>
          </a:p>
          <a:p>
            <a:pPr lvl="1"/>
            <a:endParaRPr lang="en-US" altLang="en-US" dirty="0"/>
          </a:p>
          <a:p>
            <a:r>
              <a:rPr lang="en-US" altLang="en-US" dirty="0"/>
              <a:t>Schemes in practice are IND-CPA secure; i.e., provide randomized encryptions</a:t>
            </a:r>
          </a:p>
          <a:p>
            <a:pPr lvl="1"/>
            <a:r>
              <a:rPr lang="en-US" altLang="en-US" dirty="0"/>
              <a:t>E</a:t>
            </a:r>
            <a:r>
              <a:rPr lang="en-US" altLang="en-US" baseline="-25000" dirty="0"/>
              <a:t>K</a:t>
            </a:r>
            <a:r>
              <a:rPr lang="en-US" altLang="en-US" dirty="0"/>
              <a:t>(m) is really E</a:t>
            </a:r>
            <a:r>
              <a:rPr lang="en-US" altLang="en-US" baseline="-25000" dirty="0"/>
              <a:t>K</a:t>
            </a:r>
            <a:r>
              <a:rPr lang="en-US" altLang="en-US" dirty="0"/>
              <a:t>(m, r), for some random r</a:t>
            </a:r>
          </a:p>
          <a:p>
            <a:pPr lvl="1"/>
            <a:r>
              <a:rPr lang="en-US" altLang="en-US" dirty="0"/>
              <a:t>Re-randomization: E</a:t>
            </a:r>
            <a:r>
              <a:rPr lang="en-US" altLang="en-US" baseline="-25000" dirty="0"/>
              <a:t>K</a:t>
            </a:r>
            <a:r>
              <a:rPr lang="en-US" altLang="en-US" dirty="0"/>
              <a:t>(m) ◦ E</a:t>
            </a:r>
            <a:r>
              <a:rPr lang="en-US" altLang="en-US" baseline="-25000" dirty="0"/>
              <a:t>K</a:t>
            </a:r>
            <a:r>
              <a:rPr lang="en-US" altLang="en-US" dirty="0"/>
              <a:t>(0) = E</a:t>
            </a:r>
            <a:r>
              <a:rPr lang="en-US" altLang="en-US" baseline="-25000" dirty="0"/>
              <a:t>K</a:t>
            </a:r>
            <a:r>
              <a:rPr lang="en-US" altLang="en-US" dirty="0"/>
              <a:t>(m) </a:t>
            </a:r>
          </a:p>
          <a:p>
            <a:pPr lvl="1"/>
            <a:endParaRPr lang="en-US" altLang="en-US" sz="2400" dirty="0"/>
          </a:p>
        </p:txBody>
      </p:sp>
      <p:sp>
        <p:nvSpPr>
          <p:cNvPr id="18435" name="Title 2"/>
          <p:cNvSpPr>
            <a:spLocks noGrp="1"/>
          </p:cNvSpPr>
          <p:nvPr>
            <p:ph type="title"/>
          </p:nvPr>
        </p:nvSpPr>
        <p:spPr/>
        <p:txBody>
          <a:bodyPr>
            <a:normAutofit fontScale="90000"/>
          </a:bodyPr>
          <a:lstStyle/>
          <a:p>
            <a:pPr>
              <a:defRPr/>
            </a:pPr>
            <a:r>
              <a:rPr lang="en-US" altLang="en-US" dirty="0"/>
              <a:t>Additive </a:t>
            </a:r>
            <a:r>
              <a:rPr lang="en-US" altLang="en-US" dirty="0" err="1"/>
              <a:t>Homomorphic</a:t>
            </a:r>
            <a:r>
              <a:rPr lang="en-US" altLang="en-US" dirty="0"/>
              <a:t> Encryption</a:t>
            </a:r>
          </a:p>
        </p:txBody>
      </p:sp>
      <p:sp>
        <p:nvSpPr>
          <p:cNvPr id="23556"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8BBFBE-4489-45D2-A89A-F9BE7D0DCAE6}" type="slidenum">
              <a:rPr lang="en-US" altLang="zh-CN" sz="1600" smtClean="0">
                <a:solidFill>
                  <a:schemeClr val="bg1"/>
                </a:solidFill>
              </a:rPr>
              <a:pPr>
                <a:spcBef>
                  <a:spcPct val="0"/>
                </a:spcBef>
                <a:buFontTx/>
                <a:buNone/>
              </a:pPr>
              <a:t>12</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71500" indent="-514350">
              <a:buFont typeface="+mj-lt"/>
              <a:buAutoNum type="arabicPeriod"/>
            </a:pPr>
            <a:r>
              <a:rPr lang="en-US" dirty="0"/>
              <a:t>Trusted</a:t>
            </a:r>
          </a:p>
          <a:p>
            <a:pPr lvl="1"/>
            <a:r>
              <a:rPr lang="en-US" dirty="0"/>
              <a:t>Ask the cloud to do computation / search in plaintext</a:t>
            </a:r>
          </a:p>
          <a:p>
            <a:pPr marL="571500" indent="-514350">
              <a:buFont typeface="+mj-lt"/>
              <a:buAutoNum type="arabicPeriod"/>
            </a:pPr>
            <a:r>
              <a:rPr lang="en-US" dirty="0"/>
              <a:t>Honest-but-curious (aka semi-honest)</a:t>
            </a:r>
          </a:p>
          <a:p>
            <a:pPr lvl="1"/>
            <a:r>
              <a:rPr lang="en-US" dirty="0"/>
              <a:t>Cloud can try to learn more information; perform statistical inferences, or try to break the crypto</a:t>
            </a:r>
          </a:p>
          <a:p>
            <a:pPr lvl="1"/>
            <a:r>
              <a:rPr lang="en-US" dirty="0"/>
              <a:t>Cloud cannot deviate from protocol</a:t>
            </a:r>
          </a:p>
          <a:p>
            <a:pPr lvl="1"/>
            <a:r>
              <a:rPr lang="en-US" dirty="0"/>
              <a:t>Captures threats by curious sys admins</a:t>
            </a:r>
          </a:p>
          <a:p>
            <a:pPr marL="571500" indent="-514350">
              <a:buFont typeface="+mj-lt"/>
              <a:buAutoNum type="arabicPeriod"/>
            </a:pPr>
            <a:r>
              <a:rPr lang="en-US" dirty="0"/>
              <a:t>Malicious</a:t>
            </a:r>
          </a:p>
          <a:p>
            <a:pPr lvl="1"/>
            <a:r>
              <a:rPr lang="en-US" dirty="0"/>
              <a:t>Cloud can deviate arbitrarily from protocol</a:t>
            </a:r>
          </a:p>
        </p:txBody>
      </p:sp>
      <p:sp>
        <p:nvSpPr>
          <p:cNvPr id="3" name="Title 2"/>
          <p:cNvSpPr>
            <a:spLocks noGrp="1"/>
          </p:cNvSpPr>
          <p:nvPr>
            <p:ph type="title"/>
          </p:nvPr>
        </p:nvSpPr>
        <p:spPr/>
        <p:txBody>
          <a:bodyPr/>
          <a:lstStyle/>
          <a:p>
            <a:r>
              <a:rPr lang="en-US" dirty="0"/>
              <a:t>Threat Model</a:t>
            </a:r>
          </a:p>
        </p:txBody>
      </p:sp>
      <p:sp>
        <p:nvSpPr>
          <p:cNvPr id="4" name="Slide Number Placeholder 3"/>
          <p:cNvSpPr>
            <a:spLocks noGrp="1"/>
          </p:cNvSpPr>
          <p:nvPr>
            <p:ph type="sldNum" sz="quarter" idx="10"/>
          </p:nvPr>
        </p:nvSpPr>
        <p:spPr/>
        <p:txBody>
          <a:bodyPr/>
          <a:lstStyle/>
          <a:p>
            <a:pPr>
              <a:defRPr/>
            </a:pPr>
            <a:fld id="{E8D0CF10-5A95-4088-9A27-552DBD3388D0}" type="slidenum">
              <a:rPr lang="en-US" altLang="zh-CN" smtClean="0"/>
              <a:pPr>
                <a:defRPr/>
              </a:pPr>
              <a:t>13</a:t>
            </a:fld>
            <a:endParaRPr lang="en-US" altLang="zh-CN"/>
          </a:p>
        </p:txBody>
      </p:sp>
    </p:spTree>
    <p:extLst>
      <p:ext uri="{BB962C8B-B14F-4D97-AF65-F5344CB8AC3E}">
        <p14:creationId xmlns:p14="http://schemas.microsoft.com/office/powerpoint/2010/main" val="4202443885"/>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p:cNvSpPr>
          <p:nvPr>
            <p:ph idx="1"/>
          </p:nvPr>
        </p:nvSpPr>
        <p:spPr/>
        <p:txBody>
          <a:bodyPr/>
          <a:lstStyle/>
          <a:p>
            <a:r>
              <a:rPr lang="en-US" altLang="en-US" dirty="0"/>
              <a:t>Yao’s garbled circuits</a:t>
            </a:r>
          </a:p>
          <a:p>
            <a:pPr lvl="1"/>
            <a:r>
              <a:rPr lang="en-US" altLang="en-US" dirty="0"/>
              <a:t>Client prepares a garbled (i.e., encrypted) circuits</a:t>
            </a:r>
          </a:p>
          <a:p>
            <a:pPr lvl="1"/>
            <a:r>
              <a:rPr lang="en-US" altLang="en-US" dirty="0"/>
              <a:t>Server evaluates </a:t>
            </a:r>
            <a:r>
              <a:rPr lang="en-US" altLang="en-US"/>
              <a:t>the </a:t>
            </a:r>
            <a:r>
              <a:rPr lang="en-US" altLang="en-US" smtClean="0"/>
              <a:t>circuit</a:t>
            </a:r>
            <a:endParaRPr lang="en-US" altLang="en-US" dirty="0"/>
          </a:p>
          <a:p>
            <a:r>
              <a:rPr lang="en-US" altLang="en-US" dirty="0"/>
              <a:t>Secret sharing</a:t>
            </a:r>
          </a:p>
          <a:p>
            <a:pPr lvl="1"/>
            <a:r>
              <a:rPr lang="en-US" altLang="en-US" dirty="0"/>
              <a:t>Secret is split among multiple parties</a:t>
            </a:r>
          </a:p>
          <a:p>
            <a:pPr lvl="1"/>
            <a:r>
              <a:rPr lang="en-US" altLang="en-US" dirty="0"/>
              <a:t>Collaboration of a majority of the parties is required to recover the secret and/or perform a computation</a:t>
            </a:r>
          </a:p>
        </p:txBody>
      </p:sp>
      <p:sp>
        <p:nvSpPr>
          <p:cNvPr id="22531" name="Title 2"/>
          <p:cNvSpPr>
            <a:spLocks noGrp="1"/>
          </p:cNvSpPr>
          <p:nvPr>
            <p:ph type="title"/>
          </p:nvPr>
        </p:nvSpPr>
        <p:spPr/>
        <p:txBody>
          <a:bodyPr>
            <a:normAutofit/>
          </a:bodyPr>
          <a:lstStyle/>
          <a:p>
            <a:r>
              <a:rPr lang="en-US" altLang="en-US" dirty="0"/>
              <a:t>Other Crypto Constructs</a:t>
            </a:r>
          </a:p>
        </p:txBody>
      </p:sp>
      <p:sp>
        <p:nvSpPr>
          <p:cNvPr id="22532"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66093FF-ADC3-4E6E-AB0E-BDEB1E96E444}" type="slidenum">
              <a:rPr lang="en-US" altLang="zh-CN" sz="1600" smtClean="0">
                <a:solidFill>
                  <a:schemeClr val="bg1"/>
                </a:solidFill>
              </a:rPr>
              <a:pPr>
                <a:spcBef>
                  <a:spcPct val="0"/>
                </a:spcBef>
                <a:buFontTx/>
                <a:buNone/>
              </a:pPr>
              <a:t>14</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FFD661B-A6C5-4642-885D-F5644E0C0C19}" type="slidenum">
              <a:rPr lang="en-US" altLang="zh-CN" sz="1600" smtClean="0">
                <a:solidFill>
                  <a:schemeClr val="bg1"/>
                </a:solidFill>
              </a:rPr>
              <a:pPr>
                <a:spcBef>
                  <a:spcPct val="0"/>
                </a:spcBef>
                <a:buFontTx/>
                <a:buNone/>
              </a:pPr>
              <a:t>15</a:t>
            </a:fld>
            <a:endParaRPr lang="en-US" altLang="zh-CN" sz="1600">
              <a:solidFill>
                <a:schemeClr val="bg1"/>
              </a:solidFill>
            </a:endParaRPr>
          </a:p>
        </p:txBody>
      </p:sp>
      <p:pic>
        <p:nvPicPr>
          <p:cNvPr id="24579" name="Picture 2" descr="C:\Users\cgunter\AppData\Local\Microsoft\Windows\Temporary Internet Files\Content.IE5\AIU1JVX8\MC900053962[1].wmf"/>
          <p:cNvPicPr>
            <a:picLocks noChangeAspect="1" noChangeArrowheads="1"/>
          </p:cNvPicPr>
          <p:nvPr/>
        </p:nvPicPr>
        <p:blipFill>
          <a:blip r:embed="rId2">
            <a:lum bright="-40000" contrast="-20000"/>
            <a:extLst>
              <a:ext uri="{28A0092B-C50C-407E-A947-70E740481C1C}">
                <a14:useLocalDpi xmlns:a14="http://schemas.microsoft.com/office/drawing/2010/main" val="0"/>
              </a:ext>
            </a:extLst>
          </a:blip>
          <a:srcRect/>
          <a:stretch>
            <a:fillRect/>
          </a:stretch>
        </p:blipFill>
        <p:spPr bwMode="auto">
          <a:xfrm>
            <a:off x="1822450" y="1474788"/>
            <a:ext cx="495935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a:xfrm>
            <a:off x="533400" y="1524000"/>
            <a:ext cx="7848600" cy="1676400"/>
          </a:xfrm>
        </p:spPr>
        <p:txBody>
          <a:bodyPr/>
          <a:lstStyle/>
          <a:p>
            <a:pPr eaLnBrk="1" hangingPunct="1"/>
            <a:r>
              <a:rPr lang="en-US" altLang="en-US" dirty="0" smtClean="0"/>
              <a:t>463.4.2 </a:t>
            </a:r>
            <a:r>
              <a:rPr lang="en-US" altLang="en-US" dirty="0"/>
              <a:t/>
            </a:r>
            <a:br>
              <a:rPr lang="en-US" altLang="en-US" dirty="0"/>
            </a:br>
            <a:r>
              <a:rPr lang="en-US" altLang="en-US" dirty="0"/>
              <a:t>Crypto Constructs: </a:t>
            </a:r>
            <a:br>
              <a:rPr lang="en-US" altLang="en-US" dirty="0"/>
            </a:br>
            <a:r>
              <a:rPr lang="en-US" altLang="en-US" dirty="0"/>
              <a:t>Searchable Encryption and ORAM</a:t>
            </a:r>
          </a:p>
        </p:txBody>
      </p:sp>
    </p:spTree>
    <p:extLst>
      <p:ext uri="{BB962C8B-B14F-4D97-AF65-F5344CB8AC3E}">
        <p14:creationId xmlns:p14="http://schemas.microsoft.com/office/powerpoint/2010/main" val="2157060819"/>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p:txBody>
          <a:bodyPr/>
          <a:lstStyle/>
          <a:p>
            <a:pPr>
              <a:defRPr/>
            </a:pPr>
            <a:r>
              <a:rPr lang="en-US" altLang="en-US" dirty="0"/>
              <a:t>Client wants to search for documents which contain a specific keyword</a:t>
            </a:r>
          </a:p>
          <a:p>
            <a:pPr>
              <a:defRPr/>
            </a:pPr>
            <a:r>
              <a:rPr lang="en-US" altLang="en-US" dirty="0"/>
              <a:t>Can the search be outsourced to a server without revealing the contents of the documents or the search keyword?</a:t>
            </a:r>
          </a:p>
          <a:p>
            <a:pPr lvl="1">
              <a:defRPr/>
            </a:pPr>
            <a:r>
              <a:rPr lang="en-US" altLang="en-US" dirty="0"/>
              <a:t>Client encrypts the documents, sends them to server</a:t>
            </a:r>
          </a:p>
          <a:p>
            <a:pPr lvl="1">
              <a:defRPr/>
            </a:pPr>
            <a:r>
              <a:rPr lang="en-US" altLang="en-US" dirty="0"/>
              <a:t>Client asks the server to return the (encrypted) documents containing a particular keyword</a:t>
            </a:r>
          </a:p>
          <a:p>
            <a:pPr marL="0" indent="0">
              <a:buFont typeface="Arial" panose="020B0604020202020204" pitchFamily="34" charset="0"/>
              <a:buNone/>
              <a:defRPr/>
            </a:pPr>
            <a:endParaRPr lang="en-US" altLang="en-US" dirty="0"/>
          </a:p>
        </p:txBody>
      </p:sp>
      <p:sp>
        <p:nvSpPr>
          <p:cNvPr id="25603" name="Title 1"/>
          <p:cNvSpPr>
            <a:spLocks noGrp="1"/>
          </p:cNvSpPr>
          <p:nvPr>
            <p:ph type="title"/>
          </p:nvPr>
        </p:nvSpPr>
        <p:spPr/>
        <p:txBody>
          <a:bodyPr/>
          <a:lstStyle/>
          <a:p>
            <a:r>
              <a:rPr lang="en-US" altLang="en-US"/>
              <a:t>Searchable Encryption</a:t>
            </a:r>
          </a:p>
        </p:txBody>
      </p:sp>
      <p:sp>
        <p:nvSpPr>
          <p:cNvPr id="25604" name="Slide Number Placeholder 2"/>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ED77113-5A2D-4751-926F-A2442D233803}" type="slidenum">
              <a:rPr lang="en-US" altLang="zh-CN" sz="1600" smtClean="0">
                <a:solidFill>
                  <a:schemeClr val="bg1"/>
                </a:solidFill>
              </a:rPr>
              <a:pPr>
                <a:spcBef>
                  <a:spcPct val="0"/>
                </a:spcBef>
                <a:buFontTx/>
                <a:buNone/>
              </a:pPr>
              <a:t>17</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r>
              <a:rPr lang="en-US" altLang="en-US"/>
              <a:t>Searchable Encryption</a:t>
            </a:r>
          </a:p>
        </p:txBody>
      </p:sp>
      <p:sp>
        <p:nvSpPr>
          <p:cNvPr id="26628" name="Slide Number Placeholder 2"/>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6A80C2F-25E7-460A-8B0B-42D15F407827}" type="slidenum">
              <a:rPr lang="en-US" altLang="zh-CN" sz="1600" smtClean="0">
                <a:solidFill>
                  <a:schemeClr val="bg1"/>
                </a:solidFill>
              </a:rPr>
              <a:pPr>
                <a:spcBef>
                  <a:spcPct val="0"/>
                </a:spcBef>
                <a:buFontTx/>
                <a:buNone/>
              </a:pPr>
              <a:t>18</a:t>
            </a:fld>
            <a:endParaRPr lang="en-US" altLang="zh-CN" sz="1600">
              <a:solidFill>
                <a:schemeClr val="bg1"/>
              </a:solidFill>
            </a:endParaRPr>
          </a:p>
        </p:txBody>
      </p:sp>
      <p:sp>
        <p:nvSpPr>
          <p:cNvPr id="5" name="TextBox 4"/>
          <p:cNvSpPr txBox="1">
            <a:spLocks noChangeArrowheads="1"/>
          </p:cNvSpPr>
          <p:nvPr/>
        </p:nvSpPr>
        <p:spPr bwMode="auto">
          <a:xfrm>
            <a:off x="7412038" y="1893529"/>
            <a:ext cx="93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rgbClr val="292934"/>
                </a:solidFill>
                <a:latin typeface="Arial" panose="020B0604020202020204" pitchFamily="34" charset="0"/>
              </a:rPr>
              <a:t>Server</a:t>
            </a:r>
          </a:p>
        </p:txBody>
      </p:sp>
      <p:sp>
        <p:nvSpPr>
          <p:cNvPr id="6" name="TextBox 5"/>
          <p:cNvSpPr txBox="1">
            <a:spLocks noChangeArrowheads="1"/>
          </p:cNvSpPr>
          <p:nvPr/>
        </p:nvSpPr>
        <p:spPr bwMode="auto">
          <a:xfrm>
            <a:off x="633413" y="1884004"/>
            <a:ext cx="841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rgbClr val="292934"/>
                </a:solidFill>
                <a:latin typeface="Arial" panose="020B0604020202020204" pitchFamily="34" charset="0"/>
              </a:rPr>
              <a:t>Client</a:t>
            </a:r>
          </a:p>
        </p:txBody>
      </p:sp>
      <p:pic>
        <p:nvPicPr>
          <p:cNvPr id="7"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498367"/>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database_server_icon_visi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93721" y="2317392"/>
            <a:ext cx="77643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a:off x="469490" y="3810000"/>
            <a:ext cx="8153400" cy="0"/>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3784190" y="1313447"/>
            <a:ext cx="1524000" cy="400110"/>
          </a:xfrm>
          <a:prstGeom prst="rect">
            <a:avLst/>
          </a:prstGeom>
          <a:noFill/>
        </p:spPr>
        <p:txBody>
          <a:bodyPr wrap="square" rtlCol="0">
            <a:spAutoFit/>
          </a:bodyPr>
          <a:lstStyle/>
          <a:p>
            <a:r>
              <a:rPr lang="en-US" sz="2000" dirty="0"/>
              <a:t>Initialization</a:t>
            </a:r>
          </a:p>
        </p:txBody>
      </p:sp>
      <p:cxnSp>
        <p:nvCxnSpPr>
          <p:cNvPr id="10" name="Straight Arrow Connector 9"/>
          <p:cNvCxnSpPr/>
          <p:nvPr/>
        </p:nvCxnSpPr>
        <p:spPr>
          <a:xfrm>
            <a:off x="3048000" y="2971800"/>
            <a:ext cx="3124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1" name="Group 10"/>
          <p:cNvGrpSpPr/>
          <p:nvPr/>
        </p:nvGrpSpPr>
        <p:grpSpPr>
          <a:xfrm>
            <a:off x="1504974" y="2118429"/>
            <a:ext cx="861291" cy="806821"/>
            <a:chOff x="1474788" y="2827837"/>
            <a:chExt cx="861291" cy="806821"/>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788" y="3025058"/>
              <a:ext cx="609600" cy="60960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2415" y="2949921"/>
              <a:ext cx="609600" cy="609600"/>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479" y="2827837"/>
              <a:ext cx="609600" cy="609600"/>
            </a:xfrm>
            <a:prstGeom prst="rect">
              <a:avLst/>
            </a:prstGeom>
          </p:spPr>
        </p:pic>
      </p:grpSp>
      <p:grpSp>
        <p:nvGrpSpPr>
          <p:cNvPr id="14" name="Group 13"/>
          <p:cNvGrpSpPr/>
          <p:nvPr/>
        </p:nvGrpSpPr>
        <p:grpSpPr>
          <a:xfrm>
            <a:off x="4668726" y="2084029"/>
            <a:ext cx="861291" cy="806821"/>
            <a:chOff x="4688428" y="2094956"/>
            <a:chExt cx="861291" cy="806821"/>
          </a:xfrm>
        </p:grpSpPr>
        <p:grpSp>
          <p:nvGrpSpPr>
            <p:cNvPr id="16" name="Group 15"/>
            <p:cNvGrpSpPr/>
            <p:nvPr/>
          </p:nvGrpSpPr>
          <p:grpSpPr>
            <a:xfrm>
              <a:off x="4688428" y="2094956"/>
              <a:ext cx="861291" cy="806821"/>
              <a:chOff x="1474788" y="2827837"/>
              <a:chExt cx="861291" cy="806821"/>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788" y="3025058"/>
                <a:ext cx="609600" cy="60960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2415" y="2949921"/>
                <a:ext cx="609600" cy="609600"/>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479" y="2827837"/>
                <a:ext cx="609600" cy="609600"/>
              </a:xfrm>
              <a:prstGeom prst="rect">
                <a:avLst/>
              </a:prstGeom>
            </p:spPr>
          </p:pic>
        </p:gr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9260" y="2548353"/>
              <a:ext cx="317859" cy="317859"/>
            </a:xfrm>
            <a:prstGeom prst="rect">
              <a:avLst/>
            </a:prstGeom>
          </p:spPr>
        </p:pic>
      </p:gr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16665" y="3035478"/>
            <a:ext cx="589156" cy="589156"/>
          </a:xfrm>
          <a:prstGeom prst="rect">
            <a:avLst/>
          </a:prstGeom>
        </p:spPr>
      </p:pic>
      <p:sp>
        <p:nvSpPr>
          <p:cNvPr id="22" name="Bent Arrow 21"/>
          <p:cNvSpPr/>
          <p:nvPr/>
        </p:nvSpPr>
        <p:spPr>
          <a:xfrm flipV="1">
            <a:off x="1642601" y="3071389"/>
            <a:ext cx="442427" cy="397234"/>
          </a:xfrm>
          <a:prstGeom prst="ben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23" name="Group 22"/>
          <p:cNvGrpSpPr/>
          <p:nvPr/>
        </p:nvGrpSpPr>
        <p:grpSpPr>
          <a:xfrm>
            <a:off x="3537779" y="2198331"/>
            <a:ext cx="680321" cy="652755"/>
            <a:chOff x="3608959" y="2249022"/>
            <a:chExt cx="680321" cy="652755"/>
          </a:xfrm>
        </p:grpSpPr>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124" y="2249022"/>
              <a:ext cx="589156" cy="589156"/>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8959" y="2583918"/>
              <a:ext cx="317859" cy="317859"/>
            </a:xfrm>
            <a:prstGeom prst="rect">
              <a:avLst/>
            </a:prstGeom>
          </p:spPr>
        </p:pic>
      </p:grpSp>
      <p:sp>
        <p:nvSpPr>
          <p:cNvPr id="28" name="TextBox 27"/>
          <p:cNvSpPr txBox="1">
            <a:spLocks noChangeArrowheads="1"/>
          </p:cNvSpPr>
          <p:nvPr/>
        </p:nvSpPr>
        <p:spPr bwMode="auto">
          <a:xfrm>
            <a:off x="7493721" y="4024467"/>
            <a:ext cx="93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rgbClr val="292934"/>
                </a:solidFill>
                <a:latin typeface="Arial" panose="020B0604020202020204" pitchFamily="34" charset="0"/>
              </a:rPr>
              <a:t>Server</a:t>
            </a:r>
          </a:p>
        </p:txBody>
      </p:sp>
      <p:sp>
        <p:nvSpPr>
          <p:cNvPr id="29" name="TextBox 28"/>
          <p:cNvSpPr txBox="1">
            <a:spLocks noChangeArrowheads="1"/>
          </p:cNvSpPr>
          <p:nvPr/>
        </p:nvSpPr>
        <p:spPr bwMode="auto">
          <a:xfrm>
            <a:off x="497366" y="4114800"/>
            <a:ext cx="841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rgbClr val="292934"/>
                </a:solidFill>
                <a:latin typeface="Arial" panose="020B0604020202020204" pitchFamily="34" charset="0"/>
              </a:rPr>
              <a:t>Client</a:t>
            </a:r>
          </a:p>
        </p:txBody>
      </p:sp>
      <p:pic>
        <p:nvPicPr>
          <p:cNvPr id="30"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853" y="4729163"/>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30" descr="database_server_icon_visi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92609" y="4957610"/>
            <a:ext cx="77643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p:nvPr/>
        </p:nvSpPr>
        <p:spPr>
          <a:xfrm>
            <a:off x="3648143" y="3914644"/>
            <a:ext cx="1524000" cy="400110"/>
          </a:xfrm>
          <a:prstGeom prst="rect">
            <a:avLst/>
          </a:prstGeom>
          <a:noFill/>
        </p:spPr>
        <p:txBody>
          <a:bodyPr wrap="square" rtlCol="0">
            <a:spAutoFit/>
          </a:bodyPr>
          <a:lstStyle/>
          <a:p>
            <a:pPr algn="ctr"/>
            <a:r>
              <a:rPr lang="en-US" sz="2000" dirty="0"/>
              <a:t>Search</a:t>
            </a:r>
          </a:p>
        </p:txBody>
      </p:sp>
      <p:cxnSp>
        <p:nvCxnSpPr>
          <p:cNvPr id="33" name="Straight Arrow Connector 32"/>
          <p:cNvCxnSpPr/>
          <p:nvPr/>
        </p:nvCxnSpPr>
        <p:spPr>
          <a:xfrm>
            <a:off x="2911953" y="5194065"/>
            <a:ext cx="31242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1445948" y="4979445"/>
            <a:ext cx="1231033" cy="338554"/>
          </a:xfrm>
          <a:prstGeom prst="rect">
            <a:avLst/>
          </a:prstGeom>
          <a:noFill/>
        </p:spPr>
        <p:txBody>
          <a:bodyPr wrap="square" rtlCol="0">
            <a:spAutoFit/>
          </a:bodyPr>
          <a:lstStyle/>
          <a:p>
            <a:r>
              <a:rPr lang="en-US" sz="1600" dirty="0"/>
              <a:t>Keyword w</a:t>
            </a:r>
          </a:p>
        </p:txBody>
      </p:sp>
      <p:sp>
        <p:nvSpPr>
          <p:cNvPr id="51" name="TextBox 50"/>
          <p:cNvSpPr txBox="1"/>
          <p:nvPr/>
        </p:nvSpPr>
        <p:spPr>
          <a:xfrm>
            <a:off x="3276600" y="4800600"/>
            <a:ext cx="2253417" cy="338554"/>
          </a:xfrm>
          <a:prstGeom prst="rect">
            <a:avLst/>
          </a:prstGeom>
          <a:noFill/>
        </p:spPr>
        <p:txBody>
          <a:bodyPr wrap="square" rtlCol="0">
            <a:spAutoFit/>
          </a:bodyPr>
          <a:lstStyle/>
          <a:p>
            <a:r>
              <a:rPr lang="en-US" sz="1600" dirty="0"/>
              <a:t>encrypted keyword w</a:t>
            </a:r>
          </a:p>
        </p:txBody>
      </p:sp>
      <p:grpSp>
        <p:nvGrpSpPr>
          <p:cNvPr id="52" name="Group 51"/>
          <p:cNvGrpSpPr/>
          <p:nvPr/>
        </p:nvGrpSpPr>
        <p:grpSpPr>
          <a:xfrm>
            <a:off x="6636943" y="5599647"/>
            <a:ext cx="861291" cy="806821"/>
            <a:chOff x="4688428" y="2094956"/>
            <a:chExt cx="861291" cy="806821"/>
          </a:xfrm>
        </p:grpSpPr>
        <p:grpSp>
          <p:nvGrpSpPr>
            <p:cNvPr id="53" name="Group 52"/>
            <p:cNvGrpSpPr/>
            <p:nvPr/>
          </p:nvGrpSpPr>
          <p:grpSpPr>
            <a:xfrm>
              <a:off x="4688428" y="2094956"/>
              <a:ext cx="861291" cy="806821"/>
              <a:chOff x="1474788" y="2827837"/>
              <a:chExt cx="861291" cy="806821"/>
            </a:xfrm>
          </p:grpSpPr>
          <p:pic>
            <p:nvPicPr>
              <p:cNvPr id="55" name="Picture 5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4788" y="3025058"/>
                <a:ext cx="609600" cy="609600"/>
              </a:xfrm>
              <a:prstGeom prst="rect">
                <a:avLst/>
              </a:prstGeom>
            </p:spPr>
          </p:pic>
          <p:pic>
            <p:nvPicPr>
              <p:cNvPr id="56" name="Picture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2415" y="2949921"/>
                <a:ext cx="609600" cy="609600"/>
              </a:xfrm>
              <a:prstGeom prst="rect">
                <a:avLst/>
              </a:prstGeom>
            </p:spPr>
          </p:pic>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6479" y="2827837"/>
                <a:ext cx="609600" cy="609600"/>
              </a:xfrm>
              <a:prstGeom prst="rect">
                <a:avLst/>
              </a:prstGeom>
            </p:spPr>
          </p:pic>
        </p:grpSp>
        <p:pic>
          <p:nvPicPr>
            <p:cNvPr id="54" name="Picture 5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49260" y="2548353"/>
              <a:ext cx="317859" cy="317859"/>
            </a:xfrm>
            <a:prstGeom prst="rect">
              <a:avLst/>
            </a:prstGeom>
          </p:spPr>
        </p:pic>
      </p:grpSp>
      <p:grpSp>
        <p:nvGrpSpPr>
          <p:cNvPr id="58" name="Group 57"/>
          <p:cNvGrpSpPr/>
          <p:nvPr/>
        </p:nvGrpSpPr>
        <p:grpSpPr>
          <a:xfrm>
            <a:off x="6687041" y="4491444"/>
            <a:ext cx="680321" cy="652755"/>
            <a:chOff x="3608959" y="2249022"/>
            <a:chExt cx="680321" cy="652755"/>
          </a:xfrm>
        </p:grpSpPr>
        <p:pic>
          <p:nvPicPr>
            <p:cNvPr id="59" name="Picture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00124" y="2249022"/>
              <a:ext cx="589156" cy="589156"/>
            </a:xfrm>
            <a:prstGeom prst="rect">
              <a:avLst/>
            </a:prstGeom>
          </p:spPr>
        </p:pic>
        <p:pic>
          <p:nvPicPr>
            <p:cNvPr id="60" name="Picture 5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8959" y="2583918"/>
              <a:ext cx="317859" cy="317859"/>
            </a:xfrm>
            <a:prstGeom prst="rect">
              <a:avLst/>
            </a:prstGeom>
          </p:spPr>
        </p:pic>
      </p:grpSp>
      <p:grpSp>
        <p:nvGrpSpPr>
          <p:cNvPr id="65" name="Group 64"/>
          <p:cNvGrpSpPr/>
          <p:nvPr/>
        </p:nvGrpSpPr>
        <p:grpSpPr>
          <a:xfrm>
            <a:off x="4241390" y="5383448"/>
            <a:ext cx="609600" cy="645600"/>
            <a:chOff x="6172200" y="5757466"/>
            <a:chExt cx="609600" cy="645600"/>
          </a:xfrm>
        </p:grpSpPr>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5757466"/>
              <a:ext cx="609600" cy="609600"/>
            </a:xfrm>
            <a:prstGeom prst="rect">
              <a:avLst/>
            </a:prstGeom>
          </p:spPr>
        </p:pic>
        <p:pic>
          <p:nvPicPr>
            <p:cNvPr id="63" name="Picture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1117" y="6085207"/>
              <a:ext cx="317859" cy="317859"/>
            </a:xfrm>
            <a:prstGeom prst="rect">
              <a:avLst/>
            </a:prstGeom>
          </p:spPr>
        </p:pic>
      </p:grpSp>
      <p:cxnSp>
        <p:nvCxnSpPr>
          <p:cNvPr id="64" name="Straight Arrow Connector 63"/>
          <p:cNvCxnSpPr/>
          <p:nvPr/>
        </p:nvCxnSpPr>
        <p:spPr>
          <a:xfrm flipH="1">
            <a:off x="2909232" y="6078416"/>
            <a:ext cx="31269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6626" y="5773616"/>
            <a:ext cx="609600" cy="609600"/>
          </a:xfrm>
          <a:prstGeom prst="rect">
            <a:avLst/>
          </a:prstGeom>
        </p:spPr>
      </p:pic>
      <p:sp>
        <p:nvSpPr>
          <p:cNvPr id="66" name="Down Arrow 65"/>
          <p:cNvSpPr/>
          <p:nvPr/>
        </p:nvSpPr>
        <p:spPr>
          <a:xfrm>
            <a:off x="6975181" y="5223737"/>
            <a:ext cx="195206" cy="30900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228600" y="1447800"/>
            <a:ext cx="8686800" cy="1447800"/>
          </a:xfrm>
        </p:spPr>
        <p:txBody>
          <a:bodyPr/>
          <a:lstStyle/>
          <a:p>
            <a:r>
              <a:rPr lang="en-US" altLang="en-US" dirty="0"/>
              <a:t>Naive solution</a:t>
            </a:r>
          </a:p>
          <a:p>
            <a:pPr lvl="1"/>
            <a:r>
              <a:rPr lang="en-US" altLang="en-US" dirty="0"/>
              <a:t>Encrypt keywords (with a deterministic scheme)</a:t>
            </a:r>
          </a:p>
        </p:txBody>
      </p:sp>
      <p:sp>
        <p:nvSpPr>
          <p:cNvPr id="27651" name="Title 1"/>
          <p:cNvSpPr>
            <a:spLocks noGrp="1"/>
          </p:cNvSpPr>
          <p:nvPr>
            <p:ph type="title"/>
          </p:nvPr>
        </p:nvSpPr>
        <p:spPr/>
        <p:txBody>
          <a:bodyPr/>
          <a:lstStyle/>
          <a:p>
            <a:r>
              <a:rPr lang="en-US" altLang="en-US"/>
              <a:t>Searchable Encryption</a:t>
            </a:r>
          </a:p>
        </p:txBody>
      </p:sp>
      <p:sp>
        <p:nvSpPr>
          <p:cNvPr id="27652" name="Slide Number Placeholder 2"/>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937D996-7BDA-4826-ACAB-80F4A8BA9AC8}" type="slidenum">
              <a:rPr lang="en-US" altLang="zh-CN" sz="1600" smtClean="0">
                <a:solidFill>
                  <a:schemeClr val="bg1"/>
                </a:solidFill>
              </a:rPr>
              <a:pPr>
                <a:spcBef>
                  <a:spcPct val="0"/>
                </a:spcBef>
                <a:buFontTx/>
                <a:buNone/>
              </a:pPr>
              <a:t>19</a:t>
            </a:fld>
            <a:endParaRPr lang="en-US" altLang="zh-CN" sz="160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511774229"/>
              </p:ext>
            </p:extLst>
          </p:nvPr>
        </p:nvGraphicFramePr>
        <p:xfrm>
          <a:off x="5029200" y="3338096"/>
          <a:ext cx="3276600" cy="21234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dirty="0"/>
                        <a:t>Encrypted Keyword</a:t>
                      </a:r>
                    </a:p>
                  </a:txBody>
                  <a:tcPr/>
                </a:tc>
                <a:tc>
                  <a:txBody>
                    <a:bodyPr/>
                    <a:lstStyle/>
                    <a:p>
                      <a:r>
                        <a:rPr lang="en-US" dirty="0"/>
                        <a:t>Document IDs</a:t>
                      </a:r>
                    </a:p>
                  </a:txBody>
                  <a:tcPr/>
                </a:tc>
                <a:extLst>
                  <a:ext uri="{0D108BD9-81ED-4DB2-BD59-A6C34878D82A}">
                    <a16:rowId xmlns:a16="http://schemas.microsoft.com/office/drawing/2014/main" val="10000"/>
                  </a:ext>
                </a:extLst>
              </a:tr>
              <a:tr h="370840">
                <a:tc>
                  <a:txBody>
                    <a:bodyPr/>
                    <a:lstStyle/>
                    <a:p>
                      <a:r>
                        <a:rPr lang="en-US" dirty="0"/>
                        <a:t>E(w</a:t>
                      </a:r>
                      <a:r>
                        <a:rPr lang="en-US" baseline="-25000" dirty="0"/>
                        <a:t>1</a:t>
                      </a:r>
                      <a:r>
                        <a:rPr lang="en-US" dirty="0"/>
                        <a:t>)</a:t>
                      </a:r>
                    </a:p>
                  </a:txBody>
                  <a:tcPr/>
                </a:tc>
                <a:tc>
                  <a:txBody>
                    <a:bodyPr/>
                    <a:lstStyle/>
                    <a:p>
                      <a:r>
                        <a:rPr lang="en-US" dirty="0"/>
                        <a:t>1, 7, 16</a:t>
                      </a:r>
                    </a:p>
                  </a:txBody>
                  <a:tcPr/>
                </a:tc>
                <a:extLst>
                  <a:ext uri="{0D108BD9-81ED-4DB2-BD59-A6C34878D82A}">
                    <a16:rowId xmlns:a16="http://schemas.microsoft.com/office/drawing/2014/main" val="10001"/>
                  </a:ext>
                </a:extLst>
              </a:tr>
              <a:tr h="370840">
                <a:tc>
                  <a:txBody>
                    <a:bodyPr/>
                    <a:lstStyle/>
                    <a:p>
                      <a:r>
                        <a:rPr lang="en-US" dirty="0"/>
                        <a:t>E(w</a:t>
                      </a:r>
                      <a:r>
                        <a:rPr lang="en-US" baseline="-25000" dirty="0"/>
                        <a:t>2</a:t>
                      </a:r>
                      <a:r>
                        <a:rPr lang="en-US" dirty="0"/>
                        <a:t>)</a:t>
                      </a:r>
                    </a:p>
                  </a:txBody>
                  <a:tcPr/>
                </a:tc>
                <a:tc>
                  <a:txBody>
                    <a:bodyPr/>
                    <a:lstStyle/>
                    <a:p>
                      <a:r>
                        <a:rPr lang="en-US" dirty="0"/>
                        <a:t>3, 5</a:t>
                      </a:r>
                    </a:p>
                  </a:txBody>
                  <a:tcPr/>
                </a:tc>
                <a:extLst>
                  <a:ext uri="{0D108BD9-81ED-4DB2-BD59-A6C34878D82A}">
                    <a16:rowId xmlns:a16="http://schemas.microsoft.com/office/drawing/2014/main" val="10002"/>
                  </a:ext>
                </a:extLst>
              </a:tr>
              <a:tr h="370840">
                <a:tc>
                  <a:txBody>
                    <a:bodyPr/>
                    <a:lstStyle/>
                    <a:p>
                      <a:r>
                        <a:rPr lang="en-US" dirty="0"/>
                        <a:t>E(w</a:t>
                      </a:r>
                      <a:r>
                        <a:rPr lang="en-US" baseline="-25000" dirty="0"/>
                        <a:t>3</a:t>
                      </a:r>
                      <a:r>
                        <a:rPr lang="en-US" dirty="0"/>
                        <a:t>)</a:t>
                      </a:r>
                    </a:p>
                  </a:txBody>
                  <a:tcPr/>
                </a:tc>
                <a:tc>
                  <a:txBody>
                    <a:bodyPr/>
                    <a:lstStyle/>
                    <a:p>
                      <a:r>
                        <a:rPr lang="en-US" dirty="0"/>
                        <a:t>7</a:t>
                      </a:r>
                    </a:p>
                  </a:txBody>
                  <a:tcPr/>
                </a:tc>
                <a:extLst>
                  <a:ext uri="{0D108BD9-81ED-4DB2-BD59-A6C34878D82A}">
                    <a16:rowId xmlns:a16="http://schemas.microsoft.com/office/drawing/2014/main" val="10003"/>
                  </a:ext>
                </a:extLst>
              </a:tr>
              <a:tr h="370840">
                <a:tc>
                  <a:txBody>
                    <a:bodyPr/>
                    <a:lstStyle/>
                    <a:p>
                      <a:r>
                        <a:rPr lang="en-US" dirty="0"/>
                        <a:t>E(w</a:t>
                      </a:r>
                      <a:r>
                        <a:rPr lang="en-US" baseline="-25000" dirty="0"/>
                        <a:t>4</a:t>
                      </a:r>
                      <a:r>
                        <a:rPr lang="en-US" dirty="0"/>
                        <a:t>)</a:t>
                      </a:r>
                    </a:p>
                  </a:txBody>
                  <a:tcPr/>
                </a:tc>
                <a:tc>
                  <a:txBody>
                    <a:bodyPr/>
                    <a:lstStyle/>
                    <a:p>
                      <a:r>
                        <a:rPr lang="en-US" dirty="0"/>
                        <a:t>13,</a:t>
                      </a:r>
                      <a:r>
                        <a:rPr lang="en-US" baseline="0" dirty="0"/>
                        <a:t> 11, 5, 2, 1</a:t>
                      </a:r>
                      <a:endParaRPr lang="en-US" dirty="0"/>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5753100" y="5624096"/>
            <a:ext cx="1828800" cy="338554"/>
          </a:xfrm>
          <a:prstGeom prst="rect">
            <a:avLst/>
          </a:prstGeom>
          <a:noFill/>
        </p:spPr>
        <p:txBody>
          <a:bodyPr wrap="square" rtlCol="0">
            <a:spAutoFit/>
          </a:bodyPr>
          <a:lstStyle/>
          <a:p>
            <a:pPr algn="ctr"/>
            <a:r>
              <a:rPr lang="en-US" sz="1600" dirty="0"/>
              <a:t>Encrypted Index</a:t>
            </a:r>
          </a:p>
        </p:txBody>
      </p:sp>
      <p:sp>
        <p:nvSpPr>
          <p:cNvPr id="9" name="TextBox 8"/>
          <p:cNvSpPr txBox="1">
            <a:spLocks noChangeArrowheads="1"/>
          </p:cNvSpPr>
          <p:nvPr/>
        </p:nvSpPr>
        <p:spPr bwMode="auto">
          <a:xfrm>
            <a:off x="6146800" y="2743200"/>
            <a:ext cx="93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rgbClr val="292934"/>
                </a:solidFill>
                <a:latin typeface="Arial" panose="020B0604020202020204" pitchFamily="34" charset="0"/>
              </a:rPr>
              <a:t>Server</a:t>
            </a:r>
          </a:p>
        </p:txBody>
      </p:sp>
      <p:sp>
        <p:nvSpPr>
          <p:cNvPr id="10" name="TextBox 9"/>
          <p:cNvSpPr txBox="1">
            <a:spLocks noChangeArrowheads="1"/>
          </p:cNvSpPr>
          <p:nvPr/>
        </p:nvSpPr>
        <p:spPr bwMode="auto">
          <a:xfrm>
            <a:off x="497366" y="3810000"/>
            <a:ext cx="841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rgbClr val="292934"/>
                </a:solidFill>
                <a:latin typeface="Arial" panose="020B0604020202020204" pitchFamily="34" charset="0"/>
              </a:rPr>
              <a:t>Client</a:t>
            </a:r>
          </a:p>
        </p:txBody>
      </p:sp>
      <p:pic>
        <p:nvPicPr>
          <p:cNvPr id="11"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853" y="4424363"/>
            <a:ext cx="660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449609" y="4439751"/>
            <a:ext cx="1371600" cy="646331"/>
          </a:xfrm>
          <a:prstGeom prst="rect">
            <a:avLst/>
          </a:prstGeom>
          <a:noFill/>
        </p:spPr>
        <p:txBody>
          <a:bodyPr wrap="square" rtlCol="0">
            <a:spAutoFit/>
          </a:bodyPr>
          <a:lstStyle/>
          <a:p>
            <a:r>
              <a:rPr lang="en-US" sz="1800" dirty="0"/>
              <a:t>Search for keyword w</a:t>
            </a:r>
            <a:r>
              <a:rPr lang="en-US" sz="1800" baseline="-25000" dirty="0"/>
              <a:t>2</a:t>
            </a:r>
          </a:p>
        </p:txBody>
      </p:sp>
      <p:grpSp>
        <p:nvGrpSpPr>
          <p:cNvPr id="13" name="Group 12"/>
          <p:cNvGrpSpPr/>
          <p:nvPr/>
        </p:nvGrpSpPr>
        <p:grpSpPr>
          <a:xfrm>
            <a:off x="2988153" y="4424363"/>
            <a:ext cx="1778000" cy="419344"/>
            <a:chOff x="2988153" y="4424363"/>
            <a:chExt cx="1778000" cy="419344"/>
          </a:xfrm>
        </p:grpSpPr>
        <p:cxnSp>
          <p:nvCxnSpPr>
            <p:cNvPr id="15" name="Straight Arrow Connector 14"/>
            <p:cNvCxnSpPr/>
            <p:nvPr/>
          </p:nvCxnSpPr>
          <p:spPr>
            <a:xfrm>
              <a:off x="2988153" y="4843707"/>
              <a:ext cx="1778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3343753" y="4424363"/>
              <a:ext cx="1066800" cy="338554"/>
            </a:xfrm>
            <a:prstGeom prst="rect">
              <a:avLst/>
            </a:prstGeom>
            <a:noFill/>
          </p:spPr>
          <p:txBody>
            <a:bodyPr wrap="square" rtlCol="0">
              <a:spAutoFit/>
            </a:bodyPr>
            <a:lstStyle/>
            <a:p>
              <a:pPr algn="ctr"/>
              <a:r>
                <a:rPr lang="en-US" sz="1600" dirty="0"/>
                <a:t>E(w</a:t>
              </a:r>
              <a:r>
                <a:rPr lang="en-US" sz="1600" baseline="-25000" dirty="0"/>
                <a:t>2</a:t>
              </a:r>
              <a:r>
                <a:rPr lang="en-US" sz="1600" dirty="0"/>
                <a:t>)</a:t>
              </a:r>
            </a:p>
          </p:txBody>
        </p:sp>
      </p:grp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altLang="en-US" dirty="0"/>
              <a:t>Crypto Constructs</a:t>
            </a:r>
          </a:p>
          <a:p>
            <a:pPr lvl="1"/>
            <a:r>
              <a:rPr lang="en-US" altLang="en-US" dirty="0"/>
              <a:t>Homomorphic encryption</a:t>
            </a:r>
          </a:p>
          <a:p>
            <a:pPr lvl="1"/>
            <a:r>
              <a:rPr lang="en-US" altLang="en-US"/>
              <a:t>Searchable encryption</a:t>
            </a:r>
          </a:p>
          <a:p>
            <a:pPr lvl="1"/>
            <a:r>
              <a:rPr lang="en-US" altLang="en-US"/>
              <a:t>Oblivious </a:t>
            </a:r>
            <a:r>
              <a:rPr lang="en-US" altLang="en-US" dirty="0"/>
              <a:t>RAM</a:t>
            </a:r>
          </a:p>
          <a:p>
            <a:pPr lvl="1"/>
            <a:r>
              <a:rPr lang="en-US" altLang="en-US" dirty="0"/>
              <a:t>Private Set Intersection</a:t>
            </a:r>
          </a:p>
          <a:p>
            <a:pPr lvl="1"/>
            <a:endParaRPr lang="en-US" altLang="en-US" dirty="0"/>
          </a:p>
          <a:p>
            <a:r>
              <a:rPr lang="en-US" altLang="en-US" dirty="0"/>
              <a:t>Discussion</a:t>
            </a:r>
          </a:p>
        </p:txBody>
      </p:sp>
      <p:sp>
        <p:nvSpPr>
          <p:cNvPr id="3" name="Title 2"/>
          <p:cNvSpPr>
            <a:spLocks noGrp="1"/>
          </p:cNvSpPr>
          <p:nvPr>
            <p:ph type="title"/>
          </p:nvPr>
        </p:nvSpPr>
        <p:spPr/>
        <p:txBody>
          <a:bodyPr/>
          <a:lstStyle/>
          <a:p>
            <a:r>
              <a:rPr lang="en-US"/>
              <a:t>Outline</a:t>
            </a:r>
            <a:endParaRPr lang="en-US" dirty="0"/>
          </a:p>
        </p:txBody>
      </p:sp>
      <p:sp>
        <p:nvSpPr>
          <p:cNvPr id="4" name="Slide Number Placeholder 3"/>
          <p:cNvSpPr>
            <a:spLocks noGrp="1"/>
          </p:cNvSpPr>
          <p:nvPr>
            <p:ph type="sldNum" sz="quarter" idx="10"/>
          </p:nvPr>
        </p:nvSpPr>
        <p:spPr/>
        <p:txBody>
          <a:bodyPr/>
          <a:lstStyle/>
          <a:p>
            <a:fld id="{E8D0CF10-5A95-4088-9A27-552DBD3388D0}" type="slidenum">
              <a:rPr lang="en-US" altLang="zh-CN" smtClean="0"/>
              <a:pPr/>
              <a:t>2</a:t>
            </a:fld>
            <a:endParaRPr lang="en-US" altLang="zh-CN"/>
          </a:p>
        </p:txBody>
      </p:sp>
    </p:spTree>
    <p:extLst>
      <p:ext uri="{BB962C8B-B14F-4D97-AF65-F5344CB8AC3E}">
        <p14:creationId xmlns:p14="http://schemas.microsoft.com/office/powerpoint/2010/main" val="1780238368"/>
      </p:ext>
    </p:ext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Possible guarantees: the server learns only</a:t>
            </a:r>
          </a:p>
          <a:p>
            <a:pPr marL="971550" lvl="1" indent="-514350">
              <a:buFont typeface="+mj-lt"/>
              <a:buAutoNum type="arabicPeriod"/>
            </a:pPr>
            <a:r>
              <a:rPr lang="en-US" sz="2400" dirty="0"/>
              <a:t>Keyword access pattern (i.e., last time this keyword was searched)</a:t>
            </a:r>
          </a:p>
          <a:p>
            <a:pPr marL="971550" lvl="1" indent="-514350">
              <a:buFont typeface="+mj-lt"/>
              <a:buAutoNum type="arabicPeriod"/>
            </a:pPr>
            <a:r>
              <a:rPr lang="en-US" sz="2400" dirty="0"/>
              <a:t>Document access pattern (i.e., documents that are accessed for each keyword search)</a:t>
            </a:r>
          </a:p>
          <a:p>
            <a:endParaRPr lang="en-US" sz="2800" dirty="0"/>
          </a:p>
          <a:p>
            <a:r>
              <a:rPr lang="en-US" sz="2800" dirty="0"/>
              <a:t>Reveals more in practice due to updates (e.g., add a document, delete a document)</a:t>
            </a:r>
          </a:p>
          <a:p>
            <a:pPr marL="571500" indent="-514350"/>
            <a:endParaRPr lang="en-US" dirty="0"/>
          </a:p>
          <a:p>
            <a:endParaRPr lang="en-US" dirty="0"/>
          </a:p>
        </p:txBody>
      </p:sp>
      <p:sp>
        <p:nvSpPr>
          <p:cNvPr id="3" name="Title 2"/>
          <p:cNvSpPr>
            <a:spLocks noGrp="1"/>
          </p:cNvSpPr>
          <p:nvPr>
            <p:ph type="title"/>
          </p:nvPr>
        </p:nvSpPr>
        <p:spPr/>
        <p:txBody>
          <a:bodyPr/>
          <a:lstStyle/>
          <a:p>
            <a:r>
              <a:rPr lang="en-US" dirty="0"/>
              <a:t>Searchable Encryption</a:t>
            </a:r>
          </a:p>
        </p:txBody>
      </p:sp>
      <p:sp>
        <p:nvSpPr>
          <p:cNvPr id="4" name="Slide Number Placeholder 3"/>
          <p:cNvSpPr>
            <a:spLocks noGrp="1"/>
          </p:cNvSpPr>
          <p:nvPr>
            <p:ph type="sldNum" sz="quarter" idx="10"/>
          </p:nvPr>
        </p:nvSpPr>
        <p:spPr/>
        <p:txBody>
          <a:bodyPr/>
          <a:lstStyle/>
          <a:p>
            <a:pPr>
              <a:defRPr/>
            </a:pPr>
            <a:fld id="{E8D0CF10-5A95-4088-9A27-552DBD3388D0}" type="slidenum">
              <a:rPr lang="en-US" altLang="zh-CN" smtClean="0"/>
              <a:pPr>
                <a:defRPr/>
              </a:pPr>
              <a:t>20</a:t>
            </a:fld>
            <a:endParaRPr lang="en-US" altLang="zh-CN"/>
          </a:p>
        </p:txBody>
      </p:sp>
    </p:spTree>
    <p:extLst>
      <p:ext uri="{BB962C8B-B14F-4D97-AF65-F5344CB8AC3E}">
        <p14:creationId xmlns:p14="http://schemas.microsoft.com/office/powerpoint/2010/main" val="709477586"/>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lstStyle/>
          <a:p>
            <a:r>
              <a:rPr lang="en-US" altLang="en-US" dirty="0"/>
              <a:t>With auxiliary information:</a:t>
            </a:r>
          </a:p>
          <a:p>
            <a:pPr lvl="1"/>
            <a:r>
              <a:rPr lang="en-US" altLang="en-US" smtClean="0"/>
              <a:t>Multi-user </a:t>
            </a:r>
            <a:r>
              <a:rPr lang="en-US" altLang="en-US" dirty="0"/>
              <a:t>systems: correlate queries</a:t>
            </a:r>
          </a:p>
          <a:p>
            <a:pPr lvl="1"/>
            <a:r>
              <a:rPr lang="en-US" altLang="en-US" dirty="0"/>
              <a:t>Information about user: e.g., EMR of a patient is accessed by an oncologist</a:t>
            </a:r>
          </a:p>
          <a:p>
            <a:endParaRPr lang="en-US" altLang="en-US" sz="3600" dirty="0"/>
          </a:p>
          <a:p>
            <a:r>
              <a:rPr lang="en-US" altLang="en-US" dirty="0"/>
              <a:t>Identify 80% of search queries on encrypted emails using access pattern alone</a:t>
            </a:r>
          </a:p>
        </p:txBody>
      </p:sp>
      <p:sp>
        <p:nvSpPr>
          <p:cNvPr id="29699" name="Title 2"/>
          <p:cNvSpPr>
            <a:spLocks noGrp="1"/>
          </p:cNvSpPr>
          <p:nvPr>
            <p:ph type="title"/>
          </p:nvPr>
        </p:nvSpPr>
        <p:spPr/>
        <p:txBody>
          <a:bodyPr/>
          <a:lstStyle/>
          <a:p>
            <a:r>
              <a:rPr lang="en-US" altLang="en-US"/>
              <a:t>Access pattern leaks</a:t>
            </a:r>
          </a:p>
        </p:txBody>
      </p:sp>
      <p:sp>
        <p:nvSpPr>
          <p:cNvPr id="29700"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C97F41-4B29-42A1-B434-E5A19C784306}" type="slidenum">
              <a:rPr lang="en-US" altLang="zh-CN" sz="1600" smtClean="0">
                <a:solidFill>
                  <a:schemeClr val="bg1"/>
                </a:solidFill>
              </a:rPr>
              <a:pPr>
                <a:spcBef>
                  <a:spcPct val="0"/>
                </a:spcBef>
                <a:buFontTx/>
                <a:buNone/>
              </a:pPr>
              <a:t>21</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p:cNvSpPr>
            <a:spLocks noGrp="1"/>
          </p:cNvSpPr>
          <p:nvPr>
            <p:ph idx="1"/>
          </p:nvPr>
        </p:nvSpPr>
        <p:spPr>
          <a:xfrm>
            <a:off x="228600" y="1447800"/>
            <a:ext cx="8686800" cy="5105400"/>
          </a:xfrm>
        </p:spPr>
        <p:txBody>
          <a:bodyPr/>
          <a:lstStyle/>
          <a:p>
            <a:r>
              <a:rPr lang="en-US" altLang="en-US" sz="2800" dirty="0"/>
              <a:t>[GO96] Oblivious RAM - Originally proposed for software protection by </a:t>
            </a:r>
            <a:r>
              <a:rPr lang="en-US" altLang="en-US" sz="2800" dirty="0" err="1"/>
              <a:t>Goldreich</a:t>
            </a:r>
            <a:r>
              <a:rPr lang="en-US" altLang="en-US" sz="2800" dirty="0"/>
              <a:t> and </a:t>
            </a:r>
            <a:r>
              <a:rPr lang="en-US" altLang="en-US" sz="2800" dirty="0" err="1"/>
              <a:t>Ostrovsky</a:t>
            </a:r>
            <a:endParaRPr lang="en-US" altLang="en-US" sz="2800" dirty="0"/>
          </a:p>
          <a:p>
            <a:r>
              <a:rPr lang="en-US" altLang="en-US" sz="2800" dirty="0"/>
              <a:t>Approach to software protection: </a:t>
            </a:r>
          </a:p>
          <a:p>
            <a:pPr lvl="1"/>
            <a:r>
              <a:rPr lang="en-US" altLang="en-US" sz="2400" dirty="0"/>
              <a:t>Tamperproof CPU and encrypted program</a:t>
            </a:r>
          </a:p>
          <a:p>
            <a:pPr lvl="1"/>
            <a:r>
              <a:rPr lang="en-US" altLang="en-US" sz="2400" dirty="0"/>
              <a:t>Decryption key embedded in ROM inside CPU</a:t>
            </a:r>
          </a:p>
          <a:p>
            <a:pPr lvl="1"/>
            <a:r>
              <a:rPr lang="en-US" altLang="en-US" sz="2400" dirty="0"/>
              <a:t>For each instruction: fetch, decrypt, execute</a:t>
            </a:r>
          </a:p>
          <a:p>
            <a:pPr lvl="1"/>
            <a:endParaRPr lang="en-US" altLang="en-US" sz="2400" dirty="0"/>
          </a:p>
          <a:p>
            <a:r>
              <a:rPr lang="en-US" altLang="en-US" sz="2800" dirty="0"/>
              <a:t>RAM content can be encrypted, but program execution reveals the memory </a:t>
            </a:r>
            <a:r>
              <a:rPr lang="en-US" altLang="en-US" sz="2800" i="1" dirty="0"/>
              <a:t>addresses </a:t>
            </a:r>
            <a:r>
              <a:rPr lang="en-US" altLang="en-US" sz="2800" dirty="0"/>
              <a:t>accessed</a:t>
            </a:r>
          </a:p>
          <a:p>
            <a:endParaRPr lang="en-US" altLang="en-US" sz="2800" dirty="0"/>
          </a:p>
          <a:p>
            <a:r>
              <a:rPr lang="en-US" altLang="en-US" sz="2800" dirty="0"/>
              <a:t>Related but </a:t>
            </a:r>
            <a:r>
              <a:rPr lang="en-US" altLang="en-US" sz="2800" i="1" dirty="0"/>
              <a:t>not</a:t>
            </a:r>
            <a:r>
              <a:rPr lang="en-US" altLang="en-US" sz="2800" dirty="0"/>
              <a:t> the same: e.g., TPM, and Intel SGX </a:t>
            </a:r>
          </a:p>
        </p:txBody>
      </p:sp>
      <p:sp>
        <p:nvSpPr>
          <p:cNvPr id="30723" name="Title 1"/>
          <p:cNvSpPr>
            <a:spLocks noGrp="1"/>
          </p:cNvSpPr>
          <p:nvPr>
            <p:ph type="title"/>
          </p:nvPr>
        </p:nvSpPr>
        <p:spPr/>
        <p:txBody>
          <a:bodyPr>
            <a:normAutofit/>
          </a:bodyPr>
          <a:lstStyle/>
          <a:p>
            <a:r>
              <a:rPr lang="en-US" altLang="en-US" dirty="0"/>
              <a:t>Software Protection and ORAM</a:t>
            </a:r>
          </a:p>
        </p:txBody>
      </p:sp>
      <p:sp>
        <p:nvSpPr>
          <p:cNvPr id="30724" name="Slide Number Placeholder 2"/>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177437-4B32-4858-AA57-473C468B33CF}" type="slidenum">
              <a:rPr lang="en-US" altLang="zh-CN" sz="1600" smtClean="0">
                <a:solidFill>
                  <a:schemeClr val="bg1"/>
                </a:solidFill>
              </a:rPr>
              <a:pPr>
                <a:spcBef>
                  <a:spcPct val="0"/>
                </a:spcBef>
                <a:buFontTx/>
                <a:buNone/>
              </a:pPr>
              <a:t>22</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p:cNvSpPr>
            <a:spLocks noGrp="1"/>
          </p:cNvSpPr>
          <p:nvPr>
            <p:ph idx="1"/>
          </p:nvPr>
        </p:nvSpPr>
        <p:spPr>
          <a:xfrm>
            <a:off x="152400" y="1447800"/>
            <a:ext cx="8915400" cy="5105400"/>
          </a:xfrm>
        </p:spPr>
        <p:txBody>
          <a:bodyPr/>
          <a:lstStyle/>
          <a:p>
            <a:r>
              <a:rPr lang="en-US" altLang="en-US" sz="2800" dirty="0"/>
              <a:t>Idea: access a RAM with </a:t>
            </a:r>
            <a:r>
              <a:rPr lang="en-US" altLang="en-US" sz="2800" i="1" dirty="0"/>
              <a:t>N</a:t>
            </a:r>
            <a:r>
              <a:rPr lang="en-US" altLang="en-US" sz="2800" dirty="0"/>
              <a:t> memory cells in a way that is </a:t>
            </a:r>
            <a:r>
              <a:rPr lang="en-US" altLang="en-US" sz="2800" i="1" dirty="0"/>
              <a:t>independent</a:t>
            </a:r>
            <a:r>
              <a:rPr lang="en-US" altLang="en-US" sz="2800" dirty="0"/>
              <a:t> of the program / input</a:t>
            </a:r>
          </a:p>
          <a:p>
            <a:r>
              <a:rPr lang="en-US" altLang="en-US" sz="2800" dirty="0"/>
              <a:t>Oblivious if for any two inputs (request sequences) of the same length, the access patterns are </a:t>
            </a:r>
            <a:r>
              <a:rPr lang="en-US" altLang="en-US" sz="2800" i="1" dirty="0"/>
              <a:t>equivalent</a:t>
            </a:r>
            <a:r>
              <a:rPr lang="en-US" altLang="en-US" sz="2800" dirty="0"/>
              <a:t> (i.e., indistinguishable)</a:t>
            </a:r>
          </a:p>
          <a:p>
            <a:pPr marL="0" indent="0">
              <a:buNone/>
            </a:pPr>
            <a:endParaRPr lang="en-US" altLang="en-US" sz="1600" dirty="0"/>
          </a:p>
          <a:p>
            <a:r>
              <a:rPr lang="en-US" altLang="en-US" sz="2800" dirty="0"/>
              <a:t>Trivial solution: access every memory cell for each request</a:t>
            </a:r>
            <a:endParaRPr lang="en-US" altLang="en-US" sz="2800" i="1" dirty="0"/>
          </a:p>
          <a:p>
            <a:r>
              <a:rPr lang="en-US" altLang="en-US" sz="2800" dirty="0"/>
              <a:t>[GO96] First solution – </a:t>
            </a:r>
            <a:r>
              <a:rPr lang="en-US" altLang="en-US" sz="2800" i="1" dirty="0"/>
              <a:t>O(N</a:t>
            </a:r>
            <a:r>
              <a:rPr lang="en-US" altLang="en-US" sz="2800" i="1" baseline="30000" dirty="0"/>
              <a:t>½</a:t>
            </a:r>
            <a:r>
              <a:rPr lang="en-US" altLang="en-US" sz="2800" i="1" dirty="0"/>
              <a:t>) </a:t>
            </a:r>
            <a:r>
              <a:rPr lang="en-US" altLang="en-US" sz="2800" dirty="0"/>
              <a:t>overhead (i.e., average number of accesses for each request)</a:t>
            </a:r>
          </a:p>
          <a:p>
            <a:r>
              <a:rPr lang="en-US" altLang="en-US" sz="2800" dirty="0"/>
              <a:t>Current best - </a:t>
            </a:r>
            <a:r>
              <a:rPr lang="en-US" altLang="en-US" sz="2800" i="1" dirty="0"/>
              <a:t>O(log N) </a:t>
            </a:r>
            <a:r>
              <a:rPr lang="en-US" altLang="en-US" sz="2800" dirty="0"/>
              <a:t>overhead – 20-40X in practice</a:t>
            </a:r>
          </a:p>
        </p:txBody>
      </p:sp>
      <p:sp>
        <p:nvSpPr>
          <p:cNvPr id="31747" name="Title 2"/>
          <p:cNvSpPr>
            <a:spLocks noGrp="1"/>
          </p:cNvSpPr>
          <p:nvPr>
            <p:ph type="title"/>
          </p:nvPr>
        </p:nvSpPr>
        <p:spPr/>
        <p:txBody>
          <a:bodyPr/>
          <a:lstStyle/>
          <a:p>
            <a:r>
              <a:rPr lang="en-US" altLang="en-US"/>
              <a:t>Oblivious RAM</a:t>
            </a:r>
          </a:p>
        </p:txBody>
      </p:sp>
      <p:sp>
        <p:nvSpPr>
          <p:cNvPr id="31748"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D04E77B-E617-47AF-8DE6-41C77642437D}" type="slidenum">
              <a:rPr lang="en-US" altLang="zh-CN" sz="1600" smtClean="0">
                <a:solidFill>
                  <a:schemeClr val="bg1"/>
                </a:solidFill>
              </a:rPr>
              <a:pPr>
                <a:spcBef>
                  <a:spcPct val="0"/>
                </a:spcBef>
                <a:buFontTx/>
                <a:buNone/>
              </a:pPr>
              <a:t>23</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How to hide the access pattern &amp; frequency?</a:t>
            </a:r>
          </a:p>
          <a:p>
            <a:r>
              <a:rPr lang="en-US" dirty="0"/>
              <a:t>Intuition:</a:t>
            </a:r>
          </a:p>
          <a:p>
            <a:pPr lvl="1"/>
            <a:r>
              <a:rPr lang="en-US" dirty="0"/>
              <a:t>Use a non-deterministic encryption scheme</a:t>
            </a:r>
          </a:p>
          <a:p>
            <a:pPr lvl="2"/>
            <a:r>
              <a:rPr lang="en-US" dirty="0"/>
              <a:t>Every time a block is re-encrypted, the </a:t>
            </a:r>
            <a:r>
              <a:rPr lang="en-US" dirty="0" err="1"/>
              <a:t>ciphertext</a:t>
            </a:r>
            <a:r>
              <a:rPr lang="en-US" dirty="0"/>
              <a:t> is different, even for the same plaintext</a:t>
            </a:r>
          </a:p>
          <a:p>
            <a:pPr lvl="1"/>
            <a:r>
              <a:rPr lang="en-US" dirty="0"/>
              <a:t>Move blocks around &amp; reshuffle periodically (i.e., permuting blocks randomly)</a:t>
            </a:r>
          </a:p>
          <a:p>
            <a:pPr lvl="1"/>
            <a:r>
              <a:rPr lang="en-US" dirty="0"/>
              <a:t>Some schemes use local caching (e.g., to hide access frequency)</a:t>
            </a:r>
          </a:p>
        </p:txBody>
      </p:sp>
      <p:sp>
        <p:nvSpPr>
          <p:cNvPr id="3" name="Title 2"/>
          <p:cNvSpPr>
            <a:spLocks noGrp="1"/>
          </p:cNvSpPr>
          <p:nvPr>
            <p:ph type="title"/>
          </p:nvPr>
        </p:nvSpPr>
        <p:spPr/>
        <p:txBody>
          <a:bodyPr/>
          <a:lstStyle/>
          <a:p>
            <a:r>
              <a:rPr lang="en-US" dirty="0"/>
              <a:t>Oblivious RAM</a:t>
            </a:r>
          </a:p>
        </p:txBody>
      </p:sp>
      <p:sp>
        <p:nvSpPr>
          <p:cNvPr id="4" name="Slide Number Placeholder 3"/>
          <p:cNvSpPr>
            <a:spLocks noGrp="1"/>
          </p:cNvSpPr>
          <p:nvPr>
            <p:ph type="sldNum" sz="quarter" idx="10"/>
          </p:nvPr>
        </p:nvSpPr>
        <p:spPr/>
        <p:txBody>
          <a:bodyPr/>
          <a:lstStyle/>
          <a:p>
            <a:pPr>
              <a:defRPr/>
            </a:pPr>
            <a:fld id="{E8D0CF10-5A95-4088-9A27-552DBD3388D0}" type="slidenum">
              <a:rPr lang="en-US" altLang="zh-CN" smtClean="0"/>
              <a:pPr>
                <a:defRPr/>
              </a:pPr>
              <a:t>24</a:t>
            </a:fld>
            <a:endParaRPr lang="en-US" altLang="zh-CN"/>
          </a:p>
        </p:txBody>
      </p:sp>
    </p:spTree>
    <p:extLst>
      <p:ext uri="{BB962C8B-B14F-4D97-AF65-F5344CB8AC3E}">
        <p14:creationId xmlns:p14="http://schemas.microsoft.com/office/powerpoint/2010/main" val="123854050"/>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696200" cy="990600"/>
          </a:xfrm>
        </p:spPr>
        <p:txBody>
          <a:bodyPr>
            <a:normAutofit fontScale="90000"/>
          </a:bodyPr>
          <a:lstStyle/>
          <a:p>
            <a:r>
              <a:rPr lang="en-US" dirty="0"/>
              <a:t>Oblivious RAM: Square Root Algorithm</a:t>
            </a:r>
          </a:p>
        </p:txBody>
      </p:sp>
      <p:sp>
        <p:nvSpPr>
          <p:cNvPr id="4" name="Slide Number Placeholder 3"/>
          <p:cNvSpPr>
            <a:spLocks noGrp="1"/>
          </p:cNvSpPr>
          <p:nvPr>
            <p:ph type="sldNum" sz="quarter" idx="10"/>
          </p:nvPr>
        </p:nvSpPr>
        <p:spPr/>
        <p:txBody>
          <a:bodyPr/>
          <a:lstStyle/>
          <a:p>
            <a:pPr>
              <a:defRPr/>
            </a:pPr>
            <a:fld id="{E8D0CF10-5A95-4088-9A27-552DBD3388D0}" type="slidenum">
              <a:rPr lang="en-US" altLang="zh-CN" smtClean="0"/>
              <a:pPr>
                <a:defRPr/>
              </a:pPr>
              <a:t>25</a:t>
            </a:fld>
            <a:endParaRPr lang="en-US" altLang="zh-CN"/>
          </a:p>
        </p:txBody>
      </p:sp>
      <p:grpSp>
        <p:nvGrpSpPr>
          <p:cNvPr id="19" name="Group 18"/>
          <p:cNvGrpSpPr/>
          <p:nvPr/>
        </p:nvGrpSpPr>
        <p:grpSpPr>
          <a:xfrm>
            <a:off x="882064" y="1698428"/>
            <a:ext cx="4191000" cy="533400"/>
            <a:chOff x="438912" y="1828800"/>
            <a:chExt cx="4191000" cy="533400"/>
          </a:xfrm>
        </p:grpSpPr>
        <p:sp>
          <p:nvSpPr>
            <p:cNvPr id="2" name="Rectangle 1"/>
            <p:cNvSpPr/>
            <p:nvPr/>
          </p:nvSpPr>
          <p:spPr>
            <a:xfrm>
              <a:off x="438912" y="1828800"/>
              <a:ext cx="41910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513736"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1027472"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1535112"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2048848"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p:cNvSpPr/>
            <p:nvPr/>
          </p:nvSpPr>
          <p:spPr>
            <a:xfrm>
              <a:off x="2571728"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p:cNvSpPr/>
            <p:nvPr/>
          </p:nvSpPr>
          <p:spPr>
            <a:xfrm>
              <a:off x="3085464"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3601064"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4114800"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0" name="Group 19"/>
          <p:cNvGrpSpPr/>
          <p:nvPr/>
        </p:nvGrpSpPr>
        <p:grpSpPr>
          <a:xfrm>
            <a:off x="5357904" y="1698428"/>
            <a:ext cx="1600200" cy="533400"/>
            <a:chOff x="5105400" y="1828800"/>
            <a:chExt cx="1600200" cy="533400"/>
          </a:xfrm>
        </p:grpSpPr>
        <p:sp>
          <p:nvSpPr>
            <p:cNvPr id="6" name="Rectangle 5"/>
            <p:cNvSpPr/>
            <p:nvPr/>
          </p:nvSpPr>
          <p:spPr>
            <a:xfrm>
              <a:off x="5105400" y="18288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5160264"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5675864"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Rectangle 17"/>
            <p:cNvSpPr/>
            <p:nvPr/>
          </p:nvSpPr>
          <p:spPr>
            <a:xfrm>
              <a:off x="6189600"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20"/>
          <p:cNvGrpSpPr/>
          <p:nvPr/>
        </p:nvGrpSpPr>
        <p:grpSpPr>
          <a:xfrm>
            <a:off x="7369036" y="2743200"/>
            <a:ext cx="1600200" cy="533400"/>
            <a:chOff x="5105400" y="1828800"/>
            <a:chExt cx="1600200" cy="533400"/>
          </a:xfrm>
        </p:grpSpPr>
        <p:sp>
          <p:nvSpPr>
            <p:cNvPr id="22" name="Rectangle 21"/>
            <p:cNvSpPr/>
            <p:nvPr/>
          </p:nvSpPr>
          <p:spPr>
            <a:xfrm>
              <a:off x="5105400" y="1828800"/>
              <a:ext cx="1600200"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Rectangle 22"/>
            <p:cNvSpPr/>
            <p:nvPr/>
          </p:nvSpPr>
          <p:spPr>
            <a:xfrm>
              <a:off x="5160264"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5675864"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p:cNvSpPr/>
            <p:nvPr/>
          </p:nvSpPr>
          <p:spPr>
            <a:xfrm>
              <a:off x="6189600"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7" name="Group 26"/>
          <p:cNvGrpSpPr/>
          <p:nvPr/>
        </p:nvGrpSpPr>
        <p:grpSpPr>
          <a:xfrm>
            <a:off x="1052752" y="2765228"/>
            <a:ext cx="5733288" cy="533400"/>
            <a:chOff x="438912" y="1828800"/>
            <a:chExt cx="5733288" cy="533400"/>
          </a:xfrm>
        </p:grpSpPr>
        <p:sp>
          <p:nvSpPr>
            <p:cNvPr id="28" name="Rectangle 27"/>
            <p:cNvSpPr/>
            <p:nvPr/>
          </p:nvSpPr>
          <p:spPr>
            <a:xfrm>
              <a:off x="438912" y="1828800"/>
              <a:ext cx="5733288" cy="533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Rectangle 28"/>
            <p:cNvSpPr/>
            <p:nvPr/>
          </p:nvSpPr>
          <p:spPr>
            <a:xfrm>
              <a:off x="513736"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1027472"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p:cNvSpPr/>
            <p:nvPr/>
          </p:nvSpPr>
          <p:spPr>
            <a:xfrm>
              <a:off x="1535112"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p:cNvSpPr/>
            <p:nvPr/>
          </p:nvSpPr>
          <p:spPr>
            <a:xfrm>
              <a:off x="2048848"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p:cNvSpPr/>
            <p:nvPr/>
          </p:nvSpPr>
          <p:spPr>
            <a:xfrm>
              <a:off x="2571728"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p:cNvSpPr/>
            <p:nvPr/>
          </p:nvSpPr>
          <p:spPr>
            <a:xfrm>
              <a:off x="3085464"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p:cNvSpPr/>
            <p:nvPr/>
          </p:nvSpPr>
          <p:spPr>
            <a:xfrm>
              <a:off x="3601064"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p:cNvSpPr/>
            <p:nvPr/>
          </p:nvSpPr>
          <p:spPr>
            <a:xfrm>
              <a:off x="4114800" y="1866900"/>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7" name="Rectangle 36"/>
          <p:cNvSpPr/>
          <p:nvPr/>
        </p:nvSpPr>
        <p:spPr>
          <a:xfrm>
            <a:off x="5246164" y="2803328"/>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p:cNvSpPr/>
          <p:nvPr/>
        </p:nvSpPr>
        <p:spPr>
          <a:xfrm>
            <a:off x="5761764" y="2803328"/>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Rectangle 38"/>
          <p:cNvSpPr/>
          <p:nvPr/>
        </p:nvSpPr>
        <p:spPr>
          <a:xfrm>
            <a:off x="6275500" y="2803328"/>
            <a:ext cx="457200" cy="457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 name="Straight Arrow Connector 40"/>
          <p:cNvCxnSpPr>
            <a:stCxn id="8" idx="2"/>
            <a:endCxn id="32" idx="0"/>
          </p:cNvCxnSpPr>
          <p:nvPr/>
        </p:nvCxnSpPr>
        <p:spPr>
          <a:xfrm>
            <a:off x="1185488" y="2193728"/>
            <a:ext cx="170580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10" idx="2"/>
            <a:endCxn id="29" idx="0"/>
          </p:cNvCxnSpPr>
          <p:nvPr/>
        </p:nvCxnSpPr>
        <p:spPr>
          <a:xfrm flipH="1">
            <a:off x="1356176" y="2193728"/>
            <a:ext cx="850688"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16" idx="2"/>
            <a:endCxn id="30" idx="0"/>
          </p:cNvCxnSpPr>
          <p:nvPr/>
        </p:nvCxnSpPr>
        <p:spPr>
          <a:xfrm flipH="1">
            <a:off x="1869912" y="2193728"/>
            <a:ext cx="3771456"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17" idx="2"/>
            <a:endCxn id="39" idx="0"/>
          </p:cNvCxnSpPr>
          <p:nvPr/>
        </p:nvCxnSpPr>
        <p:spPr>
          <a:xfrm>
            <a:off x="6156968" y="2193728"/>
            <a:ext cx="347132"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p:cNvCxnSpPr>
            <a:stCxn id="18" idx="2"/>
            <a:endCxn id="37" idx="0"/>
          </p:cNvCxnSpPr>
          <p:nvPr/>
        </p:nvCxnSpPr>
        <p:spPr>
          <a:xfrm flipH="1">
            <a:off x="5474764" y="2193728"/>
            <a:ext cx="1195940"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1" name="Straight Arrow Connector 60"/>
          <p:cNvCxnSpPr>
            <a:stCxn id="15" idx="2"/>
            <a:endCxn id="36" idx="0"/>
          </p:cNvCxnSpPr>
          <p:nvPr/>
        </p:nvCxnSpPr>
        <p:spPr>
          <a:xfrm>
            <a:off x="4786552" y="2193728"/>
            <a:ext cx="170688"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p:cNvCxnSpPr>
            <a:stCxn id="14" idx="2"/>
          </p:cNvCxnSpPr>
          <p:nvPr/>
        </p:nvCxnSpPr>
        <p:spPr>
          <a:xfrm flipH="1">
            <a:off x="3391552" y="2193728"/>
            <a:ext cx="881264" cy="533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p:cNvCxnSpPr>
            <a:stCxn id="11" idx="2"/>
            <a:endCxn id="35" idx="0"/>
          </p:cNvCxnSpPr>
          <p:nvPr/>
        </p:nvCxnSpPr>
        <p:spPr>
          <a:xfrm>
            <a:off x="2720600" y="2193728"/>
            <a:ext cx="1722904" cy="609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 name="TextBox 70"/>
          <p:cNvSpPr txBox="1"/>
          <p:nvPr/>
        </p:nvSpPr>
        <p:spPr>
          <a:xfrm>
            <a:off x="2606152" y="3344348"/>
            <a:ext cx="3779416" cy="338554"/>
          </a:xfrm>
          <a:prstGeom prst="rect">
            <a:avLst/>
          </a:prstGeom>
          <a:noFill/>
        </p:spPr>
        <p:txBody>
          <a:bodyPr wrap="square" rtlCol="0">
            <a:spAutoFit/>
          </a:bodyPr>
          <a:lstStyle/>
          <a:p>
            <a:pPr algn="ctr"/>
            <a:r>
              <a:rPr lang="en-US" sz="1600" dirty="0" smtClean="0"/>
              <a:t>N+N</a:t>
            </a:r>
            <a:r>
              <a:rPr lang="en-US" sz="1600" baseline="30000" dirty="0"/>
              <a:t>½</a:t>
            </a:r>
            <a:r>
              <a:rPr lang="en-US" sz="1600" dirty="0"/>
              <a:t> b</a:t>
            </a:r>
            <a:r>
              <a:rPr lang="en-US" sz="1600" dirty="0" smtClean="0"/>
              <a:t>locks of permuted </a:t>
            </a:r>
            <a:r>
              <a:rPr lang="en-US" sz="1600" dirty="0"/>
              <a:t>memory</a:t>
            </a:r>
          </a:p>
        </p:txBody>
      </p:sp>
      <p:sp>
        <p:nvSpPr>
          <p:cNvPr id="72" name="TextBox 71"/>
          <p:cNvSpPr txBox="1"/>
          <p:nvPr/>
        </p:nvSpPr>
        <p:spPr>
          <a:xfrm>
            <a:off x="2077864" y="1371600"/>
            <a:ext cx="1799400" cy="307777"/>
          </a:xfrm>
          <a:prstGeom prst="rect">
            <a:avLst/>
          </a:prstGeom>
          <a:noFill/>
        </p:spPr>
        <p:txBody>
          <a:bodyPr wrap="square" rtlCol="0">
            <a:spAutoFit/>
          </a:bodyPr>
          <a:lstStyle/>
          <a:p>
            <a:pPr algn="ctr"/>
            <a:r>
              <a:rPr lang="en-US" sz="1400" dirty="0"/>
              <a:t>N </a:t>
            </a:r>
            <a:r>
              <a:rPr lang="en-US" sz="1400" dirty="0" smtClean="0"/>
              <a:t>indices</a:t>
            </a:r>
            <a:endParaRPr lang="en-US" sz="1400" dirty="0"/>
          </a:p>
        </p:txBody>
      </p:sp>
      <p:sp>
        <p:nvSpPr>
          <p:cNvPr id="73" name="TextBox 72"/>
          <p:cNvSpPr txBox="1"/>
          <p:nvPr/>
        </p:nvSpPr>
        <p:spPr>
          <a:xfrm>
            <a:off x="5167552" y="1383031"/>
            <a:ext cx="2041516" cy="307777"/>
          </a:xfrm>
          <a:prstGeom prst="rect">
            <a:avLst/>
          </a:prstGeom>
          <a:noFill/>
        </p:spPr>
        <p:txBody>
          <a:bodyPr wrap="square" rtlCol="0">
            <a:spAutoFit/>
          </a:bodyPr>
          <a:lstStyle/>
          <a:p>
            <a:pPr algn="ctr"/>
            <a:r>
              <a:rPr lang="en-US" sz="1400" dirty="0"/>
              <a:t>N</a:t>
            </a:r>
            <a:r>
              <a:rPr lang="en-US" sz="1400" baseline="30000" dirty="0"/>
              <a:t>½</a:t>
            </a:r>
            <a:r>
              <a:rPr lang="en-US" sz="1400" dirty="0"/>
              <a:t> </a:t>
            </a:r>
            <a:r>
              <a:rPr lang="en-US" sz="1400" dirty="0" smtClean="0"/>
              <a:t>indices for dummies</a:t>
            </a:r>
            <a:endParaRPr lang="en-US" sz="1400" dirty="0"/>
          </a:p>
        </p:txBody>
      </p:sp>
      <p:sp>
        <p:nvSpPr>
          <p:cNvPr id="74" name="TextBox 73"/>
          <p:cNvSpPr txBox="1"/>
          <p:nvPr/>
        </p:nvSpPr>
        <p:spPr>
          <a:xfrm>
            <a:off x="7268400" y="2416373"/>
            <a:ext cx="1799400" cy="307777"/>
          </a:xfrm>
          <a:prstGeom prst="rect">
            <a:avLst/>
          </a:prstGeom>
          <a:noFill/>
        </p:spPr>
        <p:txBody>
          <a:bodyPr wrap="square" rtlCol="0">
            <a:spAutoFit/>
          </a:bodyPr>
          <a:lstStyle/>
          <a:p>
            <a:pPr algn="ctr"/>
            <a:r>
              <a:rPr lang="en-US" sz="1400" dirty="0"/>
              <a:t>N</a:t>
            </a:r>
            <a:r>
              <a:rPr lang="en-US" sz="1400" baseline="30000" dirty="0"/>
              <a:t>½</a:t>
            </a:r>
            <a:r>
              <a:rPr lang="en-US" sz="1400" dirty="0"/>
              <a:t> </a:t>
            </a:r>
            <a:r>
              <a:rPr lang="en-US" sz="1400" dirty="0" smtClean="0"/>
              <a:t>shelter</a:t>
            </a:r>
            <a:endParaRPr lang="en-US" sz="1400" dirty="0"/>
          </a:p>
        </p:txBody>
      </p:sp>
      <p:sp>
        <p:nvSpPr>
          <p:cNvPr id="75" name="Content Placeholder 1"/>
          <p:cNvSpPr>
            <a:spLocks noGrp="1"/>
          </p:cNvSpPr>
          <p:nvPr>
            <p:ph idx="1"/>
          </p:nvPr>
        </p:nvSpPr>
        <p:spPr>
          <a:xfrm>
            <a:off x="152400" y="3832028"/>
            <a:ext cx="8915400" cy="2568772"/>
          </a:xfrm>
        </p:spPr>
        <p:txBody>
          <a:bodyPr/>
          <a:lstStyle/>
          <a:p>
            <a:pPr marL="514350" indent="-514350">
              <a:buFont typeface="+mj-lt"/>
              <a:buAutoNum type="arabicPeriod"/>
            </a:pPr>
            <a:r>
              <a:rPr lang="en-US" altLang="en-US" sz="2400" dirty="0"/>
              <a:t>For each of </a:t>
            </a:r>
            <a:r>
              <a:rPr lang="en-US" sz="2400" dirty="0"/>
              <a:t>N</a:t>
            </a:r>
            <a:r>
              <a:rPr lang="en-US" sz="2400" baseline="30000" dirty="0"/>
              <a:t>½</a:t>
            </a:r>
            <a:r>
              <a:rPr lang="en-US" sz="2400" dirty="0"/>
              <a:t> requests: </a:t>
            </a:r>
          </a:p>
          <a:p>
            <a:pPr marL="914400" lvl="1" indent="-514350"/>
            <a:r>
              <a:rPr lang="en-US" altLang="en-US" sz="2000" dirty="0"/>
              <a:t>Look for </a:t>
            </a:r>
            <a:r>
              <a:rPr lang="en-US" altLang="en-US" sz="2000" dirty="0" smtClean="0"/>
              <a:t>block </a:t>
            </a:r>
            <a:r>
              <a:rPr lang="en-US" altLang="en-US" sz="2000" dirty="0"/>
              <a:t>in the shelter</a:t>
            </a:r>
          </a:p>
          <a:p>
            <a:pPr marL="914400" lvl="1" indent="-514350"/>
            <a:r>
              <a:rPr lang="en-US" altLang="en-US" sz="2000" dirty="0"/>
              <a:t>If not found, get word from permuted </a:t>
            </a:r>
            <a:r>
              <a:rPr lang="en-US" altLang="en-US" sz="2000" dirty="0" smtClean="0"/>
              <a:t>memory and </a:t>
            </a:r>
            <a:r>
              <a:rPr lang="en-US" altLang="en-US" sz="2000" dirty="0"/>
              <a:t>put it in </a:t>
            </a:r>
            <a:r>
              <a:rPr lang="en-US" altLang="en-US" sz="2000" dirty="0" smtClean="0"/>
              <a:t>the shelter</a:t>
            </a:r>
            <a:endParaRPr lang="en-US" altLang="en-US" sz="2000" dirty="0"/>
          </a:p>
          <a:p>
            <a:pPr marL="914400" lvl="1" indent="-514350"/>
            <a:r>
              <a:rPr lang="en-US" altLang="en-US" sz="2000" dirty="0" smtClean="0"/>
              <a:t>If found, </a:t>
            </a:r>
            <a:r>
              <a:rPr lang="en-US" altLang="en-US" sz="2000" dirty="0"/>
              <a:t>access the next dummy </a:t>
            </a:r>
            <a:r>
              <a:rPr lang="en-US" altLang="en-US" sz="2000" dirty="0" smtClean="0"/>
              <a:t>index</a:t>
            </a:r>
            <a:endParaRPr lang="en-US" sz="2400" dirty="0"/>
          </a:p>
          <a:p>
            <a:pPr marL="514350" indent="-514350">
              <a:buFont typeface="+mj-lt"/>
              <a:buAutoNum type="arabicPeriod"/>
            </a:pPr>
            <a:r>
              <a:rPr lang="en-US" sz="2400" dirty="0"/>
              <a:t>After N</a:t>
            </a:r>
            <a:r>
              <a:rPr lang="en-US" sz="2400" baseline="30000" dirty="0"/>
              <a:t>½</a:t>
            </a:r>
            <a:r>
              <a:rPr lang="en-US" sz="2400" dirty="0"/>
              <a:t> requests:</a:t>
            </a:r>
          </a:p>
          <a:p>
            <a:pPr marL="914400" lvl="1" indent="-514350"/>
            <a:r>
              <a:rPr lang="en-US" altLang="en-US" sz="2000" dirty="0"/>
              <a:t>Reshuffle the permuted memory, obliviously updating it with the values in the shelter</a:t>
            </a:r>
          </a:p>
        </p:txBody>
      </p:sp>
      <p:sp>
        <p:nvSpPr>
          <p:cNvPr id="5" name="TextBox 4"/>
          <p:cNvSpPr txBox="1"/>
          <p:nvPr/>
        </p:nvSpPr>
        <p:spPr>
          <a:xfrm>
            <a:off x="2633779" y="2902180"/>
            <a:ext cx="473206" cy="276999"/>
          </a:xfrm>
          <a:prstGeom prst="rect">
            <a:avLst/>
          </a:prstGeom>
          <a:noFill/>
        </p:spPr>
        <p:txBody>
          <a:bodyPr wrap="none" rtlCol="0">
            <a:spAutoFit/>
          </a:bodyPr>
          <a:lstStyle/>
          <a:p>
            <a:r>
              <a:rPr lang="en-US" sz="1200" dirty="0" smtClean="0"/>
              <a:t>1,B</a:t>
            </a:r>
            <a:r>
              <a:rPr lang="en-US" sz="1200" baseline="-25000" dirty="0" smtClean="0"/>
              <a:t>1</a:t>
            </a:r>
            <a:endParaRPr lang="en-US" sz="1200" baseline="-25000" dirty="0"/>
          </a:p>
        </p:txBody>
      </p:sp>
      <p:sp>
        <p:nvSpPr>
          <p:cNvPr id="66" name="TextBox 65"/>
          <p:cNvSpPr txBox="1"/>
          <p:nvPr/>
        </p:nvSpPr>
        <p:spPr>
          <a:xfrm>
            <a:off x="1062590" y="1817877"/>
            <a:ext cx="269626" cy="276999"/>
          </a:xfrm>
          <a:prstGeom prst="rect">
            <a:avLst/>
          </a:prstGeom>
          <a:noFill/>
        </p:spPr>
        <p:txBody>
          <a:bodyPr wrap="none" rtlCol="0">
            <a:spAutoFit/>
          </a:bodyPr>
          <a:lstStyle/>
          <a:p>
            <a:r>
              <a:rPr lang="en-US" sz="1200" dirty="0" smtClean="0"/>
              <a:t>1</a:t>
            </a:r>
            <a:endParaRPr lang="en-US" sz="1200" dirty="0"/>
          </a:p>
        </p:txBody>
      </p:sp>
      <p:sp>
        <p:nvSpPr>
          <p:cNvPr id="7" name="TextBox 6"/>
          <p:cNvSpPr txBox="1"/>
          <p:nvPr/>
        </p:nvSpPr>
        <p:spPr>
          <a:xfrm>
            <a:off x="0" y="1771710"/>
            <a:ext cx="774571" cy="369332"/>
          </a:xfrm>
          <a:prstGeom prst="rect">
            <a:avLst/>
          </a:prstGeom>
          <a:noFill/>
        </p:spPr>
        <p:txBody>
          <a:bodyPr wrap="none" rtlCol="0">
            <a:spAutoFit/>
          </a:bodyPr>
          <a:lstStyle/>
          <a:p>
            <a:r>
              <a:rPr lang="en-US" sz="1800" dirty="0" smtClean="0"/>
              <a:t>Client</a:t>
            </a:r>
            <a:endParaRPr lang="en-US" sz="1800" dirty="0"/>
          </a:p>
        </p:txBody>
      </p:sp>
      <p:sp>
        <p:nvSpPr>
          <p:cNvPr id="70" name="TextBox 69"/>
          <p:cNvSpPr txBox="1"/>
          <p:nvPr/>
        </p:nvSpPr>
        <p:spPr>
          <a:xfrm>
            <a:off x="0" y="2861659"/>
            <a:ext cx="864339" cy="369332"/>
          </a:xfrm>
          <a:prstGeom prst="rect">
            <a:avLst/>
          </a:prstGeom>
          <a:noFill/>
        </p:spPr>
        <p:txBody>
          <a:bodyPr wrap="none" rtlCol="0">
            <a:spAutoFit/>
          </a:bodyPr>
          <a:lstStyle/>
          <a:p>
            <a:r>
              <a:rPr lang="en-US" sz="1800" dirty="0" smtClean="0"/>
              <a:t>Server</a:t>
            </a:r>
            <a:endParaRPr lang="en-US" sz="1800" dirty="0"/>
          </a:p>
        </p:txBody>
      </p:sp>
    </p:spTree>
    <p:extLst>
      <p:ext uri="{BB962C8B-B14F-4D97-AF65-F5344CB8AC3E}">
        <p14:creationId xmlns:p14="http://schemas.microsoft.com/office/powerpoint/2010/main" val="2180681789"/>
      </p:ext>
    </p:ext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2"/>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67894AD-A517-447A-9F5F-3045309620A5}" type="slidenum">
              <a:rPr lang="en-US" altLang="zh-CN" sz="1600" smtClean="0">
                <a:solidFill>
                  <a:schemeClr val="bg1"/>
                </a:solidFill>
              </a:rPr>
              <a:pPr>
                <a:spcBef>
                  <a:spcPct val="0"/>
                </a:spcBef>
                <a:buFontTx/>
                <a:buNone/>
              </a:pPr>
              <a:t>26</a:t>
            </a:fld>
            <a:endParaRPr lang="en-US" altLang="zh-CN" sz="1600">
              <a:solidFill>
                <a:schemeClr val="bg1"/>
              </a:solidFill>
            </a:endParaRPr>
          </a:p>
        </p:txBody>
      </p:sp>
      <p:pic>
        <p:nvPicPr>
          <p:cNvPr id="33795" name="Picture 2" descr="C:\Users\cgunter\AppData\Local\Microsoft\Windows\Temporary Internet Files\Content.IE5\AIU1JVX8\MC900053962[1].wmf"/>
          <p:cNvPicPr>
            <a:picLocks noChangeAspect="1" noChangeArrowheads="1"/>
          </p:cNvPicPr>
          <p:nvPr/>
        </p:nvPicPr>
        <p:blipFill>
          <a:blip r:embed="rId2">
            <a:lum bright="-40000" contrast="-20000"/>
            <a:extLst>
              <a:ext uri="{28A0092B-C50C-407E-A947-70E740481C1C}">
                <a14:useLocalDpi xmlns:a14="http://schemas.microsoft.com/office/drawing/2010/main" val="0"/>
              </a:ext>
            </a:extLst>
          </a:blip>
          <a:srcRect/>
          <a:stretch>
            <a:fillRect/>
          </a:stretch>
        </p:blipFill>
        <p:spPr bwMode="auto">
          <a:xfrm>
            <a:off x="1822450" y="1474788"/>
            <a:ext cx="495935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a:xfrm>
            <a:off x="533400" y="1524000"/>
            <a:ext cx="7848600" cy="1676400"/>
          </a:xfrm>
        </p:spPr>
        <p:txBody>
          <a:bodyPr/>
          <a:lstStyle/>
          <a:p>
            <a:pPr eaLnBrk="1" hangingPunct="1"/>
            <a:r>
              <a:rPr lang="en-US" altLang="en-US" dirty="0"/>
              <a:t>463.6 </a:t>
            </a:r>
            <a:br>
              <a:rPr lang="en-US" altLang="en-US" dirty="0"/>
            </a:br>
            <a:r>
              <a:rPr lang="en-US" altLang="en-US" dirty="0"/>
              <a:t>Crypto Constructs: </a:t>
            </a:r>
            <a:br>
              <a:rPr lang="en-US" altLang="en-US" dirty="0"/>
            </a:br>
            <a:r>
              <a:rPr lang="en-US" altLang="en-US" dirty="0"/>
              <a:t>Private Set Intersection</a:t>
            </a:r>
          </a:p>
        </p:txBody>
      </p:sp>
    </p:spTree>
    <p:extLst>
      <p:ext uri="{BB962C8B-B14F-4D97-AF65-F5344CB8AC3E}">
        <p14:creationId xmlns:p14="http://schemas.microsoft.com/office/powerpoint/2010/main" val="3432003873"/>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How can companies share cybersecurity incidents with each other without revealing unnecessary information?</a:t>
            </a:r>
            <a:endParaRPr lang="en-US" sz="2400" dirty="0"/>
          </a:p>
          <a:p>
            <a:pPr lvl="1"/>
            <a:r>
              <a:rPr lang="en-US" sz="2400" dirty="0"/>
              <a:t>Each group will randomly select 10 incidents</a:t>
            </a:r>
          </a:p>
          <a:p>
            <a:pPr lvl="1"/>
            <a:endParaRPr lang="en-US" sz="2400" dirty="0"/>
          </a:p>
          <a:p>
            <a:pPr lvl="1"/>
            <a:r>
              <a:rPr lang="en-US" sz="2400" dirty="0"/>
              <a:t>Each group will run a Private Set Intersection (PSI) protocol to see if other groups have experienced the same incidents</a:t>
            </a:r>
          </a:p>
          <a:p>
            <a:pPr lvl="1"/>
            <a:endParaRPr lang="en-US" sz="2400" dirty="0"/>
          </a:p>
          <a:p>
            <a:pPr lvl="1"/>
            <a:r>
              <a:rPr lang="en-US" sz="2400" dirty="0"/>
              <a:t>You will need to implement a (small) part of the PSI protocol</a:t>
            </a:r>
          </a:p>
          <a:p>
            <a:pPr lvl="1"/>
            <a:endParaRPr lang="en-US" sz="2400" dirty="0"/>
          </a:p>
          <a:p>
            <a:pPr lvl="1"/>
            <a:r>
              <a:rPr lang="en-US" sz="2400" dirty="0"/>
              <a:t>What can you learn in the honest-but-curious setting? What about the malicious setting?</a:t>
            </a:r>
          </a:p>
        </p:txBody>
      </p:sp>
      <p:sp>
        <p:nvSpPr>
          <p:cNvPr id="3" name="Title 2"/>
          <p:cNvSpPr>
            <a:spLocks noGrp="1"/>
          </p:cNvSpPr>
          <p:nvPr>
            <p:ph type="title"/>
          </p:nvPr>
        </p:nvSpPr>
        <p:spPr/>
        <p:txBody>
          <a:bodyPr/>
          <a:lstStyle/>
          <a:p>
            <a:r>
              <a:rPr lang="en-US" dirty="0"/>
              <a:t>MP2</a:t>
            </a:r>
          </a:p>
        </p:txBody>
      </p:sp>
      <p:sp>
        <p:nvSpPr>
          <p:cNvPr id="4" name="Slide Number Placeholder 3"/>
          <p:cNvSpPr>
            <a:spLocks noGrp="1"/>
          </p:cNvSpPr>
          <p:nvPr>
            <p:ph type="sldNum" sz="quarter" idx="10"/>
          </p:nvPr>
        </p:nvSpPr>
        <p:spPr/>
        <p:txBody>
          <a:bodyPr/>
          <a:lstStyle/>
          <a:p>
            <a:pPr>
              <a:defRPr/>
            </a:pPr>
            <a:fld id="{E8D0CF10-5A95-4088-9A27-552DBD3388D0}" type="slidenum">
              <a:rPr lang="en-US" altLang="zh-CN" smtClean="0"/>
              <a:pPr>
                <a:defRPr/>
              </a:pPr>
              <a:t>28</a:t>
            </a:fld>
            <a:endParaRPr lang="en-US" altLang="zh-CN"/>
          </a:p>
        </p:txBody>
      </p:sp>
    </p:spTree>
    <p:extLst>
      <p:ext uri="{BB962C8B-B14F-4D97-AF65-F5344CB8AC3E}">
        <p14:creationId xmlns:p14="http://schemas.microsoft.com/office/powerpoint/2010/main" val="3248740325"/>
      </p:ext>
    </p:ext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t>Private Set Intersection Cardinality (PSI-CA)</a:t>
            </a:r>
          </a:p>
        </p:txBody>
      </p:sp>
      <p:sp>
        <p:nvSpPr>
          <p:cNvPr id="38915" name="Slide Number Placeholder 39"/>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A715BC-BE77-4C1E-A3AF-99790EEB1720}" type="slidenum">
              <a:rPr lang="en-US" altLang="en-US" sz="1600" smtClean="0">
                <a:solidFill>
                  <a:schemeClr val="bg1"/>
                </a:solidFill>
              </a:rPr>
              <a:pPr>
                <a:spcBef>
                  <a:spcPct val="0"/>
                </a:spcBef>
                <a:buFontTx/>
                <a:buNone/>
              </a:pPr>
              <a:t>29</a:t>
            </a:fld>
            <a:endParaRPr lang="en-US" altLang="en-US" sz="1600">
              <a:solidFill>
                <a:schemeClr val="bg1"/>
              </a:solidFill>
            </a:endParaRPr>
          </a:p>
        </p:txBody>
      </p:sp>
      <p:pic>
        <p:nvPicPr>
          <p:cNvPr id="4" name="Picture 3" descr="database_server_icon_visi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00138" y="1922463"/>
            <a:ext cx="893762"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960438" y="1476375"/>
            <a:ext cx="11715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600">
                <a:solidFill>
                  <a:srgbClr val="292934"/>
                </a:solidFill>
                <a:latin typeface="Arial" panose="020B0604020202020204" pitchFamily="34" charset="0"/>
              </a:rPr>
              <a:t>Server</a:t>
            </a:r>
          </a:p>
        </p:txBody>
      </p:sp>
      <p:pic>
        <p:nvPicPr>
          <p:cNvPr id="11" name="Picture 10" descr="database_server_icon_visi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69063" y="1922463"/>
            <a:ext cx="893762"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p:nvSpPr>
        <p:spPr bwMode="auto">
          <a:xfrm>
            <a:off x="6397625" y="1476375"/>
            <a:ext cx="10366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600">
                <a:solidFill>
                  <a:srgbClr val="292934"/>
                </a:solidFill>
                <a:latin typeface="Arial" panose="020B0604020202020204" pitchFamily="34" charset="0"/>
              </a:rPr>
              <a:t>Client</a:t>
            </a:r>
          </a:p>
        </p:txBody>
      </p:sp>
      <p:sp>
        <p:nvSpPr>
          <p:cNvPr id="16" name="Rounded Rectangle 15"/>
          <p:cNvSpPr/>
          <p:nvPr/>
        </p:nvSpPr>
        <p:spPr>
          <a:xfrm>
            <a:off x="2580640" y="3727621"/>
            <a:ext cx="3017520" cy="125589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sz="2000" dirty="0">
                <a:solidFill>
                  <a:srgbClr val="292934"/>
                </a:solidFill>
                <a:effectLst>
                  <a:innerShdw blurRad="63500" dist="50800" dir="18900000">
                    <a:prstClr val="black">
                      <a:alpha val="50000"/>
                    </a:prstClr>
                  </a:innerShdw>
                </a:effectLst>
              </a:rPr>
              <a:t>Private Set Intersection Cardinality (PSI-CA)</a:t>
            </a:r>
          </a:p>
        </p:txBody>
      </p:sp>
      <p:cxnSp>
        <p:nvCxnSpPr>
          <p:cNvPr id="25" name="Elbow Connector 24"/>
          <p:cNvCxnSpPr>
            <a:endCxn id="16" idx="3"/>
          </p:cNvCxnSpPr>
          <p:nvPr/>
        </p:nvCxnSpPr>
        <p:spPr>
          <a:xfrm rot="10800000" flipV="1">
            <a:off x="5597525" y="3559175"/>
            <a:ext cx="1349375" cy="796925"/>
          </a:xfrm>
          <a:prstGeom prst="bentConnector3">
            <a:avLst>
              <a:gd name="adj1" fmla="val -1248"/>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8" name="Elbow Connector 27"/>
          <p:cNvCxnSpPr>
            <a:endCxn id="16" idx="1"/>
          </p:cNvCxnSpPr>
          <p:nvPr/>
        </p:nvCxnSpPr>
        <p:spPr>
          <a:xfrm>
            <a:off x="1536700" y="3571875"/>
            <a:ext cx="1044575" cy="784225"/>
          </a:xfrm>
          <a:prstGeom prst="bentConnector3">
            <a:avLst>
              <a:gd name="adj1" fmla="val 1347"/>
            </a:avLst>
          </a:prstGeom>
          <a:ln>
            <a:tailEnd type="arrow"/>
          </a:ln>
        </p:spPr>
        <p:style>
          <a:lnRef idx="2">
            <a:schemeClr val="accent4"/>
          </a:lnRef>
          <a:fillRef idx="0">
            <a:schemeClr val="accent4"/>
          </a:fillRef>
          <a:effectRef idx="1">
            <a:schemeClr val="accent4"/>
          </a:effectRef>
          <a:fontRef idx="minor">
            <a:schemeClr val="tx1"/>
          </a:fontRef>
        </p:style>
      </p:cxnSp>
      <p:cxnSp>
        <p:nvCxnSpPr>
          <p:cNvPr id="32" name="Elbow Connector 31"/>
          <p:cNvCxnSpPr/>
          <p:nvPr/>
        </p:nvCxnSpPr>
        <p:spPr>
          <a:xfrm rot="16200000" flipH="1">
            <a:off x="4572794" y="4548982"/>
            <a:ext cx="1195387" cy="2063750"/>
          </a:xfrm>
          <a:prstGeom prst="bentConnector2">
            <a:avLst/>
          </a:prstGeom>
          <a:ln>
            <a:tailEnd type="arrow"/>
          </a:ln>
        </p:spPr>
        <p:style>
          <a:lnRef idx="2">
            <a:schemeClr val="accent4"/>
          </a:lnRef>
          <a:fillRef idx="0">
            <a:schemeClr val="accent4"/>
          </a:fillRef>
          <a:effectRef idx="1">
            <a:schemeClr val="accent4"/>
          </a:effectRef>
          <a:fontRef idx="minor">
            <a:schemeClr val="tx1"/>
          </a:fontRef>
        </p:style>
      </p:cxnSp>
      <p:graphicFrame>
        <p:nvGraphicFramePr>
          <p:cNvPr id="24" name="Object 23"/>
          <p:cNvGraphicFramePr>
            <a:graphicFrameLocks noChangeAspect="1"/>
          </p:cNvGraphicFramePr>
          <p:nvPr/>
        </p:nvGraphicFramePr>
        <p:xfrm>
          <a:off x="6194425" y="5969000"/>
          <a:ext cx="928688" cy="515938"/>
        </p:xfrm>
        <a:graphic>
          <a:graphicData uri="http://schemas.openxmlformats.org/presentationml/2006/ole">
            <mc:AlternateContent xmlns:mc="http://schemas.openxmlformats.org/markup-compatibility/2006">
              <mc:Choice xmlns:v="urn:schemas-microsoft-com:vml" Requires="v">
                <p:oleObj spid="_x0000_s43811" name="Equation" r:id="rId5" imgW="420480" imgH="228240" progId="Equation.3">
                  <p:embed/>
                </p:oleObj>
              </mc:Choice>
              <mc:Fallback>
                <p:oleObj name="Equation" r:id="rId5" imgW="420480" imgH="22824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4425" y="5969000"/>
                        <a:ext cx="9286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6" name="Elbow Connector 25"/>
          <p:cNvCxnSpPr>
            <a:stCxn id="16" idx="2"/>
          </p:cNvCxnSpPr>
          <p:nvPr/>
        </p:nvCxnSpPr>
        <p:spPr>
          <a:xfrm rot="5400000">
            <a:off x="2351088" y="4440238"/>
            <a:ext cx="1195387" cy="2281237"/>
          </a:xfrm>
          <a:prstGeom prst="bentConnector2">
            <a:avLst/>
          </a:prstGeom>
          <a:ln>
            <a:tailEnd type="arrow"/>
          </a:ln>
        </p:spPr>
        <p:style>
          <a:lnRef idx="2">
            <a:schemeClr val="accent4"/>
          </a:lnRef>
          <a:fillRef idx="0">
            <a:schemeClr val="accent4"/>
          </a:fillRef>
          <a:effectRef idx="1">
            <a:schemeClr val="accent4"/>
          </a:effectRef>
          <a:fontRef idx="minor">
            <a:schemeClr val="tx1"/>
          </a:fontRef>
        </p:style>
      </p:cxnSp>
      <p:graphicFrame>
        <p:nvGraphicFramePr>
          <p:cNvPr id="27" name="Object 26"/>
          <p:cNvGraphicFramePr>
            <a:graphicFrameLocks noChangeAspect="1"/>
          </p:cNvGraphicFramePr>
          <p:nvPr/>
        </p:nvGraphicFramePr>
        <p:xfrm>
          <a:off x="1446213" y="6029325"/>
          <a:ext cx="301625" cy="325438"/>
        </p:xfrm>
        <a:graphic>
          <a:graphicData uri="http://schemas.openxmlformats.org/presentationml/2006/ole">
            <mc:AlternateContent xmlns:mc="http://schemas.openxmlformats.org/markup-compatibility/2006">
              <mc:Choice xmlns:v="urn:schemas-microsoft-com:vml" Requires="v">
                <p:oleObj spid="_x0000_s43812" name="Equation" r:id="rId7" imgW="127800" imgH="136800" progId="Equation.3">
                  <p:embed/>
                </p:oleObj>
              </mc:Choice>
              <mc:Fallback>
                <p:oleObj name="Equation" r:id="rId7" imgW="127800" imgH="136800"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6213" y="6029325"/>
                        <a:ext cx="30162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3" name="TextBox 2"/>
              <p:cNvSpPr txBox="1"/>
              <p:nvPr/>
            </p:nvSpPr>
            <p:spPr>
              <a:xfrm>
                <a:off x="580299" y="3098462"/>
                <a:ext cx="199284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580299" y="3098462"/>
                <a:ext cx="1992846" cy="369332"/>
              </a:xfrm>
              <a:prstGeom prst="rect">
                <a:avLst/>
              </a:prstGeom>
              <a:blipFill>
                <a:blip r:embed="rId9"/>
                <a:stretch>
                  <a:fillRect l="-3364" r="-5810" b="-37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919521" y="3098555"/>
                <a:ext cx="199284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m:oMathPara>
                </a14:m>
                <a:endParaRPr lang="en-US"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5919521" y="3098555"/>
                <a:ext cx="1992846" cy="369332"/>
              </a:xfrm>
              <a:prstGeom prst="rect">
                <a:avLst/>
              </a:prstGeom>
              <a:blipFill>
                <a:blip r:embed="rId10"/>
                <a:stretch>
                  <a:fillRect l="-2752" r="-4893" b="-37705"/>
                </a:stretch>
              </a:blipFill>
            </p:spPr>
            <p:txBody>
              <a:bodyPr/>
              <a:lstStyle/>
              <a:p>
                <a:r>
                  <a:rPr lang="en-US">
                    <a:noFill/>
                  </a:rPr>
                  <a:t> </a:t>
                </a:r>
              </a:p>
            </p:txBody>
          </p:sp>
        </mc:Fallback>
      </mc:AlternateContent>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Background: Landscape</a:t>
            </a:r>
          </a:p>
        </p:txBody>
      </p:sp>
      <p:sp>
        <p:nvSpPr>
          <p:cNvPr id="7" name="Slide Number Placeholder 6"/>
          <p:cNvSpPr>
            <a:spLocks noGrp="1"/>
          </p:cNvSpPr>
          <p:nvPr>
            <p:ph type="sldNum" sz="quarter" idx="10"/>
          </p:nvPr>
        </p:nvSpPr>
        <p:spPr/>
        <p:txBody>
          <a:bodyPr/>
          <a:lstStyle/>
          <a:p>
            <a:pPr>
              <a:defRPr/>
            </a:pPr>
            <a:fld id="{F6BD2F30-876F-4D00-AB38-5750626A4BC5}" type="slidenum">
              <a:rPr lang="en-US" altLang="zh-CN" smtClean="0"/>
              <a:pPr>
                <a:defRPr/>
              </a:pPr>
              <a:t>3</a:t>
            </a:fld>
            <a:endParaRPr lang="en-US" altLang="zh-CN"/>
          </a:p>
        </p:txBody>
      </p:sp>
      <p:sp>
        <p:nvSpPr>
          <p:cNvPr id="14" name="Content Placeholder 13"/>
          <p:cNvSpPr>
            <a:spLocks noGrp="1"/>
          </p:cNvSpPr>
          <p:nvPr>
            <p:ph idx="1"/>
          </p:nvPr>
        </p:nvSpPr>
        <p:spPr>
          <a:xfrm>
            <a:off x="228600" y="1447800"/>
            <a:ext cx="8686800" cy="5105400"/>
          </a:xfrm>
        </p:spPr>
        <p:txBody>
          <a:bodyPr/>
          <a:lstStyle/>
          <a:p>
            <a:r>
              <a:rPr lang="en-US" dirty="0"/>
              <a:t>Symmetric key cryptography</a:t>
            </a:r>
          </a:p>
          <a:p>
            <a:pPr lvl="1"/>
            <a:r>
              <a:rPr lang="en-US" dirty="0"/>
              <a:t>Same key is used to encrypt and decrypt</a:t>
            </a:r>
          </a:p>
          <a:p>
            <a:pPr lvl="1"/>
            <a:r>
              <a:rPr lang="en-US" dirty="0"/>
              <a:t>Block ciphers, stream ciphers, modes of operations</a:t>
            </a:r>
          </a:p>
          <a:p>
            <a:r>
              <a:rPr lang="en-US" dirty="0"/>
              <a:t>Pseudorandom objects</a:t>
            </a:r>
          </a:p>
          <a:p>
            <a:pPr lvl="1"/>
            <a:r>
              <a:rPr lang="en-US" dirty="0"/>
              <a:t>Collision-resistant hash functions </a:t>
            </a:r>
          </a:p>
          <a:p>
            <a:pPr lvl="1"/>
            <a:r>
              <a:rPr lang="en-US" dirty="0"/>
              <a:t>Pseudorandom </a:t>
            </a:r>
            <a:r>
              <a:rPr lang="en-US" dirty="0" smtClean="0"/>
              <a:t>generators (PRGs)</a:t>
            </a:r>
            <a:endParaRPr lang="en-US" dirty="0"/>
          </a:p>
          <a:p>
            <a:r>
              <a:rPr lang="en-US" dirty="0"/>
              <a:t>Public key cryptography</a:t>
            </a:r>
          </a:p>
          <a:p>
            <a:pPr lvl="1"/>
            <a:r>
              <a:rPr lang="en-US" dirty="0"/>
              <a:t>Public key for encryption, private key for decryption</a:t>
            </a:r>
          </a:p>
          <a:p>
            <a:pPr lvl="1"/>
            <a:r>
              <a:rPr lang="en-US" dirty="0"/>
              <a:t>E.g., RSA</a:t>
            </a:r>
          </a:p>
        </p:txBody>
      </p:sp>
    </p:spTree>
    <p:extLst>
      <p:ext uri="{BB962C8B-B14F-4D97-AF65-F5344CB8AC3E}">
        <p14:creationId xmlns:p14="http://schemas.microsoft.com/office/powerpoint/2010/main" val="1163881913"/>
      </p:ext>
    </p:ext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1"/>
          <p:cNvSpPr>
            <a:spLocks noGrp="1"/>
          </p:cNvSpPr>
          <p:nvPr>
            <p:ph idx="1"/>
          </p:nvPr>
        </p:nvSpPr>
        <p:spPr/>
        <p:txBody>
          <a:bodyPr/>
          <a:lstStyle/>
          <a:p>
            <a:r>
              <a:rPr lang="en-US" altLang="en-US" dirty="0"/>
              <a:t>Client has a set </a:t>
            </a:r>
            <a:r>
              <a:rPr lang="en-US" altLang="en-US" i="1" dirty="0"/>
              <a:t>C</a:t>
            </a:r>
            <a:r>
              <a:rPr lang="en-US" altLang="en-US" dirty="0"/>
              <a:t> of </a:t>
            </a:r>
            <a:r>
              <a:rPr lang="en-US" altLang="en-US" i="1" dirty="0"/>
              <a:t>n</a:t>
            </a:r>
            <a:r>
              <a:rPr lang="en-US" altLang="en-US" dirty="0"/>
              <a:t> items</a:t>
            </a:r>
          </a:p>
          <a:p>
            <a:r>
              <a:rPr lang="en-US" altLang="en-US" dirty="0"/>
              <a:t>Server has a set </a:t>
            </a:r>
            <a:r>
              <a:rPr lang="en-US" altLang="en-US" i="1" dirty="0"/>
              <a:t>S</a:t>
            </a:r>
            <a:r>
              <a:rPr lang="en-US" altLang="en-US" dirty="0"/>
              <a:t> of </a:t>
            </a:r>
            <a:r>
              <a:rPr lang="en-US" altLang="en-US" i="1" dirty="0"/>
              <a:t>m</a:t>
            </a:r>
            <a:r>
              <a:rPr lang="en-US" altLang="en-US" dirty="0"/>
              <a:t> items</a:t>
            </a:r>
          </a:p>
          <a:p>
            <a:r>
              <a:rPr lang="en-US" altLang="en-US" dirty="0"/>
              <a:t>We want to compute </a:t>
            </a:r>
            <a:r>
              <a:rPr lang="en-US" altLang="en-US" i="1" dirty="0"/>
              <a:t>C</a:t>
            </a:r>
            <a:r>
              <a:rPr lang="en-US" altLang="en-US" dirty="0"/>
              <a:t>∩</a:t>
            </a:r>
            <a:r>
              <a:rPr lang="en-US" altLang="en-US" i="1" dirty="0"/>
              <a:t>S</a:t>
            </a:r>
            <a:r>
              <a:rPr lang="en-US" altLang="en-US" dirty="0"/>
              <a:t> (or |</a:t>
            </a:r>
            <a:r>
              <a:rPr lang="en-US" altLang="en-US" i="1" dirty="0"/>
              <a:t>C</a:t>
            </a:r>
            <a:r>
              <a:rPr lang="en-US" altLang="en-US" dirty="0"/>
              <a:t>∩</a:t>
            </a:r>
            <a:r>
              <a:rPr lang="en-US" altLang="en-US" i="1" dirty="0"/>
              <a:t>S</a:t>
            </a:r>
            <a:r>
              <a:rPr lang="en-US" altLang="en-US" dirty="0"/>
              <a:t>|) without revealing anything more about </a:t>
            </a:r>
            <a:r>
              <a:rPr lang="en-US" altLang="en-US" i="1" dirty="0"/>
              <a:t>C</a:t>
            </a:r>
            <a:r>
              <a:rPr lang="en-US" altLang="en-US" dirty="0"/>
              <a:t> and </a:t>
            </a:r>
            <a:r>
              <a:rPr lang="en-US" altLang="en-US" i="1" dirty="0"/>
              <a:t>S</a:t>
            </a:r>
          </a:p>
          <a:p>
            <a:endParaRPr lang="en-US" altLang="en-US" i="1" dirty="0"/>
          </a:p>
          <a:p>
            <a:r>
              <a:rPr lang="en-US" altLang="en-US" dirty="0"/>
              <a:t>Approach:</a:t>
            </a:r>
          </a:p>
          <a:p>
            <a:pPr marL="971550" lvl="1" indent="-514350">
              <a:buFont typeface="Calibri" panose="020F0502020204030204" pitchFamily="34" charset="0"/>
              <a:buAutoNum type="arabicPeriod"/>
            </a:pPr>
            <a:r>
              <a:rPr lang="en-US" altLang="en-US" dirty="0"/>
              <a:t>Express </a:t>
            </a:r>
            <a:r>
              <a:rPr lang="en-US" altLang="en-US" i="1" dirty="0"/>
              <a:t>C</a:t>
            </a:r>
            <a:r>
              <a:rPr lang="en-US" altLang="en-US" dirty="0"/>
              <a:t> as a polynomial </a:t>
            </a:r>
            <a:r>
              <a:rPr lang="en-US" altLang="en-US" i="1" dirty="0"/>
              <a:t>P(X)</a:t>
            </a:r>
          </a:p>
          <a:p>
            <a:pPr marL="971550" lvl="1" indent="-514350">
              <a:buFont typeface="Calibri" panose="020F0502020204030204" pitchFamily="34" charset="0"/>
              <a:buAutoNum type="arabicPeriod"/>
            </a:pPr>
            <a:r>
              <a:rPr lang="en-US" altLang="en-US" dirty="0"/>
              <a:t>Server evaluates </a:t>
            </a:r>
            <a:r>
              <a:rPr lang="en-US" altLang="en-US" i="1" dirty="0"/>
              <a:t>P(X)</a:t>
            </a:r>
            <a:r>
              <a:rPr lang="en-US" altLang="en-US" dirty="0"/>
              <a:t> at each </a:t>
            </a:r>
            <a:r>
              <a:rPr lang="en-US" altLang="en-US" i="1" dirty="0"/>
              <a:t>s</a:t>
            </a:r>
            <a:r>
              <a:rPr lang="en-US" altLang="en-US" dirty="0"/>
              <a:t> </a:t>
            </a:r>
            <a:r>
              <a:rPr lang="el-GR" altLang="en-US" dirty="0"/>
              <a:t>ϵ</a:t>
            </a:r>
            <a:r>
              <a:rPr lang="fr-CH" altLang="en-US" dirty="0"/>
              <a:t> </a:t>
            </a:r>
            <a:r>
              <a:rPr lang="fr-CH" altLang="en-US" i="1" dirty="0"/>
              <a:t>S</a:t>
            </a:r>
            <a:r>
              <a:rPr lang="fr-CH" altLang="en-US" dirty="0"/>
              <a:t> </a:t>
            </a:r>
            <a:r>
              <a:rPr lang="fr-CH" altLang="en-US" dirty="0" err="1"/>
              <a:t>using</a:t>
            </a:r>
            <a:r>
              <a:rPr lang="fr-CH" altLang="en-US" dirty="0"/>
              <a:t> additive </a:t>
            </a:r>
            <a:r>
              <a:rPr lang="fr-CH" altLang="en-US" dirty="0" err="1"/>
              <a:t>homomorphic</a:t>
            </a:r>
            <a:r>
              <a:rPr lang="fr-CH" altLang="en-US" dirty="0"/>
              <a:t> </a:t>
            </a:r>
            <a:r>
              <a:rPr lang="fr-CH" altLang="en-US" dirty="0" err="1"/>
              <a:t>encryption</a:t>
            </a:r>
            <a:endParaRPr lang="en-US" altLang="en-US" dirty="0"/>
          </a:p>
        </p:txBody>
      </p:sp>
      <p:sp>
        <p:nvSpPr>
          <p:cNvPr id="40963" name="Title 1"/>
          <p:cNvSpPr>
            <a:spLocks noGrp="1"/>
          </p:cNvSpPr>
          <p:nvPr>
            <p:ph type="title"/>
          </p:nvPr>
        </p:nvSpPr>
        <p:spPr/>
        <p:txBody>
          <a:bodyPr/>
          <a:lstStyle/>
          <a:p>
            <a:r>
              <a:rPr lang="en-US" altLang="en-US"/>
              <a:t>Private Set Intersection</a:t>
            </a:r>
          </a:p>
        </p:txBody>
      </p:sp>
      <p:sp>
        <p:nvSpPr>
          <p:cNvPr id="40964" name="Slide Number Placeholder 2"/>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E919FFB-02DE-4A64-A0D5-55C216E867B8}" type="slidenum">
              <a:rPr lang="en-US" altLang="zh-CN" sz="1600" smtClean="0">
                <a:solidFill>
                  <a:schemeClr val="bg1"/>
                </a:solidFill>
              </a:rPr>
              <a:pPr>
                <a:spcBef>
                  <a:spcPct val="0"/>
                </a:spcBef>
                <a:buFontTx/>
                <a:buNone/>
              </a:pPr>
              <a:t>30</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228600" y="5630863"/>
            <a:ext cx="8686800" cy="920750"/>
          </a:xfrm>
        </p:spPr>
        <p:txBody>
          <a:bodyPr/>
          <a:lstStyle/>
          <a:p>
            <a:r>
              <a:rPr lang="en-US" altLang="en-US" sz="2400" dirty="0"/>
              <a:t>If </a:t>
            </a:r>
            <a:r>
              <a:rPr lang="en-US" altLang="en-US" sz="2400" i="1" dirty="0"/>
              <a:t>c</a:t>
            </a:r>
            <a:r>
              <a:rPr lang="en-US" altLang="en-US" sz="2400" i="1" baseline="-25000" dirty="0"/>
              <a:t>i</a:t>
            </a:r>
            <a:r>
              <a:rPr lang="en-US" altLang="en-US" sz="2400" i="1" dirty="0"/>
              <a:t> = </a:t>
            </a:r>
            <a:r>
              <a:rPr lang="en-US" altLang="en-US" sz="2400" i="1" dirty="0" err="1"/>
              <a:t>s</a:t>
            </a:r>
            <a:r>
              <a:rPr lang="en-US" altLang="en-US" sz="2400" i="1" baseline="-25000" dirty="0" err="1"/>
              <a:t>j</a:t>
            </a:r>
            <a:r>
              <a:rPr lang="en-US" altLang="en-US" sz="2400" dirty="0"/>
              <a:t>, then </a:t>
            </a:r>
            <a:r>
              <a:rPr lang="en-US" altLang="en-US" sz="2400" i="1" dirty="0"/>
              <a:t>E</a:t>
            </a:r>
            <a:r>
              <a:rPr lang="en-US" sz="2400" i="1" baseline="-25000" dirty="0"/>
              <a:t>K </a:t>
            </a:r>
            <a:r>
              <a:rPr lang="en-US" altLang="en-US" sz="2400" i="1" dirty="0"/>
              <a:t>(</a:t>
            </a:r>
            <a:r>
              <a:rPr lang="en-US" altLang="en-US" sz="2400" i="1" dirty="0" err="1"/>
              <a:t>r</a:t>
            </a:r>
            <a:r>
              <a:rPr lang="en-US" altLang="en-US" sz="2400" i="1" baseline="-25000" dirty="0" err="1"/>
              <a:t>j</a:t>
            </a:r>
            <a:r>
              <a:rPr lang="en-US" altLang="en-US" sz="2400" i="1" dirty="0"/>
              <a:t> P(</a:t>
            </a:r>
            <a:r>
              <a:rPr lang="en-US" altLang="en-US" sz="2400" i="1" dirty="0" err="1"/>
              <a:t>s</a:t>
            </a:r>
            <a:r>
              <a:rPr lang="en-US" altLang="en-US" sz="2400" i="1" baseline="-25000" dirty="0" err="1"/>
              <a:t>j</a:t>
            </a:r>
            <a:r>
              <a:rPr lang="en-US" altLang="en-US" sz="2400" i="1" dirty="0"/>
              <a:t>) + </a:t>
            </a:r>
            <a:r>
              <a:rPr lang="en-US" altLang="en-US" sz="2400" i="1" dirty="0" err="1"/>
              <a:t>s</a:t>
            </a:r>
            <a:r>
              <a:rPr lang="en-US" altLang="en-US" sz="2400" i="1" baseline="-25000" dirty="0" err="1"/>
              <a:t>j</a:t>
            </a:r>
            <a:r>
              <a:rPr lang="en-US" altLang="en-US" sz="2400" i="1" dirty="0"/>
              <a:t>) = E</a:t>
            </a:r>
            <a:r>
              <a:rPr lang="en-US" sz="2400" i="1" baseline="-25000" dirty="0"/>
              <a:t>K </a:t>
            </a:r>
            <a:r>
              <a:rPr lang="en-US" altLang="en-US" sz="2400" i="1" dirty="0"/>
              <a:t>(</a:t>
            </a:r>
            <a:r>
              <a:rPr lang="en-US" altLang="en-US" sz="2400" i="1" dirty="0" err="1"/>
              <a:t>s</a:t>
            </a:r>
            <a:r>
              <a:rPr lang="en-US" altLang="en-US" sz="2400" i="1" baseline="-25000" dirty="0" err="1"/>
              <a:t>j</a:t>
            </a:r>
            <a:r>
              <a:rPr lang="en-US" altLang="en-US" sz="2400" i="1" dirty="0"/>
              <a:t>)</a:t>
            </a:r>
          </a:p>
          <a:p>
            <a:r>
              <a:rPr lang="en-US" altLang="en-US" sz="2400" dirty="0"/>
              <a:t>Otherwise </a:t>
            </a:r>
            <a:r>
              <a:rPr lang="en-US" altLang="en-US" sz="2400" i="1" dirty="0"/>
              <a:t>E</a:t>
            </a:r>
            <a:r>
              <a:rPr lang="en-US" sz="2400" i="1" baseline="-25000" dirty="0"/>
              <a:t>K </a:t>
            </a:r>
            <a:r>
              <a:rPr lang="en-US" altLang="en-US" sz="2400" i="1" dirty="0"/>
              <a:t>(</a:t>
            </a:r>
            <a:r>
              <a:rPr lang="en-US" altLang="en-US" sz="2400" i="1" dirty="0" err="1"/>
              <a:t>r</a:t>
            </a:r>
            <a:r>
              <a:rPr lang="en-US" altLang="en-US" sz="2400" i="1" baseline="-25000" dirty="0" err="1"/>
              <a:t>j</a:t>
            </a:r>
            <a:r>
              <a:rPr lang="en-US" altLang="en-US" sz="2400" i="1" dirty="0"/>
              <a:t> P(</a:t>
            </a:r>
            <a:r>
              <a:rPr lang="en-US" altLang="en-US" sz="2400" i="1" dirty="0" err="1"/>
              <a:t>s</a:t>
            </a:r>
            <a:r>
              <a:rPr lang="en-US" altLang="en-US" sz="2400" i="1" baseline="-25000" dirty="0" err="1"/>
              <a:t>j</a:t>
            </a:r>
            <a:r>
              <a:rPr lang="en-US" altLang="en-US" sz="2400" i="1" dirty="0"/>
              <a:t>) + </a:t>
            </a:r>
            <a:r>
              <a:rPr lang="en-US" altLang="en-US" sz="2400" i="1" dirty="0" err="1"/>
              <a:t>s</a:t>
            </a:r>
            <a:r>
              <a:rPr lang="en-US" altLang="en-US" sz="2400" i="1" baseline="-25000" dirty="0" err="1"/>
              <a:t>j</a:t>
            </a:r>
            <a:r>
              <a:rPr lang="en-US" altLang="en-US" sz="2400" i="1" dirty="0"/>
              <a:t>) = E</a:t>
            </a:r>
            <a:r>
              <a:rPr lang="en-US" sz="2400" i="1" baseline="-25000" dirty="0"/>
              <a:t>K </a:t>
            </a:r>
            <a:r>
              <a:rPr lang="en-US" altLang="en-US" sz="2400" i="1" dirty="0"/>
              <a:t>(r), </a:t>
            </a:r>
            <a:r>
              <a:rPr lang="en-US" altLang="en-US" sz="2400" dirty="0"/>
              <a:t>for some random </a:t>
            </a:r>
            <a:r>
              <a:rPr lang="en-US" altLang="en-US" sz="2400" i="1" dirty="0"/>
              <a:t>r</a:t>
            </a:r>
          </a:p>
          <a:p>
            <a:endParaRPr lang="en-US" altLang="en-US" sz="2400" dirty="0"/>
          </a:p>
        </p:txBody>
      </p:sp>
      <p:sp>
        <p:nvSpPr>
          <p:cNvPr id="41987" name="Title 1"/>
          <p:cNvSpPr>
            <a:spLocks noGrp="1"/>
          </p:cNvSpPr>
          <p:nvPr>
            <p:ph type="title"/>
          </p:nvPr>
        </p:nvSpPr>
        <p:spPr/>
        <p:txBody>
          <a:bodyPr/>
          <a:lstStyle/>
          <a:p>
            <a:r>
              <a:rPr lang="en-US" altLang="en-US" dirty="0"/>
              <a:t>Private Set Intersection</a:t>
            </a:r>
          </a:p>
        </p:txBody>
      </p:sp>
      <p:sp>
        <p:nvSpPr>
          <p:cNvPr id="41988" name="Slide Number Placeholder 2"/>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F9976ED-C801-46DA-BFAC-F757BA33819E}" type="slidenum">
              <a:rPr lang="en-US" altLang="zh-CN" sz="1600" smtClean="0">
                <a:solidFill>
                  <a:schemeClr val="bg1"/>
                </a:solidFill>
              </a:rPr>
              <a:pPr>
                <a:spcBef>
                  <a:spcPct val="0"/>
                </a:spcBef>
                <a:buFontTx/>
                <a:buNone/>
              </a:pPr>
              <a:t>31</a:t>
            </a:fld>
            <a:endParaRPr lang="en-US" altLang="zh-CN" sz="1600">
              <a:solidFill>
                <a:schemeClr val="bg1"/>
              </a:solidFill>
            </a:endParaRPr>
          </a:p>
        </p:txBody>
      </p:sp>
      <p:sp>
        <p:nvSpPr>
          <p:cNvPr id="6" name="TextBox 5"/>
          <p:cNvSpPr txBox="1">
            <a:spLocks noChangeArrowheads="1"/>
          </p:cNvSpPr>
          <p:nvPr/>
        </p:nvSpPr>
        <p:spPr bwMode="auto">
          <a:xfrm>
            <a:off x="7412038" y="1366838"/>
            <a:ext cx="939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rgbClr val="292934"/>
                </a:solidFill>
                <a:latin typeface="Arial" panose="020B0604020202020204" pitchFamily="34" charset="0"/>
              </a:rPr>
              <a:t>Server</a:t>
            </a:r>
          </a:p>
        </p:txBody>
      </p:sp>
      <p:sp>
        <p:nvSpPr>
          <p:cNvPr id="8" name="TextBox 7"/>
          <p:cNvSpPr txBox="1">
            <a:spLocks noChangeArrowheads="1"/>
          </p:cNvSpPr>
          <p:nvPr/>
        </p:nvSpPr>
        <p:spPr bwMode="auto">
          <a:xfrm>
            <a:off x="633413" y="1357313"/>
            <a:ext cx="841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dirty="0">
                <a:solidFill>
                  <a:srgbClr val="292934"/>
                </a:solidFill>
                <a:latin typeface="Arial" panose="020B0604020202020204" pitchFamily="34" charset="0"/>
              </a:rPr>
              <a:t>Client</a:t>
            </a:r>
          </a:p>
        </p:txBody>
      </p:sp>
      <p:sp>
        <p:nvSpPr>
          <p:cNvPr id="14" name="TextBox 13"/>
          <p:cNvSpPr txBox="1"/>
          <p:nvPr/>
        </p:nvSpPr>
        <p:spPr>
          <a:xfrm>
            <a:off x="6507826" y="3376612"/>
            <a:ext cx="2741613" cy="1476375"/>
          </a:xfrm>
          <a:prstGeom prst="rect">
            <a:avLst/>
          </a:prstGeom>
          <a:noFill/>
        </p:spPr>
        <p:txBody>
          <a:bodyPr>
            <a:spAutoFit/>
          </a:bodyPr>
          <a:lstStyle/>
          <a:p>
            <a:pPr>
              <a:defRPr/>
            </a:pPr>
            <a:r>
              <a:rPr lang="en-US" sz="1800" dirty="0"/>
              <a:t>For each </a:t>
            </a:r>
            <a:r>
              <a:rPr lang="en-US" sz="1800" i="1" dirty="0" err="1"/>
              <a:t>s</a:t>
            </a:r>
            <a:r>
              <a:rPr lang="en-US" sz="1800" i="1" baseline="-25000" dirty="0" err="1"/>
              <a:t>j</a:t>
            </a:r>
            <a:r>
              <a:rPr lang="en-US" sz="1800" i="1" dirty="0"/>
              <a:t> </a:t>
            </a:r>
            <a:r>
              <a:rPr lang="el-GR" sz="1800" i="1" dirty="0"/>
              <a:t>ϵ</a:t>
            </a:r>
            <a:r>
              <a:rPr lang="fr-CH" sz="1800" i="1" dirty="0"/>
              <a:t> </a:t>
            </a:r>
            <a:r>
              <a:rPr lang="en-US" sz="1800" i="1" dirty="0"/>
              <a:t>S</a:t>
            </a:r>
            <a:r>
              <a:rPr lang="en-US" sz="1800" dirty="0"/>
              <a:t>:</a:t>
            </a:r>
          </a:p>
          <a:p>
            <a:pPr marL="285750" indent="-285750">
              <a:buFont typeface="Arial" panose="020B0604020202020204" pitchFamily="34" charset="0"/>
              <a:buChar char="•"/>
              <a:defRPr/>
            </a:pPr>
            <a:r>
              <a:rPr lang="en-US" sz="1800" dirty="0"/>
              <a:t>Pick a random </a:t>
            </a:r>
            <a:r>
              <a:rPr lang="en-US" sz="1800" i="1" dirty="0" err="1"/>
              <a:t>r</a:t>
            </a:r>
            <a:r>
              <a:rPr lang="en-US" sz="1800" i="1" baseline="-25000" dirty="0" err="1"/>
              <a:t>j</a:t>
            </a:r>
            <a:endParaRPr lang="en-US" sz="1800" i="1" baseline="-25000" dirty="0"/>
          </a:p>
          <a:p>
            <a:pPr marL="285750" indent="-285750">
              <a:buFont typeface="Arial" panose="020B0604020202020204" pitchFamily="34" charset="0"/>
              <a:buChar char="•"/>
              <a:defRPr/>
            </a:pPr>
            <a:r>
              <a:rPr lang="en-US" sz="1800" dirty="0" err="1"/>
              <a:t>Homomorphically</a:t>
            </a:r>
            <a:r>
              <a:rPr lang="en-US" sz="1800" dirty="0"/>
              <a:t> evaluate </a:t>
            </a:r>
            <a:r>
              <a:rPr lang="en-US" sz="1800" i="1" dirty="0"/>
              <a:t>P(</a:t>
            </a:r>
            <a:r>
              <a:rPr lang="en-US" sz="1800" i="1" dirty="0" err="1"/>
              <a:t>s</a:t>
            </a:r>
            <a:r>
              <a:rPr lang="en-US" sz="1800" i="1" baseline="-25000" dirty="0" err="1"/>
              <a:t>j</a:t>
            </a:r>
            <a:r>
              <a:rPr lang="en-US" sz="1800" i="1" dirty="0"/>
              <a:t>)</a:t>
            </a:r>
          </a:p>
          <a:p>
            <a:pPr marL="285750" indent="-285750">
              <a:buFont typeface="Arial" panose="020B0604020202020204" pitchFamily="34" charset="0"/>
              <a:buChar char="•"/>
              <a:defRPr/>
            </a:pPr>
            <a:r>
              <a:rPr lang="en-US" sz="1800" i="1" dirty="0"/>
              <a:t>E</a:t>
            </a:r>
            <a:r>
              <a:rPr lang="en-US" sz="1800" i="1" baseline="-25000" dirty="0"/>
              <a:t>K</a:t>
            </a:r>
            <a:r>
              <a:rPr lang="en-US" sz="1800" i="1" dirty="0"/>
              <a:t>(</a:t>
            </a:r>
            <a:r>
              <a:rPr lang="en-US" sz="1800" i="1" dirty="0" err="1"/>
              <a:t>r</a:t>
            </a:r>
            <a:r>
              <a:rPr lang="en-US" sz="1800" i="1" baseline="-25000" dirty="0" err="1"/>
              <a:t>j</a:t>
            </a:r>
            <a:r>
              <a:rPr lang="en-US" sz="1800" i="1" dirty="0"/>
              <a:t> P(</a:t>
            </a:r>
            <a:r>
              <a:rPr lang="en-US" sz="1800" i="1" dirty="0" err="1"/>
              <a:t>s</a:t>
            </a:r>
            <a:r>
              <a:rPr lang="en-US" sz="1800" i="1" baseline="-25000" dirty="0" err="1"/>
              <a:t>j</a:t>
            </a:r>
            <a:r>
              <a:rPr lang="en-US" sz="1800" i="1" dirty="0"/>
              <a:t>) + </a:t>
            </a:r>
            <a:r>
              <a:rPr lang="en-US" sz="1800" i="1" dirty="0" err="1"/>
              <a:t>s</a:t>
            </a:r>
            <a:r>
              <a:rPr lang="en-US" sz="1800" i="1" baseline="-25000" dirty="0" err="1"/>
              <a:t>j</a:t>
            </a:r>
            <a:r>
              <a:rPr lang="en-US" sz="1800" i="1" dirty="0"/>
              <a:t>)</a:t>
            </a:r>
          </a:p>
        </p:txBody>
      </p:sp>
      <p:pic>
        <p:nvPicPr>
          <p:cNvPr id="17" name="Picture 16" descr="database_server_icon_visi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6718" y="1688205"/>
            <a:ext cx="614763"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database_server_icon_visi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71252" y="1757363"/>
            <a:ext cx="614763"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3162300" y="3710089"/>
            <a:ext cx="2819400" cy="404711"/>
            <a:chOff x="3162300" y="3478485"/>
            <a:chExt cx="2819400" cy="404711"/>
          </a:xfrm>
        </p:grpSpPr>
        <p:cxnSp>
          <p:nvCxnSpPr>
            <p:cNvPr id="3" name="Straight Arrow Connector 2"/>
            <p:cNvCxnSpPr/>
            <p:nvPr/>
          </p:nvCxnSpPr>
          <p:spPr bwMode="auto">
            <a:xfrm>
              <a:off x="3162300" y="3883196"/>
              <a:ext cx="2819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 name="TextBox 1"/>
                <p:cNvSpPr txBox="1"/>
                <p:nvPr/>
              </p:nvSpPr>
              <p:spPr>
                <a:xfrm>
                  <a:off x="3677748" y="3478485"/>
                  <a:ext cx="208557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CH" sz="2000" b="0" i="1" smtClean="0">
                                <a:latin typeface="Cambria Math" panose="02040503050406030204" pitchFamily="18" charset="0"/>
                              </a:rPr>
                            </m:ctrlPr>
                          </m:sSubPr>
                          <m:e>
                            <m:r>
                              <a:rPr lang="fr-CH" sz="2000" i="1">
                                <a:latin typeface="Cambria Math" panose="02040503050406030204" pitchFamily="18" charset="0"/>
                              </a:rPr>
                              <m:t>𝐸</m:t>
                            </m:r>
                          </m:e>
                          <m:sub>
                            <m:r>
                              <a:rPr lang="en-US" sz="2000" i="1">
                                <a:latin typeface="Cambria Math" panose="02040503050406030204" pitchFamily="18" charset="0"/>
                              </a:rPr>
                              <m:t>𝐾</m:t>
                            </m:r>
                          </m:sub>
                        </m:sSub>
                        <m:d>
                          <m:dPr>
                            <m:ctrlPr>
                              <a:rPr lang="fr-CH" sz="2000" b="0" i="1" smtClean="0">
                                <a:latin typeface="Cambria Math" panose="02040503050406030204" pitchFamily="18" charset="0"/>
                              </a:rPr>
                            </m:ctrlPr>
                          </m:dPr>
                          <m:e>
                            <m:sSub>
                              <m:sSubPr>
                                <m:ctrlPr>
                                  <a:rPr lang="fr-CH" sz="2000" b="0" i="1" smtClean="0">
                                    <a:latin typeface="Cambria Math" panose="02040503050406030204" pitchFamily="18" charset="0"/>
                                  </a:rPr>
                                </m:ctrlPr>
                              </m:sSubPr>
                              <m:e>
                                <m:r>
                                  <a:rPr lang="fr-CH" sz="2000" b="0" i="1" smtClean="0">
                                    <a:latin typeface="Cambria Math" panose="02040503050406030204" pitchFamily="18" charset="0"/>
                                  </a:rPr>
                                  <m:t>𝑎</m:t>
                                </m:r>
                              </m:e>
                              <m:sub>
                                <m:r>
                                  <a:rPr lang="fr-CH" sz="2000" b="0" i="1" smtClean="0">
                                    <a:latin typeface="Cambria Math" panose="02040503050406030204" pitchFamily="18" charset="0"/>
                                  </a:rPr>
                                  <m:t>0</m:t>
                                </m:r>
                              </m:sub>
                            </m:sSub>
                          </m:e>
                        </m:d>
                        <m:r>
                          <a:rPr lang="fr-CH" sz="2000" b="0" i="1" smtClean="0">
                            <a:latin typeface="Cambria Math" panose="02040503050406030204" pitchFamily="18" charset="0"/>
                          </a:rPr>
                          <m:t>, </m:t>
                        </m:r>
                        <m:r>
                          <a:rPr lang="fr-CH" sz="2000" b="0" i="1" smtClean="0">
                            <a:latin typeface="Cambria Math" panose="02040503050406030204" pitchFamily="18" charset="0"/>
                            <a:ea typeface="Cambria Math" panose="02040503050406030204" pitchFamily="18" charset="0"/>
                          </a:rPr>
                          <m:t>⋯</m:t>
                        </m:r>
                        <m:r>
                          <a:rPr lang="fr-CH" sz="2000" b="0" i="1" smtClean="0">
                            <a:latin typeface="Cambria Math" panose="02040503050406030204" pitchFamily="18" charset="0"/>
                          </a:rPr>
                          <m:t>,</m:t>
                        </m:r>
                        <m:sSub>
                          <m:sSubPr>
                            <m:ctrlPr>
                              <a:rPr lang="fr-CH" sz="2000" i="1">
                                <a:latin typeface="Cambria Math" panose="02040503050406030204" pitchFamily="18" charset="0"/>
                              </a:rPr>
                            </m:ctrlPr>
                          </m:sSubPr>
                          <m:e>
                            <m:r>
                              <a:rPr lang="fr-CH" sz="2000" i="1">
                                <a:latin typeface="Cambria Math" panose="02040503050406030204" pitchFamily="18" charset="0"/>
                              </a:rPr>
                              <m:t>𝐸</m:t>
                            </m:r>
                          </m:e>
                          <m:sub>
                            <m:r>
                              <a:rPr lang="en-US" sz="2000" i="1">
                                <a:latin typeface="Cambria Math" panose="02040503050406030204" pitchFamily="18" charset="0"/>
                              </a:rPr>
                              <m:t>𝐾</m:t>
                            </m:r>
                          </m:sub>
                        </m:sSub>
                        <m:d>
                          <m:dPr>
                            <m:ctrlPr>
                              <a:rPr lang="fr-CH" sz="2000" i="1">
                                <a:latin typeface="Cambria Math" panose="02040503050406030204" pitchFamily="18" charset="0"/>
                              </a:rPr>
                            </m:ctrlPr>
                          </m:dPr>
                          <m:e>
                            <m:sSub>
                              <m:sSubPr>
                                <m:ctrlPr>
                                  <a:rPr lang="fr-CH" sz="2000" i="1">
                                    <a:latin typeface="Cambria Math" panose="02040503050406030204" pitchFamily="18" charset="0"/>
                                  </a:rPr>
                                </m:ctrlPr>
                              </m:sSubPr>
                              <m:e>
                                <m:r>
                                  <a:rPr lang="fr-CH" sz="2000" i="1">
                                    <a:latin typeface="Cambria Math" panose="02040503050406030204" pitchFamily="18" charset="0"/>
                                  </a:rPr>
                                  <m:t>𝑎</m:t>
                                </m:r>
                              </m:e>
                              <m:sub>
                                <m:r>
                                  <a:rPr lang="fr-CH" sz="2000" b="0" i="1" smtClean="0">
                                    <a:latin typeface="Cambria Math" panose="02040503050406030204" pitchFamily="18" charset="0"/>
                                  </a:rPr>
                                  <m:t>𝑛</m:t>
                                </m:r>
                              </m:sub>
                            </m:sSub>
                          </m:e>
                        </m:d>
                      </m:oMath>
                    </m:oMathPara>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3677748" y="3478485"/>
                  <a:ext cx="2085571" cy="307777"/>
                </a:xfrm>
                <a:prstGeom prst="rect">
                  <a:avLst/>
                </a:prstGeom>
                <a:blipFill rotWithShape="0">
                  <a:blip r:embed="rId9"/>
                  <a:stretch>
                    <a:fillRect l="-2047" b="-20000"/>
                  </a:stretch>
                </a:blipFill>
              </p:spPr>
              <p:txBody>
                <a:bodyPr/>
                <a:lstStyle/>
                <a:p>
                  <a:r>
                    <a:rPr lang="en-US">
                      <a:noFill/>
                    </a:rPr>
                    <a:t> </a:t>
                  </a:r>
                </a:p>
              </p:txBody>
            </p:sp>
          </mc:Fallback>
        </mc:AlternateContent>
      </p:grpSp>
      <p:grpSp>
        <p:nvGrpSpPr>
          <p:cNvPr id="11" name="Group 10"/>
          <p:cNvGrpSpPr/>
          <p:nvPr/>
        </p:nvGrpSpPr>
        <p:grpSpPr>
          <a:xfrm>
            <a:off x="2362200" y="5025135"/>
            <a:ext cx="4432432" cy="461265"/>
            <a:chOff x="2362200" y="4796285"/>
            <a:chExt cx="4432432" cy="461265"/>
          </a:xfrm>
        </p:grpSpPr>
        <p:cxnSp>
          <p:nvCxnSpPr>
            <p:cNvPr id="19" name="Straight Arrow Connector 18"/>
            <p:cNvCxnSpPr/>
            <p:nvPr/>
          </p:nvCxnSpPr>
          <p:spPr bwMode="auto">
            <a:xfrm flipH="1">
              <a:off x="3162300" y="5257550"/>
              <a:ext cx="28194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p:cNvSpPr txBox="1"/>
                <p:nvPr/>
              </p:nvSpPr>
              <p:spPr>
                <a:xfrm>
                  <a:off x="2362200" y="4796285"/>
                  <a:ext cx="443243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CH" sz="2000" i="1">
                                <a:latin typeface="Cambria Math" panose="02040503050406030204" pitchFamily="18" charset="0"/>
                              </a:rPr>
                            </m:ctrlPr>
                          </m:sSubPr>
                          <m:e>
                            <m:r>
                              <a:rPr lang="fr-CH" sz="2000" i="1">
                                <a:latin typeface="Cambria Math" panose="02040503050406030204" pitchFamily="18" charset="0"/>
                              </a:rPr>
                              <m:t>𝐸</m:t>
                            </m:r>
                          </m:e>
                          <m:sub>
                            <m:r>
                              <a:rPr lang="en-US" sz="2000" i="1">
                                <a:latin typeface="Cambria Math" panose="02040503050406030204" pitchFamily="18" charset="0"/>
                              </a:rPr>
                              <m:t>𝐾</m:t>
                            </m:r>
                          </m:sub>
                        </m:sSub>
                        <m:d>
                          <m:dPr>
                            <m:ctrlPr>
                              <a:rPr lang="fr-CH" sz="2000" b="0" i="1" smtClean="0">
                                <a:latin typeface="Cambria Math" panose="02040503050406030204" pitchFamily="18" charset="0"/>
                              </a:rPr>
                            </m:ctrlPr>
                          </m:dPr>
                          <m:e>
                            <m:sSub>
                              <m:sSubPr>
                                <m:ctrlPr>
                                  <a:rPr lang="fr-CH" sz="2000" b="0" i="1" smtClean="0">
                                    <a:latin typeface="Cambria Math" panose="02040503050406030204" pitchFamily="18" charset="0"/>
                                  </a:rPr>
                                </m:ctrlPr>
                              </m:sSubPr>
                              <m:e>
                                <m:r>
                                  <a:rPr lang="fr-CH" sz="2000" b="0" i="1" smtClean="0">
                                    <a:latin typeface="Cambria Math" panose="02040503050406030204" pitchFamily="18" charset="0"/>
                                  </a:rPr>
                                  <m:t>𝑟</m:t>
                                </m:r>
                              </m:e>
                              <m:sub>
                                <m:r>
                                  <a:rPr lang="fr-CH" sz="2000" b="0" i="1" smtClean="0">
                                    <a:latin typeface="Cambria Math" panose="02040503050406030204" pitchFamily="18" charset="0"/>
                                  </a:rPr>
                                  <m:t>1</m:t>
                                </m:r>
                              </m:sub>
                            </m:sSub>
                            <m:r>
                              <a:rPr lang="fr-CH" sz="2000" b="0" i="1" smtClean="0">
                                <a:latin typeface="Cambria Math" panose="02040503050406030204" pitchFamily="18" charset="0"/>
                              </a:rPr>
                              <m:t>𝑃</m:t>
                            </m:r>
                            <m:d>
                              <m:dPr>
                                <m:ctrlPr>
                                  <a:rPr lang="fr-CH" sz="2000" b="0" i="1" smtClean="0">
                                    <a:latin typeface="Cambria Math" panose="02040503050406030204" pitchFamily="18" charset="0"/>
                                  </a:rPr>
                                </m:ctrlPr>
                              </m:dPr>
                              <m:e>
                                <m:sSub>
                                  <m:sSubPr>
                                    <m:ctrlPr>
                                      <a:rPr lang="fr-CH" sz="2000" i="1">
                                        <a:latin typeface="Cambria Math" panose="02040503050406030204" pitchFamily="18" charset="0"/>
                                      </a:rPr>
                                    </m:ctrlPr>
                                  </m:sSubPr>
                                  <m:e>
                                    <m:r>
                                      <a:rPr lang="fr-CH" sz="2000" b="0" i="1" smtClean="0">
                                        <a:latin typeface="Cambria Math" panose="02040503050406030204" pitchFamily="18" charset="0"/>
                                      </a:rPr>
                                      <m:t>𝑠</m:t>
                                    </m:r>
                                  </m:e>
                                  <m:sub>
                                    <m:r>
                                      <a:rPr lang="fr-CH" sz="2000" i="1">
                                        <a:latin typeface="Cambria Math" panose="02040503050406030204" pitchFamily="18" charset="0"/>
                                      </a:rPr>
                                      <m:t>1</m:t>
                                    </m:r>
                                  </m:sub>
                                </m:sSub>
                              </m:e>
                            </m:d>
                            <m:r>
                              <a:rPr lang="fr-CH" sz="2000" b="0" i="1" smtClean="0">
                                <a:latin typeface="Cambria Math" panose="02040503050406030204" pitchFamily="18" charset="0"/>
                              </a:rPr>
                              <m:t>+</m:t>
                            </m:r>
                            <m:sSub>
                              <m:sSubPr>
                                <m:ctrlPr>
                                  <a:rPr lang="fr-CH" sz="2000" i="1">
                                    <a:latin typeface="Cambria Math" panose="02040503050406030204" pitchFamily="18" charset="0"/>
                                  </a:rPr>
                                </m:ctrlPr>
                              </m:sSubPr>
                              <m:e>
                                <m:r>
                                  <a:rPr lang="fr-CH" sz="2000" i="1">
                                    <a:latin typeface="Cambria Math" panose="02040503050406030204" pitchFamily="18" charset="0"/>
                                  </a:rPr>
                                  <m:t>𝑠</m:t>
                                </m:r>
                              </m:e>
                              <m:sub>
                                <m:r>
                                  <a:rPr lang="fr-CH" sz="2000" i="1">
                                    <a:latin typeface="Cambria Math" panose="02040503050406030204" pitchFamily="18" charset="0"/>
                                  </a:rPr>
                                  <m:t>1</m:t>
                                </m:r>
                              </m:sub>
                            </m:sSub>
                          </m:e>
                        </m:d>
                        <m:r>
                          <a:rPr lang="fr-CH" sz="2000" b="0" i="1" smtClean="0">
                            <a:latin typeface="Cambria Math" panose="02040503050406030204" pitchFamily="18" charset="0"/>
                          </a:rPr>
                          <m:t>, </m:t>
                        </m:r>
                        <m:r>
                          <a:rPr lang="fr-CH" sz="2000" b="0" i="1" smtClean="0">
                            <a:latin typeface="Cambria Math" panose="02040503050406030204" pitchFamily="18" charset="0"/>
                            <a:ea typeface="Cambria Math" panose="02040503050406030204" pitchFamily="18" charset="0"/>
                          </a:rPr>
                          <m:t>⋯</m:t>
                        </m:r>
                        <m:r>
                          <a:rPr lang="fr-CH" sz="2000" b="0" i="1" smtClean="0">
                            <a:latin typeface="Cambria Math" panose="02040503050406030204" pitchFamily="18" charset="0"/>
                          </a:rPr>
                          <m:t>,</m:t>
                        </m:r>
                        <m:sSub>
                          <m:sSubPr>
                            <m:ctrlPr>
                              <a:rPr lang="fr-CH" sz="2000" i="1">
                                <a:latin typeface="Cambria Math" panose="02040503050406030204" pitchFamily="18" charset="0"/>
                              </a:rPr>
                            </m:ctrlPr>
                          </m:sSubPr>
                          <m:e>
                            <m:r>
                              <a:rPr lang="fr-CH" sz="2000" i="1">
                                <a:latin typeface="Cambria Math" panose="02040503050406030204" pitchFamily="18" charset="0"/>
                              </a:rPr>
                              <m:t>𝐸</m:t>
                            </m:r>
                          </m:e>
                          <m:sub>
                            <m:r>
                              <a:rPr lang="en-US" sz="2000" i="1">
                                <a:latin typeface="Cambria Math" panose="02040503050406030204" pitchFamily="18" charset="0"/>
                              </a:rPr>
                              <m:t>𝐾</m:t>
                            </m:r>
                          </m:sub>
                        </m:sSub>
                        <m:d>
                          <m:dPr>
                            <m:ctrlPr>
                              <a:rPr lang="fr-CH" sz="2000" i="1">
                                <a:latin typeface="Cambria Math" panose="02040503050406030204" pitchFamily="18" charset="0"/>
                              </a:rPr>
                            </m:ctrlPr>
                          </m:dPr>
                          <m:e>
                            <m:sSub>
                              <m:sSubPr>
                                <m:ctrlPr>
                                  <a:rPr lang="fr-CH" sz="2000" i="1">
                                    <a:latin typeface="Cambria Math" panose="02040503050406030204" pitchFamily="18" charset="0"/>
                                  </a:rPr>
                                </m:ctrlPr>
                              </m:sSubPr>
                              <m:e>
                                <m:r>
                                  <a:rPr lang="fr-CH" sz="2000" i="1">
                                    <a:latin typeface="Cambria Math" panose="02040503050406030204" pitchFamily="18" charset="0"/>
                                  </a:rPr>
                                  <m:t>𝑟</m:t>
                                </m:r>
                              </m:e>
                              <m:sub>
                                <m:r>
                                  <a:rPr lang="fr-CH" sz="2000" b="0" i="1" smtClean="0">
                                    <a:latin typeface="Cambria Math" panose="02040503050406030204" pitchFamily="18" charset="0"/>
                                  </a:rPr>
                                  <m:t>𝑚</m:t>
                                </m:r>
                              </m:sub>
                            </m:sSub>
                            <m:r>
                              <a:rPr lang="fr-CH" sz="2000" i="1">
                                <a:latin typeface="Cambria Math" panose="02040503050406030204" pitchFamily="18" charset="0"/>
                              </a:rPr>
                              <m:t>𝑃</m:t>
                            </m:r>
                            <m:d>
                              <m:dPr>
                                <m:ctrlPr>
                                  <a:rPr lang="fr-CH" sz="2000" i="1">
                                    <a:latin typeface="Cambria Math" panose="02040503050406030204" pitchFamily="18" charset="0"/>
                                  </a:rPr>
                                </m:ctrlPr>
                              </m:dPr>
                              <m:e>
                                <m:sSub>
                                  <m:sSubPr>
                                    <m:ctrlPr>
                                      <a:rPr lang="fr-CH" sz="2000" i="1">
                                        <a:latin typeface="Cambria Math" panose="02040503050406030204" pitchFamily="18" charset="0"/>
                                      </a:rPr>
                                    </m:ctrlPr>
                                  </m:sSubPr>
                                  <m:e>
                                    <m:r>
                                      <a:rPr lang="fr-CH" sz="2000" i="1">
                                        <a:latin typeface="Cambria Math" panose="02040503050406030204" pitchFamily="18" charset="0"/>
                                      </a:rPr>
                                      <m:t>𝑠</m:t>
                                    </m:r>
                                  </m:e>
                                  <m:sub>
                                    <m:r>
                                      <a:rPr lang="fr-CH" sz="2000" b="0" i="1" smtClean="0">
                                        <a:latin typeface="Cambria Math" panose="02040503050406030204" pitchFamily="18" charset="0"/>
                                      </a:rPr>
                                      <m:t>𝑚</m:t>
                                    </m:r>
                                  </m:sub>
                                </m:sSub>
                              </m:e>
                            </m:d>
                            <m:r>
                              <a:rPr lang="fr-CH" sz="2000" i="1">
                                <a:latin typeface="Cambria Math" panose="02040503050406030204" pitchFamily="18" charset="0"/>
                              </a:rPr>
                              <m:t>+</m:t>
                            </m:r>
                            <m:sSub>
                              <m:sSubPr>
                                <m:ctrlPr>
                                  <a:rPr lang="fr-CH" sz="2000" i="1">
                                    <a:latin typeface="Cambria Math" panose="02040503050406030204" pitchFamily="18" charset="0"/>
                                  </a:rPr>
                                </m:ctrlPr>
                              </m:sSubPr>
                              <m:e>
                                <m:r>
                                  <a:rPr lang="fr-CH" sz="2000" i="1">
                                    <a:latin typeface="Cambria Math" panose="02040503050406030204" pitchFamily="18" charset="0"/>
                                  </a:rPr>
                                  <m:t>𝑠</m:t>
                                </m:r>
                              </m:e>
                              <m:sub>
                                <m:r>
                                  <a:rPr lang="fr-CH" sz="2000" b="0" i="1" smtClean="0">
                                    <a:latin typeface="Cambria Math" panose="02040503050406030204" pitchFamily="18" charset="0"/>
                                  </a:rPr>
                                  <m:t>𝑚</m:t>
                                </m:r>
                              </m:sub>
                            </m:sSub>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362200" y="4796285"/>
                  <a:ext cx="4432432" cy="307777"/>
                </a:xfrm>
                <a:prstGeom prst="rect">
                  <a:avLst/>
                </a:prstGeom>
                <a:blipFill rotWithShape="0">
                  <a:blip r:embed="rId10"/>
                  <a:stretch>
                    <a:fillRect l="-825" b="-19608"/>
                  </a:stretch>
                </a:blipFill>
              </p:spPr>
              <p:txBody>
                <a:bodyPr/>
                <a:lstStyle/>
                <a:p>
                  <a:r>
                    <a:rPr lang="en-US">
                      <a:noFill/>
                    </a:rPr>
                    <a:t> </a:t>
                  </a:r>
                </a:p>
              </p:txBody>
            </p:sp>
          </mc:Fallback>
        </mc:AlternateContent>
      </p:grpSp>
      <p:sp>
        <p:nvSpPr>
          <p:cNvPr id="12" name="TextBox 11"/>
          <p:cNvSpPr txBox="1"/>
          <p:nvPr/>
        </p:nvSpPr>
        <p:spPr>
          <a:xfrm>
            <a:off x="1866900" y="1814172"/>
            <a:ext cx="1810848" cy="646331"/>
          </a:xfrm>
          <a:prstGeom prst="rect">
            <a:avLst/>
          </a:prstGeom>
          <a:noFill/>
        </p:spPr>
        <p:txBody>
          <a:bodyPr wrap="square" rtlCol="0">
            <a:spAutoFit/>
          </a:bodyPr>
          <a:lstStyle/>
          <a:p>
            <a:pPr algn="ctr"/>
            <a:r>
              <a:rPr lang="en-US" sz="1800" dirty="0">
                <a:latin typeface="+mn-lt"/>
              </a:rPr>
              <a:t>Public key: K</a:t>
            </a:r>
          </a:p>
          <a:p>
            <a:pPr algn="ctr"/>
            <a:r>
              <a:rPr lang="en-US" sz="1800" dirty="0">
                <a:latin typeface="+mn-lt"/>
              </a:rPr>
              <a:t>Secret key: K’</a:t>
            </a:r>
          </a:p>
        </p:txBody>
      </p:sp>
      <p:sp>
        <p:nvSpPr>
          <p:cNvPr id="20" name="TextBox 19"/>
          <p:cNvSpPr txBox="1"/>
          <p:nvPr/>
        </p:nvSpPr>
        <p:spPr>
          <a:xfrm>
            <a:off x="5492545" y="1952671"/>
            <a:ext cx="1670255" cy="369332"/>
          </a:xfrm>
          <a:prstGeom prst="rect">
            <a:avLst/>
          </a:prstGeom>
          <a:noFill/>
        </p:spPr>
        <p:txBody>
          <a:bodyPr wrap="square" rtlCol="0">
            <a:spAutoFit/>
          </a:bodyPr>
          <a:lstStyle/>
          <a:p>
            <a:pPr algn="ctr"/>
            <a:r>
              <a:rPr lang="en-US" sz="1800" dirty="0">
                <a:latin typeface="+mn-lt"/>
              </a:rPr>
              <a:t>Public key: K</a:t>
            </a:r>
          </a:p>
        </p:txBody>
      </p:sp>
      <mc:AlternateContent xmlns:mc="http://schemas.openxmlformats.org/markup-compatibility/2006" xmlns:a14="http://schemas.microsoft.com/office/drawing/2010/main">
        <mc:Choice Requires="a14">
          <p:sp>
            <p:nvSpPr>
              <p:cNvPr id="15" name="TextBox 14"/>
              <p:cNvSpPr txBox="1"/>
              <p:nvPr/>
            </p:nvSpPr>
            <p:spPr>
              <a:xfrm>
                <a:off x="15240" y="2939454"/>
                <a:ext cx="3975071" cy="9448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a:latin typeface="Cambria Math" panose="02040503050406030204" pitchFamily="18" charset="0"/>
                        </a:rPr>
                        <m:t>𝑃</m:t>
                      </m:r>
                      <m:d>
                        <m:dPr>
                          <m:ctrlPr>
                            <a:rPr lang="en-US" sz="1800" i="1">
                              <a:latin typeface="Cambria Math" panose="02040503050406030204" pitchFamily="18" charset="0"/>
                            </a:rPr>
                          </m:ctrlPr>
                        </m:dPr>
                        <m:e>
                          <m:r>
                            <a:rPr lang="en-US" sz="1800" b="0" i="1">
                              <a:latin typeface="Cambria Math" panose="02040503050406030204" pitchFamily="18" charset="0"/>
                            </a:rPr>
                            <m:t>𝑋</m:t>
                          </m:r>
                        </m:e>
                      </m:d>
                      <m:r>
                        <a:rPr lang="en-US" sz="1800" b="0" i="1">
                          <a:latin typeface="Cambria Math" panose="02040503050406030204" pitchFamily="18" charset="0"/>
                        </a:rPr>
                        <m:t>=</m:t>
                      </m:r>
                      <m:nary>
                        <m:naryPr>
                          <m:chr m:val="∏"/>
                          <m:limLoc m:val="subSup"/>
                          <m:ctrlPr>
                            <a:rPr lang="en-US" sz="1800" i="1">
                              <a:latin typeface="Cambria Math" panose="02040503050406030204" pitchFamily="18" charset="0"/>
                            </a:rPr>
                          </m:ctrlPr>
                        </m:naryPr>
                        <m:sub>
                          <m:r>
                            <m:rPr>
                              <m:brk m:alnAt="25"/>
                            </m:rPr>
                            <a:rPr lang="en-US" sz="1800" b="0" i="1">
                              <a:latin typeface="Cambria Math" panose="02040503050406030204" pitchFamily="18" charset="0"/>
                            </a:rPr>
                            <m:t>𝑖</m:t>
                          </m:r>
                          <m:r>
                            <a:rPr lang="en-US" sz="1800" b="0" i="1">
                              <a:latin typeface="Cambria Math" panose="02040503050406030204" pitchFamily="18" charset="0"/>
                            </a:rPr>
                            <m:t>=1</m:t>
                          </m:r>
                        </m:sub>
                        <m:sup>
                          <m:r>
                            <a:rPr lang="en-US" sz="1800" b="0" i="1">
                              <a:latin typeface="Cambria Math" panose="02040503050406030204" pitchFamily="18" charset="0"/>
                            </a:rPr>
                            <m:t>𝑛</m:t>
                          </m:r>
                        </m:sup>
                        <m:e>
                          <m:d>
                            <m:dPr>
                              <m:ctrlPr>
                                <a:rPr lang="en-US" sz="1800" i="1">
                                  <a:latin typeface="Cambria Math" panose="02040503050406030204" pitchFamily="18" charset="0"/>
                                </a:rPr>
                              </m:ctrlPr>
                            </m:dPr>
                            <m:e>
                              <m:r>
                                <a:rPr lang="en-US" sz="1800" b="0" i="1">
                                  <a:latin typeface="Cambria Math" panose="02040503050406030204" pitchFamily="18" charset="0"/>
                                </a:rPr>
                                <m:t>𝑋</m:t>
                              </m:r>
                              <m:r>
                                <a:rPr lang="en-US" sz="1800" b="0" i="1">
                                  <a:latin typeface="Cambria Math" panose="02040503050406030204" pitchFamily="18" charset="0"/>
                                </a:rPr>
                                <m:t>−</m:t>
                              </m:r>
                              <m:sSub>
                                <m:sSubPr>
                                  <m:ctrlPr>
                                    <a:rPr lang="en-US" sz="1800" i="1">
                                      <a:latin typeface="Cambria Math" panose="02040503050406030204" pitchFamily="18" charset="0"/>
                                    </a:rPr>
                                  </m:ctrlPr>
                                </m:sSubPr>
                                <m:e>
                                  <m:r>
                                    <a:rPr lang="en-US" sz="1800" b="0" i="1">
                                      <a:latin typeface="Cambria Math" panose="02040503050406030204" pitchFamily="18" charset="0"/>
                                    </a:rPr>
                                    <m:t>𝑐</m:t>
                                  </m:r>
                                </m:e>
                                <m:sub>
                                  <m:r>
                                    <a:rPr lang="en-US" sz="1800" b="0" i="1">
                                      <a:latin typeface="Cambria Math" panose="02040503050406030204" pitchFamily="18" charset="0"/>
                                    </a:rPr>
                                    <m:t>𝑖</m:t>
                                  </m:r>
                                </m:sub>
                              </m:sSub>
                            </m:e>
                          </m:d>
                        </m:e>
                      </m:nary>
                      <m:r>
                        <a:rPr lang="en-US" sz="1800" b="0" i="1">
                          <a:latin typeface="Cambria Math" panose="02040503050406030204" pitchFamily="18" charset="0"/>
                        </a:rPr>
                        <m:t>=</m:t>
                      </m:r>
                      <m:nary>
                        <m:naryPr>
                          <m:chr m:val="∑"/>
                          <m:limLoc m:val="subSup"/>
                          <m:ctrlPr>
                            <a:rPr lang="en-US" sz="1800" i="1">
                              <a:latin typeface="Cambria Math" panose="02040503050406030204" pitchFamily="18" charset="0"/>
                            </a:rPr>
                          </m:ctrlPr>
                        </m:naryPr>
                        <m:sub>
                          <m:r>
                            <m:rPr>
                              <m:brk m:alnAt="25"/>
                            </m:rPr>
                            <a:rPr lang="en-US" sz="1800" b="0" i="1">
                              <a:latin typeface="Cambria Math" panose="02040503050406030204" pitchFamily="18" charset="0"/>
                            </a:rPr>
                            <m:t>𝑗</m:t>
                          </m:r>
                          <m:r>
                            <a:rPr lang="en-US" sz="1800" b="0" i="1">
                              <a:latin typeface="Cambria Math" panose="02040503050406030204" pitchFamily="18" charset="0"/>
                            </a:rPr>
                            <m:t>=0</m:t>
                          </m:r>
                        </m:sub>
                        <m:sup>
                          <m:r>
                            <a:rPr lang="en-US" sz="1800" b="0" i="1">
                              <a:latin typeface="Cambria Math" panose="02040503050406030204" pitchFamily="18" charset="0"/>
                            </a:rPr>
                            <m:t>𝑛</m:t>
                          </m:r>
                        </m:sup>
                        <m:e>
                          <m:sSub>
                            <m:sSubPr>
                              <m:ctrlPr>
                                <a:rPr lang="en-US" sz="1800" i="1">
                                  <a:latin typeface="Cambria Math" panose="02040503050406030204" pitchFamily="18" charset="0"/>
                                </a:rPr>
                              </m:ctrlPr>
                            </m:sSubPr>
                            <m:e>
                              <m:r>
                                <a:rPr lang="en-US" sz="1800" b="0" i="1">
                                  <a:latin typeface="Cambria Math" panose="02040503050406030204" pitchFamily="18" charset="0"/>
                                </a:rPr>
                                <m:t>𝑎</m:t>
                              </m:r>
                            </m:e>
                            <m:sub>
                              <m:r>
                                <a:rPr lang="en-US" sz="1800" b="0" i="1">
                                  <a:latin typeface="Cambria Math" panose="02040503050406030204" pitchFamily="18" charset="0"/>
                                </a:rPr>
                                <m:t>𝑗</m:t>
                              </m:r>
                            </m:sub>
                          </m:sSub>
                          <m:sSup>
                            <m:sSupPr>
                              <m:ctrlPr>
                                <a:rPr lang="en-US" sz="1800" i="1">
                                  <a:latin typeface="Cambria Math" panose="02040503050406030204" pitchFamily="18" charset="0"/>
                                </a:rPr>
                              </m:ctrlPr>
                            </m:sSupPr>
                            <m:e>
                              <m:r>
                                <a:rPr lang="en-US" sz="1800" b="0" i="1">
                                  <a:latin typeface="Cambria Math" panose="02040503050406030204" pitchFamily="18" charset="0"/>
                                </a:rPr>
                                <m:t>𝑋</m:t>
                              </m:r>
                            </m:e>
                            <m:sup>
                              <m:r>
                                <a:rPr lang="en-US" sz="1800" b="0" i="1">
                                  <a:latin typeface="Cambria Math" panose="02040503050406030204" pitchFamily="18" charset="0"/>
                                </a:rPr>
                                <m:t>𝑗</m:t>
                              </m:r>
                            </m:sup>
                          </m:sSup>
                        </m:e>
                      </m:nary>
                    </m:oMath>
                  </m:oMathPara>
                </a14:m>
                <a:endParaRPr lang="en-US" sz="1800" dirty="0"/>
              </a:p>
              <a:p>
                <a:endParaRPr lang="en-US" sz="1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5240" y="2939454"/>
                <a:ext cx="3975071" cy="944874"/>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769648" y="2636831"/>
                <a:ext cx="199284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m:t>
                      </m:r>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769648" y="2636831"/>
                <a:ext cx="1992846" cy="369332"/>
              </a:xfrm>
              <a:prstGeom prst="rect">
                <a:avLst/>
              </a:prstGeom>
              <a:blipFill>
                <a:blip r:embed="rId12"/>
                <a:stretch>
                  <a:fillRect l="-3681" r="-5828"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293154" y="2558545"/>
                <a:ext cx="199284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m:oMathPara>
                </a14:m>
                <a:endParaRPr lang="en-US" sz="2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293154" y="2558545"/>
                <a:ext cx="1992846" cy="369332"/>
              </a:xfrm>
              <a:prstGeom prst="rect">
                <a:avLst/>
              </a:prstGeom>
              <a:blipFill>
                <a:blip r:embed="rId13"/>
                <a:stretch>
                  <a:fillRect l="-2752" r="-4893" b="-38333"/>
                </a:stretch>
              </a:blipFill>
            </p:spPr>
            <p:txBody>
              <a:bodyPr/>
              <a:lstStyle/>
              <a:p>
                <a:r>
                  <a:rPr lang="en-US">
                    <a:noFill/>
                  </a:rPr>
                  <a:t> </a:t>
                </a:r>
              </a:p>
            </p:txBody>
          </p:sp>
        </mc:Fallback>
      </mc:AlternateContent>
    </p:spTree>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p:txBody>
          <a:bodyPr/>
          <a:lstStyle/>
          <a:p>
            <a:r>
              <a:rPr lang="en-US" altLang="en-US" dirty="0"/>
              <a:t>Addition</a:t>
            </a:r>
          </a:p>
          <a:p>
            <a:pPr lvl="1"/>
            <a:r>
              <a:rPr lang="en-US" altLang="en-US" dirty="0"/>
              <a:t>E</a:t>
            </a:r>
            <a:r>
              <a:rPr lang="en-US" altLang="en-US" baseline="-25000" dirty="0"/>
              <a:t>K</a:t>
            </a:r>
            <a:r>
              <a:rPr lang="en-US" altLang="en-US" dirty="0"/>
              <a:t>(m</a:t>
            </a:r>
            <a:r>
              <a:rPr lang="en-US" altLang="en-US" baseline="-25000" dirty="0"/>
              <a:t>1</a:t>
            </a:r>
            <a:r>
              <a:rPr lang="en-US" altLang="en-US" dirty="0"/>
              <a:t>) ◦ E</a:t>
            </a:r>
            <a:r>
              <a:rPr lang="en-US" altLang="en-US" baseline="-25000" dirty="0"/>
              <a:t>K</a:t>
            </a:r>
            <a:r>
              <a:rPr lang="en-US" altLang="en-US" dirty="0"/>
              <a:t>(m</a:t>
            </a:r>
            <a:r>
              <a:rPr lang="en-US" altLang="en-US" baseline="-25000" dirty="0"/>
              <a:t>2</a:t>
            </a:r>
            <a:r>
              <a:rPr lang="en-US" altLang="en-US" dirty="0"/>
              <a:t>) = E</a:t>
            </a:r>
            <a:r>
              <a:rPr lang="en-US" altLang="en-US" baseline="-25000" dirty="0"/>
              <a:t>K</a:t>
            </a:r>
            <a:r>
              <a:rPr lang="en-US" altLang="en-US" dirty="0"/>
              <a:t>(m</a:t>
            </a:r>
            <a:r>
              <a:rPr lang="en-US" altLang="en-US" baseline="-25000" dirty="0"/>
              <a:t>1</a:t>
            </a:r>
            <a:r>
              <a:rPr lang="en-US" altLang="en-US" dirty="0"/>
              <a:t> + m</a:t>
            </a:r>
            <a:r>
              <a:rPr lang="en-US" altLang="en-US" baseline="-25000" dirty="0"/>
              <a:t>2</a:t>
            </a:r>
            <a:r>
              <a:rPr lang="en-US" altLang="en-US" dirty="0"/>
              <a:t>)</a:t>
            </a:r>
          </a:p>
          <a:p>
            <a:r>
              <a:rPr lang="en-US" altLang="en-US" dirty="0"/>
              <a:t>Multiplication (by a constant c)</a:t>
            </a:r>
          </a:p>
          <a:p>
            <a:pPr lvl="1"/>
            <a:r>
              <a:rPr lang="en-US" altLang="en-US" dirty="0"/>
              <a:t>E</a:t>
            </a:r>
            <a:r>
              <a:rPr lang="en-US" altLang="en-US" baseline="-25000" dirty="0"/>
              <a:t>K</a:t>
            </a:r>
            <a:r>
              <a:rPr lang="en-US" altLang="en-US" dirty="0"/>
              <a:t>(m)</a:t>
            </a:r>
            <a:r>
              <a:rPr lang="en-US" altLang="en-US" baseline="30000" dirty="0"/>
              <a:t>c</a:t>
            </a:r>
            <a:r>
              <a:rPr lang="en-US" altLang="en-US" dirty="0"/>
              <a:t> = E</a:t>
            </a:r>
            <a:r>
              <a:rPr lang="en-US" altLang="en-US" baseline="-25000" dirty="0"/>
              <a:t>K</a:t>
            </a:r>
            <a:r>
              <a:rPr lang="en-US" altLang="en-US" dirty="0"/>
              <a:t>(m) ◦ ... ◦ E</a:t>
            </a:r>
            <a:r>
              <a:rPr lang="en-US" altLang="en-US" baseline="-25000" dirty="0"/>
              <a:t>K</a:t>
            </a:r>
            <a:r>
              <a:rPr lang="en-US" altLang="en-US" dirty="0"/>
              <a:t>(m) = E</a:t>
            </a:r>
            <a:r>
              <a:rPr lang="en-US" altLang="en-US" baseline="-25000" dirty="0"/>
              <a:t>K</a:t>
            </a:r>
            <a:r>
              <a:rPr lang="en-US" altLang="en-US" dirty="0"/>
              <a:t>(c ∙ m)</a:t>
            </a:r>
          </a:p>
          <a:p>
            <a:pPr lvl="1"/>
            <a:endParaRPr lang="en-US" altLang="en-US" dirty="0"/>
          </a:p>
          <a:p>
            <a:r>
              <a:rPr lang="en-US" altLang="en-US" dirty="0"/>
              <a:t>Schemes in practice are IND-CPA secure; i.e., provide randomized encryptions</a:t>
            </a:r>
          </a:p>
          <a:p>
            <a:pPr lvl="1"/>
            <a:r>
              <a:rPr lang="en-US" altLang="en-US" dirty="0"/>
              <a:t>E</a:t>
            </a:r>
            <a:r>
              <a:rPr lang="en-US" altLang="en-US" baseline="-25000" dirty="0"/>
              <a:t>K</a:t>
            </a:r>
            <a:r>
              <a:rPr lang="en-US" altLang="en-US" dirty="0"/>
              <a:t>(m) is really E</a:t>
            </a:r>
            <a:r>
              <a:rPr lang="en-US" altLang="en-US" baseline="-25000" dirty="0"/>
              <a:t>K</a:t>
            </a:r>
            <a:r>
              <a:rPr lang="en-US" altLang="en-US" dirty="0"/>
              <a:t>(m, r), for some random r</a:t>
            </a:r>
          </a:p>
          <a:p>
            <a:pPr lvl="1"/>
            <a:r>
              <a:rPr lang="en-US" altLang="en-US" dirty="0"/>
              <a:t>Re-randomization: E</a:t>
            </a:r>
            <a:r>
              <a:rPr lang="en-US" altLang="en-US" baseline="-25000" dirty="0"/>
              <a:t>K</a:t>
            </a:r>
            <a:r>
              <a:rPr lang="en-US" altLang="en-US" dirty="0"/>
              <a:t>(m) ◦ E</a:t>
            </a:r>
            <a:r>
              <a:rPr lang="en-US" altLang="en-US" baseline="-25000" dirty="0"/>
              <a:t>K</a:t>
            </a:r>
            <a:r>
              <a:rPr lang="en-US" altLang="en-US" dirty="0"/>
              <a:t>(0) = E</a:t>
            </a:r>
            <a:r>
              <a:rPr lang="en-US" altLang="en-US" baseline="-25000" dirty="0"/>
              <a:t>K</a:t>
            </a:r>
            <a:r>
              <a:rPr lang="en-US" altLang="en-US" dirty="0"/>
              <a:t>(m) </a:t>
            </a:r>
          </a:p>
          <a:p>
            <a:pPr lvl="1"/>
            <a:endParaRPr lang="en-US" altLang="en-US" sz="2400" dirty="0"/>
          </a:p>
        </p:txBody>
      </p:sp>
      <p:sp>
        <p:nvSpPr>
          <p:cNvPr id="18435" name="Title 2"/>
          <p:cNvSpPr>
            <a:spLocks noGrp="1"/>
          </p:cNvSpPr>
          <p:nvPr>
            <p:ph type="title"/>
          </p:nvPr>
        </p:nvSpPr>
        <p:spPr/>
        <p:txBody>
          <a:bodyPr>
            <a:normAutofit fontScale="90000"/>
          </a:bodyPr>
          <a:lstStyle/>
          <a:p>
            <a:pPr>
              <a:defRPr/>
            </a:pPr>
            <a:r>
              <a:rPr lang="en-US" altLang="en-US" dirty="0"/>
              <a:t>Additive </a:t>
            </a:r>
            <a:r>
              <a:rPr lang="en-US" altLang="en-US" dirty="0" err="1"/>
              <a:t>Homomorphic</a:t>
            </a:r>
            <a:r>
              <a:rPr lang="en-US" altLang="en-US" dirty="0"/>
              <a:t> Encryption</a:t>
            </a:r>
          </a:p>
        </p:txBody>
      </p:sp>
      <p:sp>
        <p:nvSpPr>
          <p:cNvPr id="23556"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68BBFBE-4489-45D2-A89A-F9BE7D0DCAE6}" type="slidenum">
              <a:rPr lang="en-US" altLang="zh-CN" sz="1600" smtClean="0">
                <a:solidFill>
                  <a:schemeClr val="bg1"/>
                </a:solidFill>
              </a:rPr>
              <a:pPr>
                <a:spcBef>
                  <a:spcPct val="0"/>
                </a:spcBef>
                <a:buFontTx/>
                <a:buNone/>
              </a:pPr>
              <a:t>32</a:t>
            </a:fld>
            <a:endParaRPr lang="en-US" altLang="zh-CN" sz="1600">
              <a:solidFill>
                <a:schemeClr val="bg1"/>
              </a:solidFill>
            </a:endParaRPr>
          </a:p>
        </p:txBody>
      </p:sp>
    </p:spTree>
    <p:extLst>
      <p:ext uri="{BB962C8B-B14F-4D97-AF65-F5344CB8AC3E}">
        <p14:creationId xmlns:p14="http://schemas.microsoft.com/office/powerpoint/2010/main" val="3039890636"/>
      </p:ext>
    </p:ext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228600" y="1447800"/>
                <a:ext cx="8686800" cy="4953000"/>
              </a:xfrm>
            </p:spPr>
            <p:txBody>
              <a:bodyPr/>
              <a:lstStyle/>
              <a:p>
                <a:r>
                  <a:rPr lang="en-US" dirty="0"/>
                  <a:t>How does the server compute </a:t>
                </a:r>
                <a14:m>
                  <m:oMath xmlns:m="http://schemas.openxmlformats.org/officeDocument/2006/math">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𝑟</m:t>
                            </m:r>
                          </m:e>
                          <m:sub>
                            <m:r>
                              <a:rPr lang="en-US" b="0" i="1" smtClean="0">
                                <a:latin typeface="Cambria Math" panose="02040503050406030204" pitchFamily="18" charset="0"/>
                              </a:rPr>
                              <m:t>𝑖</m:t>
                            </m:r>
                          </m:sub>
                        </m:sSub>
                        <m:r>
                          <a:rPr lang="fr-CH" i="1">
                            <a:latin typeface="Cambria Math" panose="02040503050406030204" pitchFamily="18" charset="0"/>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𝑠</m:t>
                                </m:r>
                              </m:e>
                              <m:sub>
                                <m:r>
                                  <a:rPr lang="en-US" b="0" i="1" smtClean="0">
                                    <a:latin typeface="Cambria Math" panose="02040503050406030204" pitchFamily="18" charset="0"/>
                                  </a:rPr>
                                  <m:t>𝑖</m:t>
                                </m:r>
                              </m:sub>
                            </m:sSub>
                          </m:e>
                        </m:d>
                        <m:r>
                          <a:rPr lang="fr-CH"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𝑠</m:t>
                            </m:r>
                          </m:e>
                          <m:sub>
                            <m:r>
                              <a:rPr lang="en-US" b="0" i="1" smtClean="0">
                                <a:latin typeface="Cambria Math" panose="02040503050406030204" pitchFamily="18" charset="0"/>
                              </a:rPr>
                              <m:t>𝑖</m:t>
                            </m:r>
                          </m:sub>
                        </m:sSub>
                      </m:e>
                    </m:d>
                  </m:oMath>
                </a14:m>
                <a:r>
                  <a:rPr lang="en-US" dirty="0"/>
                  <a:t>?</a:t>
                </a:r>
              </a:p>
              <a:p>
                <a:pPr lvl="1"/>
                <a:r>
                  <a:rPr lang="en-US" dirty="0"/>
                  <a:t>Pick random </a:t>
                </a:r>
                <a14:m>
                  <m:oMath xmlns:m="http://schemas.openxmlformats.org/officeDocument/2006/math">
                    <m:sSub>
                      <m:sSubPr>
                        <m:ctrlPr>
                          <a:rPr lang="fr-CH" i="1">
                            <a:latin typeface="Cambria Math" panose="02040503050406030204" pitchFamily="18" charset="0"/>
                          </a:rPr>
                        </m:ctrlPr>
                      </m:sSubPr>
                      <m:e>
                        <m:r>
                          <a:rPr lang="fr-CH" i="1">
                            <a:latin typeface="Cambria Math" panose="02040503050406030204" pitchFamily="18" charset="0"/>
                          </a:rPr>
                          <m:t>𝑟</m:t>
                        </m:r>
                      </m:e>
                      <m:sub>
                        <m:r>
                          <a:rPr lang="en-US" i="1">
                            <a:latin typeface="Cambria Math" panose="02040503050406030204" pitchFamily="18" charset="0"/>
                          </a:rPr>
                          <m:t>𝑖</m:t>
                        </m:r>
                      </m:sub>
                    </m:sSub>
                  </m:oMath>
                </a14:m>
                <a:endParaRPr lang="en-US" dirty="0"/>
              </a:p>
              <a:p>
                <a:pPr lvl="1"/>
                <a:r>
                  <a:rPr lang="en-US" dirty="0"/>
                  <a:t>Evaluate </a:t>
                </a:r>
                <a14:m>
                  <m:oMath xmlns:m="http://schemas.openxmlformats.org/officeDocument/2006/math">
                    <m:r>
                      <a:rPr lang="fr-CH" i="1">
                        <a:latin typeface="Cambria Math" panose="02040503050406030204" pitchFamily="18" charset="0"/>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𝑠</m:t>
                            </m:r>
                          </m:e>
                          <m:sub>
                            <m:r>
                              <a:rPr lang="en-US" i="1">
                                <a:latin typeface="Cambria Math" panose="02040503050406030204" pitchFamily="18" charset="0"/>
                              </a:rPr>
                              <m:t>𝑖</m:t>
                            </m:r>
                          </m:sub>
                        </m:sSub>
                      </m:e>
                    </m:d>
                  </m:oMath>
                </a14:m>
                <a:r>
                  <a:rPr lang="en-US" dirty="0"/>
                  <a:t> using </a:t>
                </a:r>
                <a14:m>
                  <m:oMath xmlns:m="http://schemas.openxmlformats.org/officeDocument/2006/math">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𝑎</m:t>
                            </m:r>
                          </m:e>
                          <m:sub>
                            <m:r>
                              <a:rPr lang="fr-CH" i="1">
                                <a:latin typeface="Cambria Math" panose="02040503050406030204" pitchFamily="18" charset="0"/>
                              </a:rPr>
                              <m:t>0</m:t>
                            </m:r>
                          </m:sub>
                        </m:sSub>
                      </m:e>
                    </m:d>
                    <m:r>
                      <a:rPr lang="fr-CH" i="1">
                        <a:latin typeface="Cambria Math" panose="02040503050406030204" pitchFamily="18" charset="0"/>
                      </a:rPr>
                      <m:t>, </m:t>
                    </m:r>
                    <m:r>
                      <a:rPr lang="en-US" b="0" i="1" smtClean="0">
                        <a:latin typeface="Cambria Math" panose="02040503050406030204" pitchFamily="18" charset="0"/>
                      </a:rPr>
                      <m:t>…</m:t>
                    </m:r>
                    <m:r>
                      <a:rPr lang="fr-CH"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𝑎</m:t>
                            </m:r>
                          </m:e>
                          <m:sub>
                            <m:r>
                              <a:rPr lang="fr-CH" i="1">
                                <a:latin typeface="Cambria Math" panose="02040503050406030204" pitchFamily="18" charset="0"/>
                              </a:rPr>
                              <m:t>𝑛</m:t>
                            </m:r>
                          </m:sub>
                        </m:sSub>
                      </m:e>
                    </m:d>
                  </m:oMath>
                </a14:m>
                <a:r>
                  <a:rPr lang="en-US" dirty="0"/>
                  <a:t> from client</a:t>
                </a:r>
              </a:p>
              <a:p>
                <a:pPr lvl="2"/>
                <a:r>
                  <a:rPr lang="en-US" dirty="0"/>
                  <a:t>Recall that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d>
                    <m:r>
                      <a:rPr lang="en-US" i="1">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e>
                    </m:nary>
                    <m:r>
                      <a:rPr lang="en-US" i="1">
                        <a:latin typeface="Cambria Math" panose="02040503050406030204" pitchFamily="18" charset="0"/>
                      </a:rPr>
                      <m:t>=</m:t>
                    </m:r>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𝑗</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𝑗</m:t>
                            </m:r>
                          </m:sup>
                        </m:sSup>
                      </m:e>
                    </m:nary>
                  </m:oMath>
                </a14:m>
                <a:endParaRPr lang="en-US" dirty="0"/>
              </a:p>
              <a:p>
                <a:pPr lvl="2"/>
                <a:r>
                  <a:rPr lang="en-US" dirty="0"/>
                  <a:t>For j=0,…,n: compute </a:t>
                </a:r>
                <a14:m>
                  <m:oMath xmlns:m="http://schemas.openxmlformats.org/officeDocument/2006/math">
                    <m:sSup>
                      <m:sSupPr>
                        <m:ctrlPr>
                          <a:rPr lang="fr-CH" i="1" smtClean="0">
                            <a:latin typeface="Cambria Math" panose="02040503050406030204" pitchFamily="18" charset="0"/>
                          </a:rPr>
                        </m:ctrlPr>
                      </m:sSupPr>
                      <m:e>
                        <m:sSub>
                          <m:sSubPr>
                            <m:ctrlPr>
                              <a:rPr lang="fr-CH"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sup>
                        <m:r>
                          <a:rPr lang="en-US" b="0" i="1" smtClean="0">
                            <a:latin typeface="Cambria Math" panose="02040503050406030204" pitchFamily="18" charset="0"/>
                          </a:rPr>
                          <m:t>𝑗</m:t>
                        </m:r>
                      </m:sup>
                    </m:sSup>
                  </m:oMath>
                </a14:m>
                <a:r>
                  <a:rPr lang="en-US" dirty="0"/>
                  <a:t>, then </a:t>
                </a:r>
                <a:r>
                  <a:rPr lang="en-US" dirty="0" err="1"/>
                  <a:t>homomorphically</a:t>
                </a:r>
                <a:r>
                  <a:rPr lang="en-US" dirty="0"/>
                  <a:t> compute </a:t>
                </a:r>
                <a14:m>
                  <m:oMath xmlns:m="http://schemas.openxmlformats.org/officeDocument/2006/math">
                    <m:sSup>
                      <m:sSupPr>
                        <m:ctrlPr>
                          <a:rPr lang="fr-CH" i="1" smtClean="0">
                            <a:latin typeface="Cambria Math" panose="02040503050406030204" pitchFamily="18" charset="0"/>
                          </a:rPr>
                        </m:ctrlPr>
                      </m:sSupPr>
                      <m:e>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𝑎</m:t>
                                </m:r>
                              </m:e>
                              <m:sub>
                                <m:r>
                                  <a:rPr lang="en-US" b="0" i="1" smtClean="0">
                                    <a:latin typeface="Cambria Math" panose="02040503050406030204" pitchFamily="18" charset="0"/>
                                  </a:rPr>
                                  <m:t>𝑗</m:t>
                                </m:r>
                              </m:sub>
                            </m:sSub>
                          </m:e>
                        </m:d>
                      </m:e>
                      <m:sup>
                        <m:sSup>
                          <m:sSupPr>
                            <m:ctrlPr>
                              <a:rPr lang="fr-CH" i="1">
                                <a:latin typeface="Cambria Math" panose="02040503050406030204" pitchFamily="18" charset="0"/>
                              </a:rPr>
                            </m:ctrlPr>
                          </m:sSupPr>
                          <m:e>
                            <m:sSub>
                              <m:sSubPr>
                                <m:ctrlPr>
                                  <a:rPr lang="fr-CH"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sup>
                            <m:r>
                              <a:rPr lang="en-US" i="1">
                                <a:latin typeface="Cambria Math" panose="02040503050406030204" pitchFamily="18" charset="0"/>
                              </a:rPr>
                              <m:t>𝑗</m:t>
                            </m:r>
                          </m:sup>
                        </m:sSup>
                      </m:sup>
                    </m:sSup>
                    <m:r>
                      <a:rPr lang="en-US" b="0" i="1" smtClean="0">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𝑎</m:t>
                            </m:r>
                          </m:e>
                          <m:sub>
                            <m:r>
                              <a:rPr lang="en-US" b="0" i="1" smtClean="0">
                                <a:latin typeface="Cambria Math" panose="02040503050406030204" pitchFamily="18" charset="0"/>
                              </a:rPr>
                              <m:t>𝑗</m:t>
                            </m:r>
                          </m:sub>
                        </m:sSub>
                        <m:sSup>
                          <m:sSupPr>
                            <m:ctrlPr>
                              <a:rPr lang="fr-CH" i="1">
                                <a:latin typeface="Cambria Math" panose="02040503050406030204" pitchFamily="18" charset="0"/>
                              </a:rPr>
                            </m:ctrlPr>
                          </m:sSupPr>
                          <m:e>
                            <m:sSub>
                              <m:sSubPr>
                                <m:ctrlPr>
                                  <a:rPr lang="fr-CH"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sup>
                            <m:r>
                              <a:rPr lang="en-US" i="1">
                                <a:latin typeface="Cambria Math" panose="02040503050406030204" pitchFamily="18" charset="0"/>
                              </a:rPr>
                              <m:t>𝑗</m:t>
                            </m:r>
                          </m:sup>
                        </m:sSup>
                      </m:e>
                    </m:d>
                  </m:oMath>
                </a14:m>
                <a:endParaRPr lang="en-US" dirty="0"/>
              </a:p>
              <a:p>
                <a:pPr lvl="2"/>
                <a:r>
                  <a:rPr lang="en-US" dirty="0" err="1"/>
                  <a:t>Homomorphically</a:t>
                </a:r>
                <a:r>
                  <a:rPr lang="en-US" dirty="0"/>
                  <a:t> sum the terms by computing: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𝑗</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𝑎</m:t>
                                </m:r>
                              </m:e>
                              <m:sub>
                                <m:r>
                                  <a:rPr lang="en-US" i="1">
                                    <a:latin typeface="Cambria Math" panose="02040503050406030204" pitchFamily="18" charset="0"/>
                                  </a:rPr>
                                  <m:t>𝑗</m:t>
                                </m:r>
                              </m:sub>
                            </m:sSub>
                            <m:sSup>
                              <m:sSupPr>
                                <m:ctrlPr>
                                  <a:rPr lang="fr-CH" i="1">
                                    <a:latin typeface="Cambria Math" panose="02040503050406030204" pitchFamily="18" charset="0"/>
                                  </a:rPr>
                                </m:ctrlPr>
                              </m:sSupPr>
                              <m:e>
                                <m:sSub>
                                  <m:sSubPr>
                                    <m:ctrlPr>
                                      <a:rPr lang="fr-CH"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sup>
                                <m:r>
                                  <a:rPr lang="en-US" i="1">
                                    <a:latin typeface="Cambria Math" panose="02040503050406030204" pitchFamily="18" charset="0"/>
                                  </a:rPr>
                                  <m:t>𝑗</m:t>
                                </m:r>
                              </m:sup>
                            </m:sSup>
                          </m:e>
                        </m:d>
                      </m:e>
                    </m:nary>
                    <m:r>
                      <a:rPr lang="en-US" dirty="0">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begChr m:val="["/>
                        <m:endChr m:val="]"/>
                        <m:ctrlPr>
                          <a:rPr lang="en-US" i="1" smtClean="0">
                            <a:latin typeface="Cambria Math" panose="02040503050406030204" pitchFamily="18" charset="0"/>
                          </a:rPr>
                        </m:ctrlPr>
                      </m:dPr>
                      <m:e>
                        <m:nary>
                          <m:naryPr>
                            <m:chr m:val="∑"/>
                            <m:ctrlPr>
                              <a:rPr lang="en-US" i="1" dirty="0">
                                <a:latin typeface="Cambria Math" panose="02040503050406030204" pitchFamily="18" charset="0"/>
                                <a:ea typeface="Cambria Math" panose="02040503050406030204" pitchFamily="18" charset="0"/>
                              </a:rPr>
                            </m:ctrlPr>
                          </m:naryPr>
                          <m:sub>
                            <m:r>
                              <m:rPr>
                                <m:brk m:alnAt="23"/>
                              </m:rPr>
                              <a:rPr lang="en-US" i="1" dirty="0">
                                <a:latin typeface="Cambria Math" panose="02040503050406030204" pitchFamily="18" charset="0"/>
                                <a:ea typeface="Cambria Math" panose="02040503050406030204" pitchFamily="18" charset="0"/>
                              </a:rPr>
                              <m:t>𝑗</m:t>
                            </m:r>
                            <m:r>
                              <a:rPr lang="en-US" i="1" dirty="0">
                                <a:latin typeface="Cambria Math" panose="02040503050406030204" pitchFamily="18" charset="0"/>
                                <a:ea typeface="Cambria Math" panose="02040503050406030204" pitchFamily="18" charset="0"/>
                              </a:rPr>
                              <m:t>=0</m:t>
                            </m:r>
                          </m:sub>
                          <m:sup>
                            <m:r>
                              <a:rPr lang="en-US" i="1" dirty="0">
                                <a:latin typeface="Cambria Math" panose="02040503050406030204" pitchFamily="18" charset="0"/>
                                <a:ea typeface="Cambria Math" panose="02040503050406030204" pitchFamily="18" charset="0"/>
                              </a:rPr>
                              <m:t>𝑛</m:t>
                            </m:r>
                          </m:sup>
                          <m:e>
                            <m:sSub>
                              <m:sSubPr>
                                <m:ctrlPr>
                                  <a:rPr lang="fr-CH" i="1">
                                    <a:latin typeface="Cambria Math" panose="02040503050406030204" pitchFamily="18" charset="0"/>
                                  </a:rPr>
                                </m:ctrlPr>
                              </m:sSubPr>
                              <m:e>
                                <m:r>
                                  <a:rPr lang="fr-CH" i="1">
                                    <a:latin typeface="Cambria Math" panose="02040503050406030204" pitchFamily="18" charset="0"/>
                                  </a:rPr>
                                  <m:t>𝑎</m:t>
                                </m:r>
                              </m:e>
                              <m:sub>
                                <m:r>
                                  <a:rPr lang="en-US" i="1">
                                    <a:latin typeface="Cambria Math" panose="02040503050406030204" pitchFamily="18" charset="0"/>
                                  </a:rPr>
                                  <m:t>𝑗</m:t>
                                </m:r>
                              </m:sub>
                            </m:sSub>
                            <m:sSup>
                              <m:sSupPr>
                                <m:ctrlPr>
                                  <a:rPr lang="fr-CH" i="1">
                                    <a:latin typeface="Cambria Math" panose="02040503050406030204" pitchFamily="18" charset="0"/>
                                  </a:rPr>
                                </m:ctrlPr>
                              </m:sSupPr>
                              <m:e>
                                <m:sSub>
                                  <m:sSubPr>
                                    <m:ctrlPr>
                                      <a:rPr lang="fr-CH"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e>
                              <m:sup>
                                <m:r>
                                  <a:rPr lang="en-US" i="1">
                                    <a:latin typeface="Cambria Math" panose="02040503050406030204" pitchFamily="18" charset="0"/>
                                  </a:rPr>
                                  <m:t>𝑗</m:t>
                                </m:r>
                              </m:sup>
                            </m:sSup>
                          </m:e>
                        </m:nary>
                      </m:e>
                    </m:d>
                    <m:r>
                      <a:rPr lang="en-US" i="1" smtClean="0">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begChr m:val="["/>
                        <m:endChr m:val="]"/>
                        <m:ctrlPr>
                          <a:rPr lang="en-US" i="1">
                            <a:latin typeface="Cambria Math" panose="02040503050406030204" pitchFamily="18" charset="0"/>
                          </a:rPr>
                        </m:ctrlPr>
                      </m:dPr>
                      <m:e>
                        <m:r>
                          <a:rPr lang="fr-CH" i="1">
                            <a:latin typeface="Cambria Math" panose="02040503050406030204" pitchFamily="18" charset="0"/>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𝑠</m:t>
                                </m:r>
                              </m:e>
                              <m:sub>
                                <m:r>
                                  <a:rPr lang="en-US" i="1">
                                    <a:latin typeface="Cambria Math" panose="02040503050406030204" pitchFamily="18" charset="0"/>
                                  </a:rPr>
                                  <m:t>𝑖</m:t>
                                </m:r>
                              </m:sub>
                            </m:sSub>
                          </m:e>
                        </m:d>
                      </m:e>
                    </m:d>
                  </m:oMath>
                </a14:m>
                <a:endParaRPr lang="en-US" dirty="0"/>
              </a:p>
              <a:p>
                <a:pPr lvl="2"/>
                <a14:m>
                  <m:oMath xmlns:m="http://schemas.openxmlformats.org/officeDocument/2006/math">
                    <m:sSup>
                      <m:sSupPr>
                        <m:ctrlPr>
                          <a:rPr lang="fr-CH" i="1" smtClean="0">
                            <a:latin typeface="Cambria Math" panose="02040503050406030204" pitchFamily="18" charset="0"/>
                          </a:rPr>
                        </m:ctrlPr>
                      </m:sSupPr>
                      <m:e>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begChr m:val="["/>
                            <m:endChr m:val="]"/>
                            <m:ctrlPr>
                              <a:rPr lang="en-US" i="1">
                                <a:latin typeface="Cambria Math" panose="02040503050406030204" pitchFamily="18" charset="0"/>
                              </a:rPr>
                            </m:ctrlPr>
                          </m:dPr>
                          <m:e>
                            <m:r>
                              <a:rPr lang="fr-CH" i="1">
                                <a:latin typeface="Cambria Math" panose="02040503050406030204" pitchFamily="18" charset="0"/>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𝑠</m:t>
                                    </m:r>
                                  </m:e>
                                  <m:sub>
                                    <m:r>
                                      <a:rPr lang="en-US" i="1">
                                        <a:latin typeface="Cambria Math" panose="02040503050406030204" pitchFamily="18" charset="0"/>
                                      </a:rPr>
                                      <m:t>𝑖</m:t>
                                    </m:r>
                                  </m:sub>
                                </m:sSub>
                              </m:e>
                            </m:d>
                          </m:e>
                        </m:d>
                      </m:e>
                      <m:sup>
                        <m:sSub>
                          <m:sSubPr>
                            <m:ctrlPr>
                              <a:rPr lang="fr-CH" i="1">
                                <a:latin typeface="Cambria Math" panose="02040503050406030204" pitchFamily="18" charset="0"/>
                              </a:rPr>
                            </m:ctrlPr>
                          </m:sSubPr>
                          <m:e>
                            <m:r>
                              <a:rPr lang="fr-CH" i="1">
                                <a:latin typeface="Cambria Math" panose="02040503050406030204" pitchFamily="18" charset="0"/>
                              </a:rPr>
                              <m:t>𝑟</m:t>
                            </m:r>
                          </m:e>
                          <m:sub>
                            <m:r>
                              <a:rPr lang="en-US" i="1">
                                <a:latin typeface="Cambria Math" panose="02040503050406030204" pitchFamily="18" charset="0"/>
                              </a:rPr>
                              <m:t>𝑖</m:t>
                            </m:r>
                          </m:sub>
                        </m:sSub>
                      </m:sup>
                    </m:sSup>
                    <m:sSub>
                      <m:sSubPr>
                        <m:ctrlPr>
                          <a:rPr lang="fr-CH" i="1">
                            <a:latin typeface="Cambria Math" panose="02040503050406030204" pitchFamily="18" charset="0"/>
                          </a:rPr>
                        </m:ctrlPr>
                      </m:sSubPr>
                      <m:e>
                        <m:r>
                          <m:rPr>
                            <m:nor/>
                          </m:rPr>
                          <a:rPr lang="en-US" altLang="en-US" dirty="0"/>
                          <m:t>◦</m:t>
                        </m:r>
                        <m:r>
                          <m:rPr>
                            <m:nor/>
                          </m:rPr>
                          <a:rPr lang="en-US" altLang="en-US" b="0" i="0" dirty="0" smtClean="0"/>
                          <m:t> </m:t>
                        </m:r>
                        <m:r>
                          <a:rPr lang="fr-CH" i="1">
                            <a:latin typeface="Cambria Math" panose="02040503050406030204" pitchFamily="18" charset="0"/>
                          </a:rPr>
                          <m:t>𝐸</m:t>
                        </m:r>
                      </m:e>
                      <m:sub>
                        <m:r>
                          <a:rPr lang="en-US" i="1">
                            <a:latin typeface="Cambria Math" panose="02040503050406030204" pitchFamily="18" charset="0"/>
                          </a:rPr>
                          <m:t>𝐾</m:t>
                        </m:r>
                      </m:sub>
                    </m:sSub>
                    <m:d>
                      <m:dPr>
                        <m:begChr m:val="["/>
                        <m:endChr m:val="]"/>
                        <m:ctrlPr>
                          <a:rPr lang="en-US"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𝑠</m:t>
                            </m:r>
                          </m:e>
                          <m:sub>
                            <m:r>
                              <a:rPr lang="en-US" i="1">
                                <a:latin typeface="Cambria Math" panose="02040503050406030204" pitchFamily="18" charset="0"/>
                              </a:rPr>
                              <m:t>𝑖</m:t>
                            </m:r>
                          </m:sub>
                        </m:sSub>
                      </m:e>
                    </m:d>
                    <m:r>
                      <a:rPr lang="en-US" dirty="0">
                        <a:latin typeface="Cambria Math" panose="02040503050406030204" pitchFamily="18" charset="0"/>
                        <a:ea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𝐸</m:t>
                        </m:r>
                      </m:e>
                      <m:sub>
                        <m:r>
                          <a:rPr lang="en-US" i="1">
                            <a:latin typeface="Cambria Math" panose="02040503050406030204" pitchFamily="18" charset="0"/>
                          </a:rPr>
                          <m:t>𝐾</m:t>
                        </m:r>
                      </m:sub>
                    </m:sSub>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𝑟</m:t>
                            </m:r>
                          </m:e>
                          <m:sub>
                            <m:r>
                              <a:rPr lang="en-US" i="1">
                                <a:latin typeface="Cambria Math" panose="02040503050406030204" pitchFamily="18" charset="0"/>
                              </a:rPr>
                              <m:t>𝑖</m:t>
                            </m:r>
                          </m:sub>
                        </m:sSub>
                        <m:r>
                          <a:rPr lang="fr-CH" i="1">
                            <a:latin typeface="Cambria Math" panose="02040503050406030204" pitchFamily="18" charset="0"/>
                          </a:rPr>
                          <m:t>𝑃</m:t>
                        </m:r>
                        <m:d>
                          <m:dPr>
                            <m:ctrlPr>
                              <a:rPr lang="fr-CH" i="1">
                                <a:latin typeface="Cambria Math" panose="02040503050406030204" pitchFamily="18" charset="0"/>
                              </a:rPr>
                            </m:ctrlPr>
                          </m:dPr>
                          <m:e>
                            <m:sSub>
                              <m:sSubPr>
                                <m:ctrlPr>
                                  <a:rPr lang="fr-CH" i="1">
                                    <a:latin typeface="Cambria Math" panose="02040503050406030204" pitchFamily="18" charset="0"/>
                                  </a:rPr>
                                </m:ctrlPr>
                              </m:sSubPr>
                              <m:e>
                                <m:r>
                                  <a:rPr lang="fr-CH" i="1">
                                    <a:latin typeface="Cambria Math" panose="02040503050406030204" pitchFamily="18" charset="0"/>
                                  </a:rPr>
                                  <m:t>𝑠</m:t>
                                </m:r>
                              </m:e>
                              <m:sub>
                                <m:r>
                                  <a:rPr lang="en-US" i="1">
                                    <a:latin typeface="Cambria Math" panose="02040503050406030204" pitchFamily="18" charset="0"/>
                                  </a:rPr>
                                  <m:t>𝑖</m:t>
                                </m:r>
                              </m:sub>
                            </m:sSub>
                          </m:e>
                        </m:d>
                        <m:r>
                          <a:rPr lang="fr-CH" i="1">
                            <a:latin typeface="Cambria Math" panose="02040503050406030204" pitchFamily="18" charset="0"/>
                          </a:rPr>
                          <m:t>+</m:t>
                        </m:r>
                        <m:sSub>
                          <m:sSubPr>
                            <m:ctrlPr>
                              <a:rPr lang="fr-CH" i="1">
                                <a:latin typeface="Cambria Math" panose="02040503050406030204" pitchFamily="18" charset="0"/>
                              </a:rPr>
                            </m:ctrlPr>
                          </m:sSubPr>
                          <m:e>
                            <m:r>
                              <a:rPr lang="fr-CH" i="1">
                                <a:latin typeface="Cambria Math" panose="02040503050406030204" pitchFamily="18" charset="0"/>
                              </a:rPr>
                              <m:t>𝑠</m:t>
                            </m:r>
                          </m:e>
                          <m:sub>
                            <m:r>
                              <a:rPr lang="en-US" i="1">
                                <a:latin typeface="Cambria Math" panose="02040503050406030204" pitchFamily="18" charset="0"/>
                              </a:rPr>
                              <m:t>𝑖</m:t>
                            </m:r>
                          </m:sub>
                        </m:sSub>
                      </m:e>
                    </m:d>
                  </m:oMath>
                </a14:m>
                <a:endParaRPr lang="en-US" dirty="0"/>
              </a:p>
              <a:p>
                <a:pPr lvl="2"/>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228600" y="1447800"/>
                <a:ext cx="8686800" cy="4953000"/>
              </a:xfrm>
              <a:blipFill>
                <a:blip r:embed="rId2"/>
                <a:stretch>
                  <a:fillRect l="-1614" t="-1478" r="-351"/>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altLang="en-US" dirty="0"/>
              <a:t>Private Set Intersection</a:t>
            </a:r>
            <a:endParaRPr lang="en-US" dirty="0"/>
          </a:p>
        </p:txBody>
      </p:sp>
      <p:sp>
        <p:nvSpPr>
          <p:cNvPr id="4" name="Slide Number Placeholder 3"/>
          <p:cNvSpPr>
            <a:spLocks noGrp="1"/>
          </p:cNvSpPr>
          <p:nvPr>
            <p:ph type="sldNum" sz="quarter" idx="10"/>
          </p:nvPr>
        </p:nvSpPr>
        <p:spPr/>
        <p:txBody>
          <a:bodyPr/>
          <a:lstStyle/>
          <a:p>
            <a:pPr>
              <a:defRPr/>
            </a:pPr>
            <a:fld id="{E8D0CF10-5A95-4088-9A27-552DBD3388D0}" type="slidenum">
              <a:rPr lang="en-US" altLang="zh-CN" smtClean="0"/>
              <a:pPr>
                <a:defRPr/>
              </a:pPr>
              <a:t>33</a:t>
            </a:fld>
            <a:endParaRPr lang="en-US" altLang="zh-CN"/>
          </a:p>
        </p:txBody>
      </p:sp>
    </p:spTree>
    <p:extLst>
      <p:ext uri="{BB962C8B-B14F-4D97-AF65-F5344CB8AC3E}">
        <p14:creationId xmlns:p14="http://schemas.microsoft.com/office/powerpoint/2010/main" val="508014904"/>
      </p:ext>
    </p:ext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F96BC85-F7DB-4AC8-ABF4-31B358B4FAD9}" type="slidenum">
              <a:rPr lang="en-US" altLang="zh-CN" sz="1600" smtClean="0">
                <a:solidFill>
                  <a:schemeClr val="bg1"/>
                </a:solidFill>
              </a:rPr>
              <a:pPr>
                <a:spcBef>
                  <a:spcPct val="0"/>
                </a:spcBef>
                <a:buFontTx/>
                <a:buNone/>
              </a:pPr>
              <a:t>34</a:t>
            </a:fld>
            <a:endParaRPr lang="en-US" altLang="zh-CN" sz="1600">
              <a:solidFill>
                <a:schemeClr val="bg1"/>
              </a:solidFill>
            </a:endParaRPr>
          </a:p>
        </p:txBody>
      </p:sp>
      <p:pic>
        <p:nvPicPr>
          <p:cNvPr id="43011" name="Picture 2" descr="C:\Users\cgunter\AppData\Local\Microsoft\Windows\Temporary Internet Files\Content.IE5\AIU1JVX8\MC900053962[1].wmf"/>
          <p:cNvPicPr>
            <a:picLocks noChangeAspect="1" noChangeArrowheads="1"/>
          </p:cNvPicPr>
          <p:nvPr/>
        </p:nvPicPr>
        <p:blipFill>
          <a:blip r:embed="rId2">
            <a:lum bright="-40000" contrast="-20000"/>
            <a:extLst>
              <a:ext uri="{28A0092B-C50C-407E-A947-70E740481C1C}">
                <a14:useLocalDpi xmlns:a14="http://schemas.microsoft.com/office/drawing/2010/main" val="0"/>
              </a:ext>
            </a:extLst>
          </a:blip>
          <a:srcRect/>
          <a:stretch>
            <a:fillRect/>
          </a:stretch>
        </p:blipFill>
        <p:spPr bwMode="auto">
          <a:xfrm>
            <a:off x="1822450" y="1474788"/>
            <a:ext cx="495935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p:txBody>
          <a:bodyPr/>
          <a:lstStyle/>
          <a:p>
            <a:pPr eaLnBrk="1" hangingPunct="1">
              <a:lnSpc>
                <a:spcPct val="90000"/>
              </a:lnSpc>
            </a:pPr>
            <a:r>
              <a:rPr lang="en-US" altLang="en-US" sz="2000" dirty="0"/>
              <a:t>[RAD78] </a:t>
            </a:r>
            <a:r>
              <a:rPr lang="en-US" altLang="en-US" sz="2000" dirty="0" err="1"/>
              <a:t>Rivest</a:t>
            </a:r>
            <a:r>
              <a:rPr lang="en-US" altLang="en-US" sz="2000" dirty="0"/>
              <a:t>, </a:t>
            </a:r>
            <a:r>
              <a:rPr lang="en-US" altLang="en-US" sz="2000" dirty="0" err="1"/>
              <a:t>Adleman</a:t>
            </a:r>
            <a:r>
              <a:rPr lang="en-US" altLang="en-US" sz="2000" dirty="0"/>
              <a:t>, and </a:t>
            </a:r>
            <a:r>
              <a:rPr lang="en-US" altLang="en-US" sz="2000" dirty="0" err="1"/>
              <a:t>Dertouzos</a:t>
            </a:r>
            <a:r>
              <a:rPr lang="en-US" altLang="en-US" sz="2000" dirty="0"/>
              <a:t>. "On data banks and privacy </a:t>
            </a:r>
            <a:r>
              <a:rPr lang="en-US" altLang="en-US" sz="2000" dirty="0" err="1"/>
              <a:t>homomorphisms</a:t>
            </a:r>
            <a:r>
              <a:rPr lang="en-US" altLang="en-US" sz="2000" dirty="0"/>
              <a:t>." Foundations of secure computation 4.11 (1978).</a:t>
            </a:r>
          </a:p>
          <a:p>
            <a:pPr eaLnBrk="1" hangingPunct="1">
              <a:lnSpc>
                <a:spcPct val="90000"/>
              </a:lnSpc>
            </a:pPr>
            <a:r>
              <a:rPr lang="en-US" sz="2000" dirty="0"/>
              <a:t>[CGPR15] Cash, D., Grubbs, P., Perry, J. and </a:t>
            </a:r>
            <a:r>
              <a:rPr lang="en-US" sz="2000" dirty="0" err="1"/>
              <a:t>Ristenpart</a:t>
            </a:r>
            <a:r>
              <a:rPr lang="en-US" sz="2000" dirty="0"/>
              <a:t>, T. “Leakage-abuse attacks against searchable encryption.” ACM CCS 2015.</a:t>
            </a:r>
            <a:endParaRPr lang="en-US" altLang="en-US" sz="2000" dirty="0"/>
          </a:p>
          <a:p>
            <a:pPr eaLnBrk="1" hangingPunct="1">
              <a:lnSpc>
                <a:spcPct val="90000"/>
              </a:lnSpc>
            </a:pPr>
            <a:r>
              <a:rPr lang="en-US" altLang="en-US" sz="2000" dirty="0"/>
              <a:t>[GO96] </a:t>
            </a:r>
            <a:r>
              <a:rPr lang="en-US" altLang="en-US" sz="2000" dirty="0" err="1"/>
              <a:t>Goldreich</a:t>
            </a:r>
            <a:r>
              <a:rPr lang="en-US" altLang="en-US" sz="2000" dirty="0"/>
              <a:t>, and </a:t>
            </a:r>
            <a:r>
              <a:rPr lang="en-US" altLang="en-US" sz="2000" dirty="0" err="1"/>
              <a:t>Ostrovsky</a:t>
            </a:r>
            <a:r>
              <a:rPr lang="en-US" altLang="en-US" sz="2000" dirty="0"/>
              <a:t>. "Software protection and simulation on oblivious RAMs." Journal of the ACM (JACM) 1996.</a:t>
            </a:r>
          </a:p>
          <a:p>
            <a:pPr eaLnBrk="1" hangingPunct="1">
              <a:lnSpc>
                <a:spcPct val="90000"/>
              </a:lnSpc>
            </a:pPr>
            <a:r>
              <a:rPr lang="en-US" altLang="en-US" sz="2000" dirty="0"/>
              <a:t>[FNP04]: Freedman, </a:t>
            </a:r>
            <a:r>
              <a:rPr lang="en-US" altLang="en-US" sz="2000" dirty="0" err="1"/>
              <a:t>Nissim</a:t>
            </a:r>
            <a:r>
              <a:rPr lang="en-US" altLang="en-US" sz="2000" dirty="0"/>
              <a:t>, </a:t>
            </a:r>
            <a:r>
              <a:rPr lang="en-US" altLang="en-US" sz="2000" dirty="0" err="1"/>
              <a:t>Pinkas</a:t>
            </a:r>
            <a:r>
              <a:rPr lang="en-US" altLang="en-US" sz="2000" dirty="0"/>
              <a:t>. "Efficient private matching and set intersection." EUROCRYPT 2004.</a:t>
            </a:r>
            <a:endParaRPr lang="en-US" sz="2000" dirty="0"/>
          </a:p>
          <a:p>
            <a:pPr marL="0" indent="0" eaLnBrk="1" hangingPunct="1">
              <a:lnSpc>
                <a:spcPct val="90000"/>
              </a:lnSpc>
              <a:buNone/>
            </a:pPr>
            <a:endParaRPr lang="en-US" altLang="en-US" sz="2000" dirty="0"/>
          </a:p>
        </p:txBody>
      </p:sp>
      <p:sp>
        <p:nvSpPr>
          <p:cNvPr id="44035" name="Rectangle 2"/>
          <p:cNvSpPr>
            <a:spLocks noGrp="1" noChangeArrowheads="1"/>
          </p:cNvSpPr>
          <p:nvPr>
            <p:ph type="title"/>
          </p:nvPr>
        </p:nvSpPr>
        <p:spPr/>
        <p:txBody>
          <a:bodyPr/>
          <a:lstStyle/>
          <a:p>
            <a:pPr eaLnBrk="1" hangingPunct="1"/>
            <a:r>
              <a:rPr lang="en-US" altLang="en-US"/>
              <a:t>References</a:t>
            </a:r>
          </a:p>
        </p:txBody>
      </p:sp>
      <p:sp>
        <p:nvSpPr>
          <p:cNvPr id="44036"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ACA1499-7B6C-4D64-A806-6EC45A2DEF8E}" type="slidenum">
              <a:rPr lang="en-US" altLang="zh-CN" sz="1600" smtClean="0">
                <a:solidFill>
                  <a:schemeClr val="bg1"/>
                </a:solidFill>
              </a:rPr>
              <a:pPr>
                <a:spcBef>
                  <a:spcPct val="0"/>
                </a:spcBef>
                <a:buFontTx/>
                <a:buNone/>
              </a:pPr>
              <a:t>35</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p:cNvSpPr>
            <a:spLocks noGrp="1"/>
          </p:cNvSpPr>
          <p:nvPr>
            <p:ph idx="1"/>
          </p:nvPr>
        </p:nvSpPr>
        <p:spPr/>
        <p:txBody>
          <a:bodyPr/>
          <a:lstStyle/>
          <a:p>
            <a:pPr eaLnBrk="1" hangingPunct="1"/>
            <a:r>
              <a:rPr lang="en-US" altLang="en-US" dirty="0"/>
              <a:t>Why not just trust the cloud provider? </a:t>
            </a:r>
          </a:p>
          <a:p>
            <a:pPr eaLnBrk="1" hangingPunct="1"/>
            <a:r>
              <a:rPr lang="en-US" altLang="en-US" dirty="0"/>
              <a:t>Are there alternative architectures for searchable encryption?</a:t>
            </a:r>
          </a:p>
          <a:p>
            <a:pPr lvl="1" eaLnBrk="1" hangingPunct="1"/>
            <a:r>
              <a:rPr lang="en-US" altLang="en-US" dirty="0"/>
              <a:t>Keep the index on the client? </a:t>
            </a:r>
          </a:p>
          <a:p>
            <a:pPr lvl="1" eaLnBrk="1" hangingPunct="1"/>
            <a:r>
              <a:rPr lang="en-US" altLang="en-US" dirty="0"/>
              <a:t>Use two cloud providers?</a:t>
            </a:r>
          </a:p>
          <a:p>
            <a:pPr eaLnBrk="1" hangingPunct="1"/>
            <a:r>
              <a:rPr lang="en-US" altLang="en-US" dirty="0"/>
              <a:t>What other </a:t>
            </a:r>
            <a:r>
              <a:rPr lang="en-US" altLang="en-US"/>
              <a:t>problems could </a:t>
            </a:r>
            <a:r>
              <a:rPr lang="en-US" altLang="en-US" dirty="0"/>
              <a:t>be solved using Private Set Intersection?</a:t>
            </a:r>
          </a:p>
        </p:txBody>
      </p:sp>
      <p:sp>
        <p:nvSpPr>
          <p:cNvPr id="46083" name="Title 2"/>
          <p:cNvSpPr>
            <a:spLocks noGrp="1"/>
          </p:cNvSpPr>
          <p:nvPr>
            <p:ph type="title"/>
          </p:nvPr>
        </p:nvSpPr>
        <p:spPr/>
        <p:txBody>
          <a:bodyPr/>
          <a:lstStyle/>
          <a:p>
            <a:pPr eaLnBrk="1" hangingPunct="1"/>
            <a:r>
              <a:rPr lang="en-US" altLang="en-US"/>
              <a:t>Discussion Questions</a:t>
            </a:r>
          </a:p>
        </p:txBody>
      </p:sp>
      <p:sp>
        <p:nvSpPr>
          <p:cNvPr id="46084"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A1EC792-B8E1-4DDE-97FC-7A4268A1F338}" type="slidenum">
              <a:rPr lang="en-US" altLang="zh-CN" sz="1600" smtClean="0">
                <a:solidFill>
                  <a:schemeClr val="bg1"/>
                </a:solidFill>
              </a:rPr>
              <a:pPr>
                <a:spcBef>
                  <a:spcPct val="0"/>
                </a:spcBef>
                <a:buFontTx/>
                <a:buNone/>
              </a:pPr>
              <a:t>36</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2800" dirty="0" err="1"/>
              <a:t>Ciphertext</a:t>
            </a:r>
            <a:r>
              <a:rPr lang="en-US" sz="2800" dirty="0"/>
              <a:t>-only attacks</a:t>
            </a:r>
          </a:p>
          <a:p>
            <a:r>
              <a:rPr lang="en-US" sz="2800" dirty="0"/>
              <a:t>Known-plaintext attacks</a:t>
            </a:r>
          </a:p>
          <a:p>
            <a:r>
              <a:rPr lang="en-US" sz="2800" dirty="0"/>
              <a:t>Chosen-plaintext attacks</a:t>
            </a:r>
          </a:p>
          <a:p>
            <a:r>
              <a:rPr lang="en-US" sz="2800" dirty="0"/>
              <a:t>Chosen-</a:t>
            </a:r>
            <a:r>
              <a:rPr lang="en-US" sz="2800" dirty="0" err="1"/>
              <a:t>ciphertext</a:t>
            </a:r>
            <a:r>
              <a:rPr lang="en-US" sz="2800" dirty="0"/>
              <a:t> attacks</a:t>
            </a:r>
          </a:p>
          <a:p>
            <a:endParaRPr lang="en-US" dirty="0"/>
          </a:p>
        </p:txBody>
      </p:sp>
      <p:sp>
        <p:nvSpPr>
          <p:cNvPr id="5" name="Content Placeholder 4"/>
          <p:cNvSpPr>
            <a:spLocks noGrp="1"/>
          </p:cNvSpPr>
          <p:nvPr>
            <p:ph sz="half" idx="2"/>
          </p:nvPr>
        </p:nvSpPr>
        <p:spPr/>
        <p:txBody>
          <a:bodyPr/>
          <a:lstStyle/>
          <a:p>
            <a:pPr marL="0" lvl="0" indent="0">
              <a:buNone/>
            </a:pPr>
            <a:r>
              <a:rPr lang="en-US" smtClean="0">
                <a:solidFill>
                  <a:prstClr val="black"/>
                </a:solidFill>
              </a:rPr>
              <a:t>Indistinguishability </a:t>
            </a:r>
            <a:r>
              <a:rPr lang="en-US" dirty="0" smtClean="0">
                <a:solidFill>
                  <a:prstClr val="black"/>
                </a:solidFill>
              </a:rPr>
              <a:t>under Chosen Plaintext Attack</a:t>
            </a:r>
          </a:p>
          <a:p>
            <a:pPr marL="0" lvl="0" indent="0">
              <a:buNone/>
            </a:pPr>
            <a:r>
              <a:rPr lang="en-US" dirty="0" smtClean="0">
                <a:solidFill>
                  <a:prstClr val="black"/>
                </a:solidFill>
              </a:rPr>
              <a:t>(</a:t>
            </a:r>
            <a:r>
              <a:rPr lang="en-US" dirty="0">
                <a:solidFill>
                  <a:prstClr val="black"/>
                </a:solidFill>
              </a:rPr>
              <a:t>IND-CPA)</a:t>
            </a:r>
          </a:p>
          <a:p>
            <a:pPr lvl="1"/>
            <a:r>
              <a:rPr lang="en-US" dirty="0">
                <a:solidFill>
                  <a:prstClr val="black"/>
                </a:solidFill>
              </a:rPr>
              <a:t>Adversary can’t distinguish pairs of ciphertexts with respect to their plaintexts</a:t>
            </a:r>
          </a:p>
          <a:p>
            <a:pPr lvl="1"/>
            <a:r>
              <a:rPr lang="en-US" dirty="0">
                <a:solidFill>
                  <a:prstClr val="black"/>
                </a:solidFill>
              </a:rPr>
              <a:t>Nondeterministic encryption scheme </a:t>
            </a:r>
            <a:br>
              <a:rPr lang="en-US" dirty="0">
                <a:solidFill>
                  <a:prstClr val="black"/>
                </a:solidFill>
              </a:rPr>
            </a:br>
            <a:r>
              <a:rPr lang="en-US" dirty="0">
                <a:solidFill>
                  <a:prstClr val="black"/>
                </a:solidFill>
              </a:rPr>
              <a:t>(E</a:t>
            </a:r>
            <a:r>
              <a:rPr lang="en-US" baseline="-25000" dirty="0">
                <a:solidFill>
                  <a:prstClr val="black"/>
                </a:solidFill>
              </a:rPr>
              <a:t>K</a:t>
            </a:r>
            <a:r>
              <a:rPr lang="en-US" dirty="0">
                <a:solidFill>
                  <a:prstClr val="black"/>
                </a:solidFill>
              </a:rPr>
              <a:t>(m) is really E</a:t>
            </a:r>
            <a:r>
              <a:rPr lang="en-US" baseline="-25000" dirty="0">
                <a:solidFill>
                  <a:prstClr val="black"/>
                </a:solidFill>
              </a:rPr>
              <a:t>K</a:t>
            </a:r>
            <a:r>
              <a:rPr lang="en-US" dirty="0">
                <a:solidFill>
                  <a:prstClr val="black"/>
                </a:solidFill>
              </a:rPr>
              <a:t>(m, r)  for some random r)</a:t>
            </a:r>
          </a:p>
          <a:p>
            <a:endParaRPr lang="en-US" dirty="0"/>
          </a:p>
        </p:txBody>
      </p:sp>
      <p:sp>
        <p:nvSpPr>
          <p:cNvPr id="3" name="Title 2"/>
          <p:cNvSpPr>
            <a:spLocks noGrp="1"/>
          </p:cNvSpPr>
          <p:nvPr>
            <p:ph type="title"/>
          </p:nvPr>
        </p:nvSpPr>
        <p:spPr/>
        <p:txBody>
          <a:bodyPr>
            <a:normAutofit/>
          </a:bodyPr>
          <a:lstStyle/>
          <a:p>
            <a:r>
              <a:rPr lang="en-US" dirty="0"/>
              <a:t>Background: Threat Model</a:t>
            </a:r>
          </a:p>
        </p:txBody>
      </p:sp>
      <p:sp>
        <p:nvSpPr>
          <p:cNvPr id="4" name="Slide Number Placeholder 3"/>
          <p:cNvSpPr>
            <a:spLocks noGrp="1"/>
          </p:cNvSpPr>
          <p:nvPr>
            <p:ph type="sldNum" sz="quarter" idx="10"/>
          </p:nvPr>
        </p:nvSpPr>
        <p:spPr/>
        <p:txBody>
          <a:bodyPr/>
          <a:lstStyle/>
          <a:p>
            <a:pPr>
              <a:defRPr/>
            </a:pPr>
            <a:fld id="{E8D0CF10-5A95-4088-9A27-552DBD3388D0}" type="slidenum">
              <a:rPr lang="en-US" altLang="zh-CN" smtClean="0"/>
              <a:pPr>
                <a:defRPr/>
              </a:pPr>
              <a:t>4</a:t>
            </a:fld>
            <a:endParaRPr lang="en-US" altLang="zh-CN"/>
          </a:p>
        </p:txBody>
      </p:sp>
    </p:spTree>
    <p:extLst>
      <p:ext uri="{BB962C8B-B14F-4D97-AF65-F5344CB8AC3E}">
        <p14:creationId xmlns:p14="http://schemas.microsoft.com/office/powerpoint/2010/main" val="2631324675"/>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ctrTitle"/>
          </p:nvPr>
        </p:nvSpPr>
        <p:spPr/>
        <p:txBody>
          <a:bodyPr/>
          <a:lstStyle/>
          <a:p>
            <a:pPr eaLnBrk="1" hangingPunct="1"/>
            <a:r>
              <a:rPr lang="en-US" altLang="en-US" dirty="0" smtClean="0"/>
              <a:t>463.4.1 </a:t>
            </a:r>
            <a:r>
              <a:rPr lang="en-US" altLang="en-US" dirty="0"/>
              <a:t/>
            </a:r>
            <a:br>
              <a:rPr lang="en-US" altLang="en-US" dirty="0"/>
            </a:br>
            <a:r>
              <a:rPr lang="en-US" altLang="en-US" dirty="0"/>
              <a:t>Crypto Constructs: Homomorphic Encryption</a:t>
            </a:r>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228600" y="1447800"/>
            <a:ext cx="8686800" cy="2819400"/>
          </a:xfrm>
        </p:spPr>
        <p:txBody>
          <a:bodyPr/>
          <a:lstStyle/>
          <a:p>
            <a:pPr marL="514350" indent="-514350">
              <a:buFont typeface="Calibri" panose="020F0502020204030204" pitchFamily="34" charset="0"/>
              <a:buAutoNum type="arabicPeriod"/>
            </a:pPr>
            <a:r>
              <a:rPr lang="en-US" altLang="en-US" sz="2800"/>
              <a:t>Encrypt data</a:t>
            </a:r>
          </a:p>
          <a:p>
            <a:pPr marL="514350" indent="-514350">
              <a:buFont typeface="Calibri" panose="020F0502020204030204" pitchFamily="34" charset="0"/>
              <a:buAutoNum type="arabicPeriod"/>
            </a:pPr>
            <a:r>
              <a:rPr lang="en-US" altLang="en-US" sz="2800"/>
              <a:t>Send it to the cloud</a:t>
            </a:r>
          </a:p>
          <a:p>
            <a:pPr marL="514350" indent="-514350">
              <a:buFont typeface="Calibri" panose="020F0502020204030204" pitchFamily="34" charset="0"/>
              <a:buAutoNum type="arabicPeriod"/>
            </a:pPr>
            <a:r>
              <a:rPr lang="en-US" altLang="en-US" sz="2800"/>
              <a:t>Ask the cloud to perform operations</a:t>
            </a:r>
          </a:p>
          <a:p>
            <a:pPr marL="914400" lvl="1" indent="-514350"/>
            <a:r>
              <a:rPr lang="en-US" altLang="en-US" sz="2400"/>
              <a:t>Compute, search, sort</a:t>
            </a:r>
          </a:p>
          <a:p>
            <a:pPr marL="514350" indent="-514350"/>
            <a:r>
              <a:rPr lang="en-US" altLang="en-US" sz="2800"/>
              <a:t>Keeping data encrypted throughout the operation</a:t>
            </a:r>
          </a:p>
        </p:txBody>
      </p:sp>
      <p:sp>
        <p:nvSpPr>
          <p:cNvPr id="16387" name="Title 2"/>
          <p:cNvSpPr>
            <a:spLocks noGrp="1"/>
          </p:cNvSpPr>
          <p:nvPr>
            <p:ph type="title"/>
          </p:nvPr>
        </p:nvSpPr>
        <p:spPr/>
        <p:txBody>
          <a:bodyPr/>
          <a:lstStyle/>
          <a:p>
            <a:r>
              <a:rPr lang="en-US" altLang="en-US"/>
              <a:t>What if we could…</a:t>
            </a:r>
          </a:p>
        </p:txBody>
      </p:sp>
      <p:sp>
        <p:nvSpPr>
          <p:cNvPr id="16388"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5302138-62D5-4BED-AC75-F1DB2312139C}" type="slidenum">
              <a:rPr lang="en-US" altLang="zh-CN" sz="1600" smtClean="0">
                <a:solidFill>
                  <a:schemeClr val="bg1"/>
                </a:solidFill>
              </a:rPr>
              <a:pPr>
                <a:spcBef>
                  <a:spcPct val="0"/>
                </a:spcBef>
                <a:buFontTx/>
                <a:buNone/>
              </a:pPr>
              <a:t>6</a:t>
            </a:fld>
            <a:endParaRPr lang="en-US" altLang="zh-CN" sz="1600">
              <a:solidFill>
                <a:schemeClr val="bg1"/>
              </a:solidFill>
            </a:endParaRPr>
          </a:p>
        </p:txBody>
      </p:sp>
      <p:sp>
        <p:nvSpPr>
          <p:cNvPr id="2" name="TextBox 1"/>
          <p:cNvSpPr txBox="1">
            <a:spLocks noChangeArrowheads="1"/>
          </p:cNvSpPr>
          <p:nvPr/>
        </p:nvSpPr>
        <p:spPr bwMode="auto">
          <a:xfrm>
            <a:off x="592138" y="4267200"/>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a:latin typeface="Arial" panose="020B0604020202020204" pitchFamily="34" charset="0"/>
              </a:rPr>
              <a:t>Client</a:t>
            </a:r>
          </a:p>
        </p:txBody>
      </p:sp>
      <p:sp>
        <p:nvSpPr>
          <p:cNvPr id="6" name="TextBox 5"/>
          <p:cNvSpPr txBox="1">
            <a:spLocks noChangeArrowheads="1"/>
          </p:cNvSpPr>
          <p:nvPr/>
        </p:nvSpPr>
        <p:spPr bwMode="auto">
          <a:xfrm>
            <a:off x="7151688" y="4227002"/>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a:latin typeface="Arial" panose="020B0604020202020204" pitchFamily="34" charset="0"/>
              </a:rPr>
              <a:t>Cloud</a:t>
            </a:r>
          </a:p>
        </p:txBody>
      </p:sp>
      <p:grpSp>
        <p:nvGrpSpPr>
          <p:cNvPr id="8" name="Group 7"/>
          <p:cNvGrpSpPr>
            <a:grpSpLocks/>
          </p:cNvGrpSpPr>
          <p:nvPr/>
        </p:nvGrpSpPr>
        <p:grpSpPr bwMode="auto">
          <a:xfrm>
            <a:off x="2355850" y="4495800"/>
            <a:ext cx="3867150" cy="457200"/>
            <a:chOff x="2381250" y="4572000"/>
            <a:chExt cx="3867150" cy="457200"/>
          </a:xfrm>
        </p:grpSpPr>
        <p:cxnSp>
          <p:nvCxnSpPr>
            <p:cNvPr id="4" name="Straight Arrow Connector 3"/>
            <p:cNvCxnSpPr/>
            <p:nvPr/>
          </p:nvCxnSpPr>
          <p:spPr>
            <a:xfrm>
              <a:off x="2381250" y="5029200"/>
              <a:ext cx="386715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399" name="TextBox 6"/>
            <p:cNvSpPr txBox="1">
              <a:spLocks noChangeArrowheads="1"/>
            </p:cNvSpPr>
            <p:nvPr/>
          </p:nvSpPr>
          <p:spPr bwMode="auto">
            <a:xfrm>
              <a:off x="3057525" y="4572000"/>
              <a:ext cx="2514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i="1" dirty="0">
                  <a:latin typeface="Arial" panose="020B0604020202020204" pitchFamily="34" charset="0"/>
                </a:rPr>
                <a:t>E(x), f</a:t>
              </a:r>
            </a:p>
          </p:txBody>
        </p:sp>
      </p:grpSp>
      <p:grpSp>
        <p:nvGrpSpPr>
          <p:cNvPr id="13" name="Group 12"/>
          <p:cNvGrpSpPr>
            <a:grpSpLocks/>
          </p:cNvGrpSpPr>
          <p:nvPr/>
        </p:nvGrpSpPr>
        <p:grpSpPr bwMode="auto">
          <a:xfrm>
            <a:off x="2308225" y="5640388"/>
            <a:ext cx="3867150" cy="463550"/>
            <a:chOff x="2333625" y="4572000"/>
            <a:chExt cx="3867151" cy="463622"/>
          </a:xfrm>
        </p:grpSpPr>
        <p:cxnSp>
          <p:nvCxnSpPr>
            <p:cNvPr id="14" name="Straight Arrow Connector 13"/>
            <p:cNvCxnSpPr/>
            <p:nvPr/>
          </p:nvCxnSpPr>
          <p:spPr>
            <a:xfrm flipH="1">
              <a:off x="2333625" y="5035622"/>
              <a:ext cx="386715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397" name="TextBox 14"/>
            <p:cNvSpPr txBox="1">
              <a:spLocks noChangeArrowheads="1"/>
            </p:cNvSpPr>
            <p:nvPr/>
          </p:nvSpPr>
          <p:spPr bwMode="auto">
            <a:xfrm>
              <a:off x="3057525" y="4572000"/>
              <a:ext cx="2514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i="1" dirty="0">
                  <a:latin typeface="Arial" panose="020B0604020202020204" pitchFamily="34" charset="0"/>
                </a:rPr>
                <a:t>E(f(x))</a:t>
              </a:r>
            </a:p>
          </p:txBody>
        </p:sp>
      </p:grpSp>
      <p:sp>
        <p:nvSpPr>
          <p:cNvPr id="22" name="TextBox 21"/>
          <p:cNvSpPr txBox="1">
            <a:spLocks noChangeArrowheads="1"/>
          </p:cNvSpPr>
          <p:nvPr/>
        </p:nvSpPr>
        <p:spPr bwMode="auto">
          <a:xfrm>
            <a:off x="6556375" y="5283230"/>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i="1" dirty="0">
                <a:latin typeface="Arial" panose="020B0604020202020204" pitchFamily="34" charset="0"/>
              </a:rPr>
              <a:t>f*</a:t>
            </a:r>
          </a:p>
        </p:txBody>
      </p:sp>
      <p:pic>
        <p:nvPicPr>
          <p:cNvPr id="23" name="Picture 22" descr="database_server_icon_visi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8543" y="4695855"/>
            <a:ext cx="8921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2163" y="4764086"/>
            <a:ext cx="1047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p:nvSpPr>
        <p:spPr bwMode="auto">
          <a:xfrm>
            <a:off x="6773862" y="5955959"/>
            <a:ext cx="21415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i="1" dirty="0">
                <a:latin typeface="Arial" panose="020B0604020202020204" pitchFamily="34" charset="0"/>
              </a:rPr>
              <a:t>f*(E(x)) = E(f(x))</a:t>
            </a:r>
          </a:p>
        </p:txBody>
      </p:sp>
      <p:sp>
        <p:nvSpPr>
          <p:cNvPr id="18" name="TextBox 17"/>
          <p:cNvSpPr txBox="1">
            <a:spLocks noChangeArrowheads="1"/>
          </p:cNvSpPr>
          <p:nvPr/>
        </p:nvSpPr>
        <p:spPr bwMode="auto">
          <a:xfrm>
            <a:off x="1644651" y="5218112"/>
            <a:ext cx="75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i="1" dirty="0">
                <a:latin typeface="Arial" panose="020B0604020202020204" pitchFamily="34" charset="0"/>
              </a:rPr>
              <a:t>x</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22"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1"/>
          <p:cNvSpPr>
            <a:spLocks noGrp="1"/>
          </p:cNvSpPr>
          <p:nvPr>
            <p:ph idx="1"/>
          </p:nvPr>
        </p:nvSpPr>
        <p:spPr>
          <a:xfrm>
            <a:off x="228600" y="1447800"/>
            <a:ext cx="8686800" cy="2057400"/>
          </a:xfrm>
        </p:spPr>
        <p:txBody>
          <a:bodyPr/>
          <a:lstStyle/>
          <a:p>
            <a:r>
              <a:rPr lang="en-US" altLang="en-US" sz="2800"/>
              <a:t>[RAD78] Originally idea introduced by Rivest, Adleman, and Dertouzos</a:t>
            </a:r>
          </a:p>
          <a:p>
            <a:r>
              <a:rPr lang="en-US" altLang="en-US" sz="2800"/>
              <a:t>Proposed several privacy homomorphisms, but none of them were secure against chosen-plaintext attacks</a:t>
            </a:r>
          </a:p>
        </p:txBody>
      </p:sp>
      <p:sp>
        <p:nvSpPr>
          <p:cNvPr id="17411" name="Title 2"/>
          <p:cNvSpPr>
            <a:spLocks noGrp="1"/>
          </p:cNvSpPr>
          <p:nvPr>
            <p:ph type="title"/>
          </p:nvPr>
        </p:nvSpPr>
        <p:spPr/>
        <p:txBody>
          <a:bodyPr/>
          <a:lstStyle/>
          <a:p>
            <a:r>
              <a:rPr lang="en-US" altLang="en-US"/>
              <a:t>Privacy Homomorphisms</a:t>
            </a:r>
          </a:p>
        </p:txBody>
      </p:sp>
      <p:sp>
        <p:nvSpPr>
          <p:cNvPr id="17412"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A990218-0035-4503-8AA8-D93607E0F840}" type="slidenum">
              <a:rPr lang="en-US" altLang="zh-CN" sz="1600" smtClean="0">
                <a:solidFill>
                  <a:schemeClr val="bg1"/>
                </a:solidFill>
              </a:rPr>
              <a:pPr>
                <a:spcBef>
                  <a:spcPct val="0"/>
                </a:spcBef>
                <a:buFontTx/>
                <a:buNone/>
              </a:pPr>
              <a:t>7</a:t>
            </a:fld>
            <a:endParaRPr lang="en-US" altLang="zh-CN" sz="1600">
              <a:solidFill>
                <a:schemeClr val="bg1"/>
              </a:solidFill>
            </a:endParaRPr>
          </a:p>
        </p:txBody>
      </p:sp>
      <p:grpSp>
        <p:nvGrpSpPr>
          <p:cNvPr id="17413" name="Group 17"/>
          <p:cNvGrpSpPr>
            <a:grpSpLocks/>
          </p:cNvGrpSpPr>
          <p:nvPr/>
        </p:nvGrpSpPr>
        <p:grpSpPr bwMode="auto">
          <a:xfrm>
            <a:off x="1276350" y="3810000"/>
            <a:ext cx="1246188" cy="1489075"/>
            <a:chOff x="1085850" y="3689866"/>
            <a:chExt cx="1246853" cy="1488409"/>
          </a:xfrm>
        </p:grpSpPr>
        <p:grpSp>
          <p:nvGrpSpPr>
            <p:cNvPr id="17424" name="Group 15"/>
            <p:cNvGrpSpPr>
              <a:grpSpLocks/>
            </p:cNvGrpSpPr>
            <p:nvPr/>
          </p:nvGrpSpPr>
          <p:grpSpPr bwMode="auto">
            <a:xfrm>
              <a:off x="1371600" y="4186647"/>
              <a:ext cx="609600" cy="480603"/>
              <a:chOff x="1371600" y="4186647"/>
              <a:chExt cx="609600" cy="480603"/>
            </a:xfrm>
          </p:grpSpPr>
          <p:sp>
            <p:nvSpPr>
              <p:cNvPr id="2" name="Trapezoid 1"/>
              <p:cNvSpPr/>
              <p:nvPr/>
            </p:nvSpPr>
            <p:spPr>
              <a:xfrm rot="10800000">
                <a:off x="1371752" y="4191292"/>
                <a:ext cx="609925" cy="476037"/>
              </a:xfrm>
              <a:prstGeom prst="trapezoid">
                <a:avLst>
                  <a:gd name="adj" fmla="val 33258"/>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p>
            </p:txBody>
          </p:sp>
          <p:sp>
            <p:nvSpPr>
              <p:cNvPr id="17429" name="TextBox 14"/>
              <p:cNvSpPr txBox="1">
                <a:spLocks noChangeArrowheads="1"/>
              </p:cNvSpPr>
              <p:nvPr/>
            </p:nvSpPr>
            <p:spPr bwMode="auto">
              <a:xfrm>
                <a:off x="1447800" y="4186647"/>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1">
                    <a:latin typeface="Arial" panose="020B0604020202020204" pitchFamily="34" charset="0"/>
                  </a:rPr>
                  <a:t>□</a:t>
                </a:r>
              </a:p>
            </p:txBody>
          </p:sp>
        </p:grpSp>
        <p:sp>
          <p:nvSpPr>
            <p:cNvPr id="17425" name="TextBox 16"/>
            <p:cNvSpPr txBox="1">
              <a:spLocks noChangeArrowheads="1"/>
            </p:cNvSpPr>
            <p:nvPr/>
          </p:nvSpPr>
          <p:spPr bwMode="auto">
            <a:xfrm>
              <a:off x="1085850" y="3689866"/>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i="1">
                  <a:latin typeface="Arial" panose="020B0604020202020204" pitchFamily="34" charset="0"/>
                </a:rPr>
                <a:t>x</a:t>
              </a:r>
            </a:p>
          </p:txBody>
        </p:sp>
        <p:sp>
          <p:nvSpPr>
            <p:cNvPr id="17426" name="TextBox 20"/>
            <p:cNvSpPr txBox="1">
              <a:spLocks noChangeArrowheads="1"/>
            </p:cNvSpPr>
            <p:nvPr/>
          </p:nvSpPr>
          <p:spPr bwMode="auto">
            <a:xfrm>
              <a:off x="1951703" y="3689866"/>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i="1">
                  <a:latin typeface="Arial" panose="020B0604020202020204" pitchFamily="34" charset="0"/>
                </a:rPr>
                <a:t>y</a:t>
              </a:r>
            </a:p>
          </p:txBody>
        </p:sp>
        <p:sp>
          <p:nvSpPr>
            <p:cNvPr id="17427" name="TextBox 21"/>
            <p:cNvSpPr txBox="1">
              <a:spLocks noChangeArrowheads="1"/>
            </p:cNvSpPr>
            <p:nvPr/>
          </p:nvSpPr>
          <p:spPr bwMode="auto">
            <a:xfrm>
              <a:off x="1276350" y="4808943"/>
              <a:ext cx="800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i="1">
                  <a:latin typeface="Arial" panose="020B0604020202020204" pitchFamily="34" charset="0"/>
                </a:rPr>
                <a:t>x</a:t>
              </a:r>
              <a:r>
                <a:rPr lang="en-US" altLang="en-US" sz="1800" b="1">
                  <a:latin typeface="Arial" panose="020B0604020202020204" pitchFamily="34" charset="0"/>
                </a:rPr>
                <a:t>□</a:t>
              </a:r>
              <a:r>
                <a:rPr lang="en-US" altLang="en-US" sz="1800" i="1">
                  <a:latin typeface="Arial" panose="020B0604020202020204" pitchFamily="34" charset="0"/>
                </a:rPr>
                <a:t>y</a:t>
              </a:r>
              <a:r>
                <a:rPr lang="en-US" altLang="en-US" sz="1800">
                  <a:latin typeface="Arial" panose="020B0604020202020204" pitchFamily="34" charset="0"/>
                </a:rPr>
                <a:t> </a:t>
              </a:r>
            </a:p>
          </p:txBody>
        </p:sp>
      </p:grpSp>
      <p:grpSp>
        <p:nvGrpSpPr>
          <p:cNvPr id="17414" name="Group 23"/>
          <p:cNvGrpSpPr>
            <a:grpSpLocks/>
          </p:cNvGrpSpPr>
          <p:nvPr/>
        </p:nvGrpSpPr>
        <p:grpSpPr bwMode="auto">
          <a:xfrm>
            <a:off x="5029200" y="3810000"/>
            <a:ext cx="3124200" cy="1489075"/>
            <a:chOff x="171450" y="3689866"/>
            <a:chExt cx="3124200" cy="1488409"/>
          </a:xfrm>
        </p:grpSpPr>
        <p:grpSp>
          <p:nvGrpSpPr>
            <p:cNvPr id="17418" name="Group 24"/>
            <p:cNvGrpSpPr>
              <a:grpSpLocks/>
            </p:cNvGrpSpPr>
            <p:nvPr/>
          </p:nvGrpSpPr>
          <p:grpSpPr bwMode="auto">
            <a:xfrm>
              <a:off x="1371600" y="4186647"/>
              <a:ext cx="609600" cy="480603"/>
              <a:chOff x="1371600" y="4186647"/>
              <a:chExt cx="609600" cy="480603"/>
            </a:xfrm>
          </p:grpSpPr>
          <p:sp>
            <p:nvSpPr>
              <p:cNvPr id="29" name="Trapezoid 28"/>
              <p:cNvSpPr/>
              <p:nvPr/>
            </p:nvSpPr>
            <p:spPr>
              <a:xfrm rot="10800000">
                <a:off x="1371600" y="4191292"/>
                <a:ext cx="609600" cy="476037"/>
              </a:xfrm>
              <a:prstGeom prst="trapezoid">
                <a:avLst>
                  <a:gd name="adj" fmla="val 33258"/>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en-US" dirty="0"/>
              </a:p>
            </p:txBody>
          </p:sp>
          <p:sp>
            <p:nvSpPr>
              <p:cNvPr id="17423" name="TextBox 29"/>
              <p:cNvSpPr txBox="1">
                <a:spLocks noChangeArrowheads="1"/>
              </p:cNvSpPr>
              <p:nvPr/>
            </p:nvSpPr>
            <p:spPr bwMode="auto">
              <a:xfrm>
                <a:off x="1447800" y="4186647"/>
                <a:ext cx="457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400" b="1">
                    <a:latin typeface="Arial" panose="020B0604020202020204" pitchFamily="34" charset="0"/>
                  </a:rPr>
                  <a:t>○</a:t>
                </a:r>
              </a:p>
            </p:txBody>
          </p:sp>
        </p:grpSp>
        <p:sp>
          <p:nvSpPr>
            <p:cNvPr id="17419" name="TextBox 25"/>
            <p:cNvSpPr txBox="1">
              <a:spLocks noChangeArrowheads="1"/>
            </p:cNvSpPr>
            <p:nvPr/>
          </p:nvSpPr>
          <p:spPr bwMode="auto">
            <a:xfrm>
              <a:off x="571499" y="3689866"/>
              <a:ext cx="1104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i="1" dirty="0">
                  <a:latin typeface="Arial" panose="020B0604020202020204" pitchFamily="34" charset="0"/>
                </a:rPr>
                <a:t>E(x)</a:t>
              </a:r>
            </a:p>
          </p:txBody>
        </p:sp>
        <p:sp>
          <p:nvSpPr>
            <p:cNvPr id="17420" name="TextBox 26"/>
            <p:cNvSpPr txBox="1">
              <a:spLocks noChangeArrowheads="1"/>
            </p:cNvSpPr>
            <p:nvPr/>
          </p:nvSpPr>
          <p:spPr bwMode="auto">
            <a:xfrm>
              <a:off x="1796231" y="3689866"/>
              <a:ext cx="1009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i="1" dirty="0">
                  <a:latin typeface="Arial" panose="020B0604020202020204" pitchFamily="34" charset="0"/>
                </a:rPr>
                <a:t>E(y)</a:t>
              </a:r>
            </a:p>
          </p:txBody>
        </p:sp>
        <p:sp>
          <p:nvSpPr>
            <p:cNvPr id="17421" name="TextBox 27"/>
            <p:cNvSpPr txBox="1">
              <a:spLocks noChangeArrowheads="1"/>
            </p:cNvSpPr>
            <p:nvPr/>
          </p:nvSpPr>
          <p:spPr bwMode="auto">
            <a:xfrm>
              <a:off x="171450" y="4808943"/>
              <a:ext cx="3124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i="1" dirty="0">
                  <a:latin typeface="Arial" panose="020B0604020202020204" pitchFamily="34" charset="0"/>
                </a:rPr>
                <a:t>E(x)</a:t>
              </a:r>
              <a:r>
                <a:rPr lang="en-US" altLang="en-US" sz="1800" b="1" dirty="0">
                  <a:latin typeface="Arial" panose="020B0604020202020204" pitchFamily="34" charset="0"/>
                </a:rPr>
                <a:t>○</a:t>
              </a:r>
              <a:r>
                <a:rPr lang="en-US" altLang="en-US" sz="1800" i="1" dirty="0">
                  <a:latin typeface="Arial" panose="020B0604020202020204" pitchFamily="34" charset="0"/>
                </a:rPr>
                <a:t>E(y)</a:t>
              </a:r>
              <a:endParaRPr lang="en-US" altLang="en-US" sz="1800" dirty="0">
                <a:latin typeface="Arial" panose="020B0604020202020204" pitchFamily="34" charset="0"/>
              </a:endParaRPr>
            </a:p>
          </p:txBody>
        </p:sp>
      </p:grpSp>
      <p:cxnSp>
        <p:nvCxnSpPr>
          <p:cNvPr id="20" name="Straight Arrow Connector 19"/>
          <p:cNvCxnSpPr/>
          <p:nvPr/>
        </p:nvCxnSpPr>
        <p:spPr>
          <a:xfrm>
            <a:off x="2895600" y="4306888"/>
            <a:ext cx="2133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flipH="1">
            <a:off x="2895600" y="5105400"/>
            <a:ext cx="2133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417" name="TextBox 34"/>
          <p:cNvSpPr txBox="1">
            <a:spLocks noChangeArrowheads="1"/>
          </p:cNvSpPr>
          <p:nvPr/>
        </p:nvSpPr>
        <p:spPr bwMode="auto">
          <a:xfrm>
            <a:off x="342900" y="5756275"/>
            <a:ext cx="845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Privacy homomorphism: Operators (</a:t>
            </a:r>
            <a:r>
              <a:rPr lang="en-US" altLang="en-US" sz="1800" b="1" dirty="0">
                <a:latin typeface="Arial" panose="020B0604020202020204" pitchFamily="34" charset="0"/>
              </a:rPr>
              <a:t>□, ○</a:t>
            </a:r>
            <a:r>
              <a:rPr lang="en-US" altLang="en-US" sz="1800" dirty="0">
                <a:latin typeface="Arial" panose="020B0604020202020204" pitchFamily="34" charset="0"/>
              </a:rPr>
              <a:t>) such that </a:t>
            </a:r>
            <a:r>
              <a:rPr lang="en-US" altLang="en-US" sz="1800" i="1" dirty="0">
                <a:latin typeface="Arial" panose="020B0604020202020204" pitchFamily="34" charset="0"/>
              </a:rPr>
              <a:t>E(x)</a:t>
            </a:r>
            <a:r>
              <a:rPr lang="en-US" altLang="en-US" sz="1800" b="1" dirty="0">
                <a:latin typeface="Arial" panose="020B0604020202020204" pitchFamily="34" charset="0"/>
              </a:rPr>
              <a:t>○</a:t>
            </a:r>
            <a:r>
              <a:rPr lang="en-US" altLang="en-US" sz="1800" i="1" dirty="0">
                <a:latin typeface="Arial" panose="020B0604020202020204" pitchFamily="34" charset="0"/>
              </a:rPr>
              <a:t>E(y) = E(</a:t>
            </a:r>
            <a:r>
              <a:rPr lang="en-US" altLang="en-US" sz="1800" i="1" dirty="0" err="1">
                <a:latin typeface="Arial" panose="020B0604020202020204" pitchFamily="34" charset="0"/>
              </a:rPr>
              <a:t>x</a:t>
            </a:r>
            <a:r>
              <a:rPr lang="en-US" altLang="en-US" sz="1800" b="1" dirty="0" err="1">
                <a:latin typeface="Arial" panose="020B0604020202020204" pitchFamily="34" charset="0"/>
              </a:rPr>
              <a:t>□</a:t>
            </a:r>
            <a:r>
              <a:rPr lang="en-US" altLang="en-US" sz="1800" i="1" dirty="0" err="1">
                <a:latin typeface="Arial" panose="020B0604020202020204" pitchFamily="34" charset="0"/>
              </a:rPr>
              <a:t>y</a:t>
            </a:r>
            <a:r>
              <a:rPr lang="en-US" altLang="en-US" sz="1800" i="1" dirty="0">
                <a:latin typeface="Arial" panose="020B0604020202020204" pitchFamily="34" charset="0"/>
              </a:rPr>
              <a:t>)</a:t>
            </a:r>
            <a:endParaRPr lang="en-US" altLang="en-US" sz="1800" dirty="0">
              <a:latin typeface="Arial" panose="020B0604020202020204" pitchFamily="34" charset="0"/>
            </a:endParaRPr>
          </a:p>
        </p:txBody>
      </p:sp>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p:txBody>
          <a:bodyPr/>
          <a:lstStyle/>
          <a:p>
            <a:r>
              <a:rPr lang="en-US" altLang="en-US" sz="2800" dirty="0"/>
              <a:t>Fully </a:t>
            </a:r>
            <a:r>
              <a:rPr lang="en-US" altLang="en-US" sz="2800" dirty="0" err="1"/>
              <a:t>Homomorphic</a:t>
            </a:r>
            <a:r>
              <a:rPr lang="en-US" altLang="en-US" sz="2800" dirty="0"/>
              <a:t> Encryption (FHE)</a:t>
            </a:r>
          </a:p>
          <a:p>
            <a:pPr lvl="1"/>
            <a:r>
              <a:rPr lang="en-US" altLang="en-US" sz="2400" dirty="0"/>
              <a:t>Two operations: e.g., addition and multiplication</a:t>
            </a:r>
          </a:p>
          <a:p>
            <a:pPr lvl="1"/>
            <a:r>
              <a:rPr lang="en-US" altLang="en-US" sz="2400" dirty="0"/>
              <a:t>E(x (y + z)) = E(x) ◦ (E(y) □ E(z))</a:t>
            </a:r>
          </a:p>
          <a:p>
            <a:pPr lvl="1"/>
            <a:r>
              <a:rPr lang="en-US" altLang="en-US" sz="2400" dirty="0"/>
              <a:t>[Gentry09] First scheme</a:t>
            </a:r>
          </a:p>
          <a:p>
            <a:pPr lvl="1"/>
            <a:r>
              <a:rPr lang="en-US" altLang="en-US" sz="2400" dirty="0"/>
              <a:t>Not efficient</a:t>
            </a:r>
          </a:p>
          <a:p>
            <a:r>
              <a:rPr lang="en-US" altLang="en-US" sz="2800" dirty="0"/>
              <a:t>Partially </a:t>
            </a:r>
            <a:r>
              <a:rPr lang="en-US" altLang="en-US" sz="2800" dirty="0" err="1"/>
              <a:t>Homomorphic</a:t>
            </a:r>
            <a:r>
              <a:rPr lang="en-US" altLang="en-US" sz="2800" dirty="0"/>
              <a:t> Encryption (PHE)</a:t>
            </a:r>
          </a:p>
          <a:p>
            <a:pPr lvl="1"/>
            <a:r>
              <a:rPr lang="en-US" altLang="en-US" sz="2400" dirty="0"/>
              <a:t>Only one operation: e.g., </a:t>
            </a:r>
            <a:r>
              <a:rPr lang="en-US" altLang="en-US" sz="2400" dirty="0" smtClean="0"/>
              <a:t>only multiplication</a:t>
            </a:r>
          </a:p>
          <a:p>
            <a:pPr lvl="1"/>
            <a:r>
              <a:rPr lang="en-US" altLang="en-US" sz="2400" dirty="0"/>
              <a:t>E(x y) = E(x) ◦ E(y)</a:t>
            </a:r>
          </a:p>
          <a:p>
            <a:pPr lvl="1"/>
            <a:r>
              <a:rPr lang="en-US" altLang="en-US" sz="2400" dirty="0" smtClean="0"/>
              <a:t>Many </a:t>
            </a:r>
            <a:r>
              <a:rPr lang="en-US" altLang="en-US" sz="2400" dirty="0"/>
              <a:t>public-key cryptosystems are partially homomorphic, e.g., RSA - </a:t>
            </a:r>
            <a:r>
              <a:rPr lang="en-US" altLang="en-US" sz="2400" dirty="0" smtClean="0"/>
              <a:t>Fairly </a:t>
            </a:r>
            <a:r>
              <a:rPr lang="en-US" altLang="en-US" sz="2400" dirty="0"/>
              <a:t>efficient</a:t>
            </a:r>
          </a:p>
        </p:txBody>
      </p:sp>
      <p:sp>
        <p:nvSpPr>
          <p:cNvPr id="18435" name="Title 2"/>
          <p:cNvSpPr>
            <a:spLocks noGrp="1"/>
          </p:cNvSpPr>
          <p:nvPr>
            <p:ph type="title"/>
          </p:nvPr>
        </p:nvSpPr>
        <p:spPr/>
        <p:txBody>
          <a:bodyPr/>
          <a:lstStyle/>
          <a:p>
            <a:r>
              <a:rPr lang="en-US" altLang="en-US"/>
              <a:t>Homomorphic Encryption</a:t>
            </a:r>
          </a:p>
        </p:txBody>
      </p:sp>
      <p:sp>
        <p:nvSpPr>
          <p:cNvPr id="18436"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2974711-02EB-46C0-9C05-BE9CF1148A1C}" type="slidenum">
              <a:rPr lang="en-US" altLang="zh-CN" sz="1600" smtClean="0">
                <a:solidFill>
                  <a:schemeClr val="bg1"/>
                </a:solidFill>
              </a:rPr>
              <a:pPr>
                <a:spcBef>
                  <a:spcPct val="0"/>
                </a:spcBef>
                <a:buFontTx/>
                <a:buNone/>
              </a:pPr>
              <a:t>8</a:t>
            </a:fld>
            <a:endParaRPr lang="en-US" altLang="zh-CN" sz="1600">
              <a:solidFill>
                <a:schemeClr val="bg1"/>
              </a:solidFill>
            </a:endParaRPr>
          </a:p>
        </p:txBody>
      </p:sp>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p:txBody>
          <a:bodyPr/>
          <a:lstStyle/>
          <a:p>
            <a:r>
              <a:rPr lang="en-US" altLang="en-US"/>
              <a:t>Plain RSA</a:t>
            </a:r>
          </a:p>
        </p:txBody>
      </p:sp>
      <p:sp>
        <p:nvSpPr>
          <p:cNvPr id="19459" name="Slide Number Placeholder 3"/>
          <p:cNvSpPr>
            <a:spLocks noGrp="1"/>
          </p:cNvSpPr>
          <p:nvPr>
            <p:ph type="sldNum" sz="quarter" idx="10"/>
          </p:nvPr>
        </p:nvSpPr>
        <p:spPr bwMode="auto">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0F793C-946C-4210-A2EE-19DAD608332A}" type="slidenum">
              <a:rPr lang="en-US" altLang="zh-CN" sz="1600" smtClean="0">
                <a:solidFill>
                  <a:schemeClr val="bg1"/>
                </a:solidFill>
              </a:rPr>
              <a:pPr>
                <a:spcBef>
                  <a:spcPct val="0"/>
                </a:spcBef>
                <a:buFontTx/>
                <a:buNone/>
              </a:pPr>
              <a:t>9</a:t>
            </a:fld>
            <a:endParaRPr lang="en-US" altLang="zh-CN" sz="1600">
              <a:solidFill>
                <a:schemeClr val="bg1"/>
              </a:solidFill>
            </a:endParaRPr>
          </a:p>
        </p:txBody>
      </p:sp>
      <p:sp>
        <p:nvSpPr>
          <p:cNvPr id="19460" name="TextBox 1"/>
          <p:cNvSpPr txBox="1">
            <a:spLocks noChangeArrowheads="1"/>
          </p:cNvSpPr>
          <p:nvPr/>
        </p:nvSpPr>
        <p:spPr bwMode="auto">
          <a:xfrm>
            <a:off x="7653338" y="6084888"/>
            <a:ext cx="1447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a:latin typeface="Arial" panose="020B0604020202020204" pitchFamily="34" charset="0"/>
              </a:rPr>
              <a:t>[RSA76]</a:t>
            </a:r>
          </a:p>
        </p:txBody>
      </p:sp>
      <p:sp>
        <p:nvSpPr>
          <p:cNvPr id="19461" name="TextBox 1"/>
          <p:cNvSpPr txBox="1">
            <a:spLocks noChangeArrowheads="1"/>
          </p:cNvSpPr>
          <p:nvPr/>
        </p:nvSpPr>
        <p:spPr bwMode="auto">
          <a:xfrm>
            <a:off x="533400" y="2967038"/>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a:latin typeface="Arial" panose="020B0604020202020204" pitchFamily="34" charset="0"/>
              </a:rPr>
              <a:t>Alice</a:t>
            </a:r>
          </a:p>
        </p:txBody>
      </p:sp>
      <p:sp>
        <p:nvSpPr>
          <p:cNvPr id="19462" name="TextBox 6"/>
          <p:cNvSpPr txBox="1">
            <a:spLocks noChangeArrowheads="1"/>
          </p:cNvSpPr>
          <p:nvPr/>
        </p:nvSpPr>
        <p:spPr bwMode="auto">
          <a:xfrm>
            <a:off x="7100888" y="2967038"/>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a:latin typeface="Arial" panose="020B0604020202020204" pitchFamily="34" charset="0"/>
              </a:rPr>
              <a:t>Bob</a:t>
            </a:r>
          </a:p>
        </p:txBody>
      </p:sp>
      <p:sp>
        <p:nvSpPr>
          <p:cNvPr id="19463" name="TextBox 2"/>
          <p:cNvSpPr txBox="1">
            <a:spLocks noChangeArrowheads="1"/>
          </p:cNvSpPr>
          <p:nvPr/>
        </p:nvSpPr>
        <p:spPr bwMode="auto">
          <a:xfrm>
            <a:off x="228600" y="1438275"/>
            <a:ext cx="548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800" dirty="0">
                <a:latin typeface="Arial" panose="020B0604020202020204" pitchFamily="34" charset="0"/>
              </a:rPr>
              <a:t>Setup:</a:t>
            </a:r>
          </a:p>
          <a:p>
            <a:pPr>
              <a:spcBef>
                <a:spcPct val="0"/>
              </a:spcBef>
              <a:buFontTx/>
              <a:buNone/>
            </a:pPr>
            <a:r>
              <a:rPr lang="en-US" altLang="en-US" sz="1800" dirty="0">
                <a:latin typeface="Arial" panose="020B0604020202020204" pitchFamily="34" charset="0"/>
              </a:rPr>
              <a:t>p and q large primes, N = </a:t>
            </a:r>
            <a:r>
              <a:rPr lang="en-US" altLang="en-US" sz="1800" dirty="0" err="1">
                <a:latin typeface="Arial" panose="020B0604020202020204" pitchFamily="34" charset="0"/>
              </a:rPr>
              <a:t>pq</a:t>
            </a:r>
            <a:r>
              <a:rPr lang="en-US" altLang="en-US" sz="1800" dirty="0">
                <a:latin typeface="Arial" panose="020B0604020202020204" pitchFamily="34" charset="0"/>
              </a:rPr>
              <a:t>, φ =(p-1)(q-1), </a:t>
            </a:r>
          </a:p>
          <a:p>
            <a:pPr>
              <a:spcBef>
                <a:spcPct val="0"/>
              </a:spcBef>
              <a:buFontTx/>
              <a:buNone/>
            </a:pPr>
            <a:r>
              <a:rPr lang="en-US" altLang="en-US" sz="1800" dirty="0">
                <a:latin typeface="Arial" panose="020B0604020202020204" pitchFamily="34" charset="0"/>
              </a:rPr>
              <a:t>Take e coprime with φ, </a:t>
            </a:r>
            <a:r>
              <a:rPr lang="en-US" altLang="en-US" sz="1800" dirty="0" smtClean="0">
                <a:latin typeface="Arial" panose="020B0604020202020204" pitchFamily="34" charset="0"/>
              </a:rPr>
              <a:t>and calculate d </a:t>
            </a:r>
            <a:r>
              <a:rPr lang="en-US" altLang="en-US" sz="1800" dirty="0">
                <a:latin typeface="Arial" panose="020B0604020202020204" pitchFamily="34" charset="0"/>
              </a:rPr>
              <a:t>= e</a:t>
            </a:r>
            <a:r>
              <a:rPr lang="en-US" altLang="en-US" sz="1800" baseline="30000" dirty="0">
                <a:latin typeface="Arial" panose="020B0604020202020204" pitchFamily="34" charset="0"/>
              </a:rPr>
              <a:t>-1</a:t>
            </a:r>
            <a:r>
              <a:rPr lang="en-US" altLang="en-US" sz="1800" dirty="0">
                <a:latin typeface="Arial" panose="020B0604020202020204" pitchFamily="34" charset="0"/>
              </a:rPr>
              <a:t> mod φ, </a:t>
            </a:r>
            <a:endParaRPr lang="en-US" altLang="en-US" sz="1800" dirty="0" smtClean="0">
              <a:latin typeface="Arial" panose="020B0604020202020204" pitchFamily="34" charset="0"/>
            </a:endParaRPr>
          </a:p>
          <a:p>
            <a:pPr>
              <a:spcBef>
                <a:spcPct val="0"/>
              </a:spcBef>
              <a:buFontTx/>
              <a:buNone/>
            </a:pPr>
            <a:r>
              <a:rPr lang="en-US" altLang="en-US" sz="1800" dirty="0" smtClean="0">
                <a:latin typeface="Arial" panose="020B0604020202020204" pitchFamily="34" charset="0"/>
              </a:rPr>
              <a:t>K</a:t>
            </a:r>
            <a:r>
              <a:rPr lang="en-US" altLang="en-US" sz="1800" dirty="0">
                <a:latin typeface="Arial" panose="020B0604020202020204" pitchFamily="34" charset="0"/>
              </a:rPr>
              <a:t>’ = (N, d</a:t>
            </a:r>
            <a:r>
              <a:rPr lang="en-US" altLang="en-US" sz="1800" dirty="0" smtClean="0">
                <a:latin typeface="Arial" panose="020B0604020202020204" pitchFamily="34" charset="0"/>
              </a:rPr>
              <a:t>) is the private key</a:t>
            </a:r>
            <a:endParaRPr lang="en-US" altLang="en-US" sz="1800" dirty="0">
              <a:latin typeface="Arial" panose="020B0604020202020204" pitchFamily="34" charset="0"/>
            </a:endParaRPr>
          </a:p>
        </p:txBody>
      </p:sp>
      <p:grpSp>
        <p:nvGrpSpPr>
          <p:cNvPr id="19464" name="Group 8"/>
          <p:cNvGrpSpPr>
            <a:grpSpLocks/>
          </p:cNvGrpSpPr>
          <p:nvPr/>
        </p:nvGrpSpPr>
        <p:grpSpPr bwMode="auto">
          <a:xfrm>
            <a:off x="2438400" y="4322763"/>
            <a:ext cx="4217988" cy="400050"/>
            <a:chOff x="2438400" y="3409890"/>
            <a:chExt cx="4218038" cy="400110"/>
          </a:xfrm>
        </p:grpSpPr>
        <p:cxnSp>
          <p:nvCxnSpPr>
            <p:cNvPr id="6" name="Straight Arrow Connector 5"/>
            <p:cNvCxnSpPr/>
            <p:nvPr/>
          </p:nvCxnSpPr>
          <p:spPr>
            <a:xfrm flipH="1">
              <a:off x="2438400" y="3810000"/>
              <a:ext cx="42180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73" name="TextBox 7"/>
            <p:cNvSpPr txBox="1">
              <a:spLocks noChangeArrowheads="1"/>
            </p:cNvSpPr>
            <p:nvPr/>
          </p:nvSpPr>
          <p:spPr bwMode="auto">
            <a:xfrm>
              <a:off x="3189338" y="3409890"/>
              <a:ext cx="2743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a:latin typeface="Arial" panose="020B0604020202020204" pitchFamily="34" charset="0"/>
                </a:rPr>
                <a:t>c ← m</a:t>
              </a:r>
              <a:r>
                <a:rPr lang="en-US" altLang="en-US" sz="2000" baseline="30000">
                  <a:latin typeface="Arial" panose="020B0604020202020204" pitchFamily="34" charset="0"/>
                </a:rPr>
                <a:t>e</a:t>
              </a:r>
              <a:r>
                <a:rPr lang="en-US" altLang="en-US" sz="2000">
                  <a:latin typeface="Arial" panose="020B0604020202020204" pitchFamily="34" charset="0"/>
                </a:rPr>
                <a:t> mod N</a:t>
              </a:r>
            </a:p>
          </p:txBody>
        </p:sp>
      </p:grpSp>
      <p:grpSp>
        <p:nvGrpSpPr>
          <p:cNvPr id="19465" name="Group 15"/>
          <p:cNvGrpSpPr>
            <a:grpSpLocks/>
          </p:cNvGrpSpPr>
          <p:nvPr/>
        </p:nvGrpSpPr>
        <p:grpSpPr bwMode="auto">
          <a:xfrm>
            <a:off x="2438400" y="3048000"/>
            <a:ext cx="4217988" cy="412750"/>
            <a:chOff x="2467284" y="3409890"/>
            <a:chExt cx="4218038" cy="413041"/>
          </a:xfrm>
        </p:grpSpPr>
        <p:cxnSp>
          <p:nvCxnSpPr>
            <p:cNvPr id="17" name="Straight Arrow Connector 16"/>
            <p:cNvCxnSpPr/>
            <p:nvPr/>
          </p:nvCxnSpPr>
          <p:spPr>
            <a:xfrm>
              <a:off x="2467284" y="3822931"/>
              <a:ext cx="42180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471" name="TextBox 17"/>
            <p:cNvSpPr txBox="1">
              <a:spLocks noChangeArrowheads="1"/>
            </p:cNvSpPr>
            <p:nvPr/>
          </p:nvSpPr>
          <p:spPr bwMode="auto">
            <a:xfrm>
              <a:off x="3189338" y="3409890"/>
              <a:ext cx="2743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2000" dirty="0">
                  <a:latin typeface="Arial" panose="020B0604020202020204" pitchFamily="34" charset="0"/>
                </a:rPr>
                <a:t>K ← (N, e)</a:t>
              </a:r>
            </a:p>
          </p:txBody>
        </p:sp>
      </p:grpSp>
      <p:sp>
        <p:nvSpPr>
          <p:cNvPr id="19466" name="TextBox 12"/>
          <p:cNvSpPr txBox="1">
            <a:spLocks noChangeArrowheads="1"/>
          </p:cNvSpPr>
          <p:nvPr/>
        </p:nvSpPr>
        <p:spPr bwMode="auto">
          <a:xfrm>
            <a:off x="6934200" y="4137025"/>
            <a:ext cx="1766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a:latin typeface="Arial" panose="020B0604020202020204" pitchFamily="34" charset="0"/>
              </a:rPr>
              <a:t>Message m</a:t>
            </a:r>
          </a:p>
        </p:txBody>
      </p:sp>
      <p:sp>
        <p:nvSpPr>
          <p:cNvPr id="19467" name="TextBox 21"/>
          <p:cNvSpPr txBox="1">
            <a:spLocks noChangeArrowheads="1"/>
          </p:cNvSpPr>
          <p:nvPr/>
        </p:nvSpPr>
        <p:spPr bwMode="auto">
          <a:xfrm>
            <a:off x="228600" y="5221288"/>
            <a:ext cx="2362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1800" dirty="0">
                <a:latin typeface="Arial" panose="020B0604020202020204" pitchFamily="34" charset="0"/>
              </a:rPr>
              <a:t>Decryption</a:t>
            </a:r>
          </a:p>
          <a:p>
            <a:pPr algn="ctr">
              <a:spcBef>
                <a:spcPct val="0"/>
              </a:spcBef>
              <a:buFontTx/>
              <a:buNone/>
            </a:pPr>
            <a:r>
              <a:rPr lang="en-US" altLang="en-US" sz="1800" dirty="0">
                <a:latin typeface="Arial" panose="020B0604020202020204" pitchFamily="34" charset="0"/>
              </a:rPr>
              <a:t>m =</a:t>
            </a:r>
            <a:r>
              <a:rPr lang="en-US" altLang="en-US" sz="1800" dirty="0" smtClean="0">
                <a:latin typeface="Arial" panose="020B0604020202020204" pitchFamily="34" charset="0"/>
              </a:rPr>
              <a:t> </a:t>
            </a:r>
            <a:r>
              <a:rPr lang="en-US" altLang="en-US" sz="1800" dirty="0">
                <a:latin typeface="Arial" panose="020B0604020202020204" pitchFamily="34" charset="0"/>
              </a:rPr>
              <a:t>c</a:t>
            </a:r>
            <a:r>
              <a:rPr lang="en-US" altLang="en-US" sz="1800" baseline="30000" dirty="0">
                <a:latin typeface="Arial" panose="020B0604020202020204" pitchFamily="34" charset="0"/>
              </a:rPr>
              <a:t>d</a:t>
            </a:r>
            <a:r>
              <a:rPr lang="en-US" altLang="en-US" sz="1800" dirty="0">
                <a:latin typeface="Arial" panose="020B0604020202020204" pitchFamily="34" charset="0"/>
              </a:rPr>
              <a:t> mod N</a:t>
            </a:r>
          </a:p>
        </p:txBody>
      </p:sp>
      <p:pic>
        <p:nvPicPr>
          <p:cNvPr id="19468" name="Picture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3379788"/>
            <a:ext cx="6604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58088" y="335280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ut/>
  </p:transition>
  <p:timing>
    <p:tnLst>
      <p:par>
        <p:cTn id="1" dur="indefinite" restart="never" nodeType="tmRoot"/>
      </p:par>
    </p:tnLst>
  </p:timing>
</p:sld>
</file>

<file path=ppt/theme/theme1.xml><?xml version="1.0" encoding="utf-8"?>
<a:theme xmlns:a="http://schemas.openxmlformats.org/drawingml/2006/main" name="ISL Blue And Orange">
  <a:themeElements>
    <a:clrScheme name="ISL">
      <a:dk1>
        <a:sysClr val="windowText" lastClr="000000"/>
      </a:dk1>
      <a:lt1>
        <a:sysClr val="window" lastClr="FFFFFF"/>
      </a:lt1>
      <a:dk2>
        <a:srgbClr val="003C7D"/>
      </a:dk2>
      <a:lt2>
        <a:srgbClr val="F47F24"/>
      </a:lt2>
      <a:accent1>
        <a:srgbClr val="4F81BD"/>
      </a:accent1>
      <a:accent2>
        <a:srgbClr val="C0504D"/>
      </a:accent2>
      <a:accent3>
        <a:srgbClr val="9BBB59"/>
      </a:accent3>
      <a:accent4>
        <a:srgbClr val="8064A2"/>
      </a:accent4>
      <a:accent5>
        <a:srgbClr val="4BACC6"/>
      </a:accent5>
      <a:accent6>
        <a:srgbClr val="F47F24"/>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UIUC Blue and Orange</Template>
  <TotalTime>12448</TotalTime>
  <Words>2931</Words>
  <Application>Microsoft Office PowerPoint</Application>
  <PresentationFormat>On-screen Show (4:3)</PresentationFormat>
  <Paragraphs>396</Paragraphs>
  <Slides>36</Slides>
  <Notes>30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ＭＳ Ｐゴシック</vt:lpstr>
      <vt:lpstr>ＭＳ Ｐゴシック</vt:lpstr>
      <vt:lpstr>SimSun</vt:lpstr>
      <vt:lpstr>Arial</vt:lpstr>
      <vt:lpstr>Calibri</vt:lpstr>
      <vt:lpstr>Cambria Math</vt:lpstr>
      <vt:lpstr>Courier New</vt:lpstr>
      <vt:lpstr>Times</vt:lpstr>
      <vt:lpstr>Trebuchet MS</vt:lpstr>
      <vt:lpstr>ISL Blue And Orange</vt:lpstr>
      <vt:lpstr>Equation</vt:lpstr>
      <vt:lpstr>463.4 Crypto Constructs</vt:lpstr>
      <vt:lpstr>Outline</vt:lpstr>
      <vt:lpstr>Background: Landscape</vt:lpstr>
      <vt:lpstr>Background: Threat Model</vt:lpstr>
      <vt:lpstr>463.4.1  Crypto Constructs: Homomorphic Encryption</vt:lpstr>
      <vt:lpstr>What if we could…</vt:lpstr>
      <vt:lpstr>Privacy Homomorphisms</vt:lpstr>
      <vt:lpstr>Homomorphic Encryption</vt:lpstr>
      <vt:lpstr>Plain RSA</vt:lpstr>
      <vt:lpstr>RSA</vt:lpstr>
      <vt:lpstr>Applications of PHE</vt:lpstr>
      <vt:lpstr>Additive Homomorphic Encryption</vt:lpstr>
      <vt:lpstr>Threat Model</vt:lpstr>
      <vt:lpstr>Other Crypto Constructs</vt:lpstr>
      <vt:lpstr>PowerPoint Presentation</vt:lpstr>
      <vt:lpstr>463.4.2  Crypto Constructs:  Searchable Encryption and ORAM</vt:lpstr>
      <vt:lpstr>Searchable Encryption</vt:lpstr>
      <vt:lpstr>Searchable Encryption</vt:lpstr>
      <vt:lpstr>Searchable Encryption</vt:lpstr>
      <vt:lpstr>Searchable Encryption</vt:lpstr>
      <vt:lpstr>Access pattern leaks</vt:lpstr>
      <vt:lpstr>Software Protection and ORAM</vt:lpstr>
      <vt:lpstr>Oblivious RAM</vt:lpstr>
      <vt:lpstr>Oblivious RAM</vt:lpstr>
      <vt:lpstr>Oblivious RAM: Square Root Algorithm</vt:lpstr>
      <vt:lpstr>PowerPoint Presentation</vt:lpstr>
      <vt:lpstr>463.6  Crypto Constructs:  Private Set Intersection</vt:lpstr>
      <vt:lpstr>MP2</vt:lpstr>
      <vt:lpstr>Private Set Intersection Cardinality (PSI-CA)</vt:lpstr>
      <vt:lpstr>Private Set Intersection</vt:lpstr>
      <vt:lpstr>Private Set Intersection</vt:lpstr>
      <vt:lpstr>Additive Homomorphic Encryption</vt:lpstr>
      <vt:lpstr>Private Set Intersection</vt:lpstr>
      <vt:lpstr>PowerPoint Presentation</vt:lpstr>
      <vt:lpstr>References</vt:lpstr>
      <vt:lpstr>Discussion Questions</vt:lpstr>
    </vt:vector>
  </TitlesOfParts>
  <Company>Nikita Borisov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Applied Crypto</dc:title>
  <dc:creator>Vincent Bindschaedler</dc:creator>
  <cp:lastModifiedBy>Gunter, Carl</cp:lastModifiedBy>
  <cp:revision>594</cp:revision>
  <dcterms:created xsi:type="dcterms:W3CDTF">2005-08-22T20:54:02Z</dcterms:created>
  <dcterms:modified xsi:type="dcterms:W3CDTF">2019-01-30T18:15:20Z</dcterms:modified>
</cp:coreProperties>
</file>