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7" r:id="rId1"/>
    <p:sldMasterId id="2147483928" r:id="rId2"/>
  </p:sldMasterIdLst>
  <p:notesMasterIdLst>
    <p:notesMasterId r:id="rId39"/>
  </p:notesMasterIdLst>
  <p:handoutMasterIdLst>
    <p:handoutMasterId r:id="rId40"/>
  </p:handoutMasterIdLst>
  <p:sldIdLst>
    <p:sldId id="276" r:id="rId3"/>
    <p:sldId id="384" r:id="rId4"/>
    <p:sldId id="389" r:id="rId5"/>
    <p:sldId id="392" r:id="rId6"/>
    <p:sldId id="393" r:id="rId7"/>
    <p:sldId id="394" r:id="rId8"/>
    <p:sldId id="419" r:id="rId9"/>
    <p:sldId id="417" r:id="rId10"/>
    <p:sldId id="352" r:id="rId11"/>
    <p:sldId id="414" r:id="rId12"/>
    <p:sldId id="399" r:id="rId13"/>
    <p:sldId id="416" r:id="rId14"/>
    <p:sldId id="400" r:id="rId15"/>
    <p:sldId id="421" r:id="rId16"/>
    <p:sldId id="403" r:id="rId17"/>
    <p:sldId id="404" r:id="rId18"/>
    <p:sldId id="405" r:id="rId19"/>
    <p:sldId id="407" r:id="rId20"/>
    <p:sldId id="408" r:id="rId21"/>
    <p:sldId id="409" r:id="rId22"/>
    <p:sldId id="420" r:id="rId23"/>
    <p:sldId id="410" r:id="rId24"/>
    <p:sldId id="411" r:id="rId25"/>
    <p:sldId id="415" r:id="rId26"/>
    <p:sldId id="357" r:id="rId27"/>
    <p:sldId id="391" r:id="rId28"/>
    <p:sldId id="396" r:id="rId29"/>
    <p:sldId id="413" r:id="rId30"/>
    <p:sldId id="397" r:id="rId31"/>
    <p:sldId id="412" r:id="rId32"/>
    <p:sldId id="398" r:id="rId33"/>
    <p:sldId id="395" r:id="rId34"/>
    <p:sldId id="379" r:id="rId35"/>
    <p:sldId id="340" r:id="rId36"/>
    <p:sldId id="348" r:id="rId37"/>
    <p:sldId id="41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50702" autoAdjust="0"/>
  </p:normalViewPr>
  <p:slideViewPr>
    <p:cSldViewPr>
      <p:cViewPr varScale="1">
        <p:scale>
          <a:sx n="43" d="100"/>
          <a:sy n="43" d="100"/>
        </p:scale>
        <p:origin x="2333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5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A2A1BE-C550-4945-AF89-F042F4B51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7964EC9-A2D0-460D-A4D0-59D52F013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27F0D5-7EC3-4E25-9640-BCF8DAF46626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Some examples are inspired by slides of: </a:t>
            </a:r>
            <a:r>
              <a:rPr lang="en-US" altLang="en-US" dirty="0" err="1">
                <a:latin typeface="Arial" panose="020B0604020202020204" pitchFamily="34" charset="0"/>
              </a:rPr>
              <a:t>Vitaly</a:t>
            </a:r>
            <a:r>
              <a:rPr lang="en-US" altLang="en-US" baseline="0" dirty="0">
                <a:latin typeface="Arial" panose="020B0604020202020204" pitchFamily="34" charset="0"/>
              </a:rPr>
              <a:t> </a:t>
            </a:r>
            <a:r>
              <a:rPr lang="en-US" dirty="0" err="1"/>
              <a:t>Shmatikov</a:t>
            </a:r>
            <a:r>
              <a:rPr lang="en-US" dirty="0"/>
              <a:t>, </a:t>
            </a:r>
            <a:r>
              <a:rPr lang="en-US" dirty="0" err="1"/>
              <a:t>Ninghui</a:t>
            </a:r>
            <a:r>
              <a:rPr lang="en-US" baseline="0" dirty="0"/>
              <a:t> Li, Christine Task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646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[Dwork06]: </a:t>
            </a:r>
            <a:r>
              <a:rPr lang="en-US" altLang="en-US" sz="1200" dirty="0" err="1"/>
              <a:t>Dwork</a:t>
            </a:r>
            <a:r>
              <a:rPr lang="en-US" altLang="en-US" sz="1200" dirty="0"/>
              <a:t>, Cynthia. "Differential privacy." ICALP 2006.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5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 is a worst case measure; it does not depend on the dataset, only on the function 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5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</a:t>
            </a:r>
            <a:r>
              <a:rPr lang="en-US" baseline="0" dirty="0"/>
              <a:t> average the amount of noise added grows proportionally to the sensitivity of the query, and inversely proportionally to the privacy budget.</a:t>
            </a:r>
          </a:p>
          <a:p>
            <a:r>
              <a:rPr lang="en-US" baseline="0" dirty="0"/>
              <a:t>Laplace distribution: with probability ½ -&gt; add exponentially distributed noise, with probability ½ -&gt; subtract exponentially distributed noise.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</a:t>
            </a:r>
            <a:r>
              <a:rPr lang="en-US" dirty="0"/>
              <a:t>(R | D* = D) is the probability that the noise added</a:t>
            </a:r>
            <a:r>
              <a:rPr lang="en-US" baseline="0" dirty="0"/>
              <a:t> from Laplace is exactly |R – f(D)|.</a:t>
            </a:r>
          </a:p>
          <a:p>
            <a:endParaRPr lang="en-US" baseline="0" dirty="0"/>
          </a:p>
          <a:p>
            <a:r>
              <a:rPr lang="en-US" baseline="0" dirty="0"/>
              <a:t>See Aaron Roth slides for more details: http://www.cis.upenn.edu/~aaroth/courses/slides/Lecture3.pdf.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5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Rationale: prevents</a:t>
            </a:r>
            <a:r>
              <a:rPr lang="en-US" baseline="0" dirty="0"/>
              <a:t> an adversary from averaging out the noise (has mean 0) by running the same query many times and averaging the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6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Recently, it was discovered than an implicit assumption differential privacy makes on external knowledge is independence of the prior probability of each record being included</a:t>
            </a:r>
            <a:r>
              <a:rPr lang="en-US" baseline="0" dirty="0"/>
              <a:t> in the dataset. (See D. </a:t>
            </a:r>
            <a:r>
              <a:rPr lang="en-US" baseline="0" dirty="0" err="1"/>
              <a:t>Kifer</a:t>
            </a:r>
            <a:r>
              <a:rPr lang="en-US" baseline="0" dirty="0"/>
              <a:t> and A. </a:t>
            </a:r>
            <a:r>
              <a:rPr lang="en-US" baseline="0" dirty="0" err="1"/>
              <a:t>Machanavajjhala</a:t>
            </a:r>
            <a:r>
              <a:rPr lang="en-US" baseline="0" dirty="0"/>
              <a:t>. “No free lunch in data privacy.” In SIGMOD, pages 193–204, 2011.)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60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De-identification</a:t>
            </a:r>
            <a:r>
              <a:rPr lang="en-US" sz="1200" baseline="0" dirty="0"/>
              <a:t> guidelines of health information with respect to HIPAA.</a:t>
            </a:r>
            <a:endParaRPr lang="en-US" sz="1200" dirty="0"/>
          </a:p>
          <a:p>
            <a:r>
              <a:rPr lang="en-US" sz="1200" dirty="0"/>
              <a:t>[hhs.gov]: http://www.hhs.gov/ocr/privacy/hipaa/understanding/coveredentities/De-identification/guidance.html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6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De-identification</a:t>
            </a:r>
            <a:r>
              <a:rPr lang="en-US" sz="1200" baseline="0" dirty="0"/>
              <a:t> guidelines of health information with respect to HIPAA.</a:t>
            </a:r>
            <a:endParaRPr lang="en-US" sz="1200" dirty="0"/>
          </a:p>
          <a:p>
            <a:r>
              <a:rPr lang="en-US" sz="1200" dirty="0"/>
              <a:t>[hhs.gov]: http://www.hhs.gov/ocr/privacy/hipaa/understanding/coveredentities/De-identification/guidance.html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4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from </a:t>
            </a:r>
            <a:r>
              <a:rPr lang="en-US" sz="1200" dirty="0"/>
              <a:t>[hhs.gov]: http://www.hhs.gov/ocr/privacy/hipaa/understanding/coveredentities/De-identification/guidance.html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redaction can be encryption.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8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De-identification</a:t>
            </a:r>
            <a:r>
              <a:rPr lang="en-US" sz="1200" baseline="0" dirty="0"/>
              <a:t> guidelines of health information with respect to HIPAA.</a:t>
            </a:r>
            <a:endParaRPr lang="en-US" sz="1200" dirty="0"/>
          </a:p>
          <a:p>
            <a:r>
              <a:rPr lang="en-US" sz="1200" dirty="0"/>
              <a:t>[hhs.gov]: http://www.hhs.gov/ocr/privacy/hipaa/understanding/coveredentities/De-identification/guidance.html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Replicability</a:t>
            </a:r>
            <a:r>
              <a:rPr lang="en-US" dirty="0"/>
              <a:t>: high </a:t>
            </a:r>
            <a:r>
              <a:rPr lang="en-US" baseline="0" dirty="0"/>
              <a:t>(e.g., demographic information); low (e.g., blood pressure, glucose level)</a:t>
            </a:r>
          </a:p>
          <a:p>
            <a:r>
              <a:rPr lang="en-US" baseline="0" dirty="0"/>
              <a:t>Data source availability: high (e.g., marriage registries, voter registration); low (lab results)</a:t>
            </a:r>
          </a:p>
          <a:p>
            <a:r>
              <a:rPr lang="en-US" baseline="0" dirty="0"/>
              <a:t>Distinguishability: high (e.g., &lt;</a:t>
            </a:r>
            <a:r>
              <a:rPr lang="en-US" baseline="0" dirty="0" smtClean="0"/>
              <a:t>5 digit </a:t>
            </a:r>
            <a:r>
              <a:rPr lang="en-US" baseline="0" dirty="0"/>
              <a:t>ZIP codes, birth date, sex&gt;, uniquely identifies over 87% of the US population); low (&lt;</a:t>
            </a:r>
            <a:r>
              <a:rPr lang="en-US" baseline="0" dirty="0" smtClean="0"/>
              <a:t>3 digit </a:t>
            </a:r>
            <a:r>
              <a:rPr lang="en-US" baseline="0" dirty="0"/>
              <a:t>ZIP codes, birth date, sex&gt;, uniquely identifies less than 1% of the US population)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[Sweeney02]:</a:t>
            </a:r>
            <a:r>
              <a:rPr lang="en-US" baseline="0" dirty="0"/>
              <a:t> Sweeney, </a:t>
            </a:r>
            <a:r>
              <a:rPr lang="en-US" baseline="0" dirty="0" err="1"/>
              <a:t>Latanya</a:t>
            </a:r>
            <a:r>
              <a:rPr lang="en-US" baseline="0" dirty="0"/>
              <a:t>. "k-anonymity: A model for protecting privacy." International Journal of Uncertainty, Fuzziness and Knowledge-Based Systems 10.05 (2002): 557-570.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93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HIPAA</a:t>
            </a:r>
            <a:r>
              <a:rPr lang="en-US" baseline="0" dirty="0"/>
              <a:t> Privacy Rule and DUAs: [nih.gov] http://privacyruleandresearch.nih.gov/pr_08.asp</a:t>
            </a:r>
          </a:p>
          <a:p>
            <a:endParaRPr lang="en-US" baseline="0" dirty="0"/>
          </a:p>
          <a:p>
            <a:r>
              <a:rPr lang="en-US" baseline="0" dirty="0"/>
              <a:t>In a limited dataset, 16 categories of direct identifiers (out of the 18 categories required for de-identification) must be redacted; but the remaining two: e.g., elements of dates, city / town, may remain in the information disclosed.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7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9DC38FF-514C-4681-A12E-ACE14F3F0C07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56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/>
              <a:t>[Homer et al. 08]: N. Homer, S. </a:t>
            </a:r>
            <a:r>
              <a:rPr lang="en-US" altLang="en-US" sz="1200" dirty="0" err="1"/>
              <a:t>Szelinger</a:t>
            </a:r>
            <a:r>
              <a:rPr lang="en-US" altLang="en-US" sz="1200" dirty="0"/>
              <a:t>, M. Redman, D. Duggan, W. </a:t>
            </a:r>
            <a:r>
              <a:rPr lang="en-US" altLang="en-US" sz="1200" dirty="0" err="1"/>
              <a:t>Tembe</a:t>
            </a:r>
            <a:r>
              <a:rPr lang="en-US" altLang="en-US" sz="1200" dirty="0"/>
              <a:t>, J. </a:t>
            </a:r>
            <a:r>
              <a:rPr lang="en-US" altLang="en-US" sz="1200" dirty="0" err="1"/>
              <a:t>Muehling</a:t>
            </a:r>
            <a:r>
              <a:rPr lang="en-US" altLang="en-US" sz="1200" dirty="0"/>
              <a:t>, J. V. Pearson, D. A. Stephan, S. F. Nelson, and D. W. Craig. "Resolving individuals contributing trace amounts of </a:t>
            </a:r>
            <a:r>
              <a:rPr lang="en-US" altLang="en-US" sz="1200" dirty="0" err="1"/>
              <a:t>dna</a:t>
            </a:r>
            <a:r>
              <a:rPr lang="en-US" altLang="en-US" sz="1200" dirty="0"/>
              <a:t> to highly complex mixtures using high-density </a:t>
            </a:r>
            <a:r>
              <a:rPr lang="en-US" altLang="en-US" sz="1200" dirty="0" err="1"/>
              <a:t>snp</a:t>
            </a:r>
            <a:r>
              <a:rPr lang="en-US" altLang="en-US" sz="1200" dirty="0"/>
              <a:t> genotyping microarrays." </a:t>
            </a:r>
            <a:r>
              <a:rPr lang="en-US" altLang="en-US" sz="1200" dirty="0" err="1"/>
              <a:t>PLoS</a:t>
            </a:r>
            <a:r>
              <a:rPr lang="en-US" altLang="en-US" sz="1200" dirty="0"/>
              <a:t> Genet, 2008.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4F474CF-4236-4736-B7ED-1D07FF5C9C97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259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4F474CF-4236-4736-B7ED-1D07FF5C9C97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85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[NYT2006]: "A Face Is Exposed for AOL Searcher No. 4417749.“ http://select.nytimes.com/gst/abstract.html?res=F10612FC345B0C7A8CDDA10894DE404482</a:t>
            </a:r>
          </a:p>
          <a:p>
            <a:r>
              <a:rPr lang="en-US" dirty="0"/>
              <a:t>[CNET2006]: "AOL sued over Web search data release." http://www.cnet.com/news/aol-sued-over-web-search-data-release/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0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[NS08]: Narayanan and </a:t>
            </a:r>
            <a:r>
              <a:rPr lang="en-US" dirty="0" err="1"/>
              <a:t>Shmatikov</a:t>
            </a:r>
            <a:r>
              <a:rPr lang="en-US" dirty="0"/>
              <a:t>. "Robust de-anonymization of large sparse datasets." IEEE S&amp;P 2008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https://topclassactions.com/lawsuit-settlements/lawsuit-news/5480-checks-mailed-for-aol-search-data-class-action-settlement/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+mn-cs"/>
              </a:rPr>
              <a:t>Tier 1 Payment: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+mn-cs"/>
              </a:rPr>
              <a:t> You are eligible for a payment of up to $50 if you: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+mn-cs"/>
              </a:rPr>
              <a:t>Were an AOL member between March and May 2006, and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+mn-cs"/>
              </a:rPr>
              <a:t>Believe in good faith that your search data was made available for download from research.aol.com.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+mn-cs"/>
              </a:rPr>
              <a:t>Tier 2 Payment: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+mn-cs"/>
              </a:rPr>
              <a:t> You are eligible for a payment of up to $100 if you: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+mn-cs"/>
              </a:rPr>
              <a:t>Were an AOL member between March and May 2006, and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+mn-cs"/>
              </a:rPr>
              <a:t>Believe in good faith that your search data was made available for download from research.aol.com, and Either: 1) you have been identified from that data or 2) another person or company could be reasonably certain of your identity based on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4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[ZXCGHW14]: Zhang, Aston, Xing </a:t>
            </a:r>
            <a:r>
              <a:rPr lang="en-US" dirty="0" err="1"/>
              <a:t>Xie</a:t>
            </a:r>
            <a:r>
              <a:rPr lang="en-US" dirty="0"/>
              <a:t>, Kevin Chen-</a:t>
            </a:r>
            <a:r>
              <a:rPr lang="en-US" dirty="0" err="1"/>
              <a:t>Chuan</a:t>
            </a:r>
            <a:r>
              <a:rPr lang="en-US" dirty="0"/>
              <a:t>, Carl A. Gunter, </a:t>
            </a:r>
            <a:r>
              <a:rPr lang="en-US" dirty="0" err="1"/>
              <a:t>Jiawei</a:t>
            </a:r>
            <a:r>
              <a:rPr lang="en-US" dirty="0"/>
              <a:t> Han, and </a:t>
            </a:r>
            <a:r>
              <a:rPr lang="en-US" dirty="0" err="1"/>
              <a:t>XiaoFeng</a:t>
            </a:r>
            <a:r>
              <a:rPr lang="en-US" dirty="0"/>
              <a:t> Wang. "Privacy Risk in Anonymized Heterogeneous Information Networks." EDBT 2014.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4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assess privacy metrics, we have to consider what kind of disclosure can occur.</a:t>
            </a:r>
          </a:p>
          <a:p>
            <a:r>
              <a:rPr lang="en-US" baseline="0" dirty="0"/>
              <a:t>Which type of disclosure should be seen as privacy violation is subject to much debate.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4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[Sweeney02]:</a:t>
            </a:r>
            <a:r>
              <a:rPr lang="en-US" baseline="0" dirty="0"/>
              <a:t> Sweeney, </a:t>
            </a:r>
            <a:r>
              <a:rPr lang="en-US" baseline="0" dirty="0" err="1"/>
              <a:t>Latanya</a:t>
            </a:r>
            <a:r>
              <a:rPr lang="en-US" baseline="0" dirty="0"/>
              <a:t>. "k-anonymity: A model for protecting privacy." International Journal of Uncertainty, Fuzziness and Knowledge-Based Systems 10.05 (2002): 557-570.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Trick question: why don’t we just remove the quasi-identifiers?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5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1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[Li07]: Li, </a:t>
            </a:r>
            <a:r>
              <a:rPr lang="en-US" dirty="0" err="1"/>
              <a:t>Ninghui</a:t>
            </a:r>
            <a:r>
              <a:rPr lang="en-US" dirty="0"/>
              <a:t>, </a:t>
            </a:r>
            <a:r>
              <a:rPr lang="en-US" dirty="0" err="1"/>
              <a:t>Tiancheng</a:t>
            </a:r>
            <a:r>
              <a:rPr lang="en-US" dirty="0"/>
              <a:t> Li, and Suresh </a:t>
            </a:r>
            <a:r>
              <a:rPr lang="en-US" dirty="0" err="1"/>
              <a:t>Venkatasubramanian</a:t>
            </a:r>
            <a:r>
              <a:rPr lang="en-US" dirty="0"/>
              <a:t>. "t-Closeness: Privacy Beyond k-Anonymity and l-Diversity." ICDE 2007.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64EC9-A2D0-460D-A4D0-59D52F013C0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9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96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6038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52400"/>
            <a:ext cx="4762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7543800" cy="16764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1102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323850"/>
            <a:ext cx="2022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323850"/>
            <a:ext cx="2022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46038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1447800"/>
            <a:ext cx="4268788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2" y="2087563"/>
            <a:ext cx="4268788" cy="4313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447800"/>
            <a:ext cx="4270375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87563"/>
            <a:ext cx="4270375" cy="4313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7056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1356B46B-9E2A-49BE-B1C3-F6742C010B53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0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323850"/>
            <a:ext cx="2022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323850"/>
            <a:ext cx="2022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46038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7056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CD03631-1112-47C3-9C3E-45F9A1D013E3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824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er Layout">
    <p:bg>
      <p:bgPr>
        <a:gradFill>
          <a:gsLst>
            <a:gs pos="8000">
              <a:schemeClr val="tx2"/>
            </a:gs>
            <a:gs pos="9000">
              <a:schemeClr val="tx2">
                <a:lumMod val="40000"/>
                <a:lumOff val="60000"/>
              </a:schemeClr>
            </a:gs>
            <a:gs pos="10000">
              <a:schemeClr val="bg1"/>
            </a:gs>
            <a:gs pos="92000">
              <a:schemeClr val="bg1">
                <a:lumMod val="95000"/>
              </a:schemeClr>
            </a:gs>
            <a:gs pos="93000">
              <a:schemeClr val="tx2">
                <a:lumMod val="40000"/>
                <a:lumOff val="60000"/>
              </a:schemeClr>
            </a:gs>
            <a:gs pos="94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448425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0" y="63500"/>
            <a:ext cx="6254750" cy="444500"/>
          </a:xfrm>
        </p:spPr>
        <p:txBody>
          <a:bodyPr>
            <a:normAutofit/>
          </a:bodyPr>
          <a:lstStyle>
            <a:lvl1pPr algn="r">
              <a:defRPr sz="2100" b="1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42875"/>
            <a:ext cx="2603500" cy="254000"/>
          </a:xfrm>
          <a:solidFill>
            <a:schemeClr val="bg2"/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6508750"/>
            <a:ext cx="2825750" cy="23812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635750" y="6524625"/>
            <a:ext cx="2508250" cy="19050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0" y="7143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0" y="8255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762500" y="7143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762500" y="8255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0" y="60007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0" y="5969000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762500" y="60007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2381250" y="58896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0" y="56038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0" y="5572125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4762500" y="56038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2381250" y="54927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0" y="52228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0" y="5191125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4762500" y="52228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2381250" y="51117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0" y="48260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0" y="4794250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4762500" y="48260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15"/>
          <p:cNvSpPr>
            <a:spLocks noGrp="1"/>
          </p:cNvSpPr>
          <p:nvPr>
            <p:ph type="body" sz="quarter" idx="35"/>
          </p:nvPr>
        </p:nvSpPr>
        <p:spPr>
          <a:xfrm>
            <a:off x="2381250" y="47148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Text Placeholder 15"/>
          <p:cNvSpPr>
            <a:spLocks noGrp="1"/>
          </p:cNvSpPr>
          <p:nvPr>
            <p:ph type="body" sz="quarter" idx="36"/>
          </p:nvPr>
        </p:nvSpPr>
        <p:spPr>
          <a:xfrm>
            <a:off x="0" y="10953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0" y="12065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762500" y="10953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4762500" y="12065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0" y="1492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0" y="1603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4762500" y="1492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4762500" y="1603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5"/>
          <p:cNvSpPr>
            <a:spLocks noGrp="1"/>
          </p:cNvSpPr>
          <p:nvPr>
            <p:ph type="body" sz="quarter" idx="44"/>
          </p:nvPr>
        </p:nvSpPr>
        <p:spPr>
          <a:xfrm>
            <a:off x="0" y="1873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17"/>
          <p:cNvSpPr>
            <a:spLocks noGrp="1"/>
          </p:cNvSpPr>
          <p:nvPr>
            <p:ph type="body" sz="quarter" idx="45"/>
          </p:nvPr>
        </p:nvSpPr>
        <p:spPr>
          <a:xfrm>
            <a:off x="0" y="1984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15"/>
          <p:cNvSpPr>
            <a:spLocks noGrp="1"/>
          </p:cNvSpPr>
          <p:nvPr>
            <p:ph type="body" sz="quarter" idx="46"/>
          </p:nvPr>
        </p:nvSpPr>
        <p:spPr>
          <a:xfrm>
            <a:off x="4762500" y="1873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Text Placeholder 17"/>
          <p:cNvSpPr>
            <a:spLocks noGrp="1"/>
          </p:cNvSpPr>
          <p:nvPr>
            <p:ph type="body" sz="quarter" idx="47"/>
          </p:nvPr>
        </p:nvSpPr>
        <p:spPr>
          <a:xfrm>
            <a:off x="4762500" y="1984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6" name="Text Placeholder 15"/>
          <p:cNvSpPr>
            <a:spLocks noGrp="1"/>
          </p:cNvSpPr>
          <p:nvPr>
            <p:ph type="body" sz="quarter" idx="48"/>
          </p:nvPr>
        </p:nvSpPr>
        <p:spPr>
          <a:xfrm>
            <a:off x="0" y="2254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7" name="Text Placeholder 17"/>
          <p:cNvSpPr>
            <a:spLocks noGrp="1"/>
          </p:cNvSpPr>
          <p:nvPr>
            <p:ph type="body" sz="quarter" idx="49"/>
          </p:nvPr>
        </p:nvSpPr>
        <p:spPr>
          <a:xfrm>
            <a:off x="0" y="2365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Text Placeholder 15"/>
          <p:cNvSpPr>
            <a:spLocks noGrp="1"/>
          </p:cNvSpPr>
          <p:nvPr>
            <p:ph type="body" sz="quarter" idx="50"/>
          </p:nvPr>
        </p:nvSpPr>
        <p:spPr>
          <a:xfrm>
            <a:off x="4762500" y="2254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Text Placeholder 17"/>
          <p:cNvSpPr>
            <a:spLocks noGrp="1"/>
          </p:cNvSpPr>
          <p:nvPr>
            <p:ph type="body" sz="quarter" idx="51"/>
          </p:nvPr>
        </p:nvSpPr>
        <p:spPr>
          <a:xfrm>
            <a:off x="4762500" y="2365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Text Placeholder 15"/>
          <p:cNvSpPr>
            <a:spLocks noGrp="1"/>
          </p:cNvSpPr>
          <p:nvPr>
            <p:ph type="body" sz="quarter" idx="52"/>
          </p:nvPr>
        </p:nvSpPr>
        <p:spPr>
          <a:xfrm>
            <a:off x="0" y="2635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53"/>
          </p:nvPr>
        </p:nvSpPr>
        <p:spPr>
          <a:xfrm>
            <a:off x="0" y="2746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2" name="Text Placeholder 15"/>
          <p:cNvSpPr>
            <a:spLocks noGrp="1"/>
          </p:cNvSpPr>
          <p:nvPr>
            <p:ph type="body" sz="quarter" idx="54"/>
          </p:nvPr>
        </p:nvSpPr>
        <p:spPr>
          <a:xfrm>
            <a:off x="4762500" y="2635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55"/>
          </p:nvPr>
        </p:nvSpPr>
        <p:spPr>
          <a:xfrm>
            <a:off x="4762500" y="2746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5"/>
          <p:cNvSpPr>
            <a:spLocks noGrp="1"/>
          </p:cNvSpPr>
          <p:nvPr>
            <p:ph type="body" sz="quarter" idx="56"/>
          </p:nvPr>
        </p:nvSpPr>
        <p:spPr>
          <a:xfrm>
            <a:off x="0" y="3032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57"/>
          </p:nvPr>
        </p:nvSpPr>
        <p:spPr>
          <a:xfrm>
            <a:off x="0" y="3143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5"/>
          <p:cNvSpPr>
            <a:spLocks noGrp="1"/>
          </p:cNvSpPr>
          <p:nvPr>
            <p:ph type="body" sz="quarter" idx="58"/>
          </p:nvPr>
        </p:nvSpPr>
        <p:spPr>
          <a:xfrm>
            <a:off x="4762500" y="3032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59"/>
          </p:nvPr>
        </p:nvSpPr>
        <p:spPr>
          <a:xfrm>
            <a:off x="4762500" y="3143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5"/>
          <p:cNvSpPr>
            <a:spLocks noGrp="1"/>
          </p:cNvSpPr>
          <p:nvPr>
            <p:ph type="body" sz="quarter" idx="60"/>
          </p:nvPr>
        </p:nvSpPr>
        <p:spPr>
          <a:xfrm>
            <a:off x="0" y="3413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61"/>
          </p:nvPr>
        </p:nvSpPr>
        <p:spPr>
          <a:xfrm>
            <a:off x="0" y="3524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0" name="Text Placeholder 15"/>
          <p:cNvSpPr>
            <a:spLocks noGrp="1"/>
          </p:cNvSpPr>
          <p:nvPr>
            <p:ph type="body" sz="quarter" idx="62"/>
          </p:nvPr>
        </p:nvSpPr>
        <p:spPr>
          <a:xfrm>
            <a:off x="4762500" y="3413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63"/>
          </p:nvPr>
        </p:nvSpPr>
        <p:spPr>
          <a:xfrm>
            <a:off x="4762500" y="3524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64"/>
          </p:nvPr>
        </p:nvSpPr>
        <p:spPr>
          <a:xfrm>
            <a:off x="0" y="442912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5"/>
          <p:cNvSpPr>
            <a:spLocks noGrp="1"/>
          </p:cNvSpPr>
          <p:nvPr>
            <p:ph type="body" sz="quarter" idx="65"/>
          </p:nvPr>
        </p:nvSpPr>
        <p:spPr>
          <a:xfrm>
            <a:off x="0" y="4397375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Text Placeholder 17"/>
          <p:cNvSpPr>
            <a:spLocks noGrp="1"/>
          </p:cNvSpPr>
          <p:nvPr>
            <p:ph type="body" sz="quarter" idx="66"/>
          </p:nvPr>
        </p:nvSpPr>
        <p:spPr>
          <a:xfrm>
            <a:off x="4762500" y="442912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5"/>
          <p:cNvSpPr>
            <a:spLocks noGrp="1"/>
          </p:cNvSpPr>
          <p:nvPr>
            <p:ph type="body" sz="quarter" idx="67"/>
          </p:nvPr>
        </p:nvSpPr>
        <p:spPr>
          <a:xfrm>
            <a:off x="2381250" y="431800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6" name="Text Placeholder 17"/>
          <p:cNvSpPr>
            <a:spLocks noGrp="1"/>
          </p:cNvSpPr>
          <p:nvPr>
            <p:ph type="body" sz="quarter" idx="68"/>
          </p:nvPr>
        </p:nvSpPr>
        <p:spPr>
          <a:xfrm>
            <a:off x="0" y="4032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5"/>
          <p:cNvSpPr>
            <a:spLocks noGrp="1"/>
          </p:cNvSpPr>
          <p:nvPr>
            <p:ph type="body" sz="quarter" idx="69"/>
          </p:nvPr>
        </p:nvSpPr>
        <p:spPr>
          <a:xfrm>
            <a:off x="0" y="4000500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Text Placeholder 17"/>
          <p:cNvSpPr>
            <a:spLocks noGrp="1"/>
          </p:cNvSpPr>
          <p:nvPr>
            <p:ph type="body" sz="quarter" idx="70"/>
          </p:nvPr>
        </p:nvSpPr>
        <p:spPr>
          <a:xfrm>
            <a:off x="4762500" y="4032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15"/>
          <p:cNvSpPr>
            <a:spLocks noGrp="1"/>
          </p:cNvSpPr>
          <p:nvPr>
            <p:ph type="body" sz="quarter" idx="71"/>
          </p:nvPr>
        </p:nvSpPr>
        <p:spPr>
          <a:xfrm>
            <a:off x="2381250" y="3921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3" name="Picture 4" descr="C:\Documents and Settings\cgunter\Desktop\File Sharing\posters\seclab-logo-new-colors-large[1]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75879" y="6448672"/>
            <a:ext cx="2572471" cy="39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514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47800"/>
            <a:ext cx="9144000" cy="396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4" name="Picture 6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1562100"/>
            <a:ext cx="306228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1447800"/>
            <a:ext cx="46038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28600" y="3200400"/>
            <a:ext cx="67056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531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95600"/>
            <a:ext cx="9144000" cy="396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6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009900"/>
            <a:ext cx="306228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2895600"/>
            <a:ext cx="46038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28600" y="4648200"/>
            <a:ext cx="67056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521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69125" y="323850"/>
            <a:ext cx="20224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69125" y="323850"/>
            <a:ext cx="20224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0"/>
            <a:ext cx="1524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2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C8A87AA-8AD2-42F4-8F25-3DC60A85368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7056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69125" y="323850"/>
            <a:ext cx="20224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69125" y="323850"/>
            <a:ext cx="20224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0"/>
            <a:ext cx="1524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1447800"/>
            <a:ext cx="4268788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2" y="2087563"/>
            <a:ext cx="4268788" cy="4313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447800"/>
            <a:ext cx="4270375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87563"/>
            <a:ext cx="4270375" cy="4313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1356B46B-9E2A-49BE-B1C3-F6742C010B5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7056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24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69125" y="323850"/>
            <a:ext cx="20224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69125" y="323850"/>
            <a:ext cx="20224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0"/>
            <a:ext cx="1524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CD03631-1112-47C3-9C3E-45F9A1D013E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7056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07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ster Layout">
    <p:bg>
      <p:bgPr>
        <a:gradFill>
          <a:gsLst>
            <a:gs pos="8000">
              <a:schemeClr val="tx2"/>
            </a:gs>
            <a:gs pos="9000">
              <a:schemeClr val="tx2">
                <a:lumMod val="40000"/>
                <a:lumOff val="60000"/>
              </a:schemeClr>
            </a:gs>
            <a:gs pos="10000">
              <a:schemeClr val="bg1"/>
            </a:gs>
            <a:gs pos="92000">
              <a:schemeClr val="bg1">
                <a:lumMod val="95000"/>
              </a:schemeClr>
            </a:gs>
            <a:gs pos="93000">
              <a:schemeClr val="tx2">
                <a:lumMod val="40000"/>
                <a:lumOff val="60000"/>
              </a:schemeClr>
            </a:gs>
            <a:gs pos="94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0" y="63500"/>
            <a:ext cx="6254750" cy="444500"/>
          </a:xfrm>
        </p:spPr>
        <p:txBody>
          <a:bodyPr>
            <a:normAutofit/>
          </a:bodyPr>
          <a:lstStyle>
            <a:lvl1pPr algn="r">
              <a:defRPr sz="2100" b="1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2875"/>
            <a:ext cx="2603500" cy="254000"/>
          </a:xfrm>
          <a:solidFill>
            <a:schemeClr val="bg2"/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Authors</a:t>
            </a:r>
          </a:p>
        </p:txBody>
      </p:sp>
      <p:pic>
        <p:nvPicPr>
          <p:cNvPr id="8" name="Picture 4" descr="C:\Documents and Settings\cgunter\Desktop\File Sharing\posters\seclab-logo-new-colors-large[1]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75879" y="6448672"/>
            <a:ext cx="2572471" cy="39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08750"/>
            <a:ext cx="2825750" cy="23812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000" dirty="0"/>
              <a:t>Sponsorship Information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635750" y="6524625"/>
            <a:ext cx="2508250" cy="19050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000" dirty="0"/>
              <a:t>For More Information …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7143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8255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80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00" y="7143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81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4762500" y="8255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8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60007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90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0" y="5969000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62500" y="60007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88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2381250" y="58896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92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56038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93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0" y="5572125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762500" y="56038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95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2381250" y="54927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96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52228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97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0" y="5191125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762500" y="52228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99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2381250" y="51117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00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0" y="48260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01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0" y="4794250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4762500" y="48260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03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2381250" y="47148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04" name="Text Placeholder 15"/>
          <p:cNvSpPr>
            <a:spLocks noGrp="1"/>
          </p:cNvSpPr>
          <p:nvPr>
            <p:ph type="body" sz="quarter" idx="36" hasCustomPrompt="1"/>
          </p:nvPr>
        </p:nvSpPr>
        <p:spPr>
          <a:xfrm>
            <a:off x="0" y="10953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05" name="Text Placeholder 17"/>
          <p:cNvSpPr>
            <a:spLocks noGrp="1"/>
          </p:cNvSpPr>
          <p:nvPr>
            <p:ph type="body" sz="quarter" idx="37" hasCustomPrompt="1"/>
          </p:nvPr>
        </p:nvSpPr>
        <p:spPr>
          <a:xfrm>
            <a:off x="0" y="12065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06" name="Text Placeholder 15"/>
          <p:cNvSpPr>
            <a:spLocks noGrp="1"/>
          </p:cNvSpPr>
          <p:nvPr>
            <p:ph type="body" sz="quarter" idx="38" hasCustomPrompt="1"/>
          </p:nvPr>
        </p:nvSpPr>
        <p:spPr>
          <a:xfrm>
            <a:off x="4762500" y="10953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07" name="Text Placeholder 17"/>
          <p:cNvSpPr>
            <a:spLocks noGrp="1"/>
          </p:cNvSpPr>
          <p:nvPr>
            <p:ph type="body" sz="quarter" idx="39" hasCustomPrompt="1"/>
          </p:nvPr>
        </p:nvSpPr>
        <p:spPr>
          <a:xfrm>
            <a:off x="4762500" y="12065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08" name="Text Placeholder 15"/>
          <p:cNvSpPr>
            <a:spLocks noGrp="1"/>
          </p:cNvSpPr>
          <p:nvPr>
            <p:ph type="body" sz="quarter" idx="40" hasCustomPrompt="1"/>
          </p:nvPr>
        </p:nvSpPr>
        <p:spPr>
          <a:xfrm>
            <a:off x="0" y="1492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09" name="Text Placeholder 17"/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603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10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4762500" y="1492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11" name="Text Placeholder 17"/>
          <p:cNvSpPr>
            <a:spLocks noGrp="1"/>
          </p:cNvSpPr>
          <p:nvPr>
            <p:ph type="body" sz="quarter" idx="43" hasCustomPrompt="1"/>
          </p:nvPr>
        </p:nvSpPr>
        <p:spPr>
          <a:xfrm>
            <a:off x="4762500" y="1603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12" name="Text Placeholder 15"/>
          <p:cNvSpPr>
            <a:spLocks noGrp="1"/>
          </p:cNvSpPr>
          <p:nvPr>
            <p:ph type="body" sz="quarter" idx="44" hasCustomPrompt="1"/>
          </p:nvPr>
        </p:nvSpPr>
        <p:spPr>
          <a:xfrm>
            <a:off x="0" y="1873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13" name="Text Placeholder 17"/>
          <p:cNvSpPr>
            <a:spLocks noGrp="1"/>
          </p:cNvSpPr>
          <p:nvPr>
            <p:ph type="body" sz="quarter" idx="45" hasCustomPrompt="1"/>
          </p:nvPr>
        </p:nvSpPr>
        <p:spPr>
          <a:xfrm>
            <a:off x="0" y="1984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14" name="Text Placeholder 15"/>
          <p:cNvSpPr>
            <a:spLocks noGrp="1"/>
          </p:cNvSpPr>
          <p:nvPr>
            <p:ph type="body" sz="quarter" idx="46" hasCustomPrompt="1"/>
          </p:nvPr>
        </p:nvSpPr>
        <p:spPr>
          <a:xfrm>
            <a:off x="4762500" y="1873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15" name="Text Placeholder 17"/>
          <p:cNvSpPr>
            <a:spLocks noGrp="1"/>
          </p:cNvSpPr>
          <p:nvPr>
            <p:ph type="body" sz="quarter" idx="47" hasCustomPrompt="1"/>
          </p:nvPr>
        </p:nvSpPr>
        <p:spPr>
          <a:xfrm>
            <a:off x="4762500" y="1984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16" name="Text Placeholder 15"/>
          <p:cNvSpPr>
            <a:spLocks noGrp="1"/>
          </p:cNvSpPr>
          <p:nvPr>
            <p:ph type="body" sz="quarter" idx="48" hasCustomPrompt="1"/>
          </p:nvPr>
        </p:nvSpPr>
        <p:spPr>
          <a:xfrm>
            <a:off x="0" y="2254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17" name="Text Placeholder 17"/>
          <p:cNvSpPr>
            <a:spLocks noGrp="1"/>
          </p:cNvSpPr>
          <p:nvPr>
            <p:ph type="body" sz="quarter" idx="49" hasCustomPrompt="1"/>
          </p:nvPr>
        </p:nvSpPr>
        <p:spPr>
          <a:xfrm>
            <a:off x="0" y="2365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18" name="Text Placeholder 15"/>
          <p:cNvSpPr>
            <a:spLocks noGrp="1"/>
          </p:cNvSpPr>
          <p:nvPr>
            <p:ph type="body" sz="quarter" idx="50" hasCustomPrompt="1"/>
          </p:nvPr>
        </p:nvSpPr>
        <p:spPr>
          <a:xfrm>
            <a:off x="4762500" y="2254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19" name="Text Placeholder 17"/>
          <p:cNvSpPr>
            <a:spLocks noGrp="1"/>
          </p:cNvSpPr>
          <p:nvPr>
            <p:ph type="body" sz="quarter" idx="51" hasCustomPrompt="1"/>
          </p:nvPr>
        </p:nvSpPr>
        <p:spPr>
          <a:xfrm>
            <a:off x="4762500" y="2365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20" name="Text Placeholder 15"/>
          <p:cNvSpPr>
            <a:spLocks noGrp="1"/>
          </p:cNvSpPr>
          <p:nvPr>
            <p:ph type="body" sz="quarter" idx="52" hasCustomPrompt="1"/>
          </p:nvPr>
        </p:nvSpPr>
        <p:spPr>
          <a:xfrm>
            <a:off x="0" y="2635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53" hasCustomPrompt="1"/>
          </p:nvPr>
        </p:nvSpPr>
        <p:spPr>
          <a:xfrm>
            <a:off x="0" y="2746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22" name="Text Placeholder 15"/>
          <p:cNvSpPr>
            <a:spLocks noGrp="1"/>
          </p:cNvSpPr>
          <p:nvPr>
            <p:ph type="body" sz="quarter" idx="54" hasCustomPrompt="1"/>
          </p:nvPr>
        </p:nvSpPr>
        <p:spPr>
          <a:xfrm>
            <a:off x="4762500" y="2635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55" hasCustomPrompt="1"/>
          </p:nvPr>
        </p:nvSpPr>
        <p:spPr>
          <a:xfrm>
            <a:off x="4762500" y="2746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24" name="Text Placeholder 15"/>
          <p:cNvSpPr>
            <a:spLocks noGrp="1"/>
          </p:cNvSpPr>
          <p:nvPr>
            <p:ph type="body" sz="quarter" idx="56" hasCustomPrompt="1"/>
          </p:nvPr>
        </p:nvSpPr>
        <p:spPr>
          <a:xfrm>
            <a:off x="0" y="3032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57" hasCustomPrompt="1"/>
          </p:nvPr>
        </p:nvSpPr>
        <p:spPr>
          <a:xfrm>
            <a:off x="0" y="3143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26" name="Text Placeholder 15"/>
          <p:cNvSpPr>
            <a:spLocks noGrp="1"/>
          </p:cNvSpPr>
          <p:nvPr>
            <p:ph type="body" sz="quarter" idx="58" hasCustomPrompt="1"/>
          </p:nvPr>
        </p:nvSpPr>
        <p:spPr>
          <a:xfrm>
            <a:off x="4762500" y="3032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59" hasCustomPrompt="1"/>
          </p:nvPr>
        </p:nvSpPr>
        <p:spPr>
          <a:xfrm>
            <a:off x="4762500" y="3143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28" name="Text Placeholder 15"/>
          <p:cNvSpPr>
            <a:spLocks noGrp="1"/>
          </p:cNvSpPr>
          <p:nvPr>
            <p:ph type="body" sz="quarter" idx="60" hasCustomPrompt="1"/>
          </p:nvPr>
        </p:nvSpPr>
        <p:spPr>
          <a:xfrm>
            <a:off x="0" y="3413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61" hasCustomPrompt="1"/>
          </p:nvPr>
        </p:nvSpPr>
        <p:spPr>
          <a:xfrm>
            <a:off x="0" y="3524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30" name="Text Placeholder 15"/>
          <p:cNvSpPr>
            <a:spLocks noGrp="1"/>
          </p:cNvSpPr>
          <p:nvPr>
            <p:ph type="body" sz="quarter" idx="62" hasCustomPrompt="1"/>
          </p:nvPr>
        </p:nvSpPr>
        <p:spPr>
          <a:xfrm>
            <a:off x="4762500" y="3413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63" hasCustomPrompt="1"/>
          </p:nvPr>
        </p:nvSpPr>
        <p:spPr>
          <a:xfrm>
            <a:off x="4762500" y="3524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64" hasCustomPrompt="1"/>
          </p:nvPr>
        </p:nvSpPr>
        <p:spPr>
          <a:xfrm>
            <a:off x="0" y="442912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33" name="Text Placeholder 15"/>
          <p:cNvSpPr>
            <a:spLocks noGrp="1"/>
          </p:cNvSpPr>
          <p:nvPr>
            <p:ph type="body" sz="quarter" idx="65"/>
          </p:nvPr>
        </p:nvSpPr>
        <p:spPr>
          <a:xfrm>
            <a:off x="0" y="4397375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Text Placeholder 17"/>
          <p:cNvSpPr>
            <a:spLocks noGrp="1"/>
          </p:cNvSpPr>
          <p:nvPr>
            <p:ph type="body" sz="quarter" idx="66" hasCustomPrompt="1"/>
          </p:nvPr>
        </p:nvSpPr>
        <p:spPr>
          <a:xfrm>
            <a:off x="4762500" y="442912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35" name="Text Placeholder 15"/>
          <p:cNvSpPr>
            <a:spLocks noGrp="1"/>
          </p:cNvSpPr>
          <p:nvPr>
            <p:ph type="body" sz="quarter" idx="67" hasCustomPrompt="1"/>
          </p:nvPr>
        </p:nvSpPr>
        <p:spPr>
          <a:xfrm>
            <a:off x="2381250" y="431800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136" name="Text Placeholder 17"/>
          <p:cNvSpPr>
            <a:spLocks noGrp="1"/>
          </p:cNvSpPr>
          <p:nvPr>
            <p:ph type="body" sz="quarter" idx="68" hasCustomPrompt="1"/>
          </p:nvPr>
        </p:nvSpPr>
        <p:spPr>
          <a:xfrm>
            <a:off x="0" y="4032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37" name="Text Placeholder 15"/>
          <p:cNvSpPr>
            <a:spLocks noGrp="1"/>
          </p:cNvSpPr>
          <p:nvPr>
            <p:ph type="body" sz="quarter" idx="69"/>
          </p:nvPr>
        </p:nvSpPr>
        <p:spPr>
          <a:xfrm>
            <a:off x="0" y="4000500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Text Placeholder 17"/>
          <p:cNvSpPr>
            <a:spLocks noGrp="1"/>
          </p:cNvSpPr>
          <p:nvPr>
            <p:ph type="body" sz="quarter" idx="70" hasCustomPrompt="1"/>
          </p:nvPr>
        </p:nvSpPr>
        <p:spPr>
          <a:xfrm>
            <a:off x="4762500" y="4032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 dirty="0"/>
              <a:t>Section Text here</a:t>
            </a:r>
          </a:p>
        </p:txBody>
      </p:sp>
      <p:sp>
        <p:nvSpPr>
          <p:cNvPr id="139" name="Text Placeholder 15"/>
          <p:cNvSpPr>
            <a:spLocks noGrp="1"/>
          </p:cNvSpPr>
          <p:nvPr>
            <p:ph type="body" sz="quarter" idx="71" hasCustomPrompt="1"/>
          </p:nvPr>
        </p:nvSpPr>
        <p:spPr>
          <a:xfrm>
            <a:off x="2381250" y="3921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280918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038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52400"/>
            <a:ext cx="4762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7056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8D0CF10-5A95-4088-9A27-552DBD3388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679209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6038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52400"/>
            <a:ext cx="4762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2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7056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65AAFC24-FD7D-43EA-B8C7-2BB7566651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335225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6038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52400"/>
            <a:ext cx="4762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1447800"/>
            <a:ext cx="4268788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2" y="2087563"/>
            <a:ext cx="4268788" cy="4313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447800"/>
            <a:ext cx="4270375" cy="639762"/>
          </a:xfrm>
          <a:solidFill>
            <a:schemeClr val="tx2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87563"/>
            <a:ext cx="4270375" cy="4313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7056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F6BD2F30-876F-4D00-AB38-5750626A4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388820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6038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52400"/>
            <a:ext cx="4762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7056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7AC56CF1-0125-43B3-A4BA-81C891B48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222385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er Layout">
    <p:bg>
      <p:bgPr>
        <a:gradFill>
          <a:gsLst>
            <a:gs pos="8000">
              <a:schemeClr val="tx2"/>
            </a:gs>
            <a:gs pos="9000">
              <a:schemeClr val="tx2">
                <a:lumMod val="40000"/>
                <a:lumOff val="60000"/>
              </a:schemeClr>
            </a:gs>
            <a:gs pos="10000">
              <a:schemeClr val="bg1"/>
            </a:gs>
            <a:gs pos="92000">
              <a:schemeClr val="bg1">
                <a:lumMod val="95000"/>
              </a:schemeClr>
            </a:gs>
            <a:gs pos="93000">
              <a:schemeClr val="tx2">
                <a:lumMod val="40000"/>
                <a:lumOff val="60000"/>
              </a:schemeClr>
            </a:gs>
            <a:gs pos="94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448425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0" y="63500"/>
            <a:ext cx="6254750" cy="444500"/>
          </a:xfrm>
        </p:spPr>
        <p:txBody>
          <a:bodyPr>
            <a:normAutofit/>
          </a:bodyPr>
          <a:lstStyle>
            <a:lvl1pPr algn="r">
              <a:defRPr sz="2100" b="1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42875"/>
            <a:ext cx="2603500" cy="254000"/>
          </a:xfrm>
          <a:solidFill>
            <a:schemeClr val="bg2"/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6508750"/>
            <a:ext cx="2825750" cy="23812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635750" y="6524625"/>
            <a:ext cx="2508250" cy="19050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0" y="7143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0" y="8255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762500" y="7143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762500" y="8255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0" y="60007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0" y="5969000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762500" y="60007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2381250" y="58896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0" y="56038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0" y="5572125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4762500" y="56038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2381250" y="54927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0" y="52228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0" y="5191125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4762500" y="52228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2381250" y="51117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0" y="48260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0" y="4794250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4762500" y="48260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15"/>
          <p:cNvSpPr>
            <a:spLocks noGrp="1"/>
          </p:cNvSpPr>
          <p:nvPr>
            <p:ph type="body" sz="quarter" idx="35"/>
          </p:nvPr>
        </p:nvSpPr>
        <p:spPr>
          <a:xfrm>
            <a:off x="2381250" y="47148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Text Placeholder 15"/>
          <p:cNvSpPr>
            <a:spLocks noGrp="1"/>
          </p:cNvSpPr>
          <p:nvPr>
            <p:ph type="body" sz="quarter" idx="36"/>
          </p:nvPr>
        </p:nvSpPr>
        <p:spPr>
          <a:xfrm>
            <a:off x="0" y="10953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0" y="12065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762500" y="109537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4762500" y="120650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0" y="1492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0" y="1603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4762500" y="1492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4762500" y="1603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5"/>
          <p:cNvSpPr>
            <a:spLocks noGrp="1"/>
          </p:cNvSpPr>
          <p:nvPr>
            <p:ph type="body" sz="quarter" idx="44"/>
          </p:nvPr>
        </p:nvSpPr>
        <p:spPr>
          <a:xfrm>
            <a:off x="0" y="1873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17"/>
          <p:cNvSpPr>
            <a:spLocks noGrp="1"/>
          </p:cNvSpPr>
          <p:nvPr>
            <p:ph type="body" sz="quarter" idx="45"/>
          </p:nvPr>
        </p:nvSpPr>
        <p:spPr>
          <a:xfrm>
            <a:off x="0" y="1984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15"/>
          <p:cNvSpPr>
            <a:spLocks noGrp="1"/>
          </p:cNvSpPr>
          <p:nvPr>
            <p:ph type="body" sz="quarter" idx="46"/>
          </p:nvPr>
        </p:nvSpPr>
        <p:spPr>
          <a:xfrm>
            <a:off x="4762500" y="1873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Text Placeholder 17"/>
          <p:cNvSpPr>
            <a:spLocks noGrp="1"/>
          </p:cNvSpPr>
          <p:nvPr>
            <p:ph type="body" sz="quarter" idx="47"/>
          </p:nvPr>
        </p:nvSpPr>
        <p:spPr>
          <a:xfrm>
            <a:off x="4762500" y="1984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6" name="Text Placeholder 15"/>
          <p:cNvSpPr>
            <a:spLocks noGrp="1"/>
          </p:cNvSpPr>
          <p:nvPr>
            <p:ph type="body" sz="quarter" idx="48"/>
          </p:nvPr>
        </p:nvSpPr>
        <p:spPr>
          <a:xfrm>
            <a:off x="0" y="2254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7" name="Text Placeholder 17"/>
          <p:cNvSpPr>
            <a:spLocks noGrp="1"/>
          </p:cNvSpPr>
          <p:nvPr>
            <p:ph type="body" sz="quarter" idx="49"/>
          </p:nvPr>
        </p:nvSpPr>
        <p:spPr>
          <a:xfrm>
            <a:off x="0" y="2365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Text Placeholder 15"/>
          <p:cNvSpPr>
            <a:spLocks noGrp="1"/>
          </p:cNvSpPr>
          <p:nvPr>
            <p:ph type="body" sz="quarter" idx="50"/>
          </p:nvPr>
        </p:nvSpPr>
        <p:spPr>
          <a:xfrm>
            <a:off x="4762500" y="2254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Text Placeholder 17"/>
          <p:cNvSpPr>
            <a:spLocks noGrp="1"/>
          </p:cNvSpPr>
          <p:nvPr>
            <p:ph type="body" sz="quarter" idx="51"/>
          </p:nvPr>
        </p:nvSpPr>
        <p:spPr>
          <a:xfrm>
            <a:off x="4762500" y="2365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Text Placeholder 15"/>
          <p:cNvSpPr>
            <a:spLocks noGrp="1"/>
          </p:cNvSpPr>
          <p:nvPr>
            <p:ph type="body" sz="quarter" idx="52"/>
          </p:nvPr>
        </p:nvSpPr>
        <p:spPr>
          <a:xfrm>
            <a:off x="0" y="2635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53"/>
          </p:nvPr>
        </p:nvSpPr>
        <p:spPr>
          <a:xfrm>
            <a:off x="0" y="2746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2" name="Text Placeholder 15"/>
          <p:cNvSpPr>
            <a:spLocks noGrp="1"/>
          </p:cNvSpPr>
          <p:nvPr>
            <p:ph type="body" sz="quarter" idx="54"/>
          </p:nvPr>
        </p:nvSpPr>
        <p:spPr>
          <a:xfrm>
            <a:off x="4762500" y="263525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55"/>
          </p:nvPr>
        </p:nvSpPr>
        <p:spPr>
          <a:xfrm>
            <a:off x="4762500" y="274637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5"/>
          <p:cNvSpPr>
            <a:spLocks noGrp="1"/>
          </p:cNvSpPr>
          <p:nvPr>
            <p:ph type="body" sz="quarter" idx="56"/>
          </p:nvPr>
        </p:nvSpPr>
        <p:spPr>
          <a:xfrm>
            <a:off x="0" y="3032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57"/>
          </p:nvPr>
        </p:nvSpPr>
        <p:spPr>
          <a:xfrm>
            <a:off x="0" y="3143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5"/>
          <p:cNvSpPr>
            <a:spLocks noGrp="1"/>
          </p:cNvSpPr>
          <p:nvPr>
            <p:ph type="body" sz="quarter" idx="58"/>
          </p:nvPr>
        </p:nvSpPr>
        <p:spPr>
          <a:xfrm>
            <a:off x="4762500" y="3032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59"/>
          </p:nvPr>
        </p:nvSpPr>
        <p:spPr>
          <a:xfrm>
            <a:off x="4762500" y="3143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5"/>
          <p:cNvSpPr>
            <a:spLocks noGrp="1"/>
          </p:cNvSpPr>
          <p:nvPr>
            <p:ph type="body" sz="quarter" idx="60"/>
          </p:nvPr>
        </p:nvSpPr>
        <p:spPr>
          <a:xfrm>
            <a:off x="0" y="3413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61"/>
          </p:nvPr>
        </p:nvSpPr>
        <p:spPr>
          <a:xfrm>
            <a:off x="0" y="3524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0" name="Text Placeholder 15"/>
          <p:cNvSpPr>
            <a:spLocks noGrp="1"/>
          </p:cNvSpPr>
          <p:nvPr>
            <p:ph type="body" sz="quarter" idx="62"/>
          </p:nvPr>
        </p:nvSpPr>
        <p:spPr>
          <a:xfrm>
            <a:off x="4762500" y="3413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63"/>
          </p:nvPr>
        </p:nvSpPr>
        <p:spPr>
          <a:xfrm>
            <a:off x="4762500" y="3524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64"/>
          </p:nvPr>
        </p:nvSpPr>
        <p:spPr>
          <a:xfrm>
            <a:off x="0" y="442912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5"/>
          <p:cNvSpPr>
            <a:spLocks noGrp="1"/>
          </p:cNvSpPr>
          <p:nvPr>
            <p:ph type="body" sz="quarter" idx="65"/>
          </p:nvPr>
        </p:nvSpPr>
        <p:spPr>
          <a:xfrm>
            <a:off x="0" y="4397375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Text Placeholder 17"/>
          <p:cNvSpPr>
            <a:spLocks noGrp="1"/>
          </p:cNvSpPr>
          <p:nvPr>
            <p:ph type="body" sz="quarter" idx="66"/>
          </p:nvPr>
        </p:nvSpPr>
        <p:spPr>
          <a:xfrm>
            <a:off x="4762500" y="4429125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5"/>
          <p:cNvSpPr>
            <a:spLocks noGrp="1"/>
          </p:cNvSpPr>
          <p:nvPr>
            <p:ph type="body" sz="quarter" idx="67"/>
          </p:nvPr>
        </p:nvSpPr>
        <p:spPr>
          <a:xfrm>
            <a:off x="2381250" y="4318000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6" name="Text Placeholder 17"/>
          <p:cNvSpPr>
            <a:spLocks noGrp="1"/>
          </p:cNvSpPr>
          <p:nvPr>
            <p:ph type="body" sz="quarter" idx="68"/>
          </p:nvPr>
        </p:nvSpPr>
        <p:spPr>
          <a:xfrm>
            <a:off x="0" y="4032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5"/>
          <p:cNvSpPr>
            <a:spLocks noGrp="1"/>
          </p:cNvSpPr>
          <p:nvPr>
            <p:ph type="body" sz="quarter" idx="69"/>
          </p:nvPr>
        </p:nvSpPr>
        <p:spPr>
          <a:xfrm>
            <a:off x="0" y="4000500"/>
            <a:ext cx="9112250" cy="3175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Font typeface="Courier New" pitchFamily="49" charset="0"/>
              <a:buChar char="o"/>
              <a:defRPr sz="200" b="1" cap="small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Text Placeholder 17"/>
          <p:cNvSpPr>
            <a:spLocks noGrp="1"/>
          </p:cNvSpPr>
          <p:nvPr>
            <p:ph type="body" sz="quarter" idx="70"/>
          </p:nvPr>
        </p:nvSpPr>
        <p:spPr>
          <a:xfrm>
            <a:off x="4762500" y="4032250"/>
            <a:ext cx="4349750" cy="222250"/>
          </a:xfrm>
          <a:solidFill>
            <a:srgbClr val="DDEDFF"/>
          </a:solidFill>
        </p:spPr>
        <p:txBody>
          <a:bodyPr lIns="53328" rIns="53328">
            <a:noAutofit/>
          </a:bodyPr>
          <a:lstStyle>
            <a:lvl1pPr marL="53328" indent="-79992" algn="l" defTabSz="533278">
              <a:spcBef>
                <a:spcPts val="175"/>
              </a:spcBef>
              <a:buSzPct val="90000"/>
              <a:buFont typeface="Arial" pitchFamily="34" charset="0"/>
              <a:buChar char="•"/>
              <a:defRPr sz="1050" baseline="0"/>
            </a:lvl1pPr>
            <a:lvl2pPr>
              <a:buFont typeface="Calibri" pitchFamily="34" charset="0"/>
              <a:buChar char="•"/>
              <a:defRPr sz="1000"/>
            </a:lvl2pPr>
            <a:lvl3pPr>
              <a:buFont typeface="Calibri" pitchFamily="34" charset="0"/>
              <a:buChar char="•"/>
              <a:defRPr sz="900"/>
            </a:lvl3pPr>
            <a:lvl4pPr>
              <a:buFont typeface="Calibri" pitchFamily="34" charset="0"/>
              <a:buChar char="•"/>
              <a:defRPr sz="700"/>
            </a:lvl4pPr>
            <a:lvl5pPr>
              <a:buFont typeface="Calibri" pitchFamily="34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15"/>
          <p:cNvSpPr>
            <a:spLocks noGrp="1"/>
          </p:cNvSpPr>
          <p:nvPr>
            <p:ph type="body" sz="quarter" idx="71"/>
          </p:nvPr>
        </p:nvSpPr>
        <p:spPr>
          <a:xfrm>
            <a:off x="2381250" y="3921125"/>
            <a:ext cx="4349750" cy="11112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200" b="1" cap="sm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30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96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6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152400"/>
            <a:ext cx="306228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46038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7543800" cy="16764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9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6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323850"/>
            <a:ext cx="2022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323850"/>
            <a:ext cx="2022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46038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7056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798F00C5-AA7D-4C5E-848B-9824C553CA7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1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323850"/>
            <a:ext cx="2022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Documents and Settings\cgunter\Desktop\File Sharing\posters\seclab-logo-new-colors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323850"/>
            <a:ext cx="2022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46038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2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705600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C8A87AA-8AD2-42F4-8F25-3DC60A85368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2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6705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16B11D8-C41C-4269-9623-04EAA65456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</p:sldLayoutIdLst>
  <p:transition>
    <p:cut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47F24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47F24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47F24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47F24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6705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fld id="{86699B1E-88DC-43BE-9BD2-B6895AEA2714}" type="slidenum">
              <a:rPr lang="en-US" smtClean="0">
                <a:solidFill>
                  <a:prstClr val="white"/>
                </a:solidFill>
                <a:ea typeface="+mn-ea"/>
              </a:rPr>
              <a:pPr eaLnBrk="1" hangingPunct="1">
                <a:defRPr/>
              </a:pPr>
              <a:t>‹#›</a:t>
            </a:fld>
            <a:endParaRPr lang="en-US" dirty="0">
              <a:solidFill>
                <a:prstClr val="white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224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47F24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47F24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47F24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47F24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924800" cy="1676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463.5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De-Identification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Security II</a:t>
            </a:r>
          </a:p>
          <a:p>
            <a:pPr eaLnBrk="1" hangingPunct="1"/>
            <a:r>
              <a:rPr lang="en-US" altLang="en-US"/>
              <a:t>CS463/ECE424</a:t>
            </a:r>
          </a:p>
          <a:p>
            <a:pPr eaLnBrk="1" hangingPunct="1"/>
            <a:r>
              <a:rPr lang="en-US" altLang="en-US"/>
              <a:t>University of Illinois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Identification disclosure</a:t>
            </a:r>
          </a:p>
          <a:p>
            <a:pPr lvl="1"/>
            <a:r>
              <a:rPr lang="en-US" sz="2400" dirty="0"/>
              <a:t>Reveals the target individual’s record</a:t>
            </a:r>
          </a:p>
          <a:p>
            <a:r>
              <a:rPr lang="en-US" sz="2800" dirty="0"/>
              <a:t>Attribute disclosure</a:t>
            </a:r>
          </a:p>
          <a:p>
            <a:pPr lvl="1"/>
            <a:r>
              <a:rPr lang="en-US" sz="2400" dirty="0"/>
              <a:t>Reveals one or more (possibly sensitive) attributes about the target individual</a:t>
            </a:r>
          </a:p>
          <a:p>
            <a:pPr lvl="1"/>
            <a:r>
              <a:rPr lang="en-US" sz="2400" dirty="0"/>
              <a:t>Can occur even </a:t>
            </a:r>
          </a:p>
          <a:p>
            <a:pPr lvl="2"/>
            <a:r>
              <a:rPr lang="en-US" sz="2000" dirty="0"/>
              <a:t>without identification disclosure</a:t>
            </a:r>
          </a:p>
          <a:p>
            <a:pPr lvl="2"/>
            <a:r>
              <a:rPr lang="en-US" sz="2000" dirty="0"/>
              <a:t>if the target individual’s record is not in the dataset (e.g., “smoking causes cancer”)</a:t>
            </a:r>
          </a:p>
          <a:p>
            <a:r>
              <a:rPr lang="en-US" sz="2800" dirty="0"/>
              <a:t>Membership disclosure</a:t>
            </a:r>
          </a:p>
          <a:p>
            <a:pPr lvl="1"/>
            <a:r>
              <a:rPr lang="en-US" sz="2400" dirty="0"/>
              <a:t>Reveals whether the target individual’s record was included in the dataset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disclosure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56CF1-0125-43B3-A4BA-81C891B48C7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3406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209800"/>
          </a:xfrm>
        </p:spPr>
        <p:txBody>
          <a:bodyPr/>
          <a:lstStyle/>
          <a:p>
            <a:r>
              <a:rPr lang="en-US" dirty="0"/>
              <a:t>[Sweeney02] k-anonymity</a:t>
            </a:r>
          </a:p>
          <a:p>
            <a:pPr lvl="1"/>
            <a:r>
              <a:rPr lang="en-US" sz="2400" dirty="0"/>
              <a:t>Quasi-identifiers: attributes that can be used for linking with external information (e.g., ZIP, sex, birth date)</a:t>
            </a:r>
          </a:p>
          <a:p>
            <a:pPr lvl="1"/>
            <a:r>
              <a:rPr lang="en-US" sz="2400" dirty="0"/>
              <a:t>To satisfy k-anonymity: any sequence of quasi-identifiers must appear in at least k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k-anonymity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56CF1-0125-43B3-A4BA-81C891B48C7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83205"/>
              </p:ext>
            </p:extLst>
          </p:nvPr>
        </p:nvGraphicFramePr>
        <p:xfrm>
          <a:off x="990602" y="3657600"/>
          <a:ext cx="69720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0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Sex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Diagnosis</a:t>
                      </a:r>
                      <a:r>
                        <a:rPr lang="fr-CH" dirty="0"/>
                        <a:t> (ICD-9)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Alice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037, 651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Bob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823, 042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Carol 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010, 650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Dan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823,</a:t>
                      </a:r>
                      <a:r>
                        <a:rPr lang="fr-CH" baseline="0" dirty="0"/>
                        <a:t> 460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Elisabeth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895600" y="5890264"/>
            <a:ext cx="3039640" cy="678412"/>
            <a:chOff x="1447799" y="5814064"/>
            <a:chExt cx="4487441" cy="902465"/>
          </a:xfrm>
        </p:grpSpPr>
        <p:sp>
          <p:nvSpPr>
            <p:cNvPr id="6" name="Right Brace 5"/>
            <p:cNvSpPr/>
            <p:nvPr/>
          </p:nvSpPr>
          <p:spPr>
            <a:xfrm rot="5400000">
              <a:off x="3470541" y="3791322"/>
              <a:ext cx="441958" cy="4487441"/>
            </a:xfrm>
            <a:prstGeom prst="rightBrace">
              <a:avLst>
                <a:gd name="adj1" fmla="val 42080"/>
                <a:gd name="adj2" fmla="val 50000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30844" y="6266164"/>
              <a:ext cx="2721350" cy="45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Quasi-identifiers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685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971800"/>
          </a:xfrm>
        </p:spPr>
        <p:txBody>
          <a:bodyPr/>
          <a:lstStyle/>
          <a:p>
            <a:r>
              <a:rPr lang="en-US" sz="2800" dirty="0"/>
              <a:t>Generalization</a:t>
            </a:r>
          </a:p>
          <a:p>
            <a:pPr lvl="1"/>
            <a:r>
              <a:rPr lang="en-US" sz="2400" dirty="0"/>
              <a:t>E.g., ZIP codes – 61802 -&gt; 61XXX</a:t>
            </a:r>
          </a:p>
          <a:p>
            <a:pPr lvl="1"/>
            <a:r>
              <a:rPr lang="en-US" sz="2400" dirty="0"/>
              <a:t>E.g., Age – 47 -&gt; [40, 49]</a:t>
            </a:r>
          </a:p>
          <a:p>
            <a:r>
              <a:rPr lang="en-US" sz="2800" dirty="0"/>
              <a:t>Suppression:</a:t>
            </a:r>
          </a:p>
          <a:p>
            <a:pPr lvl="1"/>
            <a:r>
              <a:rPr lang="en-US" sz="2400" dirty="0"/>
              <a:t>E.g., names</a:t>
            </a:r>
          </a:p>
          <a:p>
            <a:r>
              <a:rPr lang="en-US" sz="2800" dirty="0"/>
              <a:t>Is this 2-anonymous?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Satisfying k-anonymity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56CF1-0125-43B3-A4BA-81C891B48C7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14393"/>
              </p:ext>
            </p:extLst>
          </p:nvPr>
        </p:nvGraphicFramePr>
        <p:xfrm>
          <a:off x="1905000" y="4267200"/>
          <a:ext cx="48547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Sex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Diagnosis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[30-39]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Broken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Leg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[40-49]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[40-49]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[30-39]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Tuberculosis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[20-29]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Heart</a:t>
                      </a:r>
                      <a:r>
                        <a:rPr lang="fr-CH" baseline="0" dirty="0"/>
                        <a:t> Condition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214284" y="6153090"/>
            <a:ext cx="3662516" cy="358121"/>
            <a:chOff x="1252108" y="5324445"/>
            <a:chExt cx="5605892" cy="400110"/>
          </a:xfrm>
        </p:grpSpPr>
        <p:sp>
          <p:nvSpPr>
            <p:cNvPr id="6" name="Rounded Rectangle 5"/>
            <p:cNvSpPr/>
            <p:nvPr/>
          </p:nvSpPr>
          <p:spPr>
            <a:xfrm>
              <a:off x="2309327" y="5334000"/>
              <a:ext cx="4548673" cy="3810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52108" y="5324445"/>
              <a:ext cx="1049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No!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" y="6105832"/>
            <a:ext cx="7315200" cy="4378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3800" y="3810000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about now?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28800" y="4629229"/>
            <a:ext cx="3048000" cy="1499004"/>
            <a:chOff x="1828800" y="4629229"/>
            <a:chExt cx="3048000" cy="1499004"/>
          </a:xfrm>
        </p:grpSpPr>
        <p:sp>
          <p:nvSpPr>
            <p:cNvPr id="12" name="Rounded Rectangle 11"/>
            <p:cNvSpPr/>
            <p:nvPr/>
          </p:nvSpPr>
          <p:spPr>
            <a:xfrm>
              <a:off x="1828800" y="5029200"/>
              <a:ext cx="3048000" cy="68580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28800" y="5747233"/>
              <a:ext cx="3048000" cy="381000"/>
            </a:xfrm>
            <a:prstGeom prst="round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28800" y="4629229"/>
              <a:ext cx="3048000" cy="381000"/>
            </a:xfrm>
            <a:prstGeom prst="round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096167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k-anonymity does not prevent attribute disclosure</a:t>
            </a:r>
          </a:p>
          <a:p>
            <a:pPr lvl="1"/>
            <a:r>
              <a:rPr lang="en-US" sz="2400" dirty="0"/>
              <a:t>E.g., if there is a quasi-identifier group among which all records contain an attribute that has a single value</a:t>
            </a:r>
          </a:p>
          <a:p>
            <a:r>
              <a:rPr lang="en-US" sz="2800" dirty="0"/>
              <a:t>l-diversity</a:t>
            </a:r>
          </a:p>
          <a:p>
            <a:pPr lvl="1"/>
            <a:r>
              <a:rPr lang="en-US" sz="2400" dirty="0"/>
              <a:t>Within each quasi-identifier group, there must be at least l distinct values for each attribute</a:t>
            </a:r>
            <a:endParaRPr lang="en-US" dirty="0"/>
          </a:p>
          <a:p>
            <a:r>
              <a:rPr lang="en-US" sz="2800" dirty="0"/>
              <a:t>t-closeness</a:t>
            </a:r>
          </a:p>
          <a:p>
            <a:pPr lvl="1"/>
            <a:r>
              <a:rPr lang="en-US" sz="2400" dirty="0"/>
              <a:t>The distance between the distribution of attributes within a quasi-identifier group and the overall distribution should not exceed t</a:t>
            </a:r>
            <a:endParaRPr lang="en-US" dirty="0"/>
          </a:p>
          <a:p>
            <a:r>
              <a:rPr lang="en-US" sz="2800" dirty="0"/>
              <a:t>Many others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syntactic metrics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56CF1-0125-43B3-A4BA-81C891B48C7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228600" y="4114800"/>
            <a:ext cx="87630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25189"/>
              </p:ext>
            </p:extLst>
          </p:nvPr>
        </p:nvGraphicFramePr>
        <p:xfrm>
          <a:off x="2209800" y="4114800"/>
          <a:ext cx="48547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Sex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Diagnosis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[30-39]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[30-39]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[30-39]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[30-39]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Broken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Leg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[30-39]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54159" y="493463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5-anonymous</a:t>
            </a:r>
          </a:p>
          <a:p>
            <a:r>
              <a:rPr lang="en-US" sz="1800" dirty="0">
                <a:latin typeface="+mn-lt"/>
              </a:rPr>
              <a:t>2-diverse</a:t>
            </a:r>
          </a:p>
        </p:txBody>
      </p:sp>
    </p:spTree>
    <p:extLst>
      <p:ext uri="{BB962C8B-B14F-4D97-AF65-F5344CB8AC3E}">
        <p14:creationId xmlns:p14="http://schemas.microsoft.com/office/powerpoint/2010/main" val="218215466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686800" cy="990600"/>
              </a:xfrm>
            </p:spPr>
            <p:txBody>
              <a:bodyPr/>
              <a:lstStyle/>
              <a:p>
                <a:r>
                  <a:rPr lang="en-US" sz="2800" dirty="0"/>
                  <a:t>For what values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 is the dataset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-anonymous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-diverse?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686800" cy="990600"/>
              </a:xfrm>
              <a:blipFill>
                <a:blip r:embed="rId2"/>
                <a:stretch>
                  <a:fillRect l="-1263" t="-617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19380"/>
              </p:ext>
            </p:extLst>
          </p:nvPr>
        </p:nvGraphicFramePr>
        <p:xfrm>
          <a:off x="457200" y="2557780"/>
          <a:ext cx="38103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Sex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Diagnosis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[40-49]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[40-49]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1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[30-39]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Asthma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8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[30-39]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Influenza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[30-39]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[30-39]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Broken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Leg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[30-39]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Tuberculosis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[40-49]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Tuberculosis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78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[40-49]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4675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87126"/>
              </p:ext>
            </p:extLst>
          </p:nvPr>
        </p:nvGraphicFramePr>
        <p:xfrm>
          <a:off x="4724400" y="3329940"/>
          <a:ext cx="38100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5989924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175879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2404657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Quasi-identifier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sensitive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6168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(M, [30-39])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094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(M, [40-49])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469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(F, [30-39])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563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(F, [40-49])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74897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48200" y="3329940"/>
            <a:ext cx="4495800" cy="63246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0650" y="3962400"/>
            <a:ext cx="274335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00650" y="4343400"/>
            <a:ext cx="274335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00650" y="4728210"/>
            <a:ext cx="274335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650" y="5114925"/>
            <a:ext cx="274335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8350" y="3962400"/>
            <a:ext cx="1752300" cy="15392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" y="2514600"/>
            <a:ext cx="2057400" cy="41402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62200" y="2514600"/>
            <a:ext cx="1977571" cy="41402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457200" y="3703320"/>
            <a:ext cx="3810300" cy="335280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>
            <a:off x="440871" y="4778829"/>
            <a:ext cx="3810300" cy="36880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2803" y="5668714"/>
            <a:ext cx="160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2-anonymous</a:t>
            </a:r>
          </a:p>
          <a:p>
            <a:pPr algn="ctr"/>
            <a:r>
              <a:rPr lang="en-US" sz="2000" dirty="0">
                <a:latin typeface="+mn-lt"/>
              </a:rPr>
              <a:t>1-diverse</a:t>
            </a:r>
          </a:p>
        </p:txBody>
      </p:sp>
    </p:spTree>
    <p:extLst>
      <p:ext uri="{BB962C8B-B14F-4D97-AF65-F5344CB8AC3E}">
        <p14:creationId xmlns:p14="http://schemas.microsoft.com/office/powerpoint/2010/main" val="17647289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Intuition: what can be learned from accessing the database is (roughly) the same regardless of whether an individual is in the database.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any two datasets D and D’ differing in a single record. A computation F is ϵ-differentially private for some ϵ &gt; 0, if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Range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have: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14" t="-1601" r="-2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 </a:t>
            </a:r>
            <a:r>
              <a:rPr lang="en-US" altLang="en-US" dirty="0"/>
              <a:t>[Dwork06]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F00C5-AA7D-4C5E-848B-9824C553CA7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564" y="5636541"/>
            <a:ext cx="5126842" cy="38636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06580" y="5334000"/>
            <a:ext cx="3489960" cy="495723"/>
            <a:chOff x="6191075" y="2281251"/>
            <a:chExt cx="3489960" cy="495723"/>
          </a:xfrm>
        </p:grpSpPr>
        <p:grpSp>
          <p:nvGrpSpPr>
            <p:cNvPr id="7" name="Group 6"/>
            <p:cNvGrpSpPr/>
            <p:nvPr/>
          </p:nvGrpSpPr>
          <p:grpSpPr>
            <a:xfrm>
              <a:off x="6191075" y="2435140"/>
              <a:ext cx="2038665" cy="341834"/>
              <a:chOff x="6191075" y="2435140"/>
              <a:chExt cx="2038665" cy="341834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191075" y="2583792"/>
                <a:ext cx="209725" cy="193182"/>
              </a:xfrm>
              <a:prstGeom prst="ellipse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1" hangingPunct="1"/>
                <a:endParaRPr lang="en-US" sz="18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9" idx="0"/>
                <a:endCxn id="8" idx="1"/>
              </p:cNvCxnSpPr>
              <p:nvPr/>
            </p:nvCxnSpPr>
            <p:spPr>
              <a:xfrm flipV="1">
                <a:off x="6295938" y="2435140"/>
                <a:ext cx="1933802" cy="148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8229740" y="2281251"/>
              <a:ext cx="1451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400" dirty="0">
                  <a:solidFill>
                    <a:prstClr val="black"/>
                  </a:solidFill>
                  <a:latin typeface="Arial" charset="0"/>
                  <a:ea typeface="+mn-ea"/>
                </a:rPr>
                <a:t>Privacy budget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1000" y="5919043"/>
            <a:ext cx="6118663" cy="523220"/>
            <a:chOff x="1665495" y="2866294"/>
            <a:chExt cx="6118663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665495" y="2866294"/>
              <a:ext cx="1916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400" dirty="0">
                  <a:solidFill>
                    <a:prstClr val="black"/>
                  </a:solidFill>
                  <a:latin typeface="Arial" charset="0"/>
                  <a:ea typeface="+mn-ea"/>
                </a:rPr>
                <a:t>D’ includes the user’s record, D doesn’t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535965" y="2978545"/>
              <a:ext cx="4248193" cy="229505"/>
              <a:chOff x="3535965" y="2978545"/>
              <a:chExt cx="4248193" cy="229505"/>
            </a:xfrm>
          </p:grpSpPr>
          <p:cxnSp>
            <p:nvCxnSpPr>
              <p:cNvPr id="14" name="Elbow Connector 13"/>
              <p:cNvCxnSpPr/>
              <p:nvPr/>
            </p:nvCxnSpPr>
            <p:spPr>
              <a:xfrm rot="10800000" flipV="1">
                <a:off x="3535966" y="2978545"/>
                <a:ext cx="1086379" cy="229505"/>
              </a:xfrm>
              <a:prstGeom prst="bentConnector3">
                <a:avLst>
                  <a:gd name="adj1" fmla="val 29923"/>
                </a:avLst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 rot="10800000" flipV="1">
                <a:off x="3535965" y="2978546"/>
                <a:ext cx="4248193" cy="229504"/>
              </a:xfrm>
              <a:prstGeom prst="bentConnector3">
                <a:avLst>
                  <a:gd name="adj1" fmla="val 9518"/>
                </a:avLst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394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to think about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F00C5-AA7D-4C5E-848B-9824C553CA7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5791201"/>
            <a:ext cx="8686800" cy="761999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i="1" dirty="0"/>
              <a:t>Probability distribution over R should be “roughly” the same whether D* = D, or D* = D’.</a:t>
            </a:r>
          </a:p>
        </p:txBody>
      </p:sp>
      <p:sp>
        <p:nvSpPr>
          <p:cNvPr id="48" name="Right Arrow 47"/>
          <p:cNvSpPr/>
          <p:nvPr/>
        </p:nvSpPr>
        <p:spPr>
          <a:xfrm rot="2991167">
            <a:off x="3166856" y="2807213"/>
            <a:ext cx="841873" cy="3648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8094812">
            <a:off x="5042457" y="2819697"/>
            <a:ext cx="841873" cy="3648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/>
            <a:endParaRPr lang="en-US" sz="1800">
              <a:solidFill>
                <a:prstClr val="black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09391" y="3429000"/>
            <a:ext cx="1196009" cy="685800"/>
            <a:chOff x="4061791" y="3656551"/>
            <a:chExt cx="951453" cy="685800"/>
          </a:xfrm>
        </p:grpSpPr>
        <p:sp>
          <p:nvSpPr>
            <p:cNvPr id="51" name="Trapezoid 50"/>
            <p:cNvSpPr/>
            <p:nvPr/>
          </p:nvSpPr>
          <p:spPr>
            <a:xfrm rot="10800000">
              <a:off x="4063191" y="3656551"/>
              <a:ext cx="914400" cy="685800"/>
            </a:xfrm>
            <a:prstGeom prst="trapezoid">
              <a:avLst>
                <a:gd name="adj" fmla="val 4334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61791" y="3814785"/>
              <a:ext cx="951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2400" b="1" dirty="0">
                  <a:solidFill>
                    <a:prstClr val="black"/>
                  </a:solidFill>
                  <a:latin typeface="Arial" charset="0"/>
                  <a:ea typeface="+mn-ea"/>
                </a:rPr>
                <a:t>F</a:t>
              </a:r>
            </a:p>
          </p:txBody>
        </p:sp>
      </p:grpSp>
      <p:sp>
        <p:nvSpPr>
          <p:cNvPr id="44" name="Right Arrow 43"/>
          <p:cNvSpPr/>
          <p:nvPr/>
        </p:nvSpPr>
        <p:spPr>
          <a:xfrm rot="5400000">
            <a:off x="4064929" y="4543295"/>
            <a:ext cx="841873" cy="3648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/>
            <a:endParaRPr lang="en-US" sz="1800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422" y="4648200"/>
            <a:ext cx="8077200" cy="36532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0000" y="52578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b="1" dirty="0">
                <a:solidFill>
                  <a:prstClr val="black"/>
                </a:solidFill>
                <a:latin typeface="Arial" charset="0"/>
                <a:ea typeface="+mn-ea"/>
              </a:rPr>
              <a:t>R = F(D*)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85800" y="1520583"/>
            <a:ext cx="2895600" cy="995065"/>
            <a:chOff x="685800" y="1520583"/>
            <a:chExt cx="2895600" cy="995065"/>
          </a:xfrm>
        </p:grpSpPr>
        <p:grpSp>
          <p:nvGrpSpPr>
            <p:cNvPr id="32" name="Group 31"/>
            <p:cNvGrpSpPr/>
            <p:nvPr/>
          </p:nvGrpSpPr>
          <p:grpSpPr>
            <a:xfrm>
              <a:off x="1371600" y="1520583"/>
              <a:ext cx="2209800" cy="995065"/>
              <a:chOff x="457200" y="1524000"/>
              <a:chExt cx="2209800" cy="99506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57200" y="1524000"/>
                <a:ext cx="2209800" cy="957045"/>
                <a:chOff x="2895600" y="1921777"/>
                <a:chExt cx="2209800" cy="957045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895600" y="1921777"/>
                  <a:ext cx="2209800" cy="957045"/>
                  <a:chOff x="282429" y="1405155"/>
                  <a:chExt cx="2209800" cy="957045"/>
                </a:xfrm>
              </p:grpSpPr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304800" y="1447800"/>
                    <a:ext cx="1981200" cy="914400"/>
                  </a:xfrm>
                  <a:prstGeom prst="roundRect">
                    <a:avLst>
                      <a:gd name="adj" fmla="val 9328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1" hangingPunct="1"/>
                    <a:endParaRPr lang="en-US" sz="180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04800" y="1905000"/>
                    <a:ext cx="1981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304800" y="2133600"/>
                    <a:ext cx="1981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968229" y="1447800"/>
                    <a:ext cx="0" cy="9144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82429" y="1405155"/>
                    <a:ext cx="2209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eaLnBrk="1" hangingPunct="1"/>
                    <a:r>
                      <a:rPr lang="en-US" sz="1400" b="1" dirty="0">
                        <a:solidFill>
                          <a:prstClr val="black"/>
                        </a:solidFill>
                        <a:latin typeface="Arial" charset="0"/>
                        <a:ea typeface="+mn-ea"/>
                      </a:rPr>
                      <a:t>Name         Attributes</a:t>
                    </a:r>
                  </a:p>
                </p:txBody>
              </p:sp>
            </p:grp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917971" y="2209800"/>
                  <a:ext cx="1981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457201" y="1780401"/>
                <a:ext cx="1524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/>
                <a:r>
                  <a:rPr lang="en-US" sz="1400" dirty="0">
                    <a:solidFill>
                      <a:prstClr val="white"/>
                    </a:solidFill>
                    <a:latin typeface="Arial" charset="0"/>
                    <a:ea typeface="+mn-ea"/>
                  </a:rPr>
                  <a:t>Alice</a:t>
                </a:r>
              </a:p>
              <a:p>
                <a:pPr eaLnBrk="1" hangingPunct="1"/>
                <a:r>
                  <a:rPr lang="en-US" sz="1400" dirty="0">
                    <a:solidFill>
                      <a:prstClr val="white"/>
                    </a:solidFill>
                    <a:latin typeface="Arial" charset="0"/>
                    <a:ea typeface="+mn-ea"/>
                  </a:rPr>
                  <a:t>Bob</a:t>
                </a:r>
              </a:p>
              <a:p>
                <a:pPr eaLnBrk="1" hangingPunct="1"/>
                <a:r>
                  <a:rPr lang="en-US" sz="1400" dirty="0">
                    <a:solidFill>
                      <a:prstClr val="white"/>
                    </a:solidFill>
                    <a:latin typeface="Arial" charset="0"/>
                    <a:ea typeface="+mn-ea"/>
                  </a:rPr>
                  <a:t>Carol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85800" y="182836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74229" y="1394496"/>
            <a:ext cx="2802971" cy="1425952"/>
            <a:chOff x="5274229" y="1394496"/>
            <a:chExt cx="2802971" cy="1425952"/>
          </a:xfrm>
        </p:grpSpPr>
        <p:grpSp>
          <p:nvGrpSpPr>
            <p:cNvPr id="33" name="Group 32"/>
            <p:cNvGrpSpPr/>
            <p:nvPr/>
          </p:nvGrpSpPr>
          <p:grpSpPr>
            <a:xfrm>
              <a:off x="5867400" y="1394496"/>
              <a:ext cx="2209800" cy="1425952"/>
              <a:chOff x="457200" y="1524000"/>
              <a:chExt cx="2209800" cy="142595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57200" y="1524000"/>
                <a:ext cx="2209800" cy="1185645"/>
                <a:chOff x="2895600" y="1921777"/>
                <a:chExt cx="2209800" cy="1185645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2895600" y="1921777"/>
                  <a:ext cx="2209800" cy="1185645"/>
                  <a:chOff x="282429" y="1405155"/>
                  <a:chExt cx="2209800" cy="1185645"/>
                </a:xfrm>
              </p:grpSpPr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304800" y="1447800"/>
                    <a:ext cx="1981200" cy="1143000"/>
                  </a:xfrm>
                  <a:prstGeom prst="roundRect">
                    <a:avLst>
                      <a:gd name="adj" fmla="val 9328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1" hangingPunct="1"/>
                    <a:endParaRPr lang="en-US" sz="180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304800" y="1905000"/>
                    <a:ext cx="1981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304800" y="2362200"/>
                    <a:ext cx="1981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304800" y="2133600"/>
                    <a:ext cx="1981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990600" y="1447800"/>
                    <a:ext cx="0" cy="1143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82429" y="1405155"/>
                    <a:ext cx="2209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eaLnBrk="1" hangingPunct="1"/>
                    <a:r>
                      <a:rPr lang="en-US" sz="1400" b="1" dirty="0">
                        <a:solidFill>
                          <a:prstClr val="black"/>
                        </a:solidFill>
                        <a:latin typeface="Arial" charset="0"/>
                        <a:ea typeface="+mn-ea"/>
                      </a:rPr>
                      <a:t>Name         Attributes</a:t>
                    </a:r>
                  </a:p>
                </p:txBody>
              </p:sp>
            </p:grp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917971" y="2209800"/>
                  <a:ext cx="1981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457200" y="1780401"/>
                <a:ext cx="20035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/>
                <a:r>
                  <a:rPr lang="en-US" sz="1400" dirty="0">
                    <a:solidFill>
                      <a:prstClr val="white"/>
                    </a:solidFill>
                    <a:latin typeface="Arial" charset="0"/>
                    <a:ea typeface="+mn-ea"/>
                  </a:rPr>
                  <a:t>Alice</a:t>
                </a:r>
              </a:p>
              <a:p>
                <a:pPr eaLnBrk="1" hangingPunct="1"/>
                <a:r>
                  <a:rPr lang="en-US" sz="1400" dirty="0">
                    <a:solidFill>
                      <a:prstClr val="white"/>
                    </a:solidFill>
                    <a:latin typeface="Arial" charset="0"/>
                    <a:ea typeface="+mn-ea"/>
                  </a:rPr>
                  <a:t>Bob</a:t>
                </a:r>
              </a:p>
              <a:p>
                <a:pPr eaLnBrk="1" hangingPunct="1"/>
                <a:r>
                  <a:rPr lang="en-US" sz="1400" dirty="0">
                    <a:solidFill>
                      <a:prstClr val="white"/>
                    </a:solidFill>
                    <a:latin typeface="Arial" charset="0"/>
                    <a:ea typeface="+mn-ea"/>
                  </a:rPr>
                  <a:t>Carol</a:t>
                </a:r>
              </a:p>
              <a:p>
                <a:pPr eaLnBrk="1" hangingPunct="1"/>
                <a:r>
                  <a:rPr lang="en-US" sz="1400" dirty="0">
                    <a:solidFill>
                      <a:prstClr val="white"/>
                    </a:solidFill>
                    <a:latin typeface="Arial" charset="0"/>
                    <a:ea typeface="+mn-ea"/>
                  </a:rPr>
                  <a:t>Vince</a:t>
                </a:r>
              </a:p>
              <a:p>
                <a:pPr eaLnBrk="1" hangingPunct="1"/>
                <a:endParaRPr lang="en-US" sz="1400" dirty="0">
                  <a:solidFill>
                    <a:prstClr val="white"/>
                  </a:solidFill>
                  <a:latin typeface="Arial" charset="0"/>
                  <a:ea typeface="+mn-ea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274229" y="183310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D’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08691"/>
            <a:ext cx="8686800" cy="1197777"/>
          </a:xfrm>
        </p:spPr>
        <p:txBody>
          <a:bodyPr/>
          <a:lstStyle/>
          <a:p>
            <a:r>
              <a:rPr lang="en-US" sz="2400" dirty="0"/>
              <a:t>The probability distribution is over the random coins of F.</a:t>
            </a:r>
          </a:p>
          <a:p>
            <a:r>
              <a:rPr lang="en-US" sz="2400" dirty="0"/>
              <a:t>Note: e</a:t>
            </a:r>
            <a:r>
              <a:rPr lang="el-GR" sz="2400" baseline="30000" dirty="0"/>
              <a:t>ϵ</a:t>
            </a:r>
            <a:r>
              <a:rPr lang="fr-CH" sz="2400" dirty="0"/>
              <a:t> ≈ 1+</a:t>
            </a:r>
            <a:r>
              <a:rPr lang="el-GR" sz="2400" dirty="0"/>
              <a:t>ϵ</a:t>
            </a:r>
            <a:r>
              <a:rPr lang="fr-CH" sz="2400" dirty="0"/>
              <a:t>, for </a:t>
            </a:r>
            <a:r>
              <a:rPr lang="fr-CH" sz="2400" dirty="0" err="1"/>
              <a:t>small</a:t>
            </a:r>
            <a:r>
              <a:rPr lang="fr-CH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&gt;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More Formally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F00C5-AA7D-4C5E-848B-9824C553CA7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82089" y="1463334"/>
            <a:ext cx="4904511" cy="2118066"/>
            <a:chOff x="2182089" y="1844334"/>
            <a:chExt cx="4904511" cy="2118066"/>
          </a:xfrm>
        </p:grpSpPr>
        <p:grpSp>
          <p:nvGrpSpPr>
            <p:cNvPr id="12" name="Group 11"/>
            <p:cNvGrpSpPr/>
            <p:nvPr/>
          </p:nvGrpSpPr>
          <p:grpSpPr>
            <a:xfrm>
              <a:off x="2286000" y="1905000"/>
              <a:ext cx="4800600" cy="2057400"/>
              <a:chOff x="2286000" y="1905000"/>
              <a:chExt cx="4800600" cy="20574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286000" y="1905000"/>
                <a:ext cx="4572000" cy="1828800"/>
                <a:chOff x="2286000" y="1905000"/>
                <a:chExt cx="4572000" cy="1828800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2286000" y="3581400"/>
                  <a:ext cx="45720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438400" y="1905000"/>
                  <a:ext cx="0" cy="182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6705600" y="3581400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prstClr val="black"/>
                    </a:solidFill>
                    <a:latin typeface="Arial" charset="0"/>
                    <a:ea typeface="+mn-ea"/>
                  </a:rPr>
                  <a:t>R</a:t>
                </a: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2089" y="1844334"/>
              <a:ext cx="155028" cy="17616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2057400" y="1752600"/>
            <a:ext cx="5034094" cy="1513178"/>
            <a:chOff x="2057400" y="2169589"/>
            <a:chExt cx="5034094" cy="1513178"/>
          </a:xfrm>
        </p:grpSpPr>
        <p:grpSp>
          <p:nvGrpSpPr>
            <p:cNvPr id="21" name="Group 20"/>
            <p:cNvGrpSpPr/>
            <p:nvPr/>
          </p:nvGrpSpPr>
          <p:grpSpPr>
            <a:xfrm>
              <a:off x="2332139" y="2540802"/>
              <a:ext cx="4759355" cy="1141965"/>
              <a:chOff x="2332139" y="2540802"/>
              <a:chExt cx="4759355" cy="1141965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2332139" y="2540802"/>
                <a:ext cx="4286775" cy="1141965"/>
              </a:xfrm>
              <a:custGeom>
                <a:avLst/>
                <a:gdLst>
                  <a:gd name="connsiteX0" fmla="*/ 0 w 4286775"/>
                  <a:gd name="connsiteY0" fmla="*/ 1108409 h 1141965"/>
                  <a:gd name="connsiteX1" fmla="*/ 1216404 w 4286775"/>
                  <a:gd name="connsiteY1" fmla="*/ 361789 h 1141965"/>
                  <a:gd name="connsiteX2" fmla="*/ 2038525 w 4286775"/>
                  <a:gd name="connsiteY2" fmla="*/ 588292 h 1141965"/>
                  <a:gd name="connsiteX3" fmla="*/ 3120705 w 4286775"/>
                  <a:gd name="connsiteY3" fmla="*/ 9451 h 1141965"/>
                  <a:gd name="connsiteX4" fmla="*/ 4286775 w 4286775"/>
                  <a:gd name="connsiteY4" fmla="*/ 1141965 h 114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775" h="1141965">
                    <a:moveTo>
                      <a:pt x="0" y="1108409"/>
                    </a:moveTo>
                    <a:cubicBezTo>
                      <a:pt x="438325" y="778442"/>
                      <a:pt x="876650" y="448475"/>
                      <a:pt x="1216404" y="361789"/>
                    </a:cubicBezTo>
                    <a:cubicBezTo>
                      <a:pt x="1556158" y="275103"/>
                      <a:pt x="1721142" y="647015"/>
                      <a:pt x="2038525" y="588292"/>
                    </a:cubicBezTo>
                    <a:cubicBezTo>
                      <a:pt x="2355908" y="529569"/>
                      <a:pt x="2745997" y="-82828"/>
                      <a:pt x="3120705" y="9451"/>
                    </a:cubicBezTo>
                    <a:cubicBezTo>
                      <a:pt x="3495413" y="101730"/>
                      <a:pt x="3891094" y="621847"/>
                      <a:pt x="4286775" y="1141965"/>
                    </a:cubicBezTo>
                  </a:path>
                </a:pathLst>
              </a:cu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hangingPunct="1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024694" y="2790558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hangingPunct="1"/>
                <a:r>
                  <a:rPr lang="en-US" sz="1400" b="1" dirty="0">
                    <a:solidFill>
                      <a:srgbClr val="9BBB59">
                        <a:lumMod val="50000"/>
                      </a:srgbClr>
                    </a:solidFill>
                    <a:latin typeface="Arial" charset="0"/>
                    <a:ea typeface="+mn-ea"/>
                  </a:rPr>
                  <a:t>R = F(D’)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057400" y="2169589"/>
              <a:ext cx="4286775" cy="1497798"/>
              <a:chOff x="2057400" y="2169589"/>
              <a:chExt cx="4286775" cy="1497798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2057400" y="2525422"/>
                <a:ext cx="4286775" cy="1141965"/>
              </a:xfrm>
              <a:custGeom>
                <a:avLst/>
                <a:gdLst>
                  <a:gd name="connsiteX0" fmla="*/ 0 w 4286775"/>
                  <a:gd name="connsiteY0" fmla="*/ 1108409 h 1141965"/>
                  <a:gd name="connsiteX1" fmla="*/ 1216404 w 4286775"/>
                  <a:gd name="connsiteY1" fmla="*/ 361789 h 1141965"/>
                  <a:gd name="connsiteX2" fmla="*/ 2038525 w 4286775"/>
                  <a:gd name="connsiteY2" fmla="*/ 588292 h 1141965"/>
                  <a:gd name="connsiteX3" fmla="*/ 3120705 w 4286775"/>
                  <a:gd name="connsiteY3" fmla="*/ 9451 h 1141965"/>
                  <a:gd name="connsiteX4" fmla="*/ 4286775 w 4286775"/>
                  <a:gd name="connsiteY4" fmla="*/ 1141965 h 114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775" h="1141965">
                    <a:moveTo>
                      <a:pt x="0" y="1108409"/>
                    </a:moveTo>
                    <a:cubicBezTo>
                      <a:pt x="438325" y="778442"/>
                      <a:pt x="876650" y="448475"/>
                      <a:pt x="1216404" y="361789"/>
                    </a:cubicBezTo>
                    <a:cubicBezTo>
                      <a:pt x="1556158" y="275103"/>
                      <a:pt x="1721142" y="647015"/>
                      <a:pt x="2038525" y="588292"/>
                    </a:cubicBezTo>
                    <a:cubicBezTo>
                      <a:pt x="2355908" y="529569"/>
                      <a:pt x="2745997" y="-82828"/>
                      <a:pt x="3120705" y="9451"/>
                    </a:cubicBezTo>
                    <a:cubicBezTo>
                      <a:pt x="3495413" y="101730"/>
                      <a:pt x="3891094" y="621847"/>
                      <a:pt x="4286775" y="1141965"/>
                    </a:cubicBezTo>
                  </a:path>
                </a:pathLst>
              </a:cu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hangingPunct="1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078448" y="2169589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hangingPunct="1"/>
                <a:r>
                  <a:rPr lang="en-US" sz="1400" b="1" dirty="0">
                    <a:solidFill>
                      <a:srgbClr val="F47F24">
                        <a:lumMod val="50000"/>
                      </a:srgbClr>
                    </a:solidFill>
                    <a:latin typeface="Arial" charset="0"/>
                    <a:ea typeface="+mn-ea"/>
                  </a:rPr>
                  <a:t>R = F(D)</a:t>
                </a: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42" y="3800182"/>
            <a:ext cx="6500967" cy="10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add noise</a:t>
            </a:r>
          </a:p>
          <a:p>
            <a:pPr lvl="1"/>
            <a:r>
              <a:rPr lang="en-US" dirty="0"/>
              <a:t>What noise distribution should we use?</a:t>
            </a:r>
          </a:p>
          <a:p>
            <a:pPr lvl="1"/>
            <a:r>
              <a:rPr lang="en-US" dirty="0"/>
              <a:t>How much noise to add?</a:t>
            </a:r>
          </a:p>
          <a:p>
            <a:endParaRPr lang="en-US" dirty="0"/>
          </a:p>
          <a:p>
            <a:r>
              <a:rPr lang="en-US" dirty="0"/>
              <a:t>The key concept is sensitivity of f, the function we want to compute</a:t>
            </a:r>
          </a:p>
          <a:p>
            <a:endParaRPr lang="en-US" dirty="0"/>
          </a:p>
          <a:p>
            <a:r>
              <a:rPr lang="en-US" dirty="0"/>
              <a:t>Generic way to get </a:t>
            </a:r>
            <a:r>
              <a:rPr lang="el-GR" dirty="0"/>
              <a:t>ϵ</a:t>
            </a:r>
            <a:r>
              <a:rPr lang="fr-CH" dirty="0"/>
              <a:t>-</a:t>
            </a:r>
            <a:r>
              <a:rPr lang="en-US" dirty="0"/>
              <a:t>differential privacy: </a:t>
            </a:r>
            <a:r>
              <a:rPr lang="en-US" dirty="0" err="1"/>
              <a:t>Laplacian</a:t>
            </a:r>
            <a:r>
              <a:rPr lang="en-US" dirty="0"/>
              <a:t> mechanism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F00C5-AA7D-4C5E-848B-9824C553CA7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048000"/>
            <a:ext cx="8686800" cy="3352800"/>
          </a:xfrm>
        </p:spPr>
        <p:txBody>
          <a:bodyPr/>
          <a:lstStyle/>
          <a:p>
            <a:r>
              <a:rPr lang="en-US" dirty="0"/>
              <a:t>Sensitivity measures how much an individual record can change the output, i.e., f(D*), </a:t>
            </a:r>
            <a:r>
              <a:rPr lang="en-US" b="1" i="1" dirty="0"/>
              <a:t>in the worst case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E.g., counts have sensitivity 1, averages may have high sensitivity.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F00C5-AA7D-4C5E-848B-9824C553CA7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1981200"/>
            <a:ext cx="4352925" cy="6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De-Identification</a:t>
            </a:r>
          </a:p>
          <a:p>
            <a:r>
              <a:rPr lang="en-US" altLang="en-US" sz="2800" dirty="0"/>
              <a:t>Privacy metrics</a:t>
            </a:r>
          </a:p>
          <a:p>
            <a:r>
              <a:rPr lang="en-US" altLang="en-US" sz="2800" dirty="0"/>
              <a:t>Privacy in practice</a:t>
            </a:r>
          </a:p>
          <a:p>
            <a:endParaRPr lang="en-US" altLang="en-US" sz="2800" dirty="0"/>
          </a:p>
          <a:p>
            <a:r>
              <a:rPr lang="en-US" altLang="en-US" sz="2800" dirty="0"/>
              <a:t>Discussion</a:t>
            </a:r>
          </a:p>
          <a:p>
            <a:pPr marL="0" indent="0">
              <a:buNone/>
            </a:pPr>
            <a:endParaRPr lang="en-US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2383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1295400"/>
          </a:xfrm>
        </p:spPr>
        <p:txBody>
          <a:bodyPr/>
          <a:lstStyle/>
          <a:p>
            <a:r>
              <a:rPr lang="en-US" sz="2400" dirty="0"/>
              <a:t>Add noise from Laplace distribution </a:t>
            </a:r>
          </a:p>
          <a:p>
            <a:r>
              <a:rPr lang="fr-CH" sz="2400" dirty="0"/>
              <a:t>That </a:t>
            </a:r>
            <a:r>
              <a:rPr lang="fr-CH" sz="2400" dirty="0" err="1"/>
              <a:t>is</a:t>
            </a:r>
            <a:r>
              <a:rPr lang="fr-CH" sz="2400" dirty="0"/>
              <a:t>, release:</a:t>
            </a:r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Laplacian</a:t>
            </a:r>
            <a:r>
              <a:rPr lang="en-US" dirty="0"/>
              <a:t>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F00C5-AA7D-4C5E-848B-9824C553CA7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43200"/>
            <a:ext cx="3419475" cy="58269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81000" y="3505200"/>
            <a:ext cx="838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4038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dirty="0">
                <a:solidFill>
                  <a:prstClr val="black"/>
                </a:solidFill>
                <a:latin typeface="Arial" charset="0"/>
                <a:ea typeface="+mn-ea"/>
              </a:rPr>
              <a:t>Laplace Distribution with mean 0</a:t>
            </a:r>
          </a:p>
          <a:p>
            <a:pPr eaLnBrk="1" hangingPunct="1"/>
            <a:endParaRPr lang="en-US" sz="1800" dirty="0">
              <a:solidFill>
                <a:prstClr val="black"/>
              </a:solidFill>
              <a:latin typeface="Arial" charset="0"/>
              <a:ea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24400" y="3684510"/>
            <a:ext cx="3276600" cy="2845442"/>
            <a:chOff x="4724400" y="3684510"/>
            <a:chExt cx="3276600" cy="284544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3684510"/>
              <a:ext cx="3276600" cy="245745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067300" y="6222175"/>
              <a:ext cx="259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400" dirty="0">
                  <a:solidFill>
                    <a:prstClr val="black"/>
                  </a:solidFill>
                  <a:latin typeface="Arial" charset="0"/>
                  <a:ea typeface="+mn-ea"/>
                </a:rPr>
                <a:t>From Wikipedia.</a:t>
              </a:r>
              <a:endParaRPr lang="en-US" sz="1800" dirty="0">
                <a:solidFill>
                  <a:prstClr val="black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4954190"/>
            <a:ext cx="2667000" cy="6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ontent Placeholder 228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733463"/>
          </a:xfrm>
        </p:spPr>
        <p:txBody>
          <a:bodyPr/>
          <a:lstStyle/>
          <a:p>
            <a:r>
              <a:rPr lang="en-US" dirty="0"/>
              <a:t>Intuitively: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F00C5-AA7D-4C5E-848B-9824C553CA7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3666722"/>
            <a:ext cx="8077200" cy="36532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253551" y="4205398"/>
            <a:ext cx="1976049" cy="733203"/>
            <a:chOff x="4049017" y="5346413"/>
            <a:chExt cx="923867" cy="384673"/>
          </a:xfrm>
        </p:grpSpPr>
        <p:sp>
          <p:nvSpPr>
            <p:cNvPr id="7" name="Arc 32"/>
            <p:cNvSpPr/>
            <p:nvPr/>
          </p:nvSpPr>
          <p:spPr>
            <a:xfrm flipV="1">
              <a:off x="4049017" y="5346413"/>
              <a:ext cx="446434" cy="384673"/>
            </a:xfrm>
            <a:custGeom>
              <a:avLst/>
              <a:gdLst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2" fmla="*/ 1385358 w 2770716"/>
                <a:gd name="connsiteY2" fmla="*/ 798822 h 1597644"/>
                <a:gd name="connsiteX3" fmla="*/ 1815097 w 2770716"/>
                <a:gd name="connsiteY3" fmla="*/ 39405 h 1597644"/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  <a:gd name="connsiteX2" fmla="*/ 0 w 954872"/>
                <a:gd name="connsiteY2" fmla="*/ 0 h 733202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4872" h="733202" stroke="0" extrusionOk="0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  <a:lnTo>
                    <a:pt x="0" y="0"/>
                  </a:lnTo>
                  <a:close/>
                </a:path>
                <a:path w="954872" h="733202" fill="none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Arc 33"/>
            <p:cNvSpPr/>
            <p:nvPr/>
          </p:nvSpPr>
          <p:spPr>
            <a:xfrm flipH="1" flipV="1">
              <a:off x="4496260" y="5348939"/>
              <a:ext cx="476624" cy="379048"/>
            </a:xfrm>
            <a:custGeom>
              <a:avLst/>
              <a:gdLst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2" fmla="*/ 1548342 w 3096683"/>
                <a:gd name="connsiteY2" fmla="*/ 798822 h 1597644"/>
                <a:gd name="connsiteX3" fmla="*/ 2076255 w 3096683"/>
                <a:gd name="connsiteY3" fmla="*/ 47865 h 1597644"/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  <a:gd name="connsiteX2" fmla="*/ 0 w 1019445"/>
                <a:gd name="connsiteY2" fmla="*/ 0 h 722482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445" h="722482" stroke="0" extrusionOk="0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  <a:lnTo>
                    <a:pt x="0" y="0"/>
                  </a:lnTo>
                  <a:close/>
                </a:path>
                <a:path w="1019445" h="722482" fill="none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42962" y="4205398"/>
            <a:ext cx="1976049" cy="733203"/>
            <a:chOff x="4049017" y="5346413"/>
            <a:chExt cx="923867" cy="384673"/>
          </a:xfrm>
        </p:grpSpPr>
        <p:sp>
          <p:nvSpPr>
            <p:cNvPr id="10" name="Arc 32"/>
            <p:cNvSpPr/>
            <p:nvPr/>
          </p:nvSpPr>
          <p:spPr>
            <a:xfrm flipV="1">
              <a:off x="4049017" y="5346413"/>
              <a:ext cx="446434" cy="384673"/>
            </a:xfrm>
            <a:custGeom>
              <a:avLst/>
              <a:gdLst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2" fmla="*/ 1385358 w 2770716"/>
                <a:gd name="connsiteY2" fmla="*/ 798822 h 1597644"/>
                <a:gd name="connsiteX3" fmla="*/ 1815097 w 2770716"/>
                <a:gd name="connsiteY3" fmla="*/ 39405 h 1597644"/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  <a:gd name="connsiteX2" fmla="*/ 0 w 954872"/>
                <a:gd name="connsiteY2" fmla="*/ 0 h 733202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4872" h="733202" stroke="0" extrusionOk="0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  <a:lnTo>
                    <a:pt x="0" y="0"/>
                  </a:lnTo>
                  <a:close/>
                </a:path>
                <a:path w="954872" h="733202" fill="none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Arc 33"/>
            <p:cNvSpPr/>
            <p:nvPr/>
          </p:nvSpPr>
          <p:spPr>
            <a:xfrm flipH="1" flipV="1">
              <a:off x="4496260" y="5348939"/>
              <a:ext cx="476624" cy="379048"/>
            </a:xfrm>
            <a:custGeom>
              <a:avLst/>
              <a:gdLst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2" fmla="*/ 1548342 w 3096683"/>
                <a:gd name="connsiteY2" fmla="*/ 798822 h 1597644"/>
                <a:gd name="connsiteX3" fmla="*/ 2076255 w 3096683"/>
                <a:gd name="connsiteY3" fmla="*/ 47865 h 1597644"/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  <a:gd name="connsiteX2" fmla="*/ 0 w 1019445"/>
                <a:gd name="connsiteY2" fmla="*/ 0 h 722482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445" h="722482" stroke="0" extrusionOk="0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  <a:lnTo>
                    <a:pt x="0" y="0"/>
                  </a:lnTo>
                  <a:close/>
                </a:path>
                <a:path w="1019445" h="722482" fill="none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35423" y="4205398"/>
            <a:ext cx="1976049" cy="733203"/>
            <a:chOff x="4049017" y="5346413"/>
            <a:chExt cx="923867" cy="384673"/>
          </a:xfrm>
        </p:grpSpPr>
        <p:sp>
          <p:nvSpPr>
            <p:cNvPr id="13" name="Arc 32"/>
            <p:cNvSpPr/>
            <p:nvPr/>
          </p:nvSpPr>
          <p:spPr>
            <a:xfrm flipV="1">
              <a:off x="4049017" y="5346413"/>
              <a:ext cx="446434" cy="384673"/>
            </a:xfrm>
            <a:custGeom>
              <a:avLst/>
              <a:gdLst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2" fmla="*/ 1385358 w 2770716"/>
                <a:gd name="connsiteY2" fmla="*/ 798822 h 1597644"/>
                <a:gd name="connsiteX3" fmla="*/ 1815097 w 2770716"/>
                <a:gd name="connsiteY3" fmla="*/ 39405 h 1597644"/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  <a:gd name="connsiteX2" fmla="*/ 0 w 954872"/>
                <a:gd name="connsiteY2" fmla="*/ 0 h 733202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4872" h="733202" stroke="0" extrusionOk="0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  <a:lnTo>
                    <a:pt x="0" y="0"/>
                  </a:lnTo>
                  <a:close/>
                </a:path>
                <a:path w="954872" h="733202" fill="none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Arc 33"/>
            <p:cNvSpPr/>
            <p:nvPr/>
          </p:nvSpPr>
          <p:spPr>
            <a:xfrm flipH="1" flipV="1">
              <a:off x="4496260" y="5348939"/>
              <a:ext cx="476624" cy="379048"/>
            </a:xfrm>
            <a:custGeom>
              <a:avLst/>
              <a:gdLst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2" fmla="*/ 1548342 w 3096683"/>
                <a:gd name="connsiteY2" fmla="*/ 798822 h 1597644"/>
                <a:gd name="connsiteX3" fmla="*/ 2076255 w 3096683"/>
                <a:gd name="connsiteY3" fmla="*/ 47865 h 1597644"/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  <a:gd name="connsiteX2" fmla="*/ 0 w 1019445"/>
                <a:gd name="connsiteY2" fmla="*/ 0 h 722482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445" h="722482" stroke="0" extrusionOk="0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  <a:lnTo>
                    <a:pt x="0" y="0"/>
                  </a:lnTo>
                  <a:close/>
                </a:path>
                <a:path w="1019445" h="722482" fill="none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9551" y="4219797"/>
            <a:ext cx="1976049" cy="733203"/>
            <a:chOff x="4049017" y="5346413"/>
            <a:chExt cx="923867" cy="384673"/>
          </a:xfrm>
        </p:grpSpPr>
        <p:sp>
          <p:nvSpPr>
            <p:cNvPr id="16" name="Arc 32"/>
            <p:cNvSpPr/>
            <p:nvPr/>
          </p:nvSpPr>
          <p:spPr>
            <a:xfrm flipV="1">
              <a:off x="4049017" y="5346413"/>
              <a:ext cx="446434" cy="384673"/>
            </a:xfrm>
            <a:custGeom>
              <a:avLst/>
              <a:gdLst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2" fmla="*/ 1385358 w 2770716"/>
                <a:gd name="connsiteY2" fmla="*/ 798822 h 1597644"/>
                <a:gd name="connsiteX3" fmla="*/ 1815097 w 2770716"/>
                <a:gd name="connsiteY3" fmla="*/ 39405 h 1597644"/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  <a:gd name="connsiteX2" fmla="*/ 0 w 954872"/>
                <a:gd name="connsiteY2" fmla="*/ 0 h 733202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4872" h="733202" stroke="0" extrusionOk="0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  <a:lnTo>
                    <a:pt x="0" y="0"/>
                  </a:lnTo>
                  <a:close/>
                </a:path>
                <a:path w="954872" h="733202" fill="none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7" name="Arc 33"/>
            <p:cNvSpPr/>
            <p:nvPr/>
          </p:nvSpPr>
          <p:spPr>
            <a:xfrm flipH="1" flipV="1">
              <a:off x="4496260" y="5348939"/>
              <a:ext cx="476624" cy="379048"/>
            </a:xfrm>
            <a:custGeom>
              <a:avLst/>
              <a:gdLst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2" fmla="*/ 1548342 w 3096683"/>
                <a:gd name="connsiteY2" fmla="*/ 798822 h 1597644"/>
                <a:gd name="connsiteX3" fmla="*/ 2076255 w 3096683"/>
                <a:gd name="connsiteY3" fmla="*/ 47865 h 1597644"/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  <a:gd name="connsiteX2" fmla="*/ 0 w 1019445"/>
                <a:gd name="connsiteY2" fmla="*/ 0 h 722482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445" h="722482" stroke="0" extrusionOk="0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  <a:lnTo>
                    <a:pt x="0" y="0"/>
                  </a:lnTo>
                  <a:close/>
                </a:path>
                <a:path w="1019445" h="722482" fill="none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18962" y="4219797"/>
            <a:ext cx="1976049" cy="733203"/>
            <a:chOff x="4049017" y="5346413"/>
            <a:chExt cx="923867" cy="384673"/>
          </a:xfrm>
        </p:grpSpPr>
        <p:sp>
          <p:nvSpPr>
            <p:cNvPr id="19" name="Arc 32"/>
            <p:cNvSpPr/>
            <p:nvPr/>
          </p:nvSpPr>
          <p:spPr>
            <a:xfrm flipV="1">
              <a:off x="4049017" y="5346413"/>
              <a:ext cx="446434" cy="384673"/>
            </a:xfrm>
            <a:custGeom>
              <a:avLst/>
              <a:gdLst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2" fmla="*/ 1385358 w 2770716"/>
                <a:gd name="connsiteY2" fmla="*/ 798822 h 1597644"/>
                <a:gd name="connsiteX3" fmla="*/ 1815097 w 2770716"/>
                <a:gd name="connsiteY3" fmla="*/ 39405 h 1597644"/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  <a:gd name="connsiteX2" fmla="*/ 0 w 954872"/>
                <a:gd name="connsiteY2" fmla="*/ 0 h 733202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4872" h="733202" stroke="0" extrusionOk="0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  <a:lnTo>
                    <a:pt x="0" y="0"/>
                  </a:lnTo>
                  <a:close/>
                </a:path>
                <a:path w="954872" h="733202" fill="none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" name="Arc 33"/>
            <p:cNvSpPr/>
            <p:nvPr/>
          </p:nvSpPr>
          <p:spPr>
            <a:xfrm flipH="1" flipV="1">
              <a:off x="4496260" y="5348939"/>
              <a:ext cx="476624" cy="379048"/>
            </a:xfrm>
            <a:custGeom>
              <a:avLst/>
              <a:gdLst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2" fmla="*/ 1548342 w 3096683"/>
                <a:gd name="connsiteY2" fmla="*/ 798822 h 1597644"/>
                <a:gd name="connsiteX3" fmla="*/ 2076255 w 3096683"/>
                <a:gd name="connsiteY3" fmla="*/ 47865 h 1597644"/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  <a:gd name="connsiteX2" fmla="*/ 0 w 1019445"/>
                <a:gd name="connsiteY2" fmla="*/ 0 h 722482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445" h="722482" stroke="0" extrusionOk="0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  <a:lnTo>
                    <a:pt x="0" y="0"/>
                  </a:lnTo>
                  <a:close/>
                </a:path>
                <a:path w="1019445" h="722482" fill="none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1423" y="4219797"/>
            <a:ext cx="1976049" cy="733203"/>
            <a:chOff x="4049017" y="5346413"/>
            <a:chExt cx="923867" cy="384673"/>
          </a:xfrm>
        </p:grpSpPr>
        <p:sp>
          <p:nvSpPr>
            <p:cNvPr id="22" name="Arc 32"/>
            <p:cNvSpPr/>
            <p:nvPr/>
          </p:nvSpPr>
          <p:spPr>
            <a:xfrm flipV="1">
              <a:off x="4049017" y="5346413"/>
              <a:ext cx="446434" cy="384673"/>
            </a:xfrm>
            <a:custGeom>
              <a:avLst/>
              <a:gdLst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2" fmla="*/ 1385358 w 2770716"/>
                <a:gd name="connsiteY2" fmla="*/ 798822 h 1597644"/>
                <a:gd name="connsiteX3" fmla="*/ 1815097 w 2770716"/>
                <a:gd name="connsiteY3" fmla="*/ 39405 h 1597644"/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  <a:gd name="connsiteX2" fmla="*/ 0 w 954872"/>
                <a:gd name="connsiteY2" fmla="*/ 0 h 733202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4872" h="733202" stroke="0" extrusionOk="0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  <a:lnTo>
                    <a:pt x="0" y="0"/>
                  </a:lnTo>
                  <a:close/>
                </a:path>
                <a:path w="954872" h="733202" fill="none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3" name="Arc 33"/>
            <p:cNvSpPr/>
            <p:nvPr/>
          </p:nvSpPr>
          <p:spPr>
            <a:xfrm flipH="1" flipV="1">
              <a:off x="4496260" y="5348939"/>
              <a:ext cx="476624" cy="379048"/>
            </a:xfrm>
            <a:custGeom>
              <a:avLst/>
              <a:gdLst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2" fmla="*/ 1548342 w 3096683"/>
                <a:gd name="connsiteY2" fmla="*/ 798822 h 1597644"/>
                <a:gd name="connsiteX3" fmla="*/ 2076255 w 3096683"/>
                <a:gd name="connsiteY3" fmla="*/ 47865 h 1597644"/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  <a:gd name="connsiteX2" fmla="*/ 0 w 1019445"/>
                <a:gd name="connsiteY2" fmla="*/ 0 h 722482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445" h="722482" stroke="0" extrusionOk="0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  <a:lnTo>
                    <a:pt x="0" y="0"/>
                  </a:lnTo>
                  <a:close/>
                </a:path>
                <a:path w="1019445" h="722482" fill="none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27928" y="4215384"/>
            <a:ext cx="1976049" cy="733203"/>
            <a:chOff x="4049017" y="5346413"/>
            <a:chExt cx="923867" cy="384673"/>
          </a:xfrm>
        </p:grpSpPr>
        <p:sp>
          <p:nvSpPr>
            <p:cNvPr id="25" name="Arc 32"/>
            <p:cNvSpPr/>
            <p:nvPr/>
          </p:nvSpPr>
          <p:spPr>
            <a:xfrm flipV="1">
              <a:off x="4049017" y="5346413"/>
              <a:ext cx="446434" cy="384673"/>
            </a:xfrm>
            <a:custGeom>
              <a:avLst/>
              <a:gdLst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2" fmla="*/ 1385358 w 2770716"/>
                <a:gd name="connsiteY2" fmla="*/ 798822 h 1597644"/>
                <a:gd name="connsiteX3" fmla="*/ 1815097 w 2770716"/>
                <a:gd name="connsiteY3" fmla="*/ 39405 h 1597644"/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  <a:gd name="connsiteX2" fmla="*/ 0 w 954872"/>
                <a:gd name="connsiteY2" fmla="*/ 0 h 733202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4872" h="733202" stroke="0" extrusionOk="0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  <a:lnTo>
                    <a:pt x="0" y="0"/>
                  </a:lnTo>
                  <a:close/>
                </a:path>
                <a:path w="954872" h="733202" fill="none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Arc 33"/>
            <p:cNvSpPr/>
            <p:nvPr/>
          </p:nvSpPr>
          <p:spPr>
            <a:xfrm flipH="1" flipV="1">
              <a:off x="4496260" y="5348939"/>
              <a:ext cx="476624" cy="379048"/>
            </a:xfrm>
            <a:custGeom>
              <a:avLst/>
              <a:gdLst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2" fmla="*/ 1548342 w 3096683"/>
                <a:gd name="connsiteY2" fmla="*/ 798822 h 1597644"/>
                <a:gd name="connsiteX3" fmla="*/ 2076255 w 3096683"/>
                <a:gd name="connsiteY3" fmla="*/ 47865 h 1597644"/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  <a:gd name="connsiteX2" fmla="*/ 0 w 1019445"/>
                <a:gd name="connsiteY2" fmla="*/ 0 h 722482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445" h="722482" stroke="0" extrusionOk="0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  <a:lnTo>
                    <a:pt x="0" y="0"/>
                  </a:lnTo>
                  <a:close/>
                </a:path>
                <a:path w="1019445" h="722482" fill="none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17339" y="4215384"/>
            <a:ext cx="1976049" cy="733203"/>
            <a:chOff x="4049017" y="5346413"/>
            <a:chExt cx="923867" cy="384673"/>
          </a:xfrm>
        </p:grpSpPr>
        <p:sp>
          <p:nvSpPr>
            <p:cNvPr id="28" name="Arc 32"/>
            <p:cNvSpPr/>
            <p:nvPr/>
          </p:nvSpPr>
          <p:spPr>
            <a:xfrm flipV="1">
              <a:off x="4049017" y="5346413"/>
              <a:ext cx="446434" cy="384673"/>
            </a:xfrm>
            <a:custGeom>
              <a:avLst/>
              <a:gdLst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2" fmla="*/ 1385358 w 2770716"/>
                <a:gd name="connsiteY2" fmla="*/ 798822 h 1597644"/>
                <a:gd name="connsiteX3" fmla="*/ 1815097 w 2770716"/>
                <a:gd name="connsiteY3" fmla="*/ 39405 h 1597644"/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  <a:gd name="connsiteX2" fmla="*/ 0 w 954872"/>
                <a:gd name="connsiteY2" fmla="*/ 0 h 733202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4872" h="733202" stroke="0" extrusionOk="0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  <a:lnTo>
                    <a:pt x="0" y="0"/>
                  </a:lnTo>
                  <a:close/>
                </a:path>
                <a:path w="954872" h="733202" fill="none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Arc 33"/>
            <p:cNvSpPr/>
            <p:nvPr/>
          </p:nvSpPr>
          <p:spPr>
            <a:xfrm flipH="1" flipV="1">
              <a:off x="4496260" y="5348939"/>
              <a:ext cx="476624" cy="379048"/>
            </a:xfrm>
            <a:custGeom>
              <a:avLst/>
              <a:gdLst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2" fmla="*/ 1548342 w 3096683"/>
                <a:gd name="connsiteY2" fmla="*/ 798822 h 1597644"/>
                <a:gd name="connsiteX3" fmla="*/ 2076255 w 3096683"/>
                <a:gd name="connsiteY3" fmla="*/ 47865 h 1597644"/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  <a:gd name="connsiteX2" fmla="*/ 0 w 1019445"/>
                <a:gd name="connsiteY2" fmla="*/ 0 h 722482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445" h="722482" stroke="0" extrusionOk="0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  <a:lnTo>
                    <a:pt x="0" y="0"/>
                  </a:lnTo>
                  <a:close/>
                </a:path>
                <a:path w="1019445" h="722482" fill="none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09800" y="4215384"/>
            <a:ext cx="1976049" cy="733203"/>
            <a:chOff x="4049017" y="5346413"/>
            <a:chExt cx="923867" cy="384673"/>
          </a:xfrm>
        </p:grpSpPr>
        <p:sp>
          <p:nvSpPr>
            <p:cNvPr id="31" name="Arc 32"/>
            <p:cNvSpPr/>
            <p:nvPr/>
          </p:nvSpPr>
          <p:spPr>
            <a:xfrm flipV="1">
              <a:off x="4049017" y="5346413"/>
              <a:ext cx="446434" cy="384673"/>
            </a:xfrm>
            <a:custGeom>
              <a:avLst/>
              <a:gdLst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2" fmla="*/ 1385358 w 2770716"/>
                <a:gd name="connsiteY2" fmla="*/ 798822 h 1597644"/>
                <a:gd name="connsiteX3" fmla="*/ 1815097 w 2770716"/>
                <a:gd name="connsiteY3" fmla="*/ 39405 h 1597644"/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  <a:gd name="connsiteX2" fmla="*/ 0 w 954872"/>
                <a:gd name="connsiteY2" fmla="*/ 0 h 733202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4872" h="733202" stroke="0" extrusionOk="0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  <a:lnTo>
                    <a:pt x="0" y="0"/>
                  </a:lnTo>
                  <a:close/>
                </a:path>
                <a:path w="954872" h="733202" fill="none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Arc 33"/>
            <p:cNvSpPr/>
            <p:nvPr/>
          </p:nvSpPr>
          <p:spPr>
            <a:xfrm flipH="1" flipV="1">
              <a:off x="4496260" y="5348939"/>
              <a:ext cx="476624" cy="379048"/>
            </a:xfrm>
            <a:custGeom>
              <a:avLst/>
              <a:gdLst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2" fmla="*/ 1548342 w 3096683"/>
                <a:gd name="connsiteY2" fmla="*/ 798822 h 1597644"/>
                <a:gd name="connsiteX3" fmla="*/ 2076255 w 3096683"/>
                <a:gd name="connsiteY3" fmla="*/ 47865 h 1597644"/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  <a:gd name="connsiteX2" fmla="*/ 0 w 1019445"/>
                <a:gd name="connsiteY2" fmla="*/ 0 h 722482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445" h="722482" stroke="0" extrusionOk="0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  <a:lnTo>
                    <a:pt x="0" y="0"/>
                  </a:lnTo>
                  <a:close/>
                </a:path>
                <a:path w="1019445" h="722482" fill="none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03928" y="4229783"/>
            <a:ext cx="1976049" cy="733203"/>
            <a:chOff x="4049017" y="5346413"/>
            <a:chExt cx="923867" cy="384673"/>
          </a:xfrm>
        </p:grpSpPr>
        <p:sp>
          <p:nvSpPr>
            <p:cNvPr id="34" name="Arc 32"/>
            <p:cNvSpPr/>
            <p:nvPr/>
          </p:nvSpPr>
          <p:spPr>
            <a:xfrm flipV="1">
              <a:off x="4049017" y="5346413"/>
              <a:ext cx="446434" cy="384673"/>
            </a:xfrm>
            <a:custGeom>
              <a:avLst/>
              <a:gdLst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2" fmla="*/ 1385358 w 2770716"/>
                <a:gd name="connsiteY2" fmla="*/ 798822 h 1597644"/>
                <a:gd name="connsiteX3" fmla="*/ 1815097 w 2770716"/>
                <a:gd name="connsiteY3" fmla="*/ 39405 h 1597644"/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  <a:gd name="connsiteX2" fmla="*/ 0 w 954872"/>
                <a:gd name="connsiteY2" fmla="*/ 0 h 733202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4872" h="733202" stroke="0" extrusionOk="0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  <a:lnTo>
                    <a:pt x="0" y="0"/>
                  </a:lnTo>
                  <a:close/>
                </a:path>
                <a:path w="954872" h="733202" fill="none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Arc 33"/>
            <p:cNvSpPr/>
            <p:nvPr/>
          </p:nvSpPr>
          <p:spPr>
            <a:xfrm flipH="1" flipV="1">
              <a:off x="4496260" y="5348939"/>
              <a:ext cx="476624" cy="379048"/>
            </a:xfrm>
            <a:custGeom>
              <a:avLst/>
              <a:gdLst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2" fmla="*/ 1548342 w 3096683"/>
                <a:gd name="connsiteY2" fmla="*/ 798822 h 1597644"/>
                <a:gd name="connsiteX3" fmla="*/ 2076255 w 3096683"/>
                <a:gd name="connsiteY3" fmla="*/ 47865 h 1597644"/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  <a:gd name="connsiteX2" fmla="*/ 0 w 1019445"/>
                <a:gd name="connsiteY2" fmla="*/ 0 h 722482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445" h="722482" stroke="0" extrusionOk="0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  <a:lnTo>
                    <a:pt x="0" y="0"/>
                  </a:lnTo>
                  <a:close/>
                </a:path>
                <a:path w="1019445" h="722482" fill="none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93339" y="4229783"/>
            <a:ext cx="1976049" cy="733203"/>
            <a:chOff x="4049017" y="5346413"/>
            <a:chExt cx="923867" cy="384673"/>
          </a:xfrm>
        </p:grpSpPr>
        <p:sp>
          <p:nvSpPr>
            <p:cNvPr id="37" name="Arc 32"/>
            <p:cNvSpPr/>
            <p:nvPr/>
          </p:nvSpPr>
          <p:spPr>
            <a:xfrm flipV="1">
              <a:off x="4049017" y="5346413"/>
              <a:ext cx="446434" cy="384673"/>
            </a:xfrm>
            <a:custGeom>
              <a:avLst/>
              <a:gdLst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2" fmla="*/ 1385358 w 2770716"/>
                <a:gd name="connsiteY2" fmla="*/ 798822 h 1597644"/>
                <a:gd name="connsiteX3" fmla="*/ 1815097 w 2770716"/>
                <a:gd name="connsiteY3" fmla="*/ 39405 h 1597644"/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  <a:gd name="connsiteX2" fmla="*/ 0 w 954872"/>
                <a:gd name="connsiteY2" fmla="*/ 0 h 733202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4872" h="733202" stroke="0" extrusionOk="0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  <a:lnTo>
                    <a:pt x="0" y="0"/>
                  </a:lnTo>
                  <a:close/>
                </a:path>
                <a:path w="954872" h="733202" fill="none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Arc 33"/>
            <p:cNvSpPr/>
            <p:nvPr/>
          </p:nvSpPr>
          <p:spPr>
            <a:xfrm flipH="1" flipV="1">
              <a:off x="4496260" y="5348939"/>
              <a:ext cx="476624" cy="379048"/>
            </a:xfrm>
            <a:custGeom>
              <a:avLst/>
              <a:gdLst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2" fmla="*/ 1548342 w 3096683"/>
                <a:gd name="connsiteY2" fmla="*/ 798822 h 1597644"/>
                <a:gd name="connsiteX3" fmla="*/ 2076255 w 3096683"/>
                <a:gd name="connsiteY3" fmla="*/ 47865 h 1597644"/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  <a:gd name="connsiteX2" fmla="*/ 0 w 1019445"/>
                <a:gd name="connsiteY2" fmla="*/ 0 h 722482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445" h="722482" stroke="0" extrusionOk="0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  <a:lnTo>
                    <a:pt x="0" y="0"/>
                  </a:lnTo>
                  <a:close/>
                </a:path>
                <a:path w="1019445" h="722482" fill="none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85800" y="4229783"/>
            <a:ext cx="1976049" cy="733203"/>
            <a:chOff x="4049017" y="5346413"/>
            <a:chExt cx="923867" cy="384673"/>
          </a:xfrm>
        </p:grpSpPr>
        <p:sp>
          <p:nvSpPr>
            <p:cNvPr id="40" name="Arc 32"/>
            <p:cNvSpPr/>
            <p:nvPr/>
          </p:nvSpPr>
          <p:spPr>
            <a:xfrm flipV="1">
              <a:off x="4049017" y="5346413"/>
              <a:ext cx="446434" cy="384673"/>
            </a:xfrm>
            <a:custGeom>
              <a:avLst/>
              <a:gdLst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2" fmla="*/ 1385358 w 2770716"/>
                <a:gd name="connsiteY2" fmla="*/ 798822 h 1597644"/>
                <a:gd name="connsiteX3" fmla="*/ 1815097 w 2770716"/>
                <a:gd name="connsiteY3" fmla="*/ 39405 h 1597644"/>
                <a:gd name="connsiteX0" fmla="*/ 1815097 w 2770716"/>
                <a:gd name="connsiteY0" fmla="*/ 39405 h 1597644"/>
                <a:gd name="connsiteX1" fmla="*/ 2769969 w 2770716"/>
                <a:gd name="connsiteY1" fmla="*/ 772607 h 1597644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  <a:gd name="connsiteX2" fmla="*/ 0 w 954872"/>
                <a:gd name="connsiteY2" fmla="*/ 0 h 733202"/>
                <a:gd name="connsiteX0" fmla="*/ 0 w 954872"/>
                <a:gd name="connsiteY0" fmla="*/ 0 h 733202"/>
                <a:gd name="connsiteX1" fmla="*/ 954872 w 954872"/>
                <a:gd name="connsiteY1" fmla="*/ 733202 h 7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4872" h="733202" stroke="0" extrusionOk="0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  <a:lnTo>
                    <a:pt x="0" y="0"/>
                  </a:lnTo>
                  <a:close/>
                </a:path>
                <a:path w="954872" h="733202" fill="none">
                  <a:moveTo>
                    <a:pt x="0" y="0"/>
                  </a:moveTo>
                  <a:cubicBezTo>
                    <a:pt x="554078" y="104249"/>
                    <a:pt x="935746" y="397314"/>
                    <a:pt x="954872" y="73320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1" name="Arc 33"/>
            <p:cNvSpPr/>
            <p:nvPr/>
          </p:nvSpPr>
          <p:spPr>
            <a:xfrm flipH="1" flipV="1">
              <a:off x="4496260" y="5348939"/>
              <a:ext cx="476624" cy="379048"/>
            </a:xfrm>
            <a:custGeom>
              <a:avLst/>
              <a:gdLst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2" fmla="*/ 1548342 w 3096683"/>
                <a:gd name="connsiteY2" fmla="*/ 798822 h 1597644"/>
                <a:gd name="connsiteX3" fmla="*/ 2076255 w 3096683"/>
                <a:gd name="connsiteY3" fmla="*/ 47865 h 1597644"/>
                <a:gd name="connsiteX0" fmla="*/ 2076255 w 3096683"/>
                <a:gd name="connsiteY0" fmla="*/ 47865 h 1597644"/>
                <a:gd name="connsiteX1" fmla="*/ 3095700 w 3096683"/>
                <a:gd name="connsiteY1" fmla="*/ 770347 h 1597644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  <a:gd name="connsiteX2" fmla="*/ 0 w 1019445"/>
                <a:gd name="connsiteY2" fmla="*/ 0 h 722482"/>
                <a:gd name="connsiteX0" fmla="*/ 0 w 1019445"/>
                <a:gd name="connsiteY0" fmla="*/ 0 h 722482"/>
                <a:gd name="connsiteX1" fmla="*/ 1019445 w 1019445"/>
                <a:gd name="connsiteY1" fmla="*/ 722482 h 7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445" h="722482" stroke="0" extrusionOk="0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  <a:lnTo>
                    <a:pt x="0" y="0"/>
                  </a:lnTo>
                  <a:close/>
                </a:path>
                <a:path w="1019445" h="722482" fill="none">
                  <a:moveTo>
                    <a:pt x="0" y="0"/>
                  </a:moveTo>
                  <a:cubicBezTo>
                    <a:pt x="593554" y="111064"/>
                    <a:pt x="996939" y="396944"/>
                    <a:pt x="1019445" y="72248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2792" y="3487159"/>
            <a:ext cx="1205113" cy="621545"/>
            <a:chOff x="1002792" y="4249159"/>
            <a:chExt cx="1205113" cy="621545"/>
          </a:xfrm>
        </p:grpSpPr>
        <p:sp>
          <p:nvSpPr>
            <p:cNvPr id="43" name="Right Arrow 42"/>
            <p:cNvSpPr/>
            <p:nvPr/>
          </p:nvSpPr>
          <p:spPr>
            <a:xfrm rot="5400000">
              <a:off x="1422178" y="4352649"/>
              <a:ext cx="385239" cy="1782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02792" y="4655260"/>
              <a:ext cx="1205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R = F(D</a:t>
              </a:r>
              <a:r>
                <a:rPr lang="en-US" sz="800" b="1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1</a:t>
              </a:r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38087" y="3493255"/>
            <a:ext cx="1205113" cy="621545"/>
            <a:chOff x="1002792" y="4249159"/>
            <a:chExt cx="1205113" cy="621545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1422178" y="4352649"/>
              <a:ext cx="385239" cy="1782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02792" y="4655260"/>
              <a:ext cx="1205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R = F(D</a:t>
              </a:r>
              <a:r>
                <a:rPr lang="en-US" sz="800" b="1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2</a:t>
              </a:r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)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71259" y="3493255"/>
            <a:ext cx="1205113" cy="621545"/>
            <a:chOff x="1002792" y="4249159"/>
            <a:chExt cx="1205113" cy="621545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1422178" y="4352649"/>
              <a:ext cx="385239" cy="1782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02792" y="4655260"/>
              <a:ext cx="1205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R = F(D</a:t>
              </a:r>
              <a:r>
                <a:rPr lang="en-US" sz="800" b="1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3</a:t>
              </a:r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564939" y="3487159"/>
            <a:ext cx="1205113" cy="621545"/>
            <a:chOff x="1002792" y="4249159"/>
            <a:chExt cx="1205113" cy="621545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1422178" y="4352649"/>
              <a:ext cx="385239" cy="1782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02792" y="4655260"/>
              <a:ext cx="1205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R = F(D</a:t>
              </a:r>
              <a:r>
                <a:rPr lang="en-US" sz="800" b="1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4</a:t>
              </a:r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)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069655" y="3487317"/>
            <a:ext cx="1205113" cy="621545"/>
            <a:chOff x="1002792" y="4249159"/>
            <a:chExt cx="1205113" cy="621545"/>
          </a:xfrm>
        </p:grpSpPr>
        <p:sp>
          <p:nvSpPr>
            <p:cNvPr id="55" name="Right Arrow 54"/>
            <p:cNvSpPr/>
            <p:nvPr/>
          </p:nvSpPr>
          <p:spPr>
            <a:xfrm rot="5400000">
              <a:off x="1422178" y="4352649"/>
              <a:ext cx="385239" cy="1782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02792" y="4655260"/>
              <a:ext cx="1205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R = F(D</a:t>
              </a:r>
              <a:r>
                <a:rPr lang="en-US" sz="800" b="1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5</a:t>
              </a:r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561959" y="3487238"/>
            <a:ext cx="1205113" cy="621545"/>
            <a:chOff x="1002792" y="4249159"/>
            <a:chExt cx="1205113" cy="621545"/>
          </a:xfrm>
        </p:grpSpPr>
        <p:sp>
          <p:nvSpPr>
            <p:cNvPr id="58" name="Right Arrow 57"/>
            <p:cNvSpPr/>
            <p:nvPr/>
          </p:nvSpPr>
          <p:spPr>
            <a:xfrm rot="5400000">
              <a:off x="1422178" y="4352649"/>
              <a:ext cx="385239" cy="1782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02792" y="4655260"/>
              <a:ext cx="1205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R = F(D</a:t>
              </a:r>
              <a:r>
                <a:rPr lang="en-US" sz="800" b="1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6</a:t>
              </a:r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65469" y="3487277"/>
            <a:ext cx="1205113" cy="621545"/>
            <a:chOff x="1002792" y="4249159"/>
            <a:chExt cx="1205113" cy="621545"/>
          </a:xfrm>
        </p:grpSpPr>
        <p:sp>
          <p:nvSpPr>
            <p:cNvPr id="61" name="Right Arrow 60"/>
            <p:cNvSpPr/>
            <p:nvPr/>
          </p:nvSpPr>
          <p:spPr>
            <a:xfrm rot="5400000">
              <a:off x="1422178" y="4352649"/>
              <a:ext cx="385239" cy="1782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02792" y="4655260"/>
              <a:ext cx="1205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R = F(D</a:t>
              </a:r>
              <a:r>
                <a:rPr lang="en-US" sz="800" b="1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7</a:t>
              </a:r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)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50664" y="3487159"/>
            <a:ext cx="1205113" cy="621545"/>
            <a:chOff x="1002792" y="4249159"/>
            <a:chExt cx="1205113" cy="621545"/>
          </a:xfrm>
        </p:grpSpPr>
        <p:sp>
          <p:nvSpPr>
            <p:cNvPr id="64" name="Right Arrow 63"/>
            <p:cNvSpPr/>
            <p:nvPr/>
          </p:nvSpPr>
          <p:spPr>
            <a:xfrm rot="5400000">
              <a:off x="1422178" y="4352649"/>
              <a:ext cx="385239" cy="1782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02792" y="4655260"/>
              <a:ext cx="1205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R = F(D</a:t>
              </a:r>
              <a:r>
                <a:rPr lang="en-US" sz="800" b="1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8</a:t>
              </a:r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81016" y="3483864"/>
            <a:ext cx="1205113" cy="621545"/>
            <a:chOff x="1002792" y="4249159"/>
            <a:chExt cx="1205113" cy="621545"/>
          </a:xfrm>
        </p:grpSpPr>
        <p:sp>
          <p:nvSpPr>
            <p:cNvPr id="67" name="Right Arrow 66"/>
            <p:cNvSpPr/>
            <p:nvPr/>
          </p:nvSpPr>
          <p:spPr>
            <a:xfrm rot="5400000">
              <a:off x="1422178" y="4352649"/>
              <a:ext cx="385239" cy="1782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02792" y="4655260"/>
              <a:ext cx="1205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R = F(D</a:t>
              </a:r>
              <a:r>
                <a:rPr lang="en-US" sz="800" b="1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9</a:t>
              </a:r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)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581961" y="3493972"/>
            <a:ext cx="1205113" cy="621545"/>
            <a:chOff x="1002792" y="4249159"/>
            <a:chExt cx="1205113" cy="621545"/>
          </a:xfrm>
        </p:grpSpPr>
        <p:sp>
          <p:nvSpPr>
            <p:cNvPr id="70" name="Right Arrow 69"/>
            <p:cNvSpPr/>
            <p:nvPr/>
          </p:nvSpPr>
          <p:spPr>
            <a:xfrm rot="5400000">
              <a:off x="1422178" y="4352649"/>
              <a:ext cx="385239" cy="1782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02792" y="4655260"/>
              <a:ext cx="1205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R = F(D</a:t>
              </a:r>
              <a:r>
                <a:rPr lang="en-US" sz="800" b="1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10</a:t>
              </a:r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)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095278" y="3493255"/>
            <a:ext cx="1205113" cy="621545"/>
            <a:chOff x="1002792" y="4249159"/>
            <a:chExt cx="1205113" cy="621545"/>
          </a:xfrm>
        </p:grpSpPr>
        <p:sp>
          <p:nvSpPr>
            <p:cNvPr id="73" name="Right Arrow 72"/>
            <p:cNvSpPr/>
            <p:nvPr/>
          </p:nvSpPr>
          <p:spPr>
            <a:xfrm rot="5400000">
              <a:off x="1422178" y="4352649"/>
              <a:ext cx="385239" cy="1782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02792" y="4655260"/>
              <a:ext cx="1205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R = F(D</a:t>
              </a:r>
              <a:r>
                <a:rPr lang="en-US" sz="800" b="1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11</a:t>
              </a:r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602847" y="3505200"/>
            <a:ext cx="1205113" cy="621545"/>
            <a:chOff x="1002792" y="4249159"/>
            <a:chExt cx="1205113" cy="621545"/>
          </a:xfrm>
        </p:grpSpPr>
        <p:sp>
          <p:nvSpPr>
            <p:cNvPr id="76" name="Right Arrow 75"/>
            <p:cNvSpPr/>
            <p:nvPr/>
          </p:nvSpPr>
          <p:spPr>
            <a:xfrm rot="5400000">
              <a:off x="1422178" y="4352649"/>
              <a:ext cx="385239" cy="1782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02792" y="4655260"/>
              <a:ext cx="1205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R = F(D</a:t>
              </a:r>
              <a:r>
                <a:rPr lang="en-US" sz="800" b="1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12</a:t>
              </a:r>
              <a:r>
                <a:rPr lang="en-US" sz="800" b="1" dirty="0">
                  <a:solidFill>
                    <a:prstClr val="black"/>
                  </a:solidFill>
                  <a:latin typeface="Arial" charset="0"/>
                  <a:ea typeface="+mn-ea"/>
                </a:rPr>
                <a:t>)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66800" y="2919171"/>
            <a:ext cx="667876" cy="481629"/>
            <a:chOff x="333346" y="1443088"/>
            <a:chExt cx="1264358" cy="1352759"/>
          </a:xfrm>
        </p:grpSpPr>
        <p:grpSp>
          <p:nvGrpSpPr>
            <p:cNvPr id="79" name="Group 78"/>
            <p:cNvGrpSpPr/>
            <p:nvPr/>
          </p:nvGrpSpPr>
          <p:grpSpPr>
            <a:xfrm>
              <a:off x="333346" y="1443088"/>
              <a:ext cx="1264358" cy="1266557"/>
              <a:chOff x="2771746" y="1840865"/>
              <a:chExt cx="1264358" cy="1266557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771746" y="1840865"/>
                <a:ext cx="1264358" cy="1266557"/>
                <a:chOff x="158575" y="1324243"/>
                <a:chExt cx="1264358" cy="1266557"/>
              </a:xfrm>
            </p:grpSpPr>
            <p:sp>
              <p:nvSpPr>
                <p:cNvPr id="83" name="Rounded Rectangle 82"/>
                <p:cNvSpPr/>
                <p:nvPr/>
              </p:nvSpPr>
              <p:spPr>
                <a:xfrm>
                  <a:off x="304804" y="1447801"/>
                  <a:ext cx="973873" cy="1142999"/>
                </a:xfrm>
                <a:prstGeom prst="roundRect">
                  <a:avLst>
                    <a:gd name="adj" fmla="val 932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hangingPunct="1"/>
                  <a:endParaRPr lang="en-US" sz="8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04800" y="19050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04800" y="23622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304800" y="2133600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753646" y="1447801"/>
                  <a:ext cx="0" cy="114299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/>
                <p:cNvSpPr txBox="1"/>
                <p:nvPr/>
              </p:nvSpPr>
              <p:spPr>
                <a:xfrm>
                  <a:off x="158575" y="1324243"/>
                  <a:ext cx="1264358" cy="432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hangingPunct="1"/>
                  <a:r>
                    <a:rPr lang="en-US" sz="400" b="1" dirty="0">
                      <a:solidFill>
                        <a:prstClr val="black"/>
                      </a:solidFill>
                      <a:latin typeface="Arial" charset="0"/>
                      <a:ea typeface="+mn-ea"/>
                    </a:rPr>
                    <a:t>Name       Attributes</a:t>
                  </a:r>
                </a:p>
              </p:txBody>
            </p:sp>
          </p:grpSp>
          <p:cxnSp>
            <p:nvCxnSpPr>
              <p:cNvPr id="82" name="Straight Connector 81"/>
              <p:cNvCxnSpPr/>
              <p:nvPr/>
            </p:nvCxnSpPr>
            <p:spPr>
              <a:xfrm>
                <a:off x="2917971" y="2209801"/>
                <a:ext cx="9738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406263" y="1672052"/>
              <a:ext cx="1166490" cy="112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Alice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Bob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Carol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….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633220" y="2921000"/>
            <a:ext cx="667876" cy="481629"/>
            <a:chOff x="333346" y="1443088"/>
            <a:chExt cx="1264358" cy="1352759"/>
          </a:xfrm>
        </p:grpSpPr>
        <p:grpSp>
          <p:nvGrpSpPr>
            <p:cNvPr id="90" name="Group 89"/>
            <p:cNvGrpSpPr/>
            <p:nvPr/>
          </p:nvGrpSpPr>
          <p:grpSpPr>
            <a:xfrm>
              <a:off x="333346" y="1443088"/>
              <a:ext cx="1264358" cy="1266557"/>
              <a:chOff x="2771746" y="1840865"/>
              <a:chExt cx="1264358" cy="1266557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2771746" y="1840865"/>
                <a:ext cx="1264358" cy="1266557"/>
                <a:chOff x="158575" y="1324243"/>
                <a:chExt cx="1264358" cy="1266557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304804" y="1447801"/>
                  <a:ext cx="973873" cy="1142999"/>
                </a:xfrm>
                <a:prstGeom prst="roundRect">
                  <a:avLst>
                    <a:gd name="adj" fmla="val 932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hangingPunct="1"/>
                  <a:endParaRPr lang="en-US" sz="8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304800" y="19050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304800" y="23622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04800" y="2133600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V="1">
                  <a:off x="753646" y="1447801"/>
                  <a:ext cx="0" cy="114299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158575" y="1324243"/>
                  <a:ext cx="1264358" cy="432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hangingPunct="1"/>
                  <a:r>
                    <a:rPr lang="en-US" sz="400" b="1" dirty="0">
                      <a:solidFill>
                        <a:prstClr val="black"/>
                      </a:solidFill>
                      <a:latin typeface="Arial" charset="0"/>
                      <a:ea typeface="+mn-ea"/>
                    </a:rPr>
                    <a:t>Name       Attributes</a:t>
                  </a:r>
                </a:p>
              </p:txBody>
            </p:sp>
          </p:grpSp>
          <p:cxnSp>
            <p:nvCxnSpPr>
              <p:cNvPr id="93" name="Straight Connector 92"/>
              <p:cNvCxnSpPr/>
              <p:nvPr/>
            </p:nvCxnSpPr>
            <p:spPr>
              <a:xfrm>
                <a:off x="2917971" y="2209801"/>
                <a:ext cx="9738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/>
            <p:cNvSpPr txBox="1"/>
            <p:nvPr/>
          </p:nvSpPr>
          <p:spPr>
            <a:xfrm>
              <a:off x="406263" y="1672052"/>
              <a:ext cx="1166490" cy="112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Alice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Bob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Carol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….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15024" y="2924511"/>
            <a:ext cx="667876" cy="481629"/>
            <a:chOff x="333346" y="1443088"/>
            <a:chExt cx="1264358" cy="1352759"/>
          </a:xfrm>
        </p:grpSpPr>
        <p:grpSp>
          <p:nvGrpSpPr>
            <p:cNvPr id="101" name="Group 100"/>
            <p:cNvGrpSpPr/>
            <p:nvPr/>
          </p:nvGrpSpPr>
          <p:grpSpPr>
            <a:xfrm>
              <a:off x="333346" y="1443088"/>
              <a:ext cx="1264358" cy="1266557"/>
              <a:chOff x="2771746" y="1840865"/>
              <a:chExt cx="1264358" cy="1266557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2771746" y="1840865"/>
                <a:ext cx="1264358" cy="1266557"/>
                <a:chOff x="158575" y="1324243"/>
                <a:chExt cx="1264358" cy="1266557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304804" y="1447801"/>
                  <a:ext cx="973873" cy="1142999"/>
                </a:xfrm>
                <a:prstGeom prst="roundRect">
                  <a:avLst>
                    <a:gd name="adj" fmla="val 932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hangingPunct="1"/>
                  <a:endParaRPr lang="en-US" sz="8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304800" y="19050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04800" y="23622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304800" y="2133600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V="1">
                  <a:off x="753646" y="1447801"/>
                  <a:ext cx="0" cy="114299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/>
                <p:cNvSpPr txBox="1"/>
                <p:nvPr/>
              </p:nvSpPr>
              <p:spPr>
                <a:xfrm>
                  <a:off x="158575" y="1324243"/>
                  <a:ext cx="1264358" cy="432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hangingPunct="1"/>
                  <a:r>
                    <a:rPr lang="en-US" sz="400" b="1" dirty="0">
                      <a:solidFill>
                        <a:prstClr val="black"/>
                      </a:solidFill>
                      <a:latin typeface="Arial" charset="0"/>
                      <a:ea typeface="+mn-ea"/>
                    </a:rPr>
                    <a:t>Name       Attributes</a:t>
                  </a:r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>
                <a:off x="2917971" y="2209801"/>
                <a:ext cx="9738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06263" y="1672052"/>
              <a:ext cx="1166490" cy="112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Alice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Bob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Carol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….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768600" y="2926791"/>
            <a:ext cx="667876" cy="481629"/>
            <a:chOff x="333346" y="1443088"/>
            <a:chExt cx="1264358" cy="1352759"/>
          </a:xfrm>
        </p:grpSpPr>
        <p:grpSp>
          <p:nvGrpSpPr>
            <p:cNvPr id="112" name="Group 111"/>
            <p:cNvGrpSpPr/>
            <p:nvPr/>
          </p:nvGrpSpPr>
          <p:grpSpPr>
            <a:xfrm>
              <a:off x="333346" y="1443088"/>
              <a:ext cx="1264358" cy="1266557"/>
              <a:chOff x="2771746" y="1840865"/>
              <a:chExt cx="1264358" cy="1266557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771746" y="1840865"/>
                <a:ext cx="1264358" cy="1266557"/>
                <a:chOff x="158575" y="1324243"/>
                <a:chExt cx="1264358" cy="1266557"/>
              </a:xfrm>
            </p:grpSpPr>
            <p:sp>
              <p:nvSpPr>
                <p:cNvPr id="116" name="Rounded Rectangle 115"/>
                <p:cNvSpPr/>
                <p:nvPr/>
              </p:nvSpPr>
              <p:spPr>
                <a:xfrm>
                  <a:off x="304804" y="1447801"/>
                  <a:ext cx="973873" cy="1142999"/>
                </a:xfrm>
                <a:prstGeom prst="roundRect">
                  <a:avLst>
                    <a:gd name="adj" fmla="val 932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hangingPunct="1"/>
                  <a:endParaRPr lang="en-US" sz="8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304800" y="19050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304800" y="23622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304800" y="2133600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753646" y="1447801"/>
                  <a:ext cx="0" cy="114299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158575" y="1324243"/>
                  <a:ext cx="1264358" cy="432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hangingPunct="1"/>
                  <a:r>
                    <a:rPr lang="en-US" sz="400" b="1" dirty="0">
                      <a:solidFill>
                        <a:prstClr val="black"/>
                      </a:solidFill>
                      <a:latin typeface="Arial" charset="0"/>
                      <a:ea typeface="+mn-ea"/>
                    </a:rPr>
                    <a:t>Name       Attributes</a:t>
                  </a:r>
                </a:p>
              </p:txBody>
            </p:sp>
          </p:grpSp>
          <p:cxnSp>
            <p:nvCxnSpPr>
              <p:cNvPr id="115" name="Straight Connector 114"/>
              <p:cNvCxnSpPr/>
              <p:nvPr/>
            </p:nvCxnSpPr>
            <p:spPr>
              <a:xfrm>
                <a:off x="2917971" y="2209801"/>
                <a:ext cx="9738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406263" y="1672052"/>
              <a:ext cx="1166490" cy="112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Alice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Bob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Carol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….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35020" y="2928620"/>
            <a:ext cx="667876" cy="481629"/>
            <a:chOff x="333346" y="1443088"/>
            <a:chExt cx="1264358" cy="1352759"/>
          </a:xfrm>
        </p:grpSpPr>
        <p:grpSp>
          <p:nvGrpSpPr>
            <p:cNvPr id="123" name="Group 122"/>
            <p:cNvGrpSpPr/>
            <p:nvPr/>
          </p:nvGrpSpPr>
          <p:grpSpPr>
            <a:xfrm>
              <a:off x="333346" y="1443088"/>
              <a:ext cx="1264358" cy="1266557"/>
              <a:chOff x="2771746" y="1840865"/>
              <a:chExt cx="1264358" cy="1266557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771746" y="1840865"/>
                <a:ext cx="1264358" cy="1266557"/>
                <a:chOff x="158575" y="1324243"/>
                <a:chExt cx="1264358" cy="1266557"/>
              </a:xfrm>
            </p:grpSpPr>
            <p:sp>
              <p:nvSpPr>
                <p:cNvPr id="127" name="Rounded Rectangle 126"/>
                <p:cNvSpPr/>
                <p:nvPr/>
              </p:nvSpPr>
              <p:spPr>
                <a:xfrm>
                  <a:off x="304804" y="1447801"/>
                  <a:ext cx="973873" cy="1142999"/>
                </a:xfrm>
                <a:prstGeom prst="roundRect">
                  <a:avLst>
                    <a:gd name="adj" fmla="val 932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hangingPunct="1"/>
                  <a:endParaRPr lang="en-US" sz="8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04800" y="19050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304800" y="23622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304800" y="2133600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753646" y="1447801"/>
                  <a:ext cx="0" cy="114299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TextBox 131"/>
                <p:cNvSpPr txBox="1"/>
                <p:nvPr/>
              </p:nvSpPr>
              <p:spPr>
                <a:xfrm>
                  <a:off x="158575" y="1324243"/>
                  <a:ext cx="1264358" cy="432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hangingPunct="1"/>
                  <a:r>
                    <a:rPr lang="en-US" sz="400" b="1" dirty="0">
                      <a:solidFill>
                        <a:prstClr val="black"/>
                      </a:solidFill>
                      <a:latin typeface="Arial" charset="0"/>
                      <a:ea typeface="+mn-ea"/>
                    </a:rPr>
                    <a:t>Name       Attributes</a:t>
                  </a:r>
                </a:p>
              </p:txBody>
            </p:sp>
          </p:grpSp>
          <p:cxnSp>
            <p:nvCxnSpPr>
              <p:cNvPr id="126" name="Straight Connector 125"/>
              <p:cNvCxnSpPr/>
              <p:nvPr/>
            </p:nvCxnSpPr>
            <p:spPr>
              <a:xfrm>
                <a:off x="2917971" y="2209801"/>
                <a:ext cx="9738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406263" y="1672052"/>
              <a:ext cx="1166490" cy="112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Alice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Bob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Carol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….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916824" y="2932131"/>
            <a:ext cx="667876" cy="481629"/>
            <a:chOff x="333346" y="1443088"/>
            <a:chExt cx="1264358" cy="1352759"/>
          </a:xfrm>
        </p:grpSpPr>
        <p:grpSp>
          <p:nvGrpSpPr>
            <p:cNvPr id="134" name="Group 133"/>
            <p:cNvGrpSpPr/>
            <p:nvPr/>
          </p:nvGrpSpPr>
          <p:grpSpPr>
            <a:xfrm>
              <a:off x="333346" y="1443088"/>
              <a:ext cx="1264358" cy="1266557"/>
              <a:chOff x="2771746" y="1840865"/>
              <a:chExt cx="1264358" cy="1266557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2771746" y="1840865"/>
                <a:ext cx="1264358" cy="1266557"/>
                <a:chOff x="158575" y="1324243"/>
                <a:chExt cx="1264358" cy="1266557"/>
              </a:xfrm>
            </p:grpSpPr>
            <p:sp>
              <p:nvSpPr>
                <p:cNvPr id="138" name="Rounded Rectangle 137"/>
                <p:cNvSpPr/>
                <p:nvPr/>
              </p:nvSpPr>
              <p:spPr>
                <a:xfrm>
                  <a:off x="304804" y="1447801"/>
                  <a:ext cx="973873" cy="1142999"/>
                </a:xfrm>
                <a:prstGeom prst="roundRect">
                  <a:avLst>
                    <a:gd name="adj" fmla="val 932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hangingPunct="1"/>
                  <a:endParaRPr lang="en-US" sz="8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304800" y="19050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304800" y="23622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304800" y="2133600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V="1">
                  <a:off x="753646" y="1447801"/>
                  <a:ext cx="0" cy="114299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142"/>
                <p:cNvSpPr txBox="1"/>
                <p:nvPr/>
              </p:nvSpPr>
              <p:spPr>
                <a:xfrm>
                  <a:off x="158575" y="1324243"/>
                  <a:ext cx="1264358" cy="432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hangingPunct="1"/>
                  <a:r>
                    <a:rPr lang="en-US" sz="400" b="1" dirty="0">
                      <a:solidFill>
                        <a:prstClr val="black"/>
                      </a:solidFill>
                      <a:latin typeface="Arial" charset="0"/>
                      <a:ea typeface="+mn-ea"/>
                    </a:rPr>
                    <a:t>Name       Attributes</a:t>
                  </a:r>
                </a:p>
              </p:txBody>
            </p:sp>
          </p:grpSp>
          <p:cxnSp>
            <p:nvCxnSpPr>
              <p:cNvPr id="137" name="Straight Connector 136"/>
              <p:cNvCxnSpPr/>
              <p:nvPr/>
            </p:nvCxnSpPr>
            <p:spPr>
              <a:xfrm>
                <a:off x="2917971" y="2209801"/>
                <a:ext cx="9738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406263" y="1672052"/>
              <a:ext cx="1166490" cy="112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Alice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Bob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Carol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….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495800" y="2942031"/>
            <a:ext cx="667876" cy="481629"/>
            <a:chOff x="333346" y="1443088"/>
            <a:chExt cx="1264358" cy="1352759"/>
          </a:xfrm>
        </p:grpSpPr>
        <p:grpSp>
          <p:nvGrpSpPr>
            <p:cNvPr id="145" name="Group 144"/>
            <p:cNvGrpSpPr/>
            <p:nvPr/>
          </p:nvGrpSpPr>
          <p:grpSpPr>
            <a:xfrm>
              <a:off x="333346" y="1443088"/>
              <a:ext cx="1264358" cy="1266557"/>
              <a:chOff x="2771746" y="1840865"/>
              <a:chExt cx="1264358" cy="126655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2771746" y="1840865"/>
                <a:ext cx="1264358" cy="1266557"/>
                <a:chOff x="158575" y="1324243"/>
                <a:chExt cx="1264358" cy="1266557"/>
              </a:xfrm>
            </p:grpSpPr>
            <p:sp>
              <p:nvSpPr>
                <p:cNvPr id="149" name="Rounded Rectangle 148"/>
                <p:cNvSpPr/>
                <p:nvPr/>
              </p:nvSpPr>
              <p:spPr>
                <a:xfrm>
                  <a:off x="304804" y="1447801"/>
                  <a:ext cx="973873" cy="1142999"/>
                </a:xfrm>
                <a:prstGeom prst="roundRect">
                  <a:avLst>
                    <a:gd name="adj" fmla="val 932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hangingPunct="1"/>
                  <a:endParaRPr lang="en-US" sz="8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304800" y="19050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304800" y="23622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304800" y="2133600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V="1">
                  <a:off x="753646" y="1447801"/>
                  <a:ext cx="0" cy="114299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TextBox 153"/>
                <p:cNvSpPr txBox="1"/>
                <p:nvPr/>
              </p:nvSpPr>
              <p:spPr>
                <a:xfrm>
                  <a:off x="158575" y="1324243"/>
                  <a:ext cx="1264358" cy="432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hangingPunct="1"/>
                  <a:r>
                    <a:rPr lang="en-US" sz="400" b="1" dirty="0">
                      <a:solidFill>
                        <a:prstClr val="black"/>
                      </a:solidFill>
                      <a:latin typeface="Arial" charset="0"/>
                      <a:ea typeface="+mn-ea"/>
                    </a:rPr>
                    <a:t>Name       Attributes</a:t>
                  </a:r>
                </a:p>
              </p:txBody>
            </p:sp>
          </p:grpSp>
          <p:cxnSp>
            <p:nvCxnSpPr>
              <p:cNvPr id="148" name="Straight Connector 147"/>
              <p:cNvCxnSpPr/>
              <p:nvPr/>
            </p:nvCxnSpPr>
            <p:spPr>
              <a:xfrm>
                <a:off x="2917971" y="2209801"/>
                <a:ext cx="9738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406263" y="1672052"/>
              <a:ext cx="1166490" cy="112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Alice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Bob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Carol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….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5062220" y="2943860"/>
            <a:ext cx="667876" cy="481629"/>
            <a:chOff x="333346" y="1443088"/>
            <a:chExt cx="1264358" cy="1352759"/>
          </a:xfrm>
        </p:grpSpPr>
        <p:grpSp>
          <p:nvGrpSpPr>
            <p:cNvPr id="156" name="Group 155"/>
            <p:cNvGrpSpPr/>
            <p:nvPr/>
          </p:nvGrpSpPr>
          <p:grpSpPr>
            <a:xfrm>
              <a:off x="333346" y="1443088"/>
              <a:ext cx="1264358" cy="1266557"/>
              <a:chOff x="2771746" y="1840865"/>
              <a:chExt cx="1264358" cy="1266557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2771746" y="1840865"/>
                <a:ext cx="1264358" cy="1266557"/>
                <a:chOff x="158575" y="1324243"/>
                <a:chExt cx="1264358" cy="1266557"/>
              </a:xfrm>
            </p:grpSpPr>
            <p:sp>
              <p:nvSpPr>
                <p:cNvPr id="160" name="Rounded Rectangle 159"/>
                <p:cNvSpPr/>
                <p:nvPr/>
              </p:nvSpPr>
              <p:spPr>
                <a:xfrm>
                  <a:off x="304804" y="1447801"/>
                  <a:ext cx="973873" cy="1142999"/>
                </a:xfrm>
                <a:prstGeom prst="roundRect">
                  <a:avLst>
                    <a:gd name="adj" fmla="val 932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hangingPunct="1"/>
                  <a:endParaRPr lang="en-US" sz="8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304800" y="19050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304800" y="23622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304800" y="2133600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753646" y="1447801"/>
                  <a:ext cx="0" cy="114299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/>
                <p:cNvSpPr txBox="1"/>
                <p:nvPr/>
              </p:nvSpPr>
              <p:spPr>
                <a:xfrm>
                  <a:off x="158575" y="1324243"/>
                  <a:ext cx="1264358" cy="432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hangingPunct="1"/>
                  <a:r>
                    <a:rPr lang="en-US" sz="400" b="1" dirty="0">
                      <a:solidFill>
                        <a:prstClr val="black"/>
                      </a:solidFill>
                      <a:latin typeface="Arial" charset="0"/>
                      <a:ea typeface="+mn-ea"/>
                    </a:rPr>
                    <a:t>Name       Attributes</a:t>
                  </a:r>
                </a:p>
              </p:txBody>
            </p:sp>
          </p:grpSp>
          <p:cxnSp>
            <p:nvCxnSpPr>
              <p:cNvPr id="159" name="Straight Connector 158"/>
              <p:cNvCxnSpPr/>
              <p:nvPr/>
            </p:nvCxnSpPr>
            <p:spPr>
              <a:xfrm>
                <a:off x="2917971" y="2209801"/>
                <a:ext cx="9738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TextBox 156"/>
            <p:cNvSpPr txBox="1"/>
            <p:nvPr/>
          </p:nvSpPr>
          <p:spPr>
            <a:xfrm>
              <a:off x="406263" y="1672052"/>
              <a:ext cx="1166490" cy="112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Alice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Bob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Carol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….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644024" y="2947371"/>
            <a:ext cx="667876" cy="481629"/>
            <a:chOff x="333346" y="1443088"/>
            <a:chExt cx="1264358" cy="1352759"/>
          </a:xfrm>
        </p:grpSpPr>
        <p:grpSp>
          <p:nvGrpSpPr>
            <p:cNvPr id="167" name="Group 166"/>
            <p:cNvGrpSpPr/>
            <p:nvPr/>
          </p:nvGrpSpPr>
          <p:grpSpPr>
            <a:xfrm>
              <a:off x="333346" y="1443088"/>
              <a:ext cx="1264358" cy="1266557"/>
              <a:chOff x="2771746" y="1840865"/>
              <a:chExt cx="1264358" cy="1266557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2771746" y="1840865"/>
                <a:ext cx="1264358" cy="1266557"/>
                <a:chOff x="158575" y="1324243"/>
                <a:chExt cx="1264358" cy="1266557"/>
              </a:xfrm>
            </p:grpSpPr>
            <p:sp>
              <p:nvSpPr>
                <p:cNvPr id="171" name="Rounded Rectangle 170"/>
                <p:cNvSpPr/>
                <p:nvPr/>
              </p:nvSpPr>
              <p:spPr>
                <a:xfrm>
                  <a:off x="304804" y="1447801"/>
                  <a:ext cx="973873" cy="1142999"/>
                </a:xfrm>
                <a:prstGeom prst="roundRect">
                  <a:avLst>
                    <a:gd name="adj" fmla="val 932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hangingPunct="1"/>
                  <a:endParaRPr lang="en-US" sz="8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304800" y="19050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304800" y="23622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304800" y="2133600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V="1">
                  <a:off x="753646" y="1447801"/>
                  <a:ext cx="0" cy="114299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TextBox 175"/>
                <p:cNvSpPr txBox="1"/>
                <p:nvPr/>
              </p:nvSpPr>
              <p:spPr>
                <a:xfrm>
                  <a:off x="158575" y="1324243"/>
                  <a:ext cx="1264358" cy="432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hangingPunct="1"/>
                  <a:r>
                    <a:rPr lang="en-US" sz="400" b="1" dirty="0">
                      <a:solidFill>
                        <a:prstClr val="black"/>
                      </a:solidFill>
                      <a:latin typeface="Arial" charset="0"/>
                      <a:ea typeface="+mn-ea"/>
                    </a:rPr>
                    <a:t>Name       Attributes</a:t>
                  </a:r>
                </a:p>
              </p:txBody>
            </p:sp>
          </p:grpSp>
          <p:cxnSp>
            <p:nvCxnSpPr>
              <p:cNvPr id="170" name="Straight Connector 169"/>
              <p:cNvCxnSpPr/>
              <p:nvPr/>
            </p:nvCxnSpPr>
            <p:spPr>
              <a:xfrm>
                <a:off x="2917971" y="2209801"/>
                <a:ext cx="9738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406263" y="1672052"/>
              <a:ext cx="1166490" cy="112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Alice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Bob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Carol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….</a:t>
              </a: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6219276" y="2949031"/>
            <a:ext cx="667876" cy="481629"/>
            <a:chOff x="333346" y="1443088"/>
            <a:chExt cx="1264358" cy="1352759"/>
          </a:xfrm>
        </p:grpSpPr>
        <p:grpSp>
          <p:nvGrpSpPr>
            <p:cNvPr id="178" name="Group 177"/>
            <p:cNvGrpSpPr/>
            <p:nvPr/>
          </p:nvGrpSpPr>
          <p:grpSpPr>
            <a:xfrm>
              <a:off x="333346" y="1443088"/>
              <a:ext cx="1264358" cy="1266557"/>
              <a:chOff x="2771746" y="1840865"/>
              <a:chExt cx="1264358" cy="1266557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2771746" y="1840865"/>
                <a:ext cx="1264358" cy="1266557"/>
                <a:chOff x="158575" y="1324243"/>
                <a:chExt cx="1264358" cy="1266557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304804" y="1447801"/>
                  <a:ext cx="973873" cy="1142999"/>
                </a:xfrm>
                <a:prstGeom prst="roundRect">
                  <a:avLst>
                    <a:gd name="adj" fmla="val 932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hangingPunct="1"/>
                  <a:endParaRPr lang="en-US" sz="8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304800" y="19050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304800" y="23622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304800" y="2133600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753646" y="1447801"/>
                  <a:ext cx="0" cy="114299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TextBox 186"/>
                <p:cNvSpPr txBox="1"/>
                <p:nvPr/>
              </p:nvSpPr>
              <p:spPr>
                <a:xfrm>
                  <a:off x="158575" y="1324243"/>
                  <a:ext cx="1264358" cy="432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hangingPunct="1"/>
                  <a:r>
                    <a:rPr lang="en-US" sz="400" b="1" dirty="0">
                      <a:solidFill>
                        <a:prstClr val="black"/>
                      </a:solidFill>
                      <a:latin typeface="Arial" charset="0"/>
                      <a:ea typeface="+mn-ea"/>
                    </a:rPr>
                    <a:t>Name       Attributes</a:t>
                  </a:r>
                </a:p>
              </p:txBody>
            </p:sp>
          </p:grpSp>
          <p:cxnSp>
            <p:nvCxnSpPr>
              <p:cNvPr id="181" name="Straight Connector 180"/>
              <p:cNvCxnSpPr/>
              <p:nvPr/>
            </p:nvCxnSpPr>
            <p:spPr>
              <a:xfrm>
                <a:off x="2917971" y="2209801"/>
                <a:ext cx="9738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406263" y="1672052"/>
              <a:ext cx="1166490" cy="112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Alice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Bob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Carol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….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785696" y="2950860"/>
            <a:ext cx="667876" cy="481629"/>
            <a:chOff x="333346" y="1443088"/>
            <a:chExt cx="1264358" cy="1352759"/>
          </a:xfrm>
        </p:grpSpPr>
        <p:grpSp>
          <p:nvGrpSpPr>
            <p:cNvPr id="189" name="Group 188"/>
            <p:cNvGrpSpPr/>
            <p:nvPr/>
          </p:nvGrpSpPr>
          <p:grpSpPr>
            <a:xfrm>
              <a:off x="333346" y="1443088"/>
              <a:ext cx="1264358" cy="1266557"/>
              <a:chOff x="2771746" y="1840865"/>
              <a:chExt cx="1264358" cy="1266557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2771746" y="1840865"/>
                <a:ext cx="1264358" cy="1266557"/>
                <a:chOff x="158575" y="1324243"/>
                <a:chExt cx="1264358" cy="1266557"/>
              </a:xfrm>
            </p:grpSpPr>
            <p:sp>
              <p:nvSpPr>
                <p:cNvPr id="193" name="Rounded Rectangle 192"/>
                <p:cNvSpPr/>
                <p:nvPr/>
              </p:nvSpPr>
              <p:spPr>
                <a:xfrm>
                  <a:off x="304804" y="1447801"/>
                  <a:ext cx="973873" cy="1142999"/>
                </a:xfrm>
                <a:prstGeom prst="roundRect">
                  <a:avLst>
                    <a:gd name="adj" fmla="val 932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hangingPunct="1"/>
                  <a:endParaRPr lang="en-US" sz="8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304800" y="19050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304800" y="23622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304800" y="2133600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753646" y="1447801"/>
                  <a:ext cx="0" cy="114299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TextBox 197"/>
                <p:cNvSpPr txBox="1"/>
                <p:nvPr/>
              </p:nvSpPr>
              <p:spPr>
                <a:xfrm>
                  <a:off x="158575" y="1324243"/>
                  <a:ext cx="1264358" cy="432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hangingPunct="1"/>
                  <a:r>
                    <a:rPr lang="en-US" sz="400" b="1" dirty="0">
                      <a:solidFill>
                        <a:prstClr val="black"/>
                      </a:solidFill>
                      <a:latin typeface="Arial" charset="0"/>
                      <a:ea typeface="+mn-ea"/>
                    </a:rPr>
                    <a:t>Name       Attributes</a:t>
                  </a:r>
                </a:p>
              </p:txBody>
            </p:sp>
          </p:grpSp>
          <p:cxnSp>
            <p:nvCxnSpPr>
              <p:cNvPr id="192" name="Straight Connector 191"/>
              <p:cNvCxnSpPr/>
              <p:nvPr/>
            </p:nvCxnSpPr>
            <p:spPr>
              <a:xfrm>
                <a:off x="2917971" y="2209801"/>
                <a:ext cx="9738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406263" y="1672052"/>
              <a:ext cx="1166490" cy="112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Alice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Bob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Carol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….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367500" y="2954371"/>
            <a:ext cx="667876" cy="481629"/>
            <a:chOff x="333346" y="1443088"/>
            <a:chExt cx="1264358" cy="1352759"/>
          </a:xfrm>
        </p:grpSpPr>
        <p:grpSp>
          <p:nvGrpSpPr>
            <p:cNvPr id="200" name="Group 199"/>
            <p:cNvGrpSpPr/>
            <p:nvPr/>
          </p:nvGrpSpPr>
          <p:grpSpPr>
            <a:xfrm>
              <a:off x="333346" y="1443088"/>
              <a:ext cx="1264358" cy="1266557"/>
              <a:chOff x="2771746" y="1840865"/>
              <a:chExt cx="1264358" cy="1266557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2771746" y="1840865"/>
                <a:ext cx="1264358" cy="1266557"/>
                <a:chOff x="158575" y="1324243"/>
                <a:chExt cx="1264358" cy="1266557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304804" y="1447801"/>
                  <a:ext cx="973873" cy="1142999"/>
                </a:xfrm>
                <a:prstGeom prst="roundRect">
                  <a:avLst>
                    <a:gd name="adj" fmla="val 932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hangingPunct="1"/>
                  <a:endParaRPr lang="en-US" sz="8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304800" y="19050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304800" y="2362201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304800" y="2133600"/>
                  <a:ext cx="97387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V="1">
                  <a:off x="753646" y="1447801"/>
                  <a:ext cx="0" cy="114299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TextBox 208"/>
                <p:cNvSpPr txBox="1"/>
                <p:nvPr/>
              </p:nvSpPr>
              <p:spPr>
                <a:xfrm>
                  <a:off x="158575" y="1324243"/>
                  <a:ext cx="1264358" cy="432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hangingPunct="1"/>
                  <a:r>
                    <a:rPr lang="en-US" sz="400" b="1" dirty="0">
                      <a:solidFill>
                        <a:prstClr val="black"/>
                      </a:solidFill>
                      <a:latin typeface="Arial" charset="0"/>
                      <a:ea typeface="+mn-ea"/>
                    </a:rPr>
                    <a:t>Name       Attributes</a:t>
                  </a:r>
                </a:p>
              </p:txBody>
            </p:sp>
          </p:grpSp>
          <p:cxnSp>
            <p:nvCxnSpPr>
              <p:cNvPr id="203" name="Straight Connector 202"/>
              <p:cNvCxnSpPr/>
              <p:nvPr/>
            </p:nvCxnSpPr>
            <p:spPr>
              <a:xfrm>
                <a:off x="2917971" y="2209801"/>
                <a:ext cx="97387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406263" y="1672052"/>
              <a:ext cx="1166490" cy="112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Alice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Bob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Carol</a:t>
              </a:r>
            </a:p>
            <a:p>
              <a:pPr eaLnBrk="1" hangingPunct="1"/>
              <a:r>
                <a:rPr lang="en-US" sz="500" dirty="0">
                  <a:solidFill>
                    <a:prstClr val="white"/>
                  </a:solidFill>
                  <a:latin typeface="Arial" charset="0"/>
                  <a:ea typeface="+mn-ea"/>
                </a:rPr>
                <a:t>….</a:t>
              </a:r>
            </a:p>
          </p:txBody>
        </p:sp>
      </p:grpSp>
      <p:cxnSp>
        <p:nvCxnSpPr>
          <p:cNvPr id="210" name="Straight Arrow Connector 209"/>
          <p:cNvCxnSpPr/>
          <p:nvPr/>
        </p:nvCxnSpPr>
        <p:spPr>
          <a:xfrm>
            <a:off x="501539" y="4983479"/>
            <a:ext cx="80328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653939" y="3865580"/>
            <a:ext cx="0" cy="1270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3711423" y="4221480"/>
            <a:ext cx="2994177" cy="733203"/>
            <a:chOff x="3711423" y="5791200"/>
            <a:chExt cx="2994177" cy="733203"/>
          </a:xfrm>
        </p:grpSpPr>
        <p:grpSp>
          <p:nvGrpSpPr>
            <p:cNvPr id="213" name="Group 212"/>
            <p:cNvGrpSpPr/>
            <p:nvPr/>
          </p:nvGrpSpPr>
          <p:grpSpPr>
            <a:xfrm>
              <a:off x="4729551" y="5791200"/>
              <a:ext cx="1976049" cy="733203"/>
              <a:chOff x="4049017" y="5346413"/>
              <a:chExt cx="923867" cy="384673"/>
            </a:xfrm>
            <a:noFill/>
          </p:grpSpPr>
          <p:sp>
            <p:nvSpPr>
              <p:cNvPr id="220" name="Arc 32"/>
              <p:cNvSpPr/>
              <p:nvPr/>
            </p:nvSpPr>
            <p:spPr>
              <a:xfrm flipV="1">
                <a:off x="4049017" y="5346413"/>
                <a:ext cx="446434" cy="384673"/>
              </a:xfrm>
              <a:custGeom>
                <a:avLst/>
                <a:gdLst>
                  <a:gd name="connsiteX0" fmla="*/ 1815097 w 2770716"/>
                  <a:gd name="connsiteY0" fmla="*/ 39405 h 1597644"/>
                  <a:gd name="connsiteX1" fmla="*/ 2769969 w 2770716"/>
                  <a:gd name="connsiteY1" fmla="*/ 772607 h 1597644"/>
                  <a:gd name="connsiteX2" fmla="*/ 1385358 w 2770716"/>
                  <a:gd name="connsiteY2" fmla="*/ 798822 h 1597644"/>
                  <a:gd name="connsiteX3" fmla="*/ 1815097 w 2770716"/>
                  <a:gd name="connsiteY3" fmla="*/ 39405 h 1597644"/>
                  <a:gd name="connsiteX0" fmla="*/ 1815097 w 2770716"/>
                  <a:gd name="connsiteY0" fmla="*/ 39405 h 1597644"/>
                  <a:gd name="connsiteX1" fmla="*/ 2769969 w 2770716"/>
                  <a:gd name="connsiteY1" fmla="*/ 772607 h 1597644"/>
                  <a:gd name="connsiteX0" fmla="*/ 0 w 954872"/>
                  <a:gd name="connsiteY0" fmla="*/ 0 h 733202"/>
                  <a:gd name="connsiteX1" fmla="*/ 954872 w 954872"/>
                  <a:gd name="connsiteY1" fmla="*/ 733202 h 733202"/>
                  <a:gd name="connsiteX2" fmla="*/ 0 w 954872"/>
                  <a:gd name="connsiteY2" fmla="*/ 0 h 733202"/>
                  <a:gd name="connsiteX0" fmla="*/ 0 w 954872"/>
                  <a:gd name="connsiteY0" fmla="*/ 0 h 733202"/>
                  <a:gd name="connsiteX1" fmla="*/ 954872 w 954872"/>
                  <a:gd name="connsiteY1" fmla="*/ 733202 h 733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4872" h="733202" stroke="0" extrusionOk="0">
                    <a:moveTo>
                      <a:pt x="0" y="0"/>
                    </a:moveTo>
                    <a:cubicBezTo>
                      <a:pt x="554078" y="104249"/>
                      <a:pt x="935746" y="397314"/>
                      <a:pt x="954872" y="733202"/>
                    </a:cubicBezTo>
                    <a:lnTo>
                      <a:pt x="0" y="0"/>
                    </a:lnTo>
                    <a:close/>
                  </a:path>
                  <a:path w="954872" h="733202" fill="none">
                    <a:moveTo>
                      <a:pt x="0" y="0"/>
                    </a:moveTo>
                    <a:cubicBezTo>
                      <a:pt x="554078" y="104249"/>
                      <a:pt x="935746" y="397314"/>
                      <a:pt x="954872" y="733202"/>
                    </a:cubicBezTo>
                  </a:path>
                </a:pathLst>
              </a:cu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1" hangingPunct="1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Arc 33"/>
              <p:cNvSpPr/>
              <p:nvPr/>
            </p:nvSpPr>
            <p:spPr>
              <a:xfrm flipH="1" flipV="1">
                <a:off x="4496260" y="5348939"/>
                <a:ext cx="476624" cy="379048"/>
              </a:xfrm>
              <a:custGeom>
                <a:avLst/>
                <a:gdLst>
                  <a:gd name="connsiteX0" fmla="*/ 2076255 w 3096683"/>
                  <a:gd name="connsiteY0" fmla="*/ 47865 h 1597644"/>
                  <a:gd name="connsiteX1" fmla="*/ 3095700 w 3096683"/>
                  <a:gd name="connsiteY1" fmla="*/ 770347 h 1597644"/>
                  <a:gd name="connsiteX2" fmla="*/ 1548342 w 3096683"/>
                  <a:gd name="connsiteY2" fmla="*/ 798822 h 1597644"/>
                  <a:gd name="connsiteX3" fmla="*/ 2076255 w 3096683"/>
                  <a:gd name="connsiteY3" fmla="*/ 47865 h 1597644"/>
                  <a:gd name="connsiteX0" fmla="*/ 2076255 w 3096683"/>
                  <a:gd name="connsiteY0" fmla="*/ 47865 h 1597644"/>
                  <a:gd name="connsiteX1" fmla="*/ 3095700 w 3096683"/>
                  <a:gd name="connsiteY1" fmla="*/ 770347 h 1597644"/>
                  <a:gd name="connsiteX0" fmla="*/ 0 w 1019445"/>
                  <a:gd name="connsiteY0" fmla="*/ 0 h 722482"/>
                  <a:gd name="connsiteX1" fmla="*/ 1019445 w 1019445"/>
                  <a:gd name="connsiteY1" fmla="*/ 722482 h 722482"/>
                  <a:gd name="connsiteX2" fmla="*/ 0 w 1019445"/>
                  <a:gd name="connsiteY2" fmla="*/ 0 h 722482"/>
                  <a:gd name="connsiteX0" fmla="*/ 0 w 1019445"/>
                  <a:gd name="connsiteY0" fmla="*/ 0 h 722482"/>
                  <a:gd name="connsiteX1" fmla="*/ 1019445 w 1019445"/>
                  <a:gd name="connsiteY1" fmla="*/ 722482 h 7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9445" h="722482" stroke="0" extrusionOk="0">
                    <a:moveTo>
                      <a:pt x="0" y="0"/>
                    </a:moveTo>
                    <a:cubicBezTo>
                      <a:pt x="593554" y="111064"/>
                      <a:pt x="996939" y="396944"/>
                      <a:pt x="1019445" y="722482"/>
                    </a:cubicBezTo>
                    <a:lnTo>
                      <a:pt x="0" y="0"/>
                    </a:lnTo>
                    <a:close/>
                  </a:path>
                  <a:path w="1019445" h="722482" fill="none">
                    <a:moveTo>
                      <a:pt x="0" y="0"/>
                    </a:moveTo>
                    <a:cubicBezTo>
                      <a:pt x="593554" y="111064"/>
                      <a:pt x="996939" y="396944"/>
                      <a:pt x="1019445" y="722482"/>
                    </a:cubicBezTo>
                  </a:path>
                </a:pathLst>
              </a:cu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1" hangingPunct="1"/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4218962" y="5791200"/>
              <a:ext cx="1976049" cy="733203"/>
              <a:chOff x="4049017" y="5346413"/>
              <a:chExt cx="923867" cy="384673"/>
            </a:xfrm>
            <a:noFill/>
          </p:grpSpPr>
          <p:sp>
            <p:nvSpPr>
              <p:cNvPr id="218" name="Arc 32"/>
              <p:cNvSpPr/>
              <p:nvPr/>
            </p:nvSpPr>
            <p:spPr>
              <a:xfrm flipV="1">
                <a:off x="4049017" y="5346413"/>
                <a:ext cx="446434" cy="384673"/>
              </a:xfrm>
              <a:custGeom>
                <a:avLst/>
                <a:gdLst>
                  <a:gd name="connsiteX0" fmla="*/ 1815097 w 2770716"/>
                  <a:gd name="connsiteY0" fmla="*/ 39405 h 1597644"/>
                  <a:gd name="connsiteX1" fmla="*/ 2769969 w 2770716"/>
                  <a:gd name="connsiteY1" fmla="*/ 772607 h 1597644"/>
                  <a:gd name="connsiteX2" fmla="*/ 1385358 w 2770716"/>
                  <a:gd name="connsiteY2" fmla="*/ 798822 h 1597644"/>
                  <a:gd name="connsiteX3" fmla="*/ 1815097 w 2770716"/>
                  <a:gd name="connsiteY3" fmla="*/ 39405 h 1597644"/>
                  <a:gd name="connsiteX0" fmla="*/ 1815097 w 2770716"/>
                  <a:gd name="connsiteY0" fmla="*/ 39405 h 1597644"/>
                  <a:gd name="connsiteX1" fmla="*/ 2769969 w 2770716"/>
                  <a:gd name="connsiteY1" fmla="*/ 772607 h 1597644"/>
                  <a:gd name="connsiteX0" fmla="*/ 0 w 954872"/>
                  <a:gd name="connsiteY0" fmla="*/ 0 h 733202"/>
                  <a:gd name="connsiteX1" fmla="*/ 954872 w 954872"/>
                  <a:gd name="connsiteY1" fmla="*/ 733202 h 733202"/>
                  <a:gd name="connsiteX2" fmla="*/ 0 w 954872"/>
                  <a:gd name="connsiteY2" fmla="*/ 0 h 733202"/>
                  <a:gd name="connsiteX0" fmla="*/ 0 w 954872"/>
                  <a:gd name="connsiteY0" fmla="*/ 0 h 733202"/>
                  <a:gd name="connsiteX1" fmla="*/ 954872 w 954872"/>
                  <a:gd name="connsiteY1" fmla="*/ 733202 h 733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4872" h="733202" stroke="0" extrusionOk="0">
                    <a:moveTo>
                      <a:pt x="0" y="0"/>
                    </a:moveTo>
                    <a:cubicBezTo>
                      <a:pt x="554078" y="104249"/>
                      <a:pt x="935746" y="397314"/>
                      <a:pt x="954872" y="733202"/>
                    </a:cubicBezTo>
                    <a:lnTo>
                      <a:pt x="0" y="0"/>
                    </a:lnTo>
                    <a:close/>
                  </a:path>
                  <a:path w="954872" h="733202" fill="none">
                    <a:moveTo>
                      <a:pt x="0" y="0"/>
                    </a:moveTo>
                    <a:cubicBezTo>
                      <a:pt x="554078" y="104249"/>
                      <a:pt x="935746" y="397314"/>
                      <a:pt x="954872" y="733202"/>
                    </a:cubicBezTo>
                  </a:path>
                </a:pathLst>
              </a:cu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1" hangingPunct="1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Arc 33"/>
              <p:cNvSpPr/>
              <p:nvPr/>
            </p:nvSpPr>
            <p:spPr>
              <a:xfrm flipH="1" flipV="1">
                <a:off x="4496260" y="5348939"/>
                <a:ext cx="476624" cy="379048"/>
              </a:xfrm>
              <a:custGeom>
                <a:avLst/>
                <a:gdLst>
                  <a:gd name="connsiteX0" fmla="*/ 2076255 w 3096683"/>
                  <a:gd name="connsiteY0" fmla="*/ 47865 h 1597644"/>
                  <a:gd name="connsiteX1" fmla="*/ 3095700 w 3096683"/>
                  <a:gd name="connsiteY1" fmla="*/ 770347 h 1597644"/>
                  <a:gd name="connsiteX2" fmla="*/ 1548342 w 3096683"/>
                  <a:gd name="connsiteY2" fmla="*/ 798822 h 1597644"/>
                  <a:gd name="connsiteX3" fmla="*/ 2076255 w 3096683"/>
                  <a:gd name="connsiteY3" fmla="*/ 47865 h 1597644"/>
                  <a:gd name="connsiteX0" fmla="*/ 2076255 w 3096683"/>
                  <a:gd name="connsiteY0" fmla="*/ 47865 h 1597644"/>
                  <a:gd name="connsiteX1" fmla="*/ 3095700 w 3096683"/>
                  <a:gd name="connsiteY1" fmla="*/ 770347 h 1597644"/>
                  <a:gd name="connsiteX0" fmla="*/ 0 w 1019445"/>
                  <a:gd name="connsiteY0" fmla="*/ 0 h 722482"/>
                  <a:gd name="connsiteX1" fmla="*/ 1019445 w 1019445"/>
                  <a:gd name="connsiteY1" fmla="*/ 722482 h 722482"/>
                  <a:gd name="connsiteX2" fmla="*/ 0 w 1019445"/>
                  <a:gd name="connsiteY2" fmla="*/ 0 h 722482"/>
                  <a:gd name="connsiteX0" fmla="*/ 0 w 1019445"/>
                  <a:gd name="connsiteY0" fmla="*/ 0 h 722482"/>
                  <a:gd name="connsiteX1" fmla="*/ 1019445 w 1019445"/>
                  <a:gd name="connsiteY1" fmla="*/ 722482 h 7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9445" h="722482" stroke="0" extrusionOk="0">
                    <a:moveTo>
                      <a:pt x="0" y="0"/>
                    </a:moveTo>
                    <a:cubicBezTo>
                      <a:pt x="593554" y="111064"/>
                      <a:pt x="996939" y="396944"/>
                      <a:pt x="1019445" y="722482"/>
                    </a:cubicBezTo>
                    <a:lnTo>
                      <a:pt x="0" y="0"/>
                    </a:lnTo>
                    <a:close/>
                  </a:path>
                  <a:path w="1019445" h="722482" fill="none">
                    <a:moveTo>
                      <a:pt x="0" y="0"/>
                    </a:moveTo>
                    <a:cubicBezTo>
                      <a:pt x="593554" y="111064"/>
                      <a:pt x="996939" y="396944"/>
                      <a:pt x="1019445" y="722482"/>
                    </a:cubicBezTo>
                  </a:path>
                </a:pathLst>
              </a:cu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1" hangingPunct="1"/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3711423" y="5791200"/>
              <a:ext cx="1976049" cy="733203"/>
              <a:chOff x="4049017" y="5346413"/>
              <a:chExt cx="923867" cy="384673"/>
            </a:xfrm>
            <a:noFill/>
          </p:grpSpPr>
          <p:sp>
            <p:nvSpPr>
              <p:cNvPr id="216" name="Arc 32"/>
              <p:cNvSpPr/>
              <p:nvPr/>
            </p:nvSpPr>
            <p:spPr>
              <a:xfrm flipV="1">
                <a:off x="4049017" y="5346413"/>
                <a:ext cx="446434" cy="384673"/>
              </a:xfrm>
              <a:custGeom>
                <a:avLst/>
                <a:gdLst>
                  <a:gd name="connsiteX0" fmla="*/ 1815097 w 2770716"/>
                  <a:gd name="connsiteY0" fmla="*/ 39405 h 1597644"/>
                  <a:gd name="connsiteX1" fmla="*/ 2769969 w 2770716"/>
                  <a:gd name="connsiteY1" fmla="*/ 772607 h 1597644"/>
                  <a:gd name="connsiteX2" fmla="*/ 1385358 w 2770716"/>
                  <a:gd name="connsiteY2" fmla="*/ 798822 h 1597644"/>
                  <a:gd name="connsiteX3" fmla="*/ 1815097 w 2770716"/>
                  <a:gd name="connsiteY3" fmla="*/ 39405 h 1597644"/>
                  <a:gd name="connsiteX0" fmla="*/ 1815097 w 2770716"/>
                  <a:gd name="connsiteY0" fmla="*/ 39405 h 1597644"/>
                  <a:gd name="connsiteX1" fmla="*/ 2769969 w 2770716"/>
                  <a:gd name="connsiteY1" fmla="*/ 772607 h 1597644"/>
                  <a:gd name="connsiteX0" fmla="*/ 0 w 954872"/>
                  <a:gd name="connsiteY0" fmla="*/ 0 h 733202"/>
                  <a:gd name="connsiteX1" fmla="*/ 954872 w 954872"/>
                  <a:gd name="connsiteY1" fmla="*/ 733202 h 733202"/>
                  <a:gd name="connsiteX2" fmla="*/ 0 w 954872"/>
                  <a:gd name="connsiteY2" fmla="*/ 0 h 733202"/>
                  <a:gd name="connsiteX0" fmla="*/ 0 w 954872"/>
                  <a:gd name="connsiteY0" fmla="*/ 0 h 733202"/>
                  <a:gd name="connsiteX1" fmla="*/ 954872 w 954872"/>
                  <a:gd name="connsiteY1" fmla="*/ 733202 h 733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4872" h="733202" stroke="0" extrusionOk="0">
                    <a:moveTo>
                      <a:pt x="0" y="0"/>
                    </a:moveTo>
                    <a:cubicBezTo>
                      <a:pt x="554078" y="104249"/>
                      <a:pt x="935746" y="397314"/>
                      <a:pt x="954872" y="733202"/>
                    </a:cubicBezTo>
                    <a:lnTo>
                      <a:pt x="0" y="0"/>
                    </a:lnTo>
                    <a:close/>
                  </a:path>
                  <a:path w="954872" h="733202" fill="none">
                    <a:moveTo>
                      <a:pt x="0" y="0"/>
                    </a:moveTo>
                    <a:cubicBezTo>
                      <a:pt x="554078" y="104249"/>
                      <a:pt x="935746" y="397314"/>
                      <a:pt x="954872" y="733202"/>
                    </a:cubicBezTo>
                  </a:path>
                </a:pathLst>
              </a:cu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1" hangingPunct="1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Arc 33"/>
              <p:cNvSpPr/>
              <p:nvPr/>
            </p:nvSpPr>
            <p:spPr>
              <a:xfrm flipH="1" flipV="1">
                <a:off x="4496260" y="5348939"/>
                <a:ext cx="476624" cy="379048"/>
              </a:xfrm>
              <a:custGeom>
                <a:avLst/>
                <a:gdLst>
                  <a:gd name="connsiteX0" fmla="*/ 2076255 w 3096683"/>
                  <a:gd name="connsiteY0" fmla="*/ 47865 h 1597644"/>
                  <a:gd name="connsiteX1" fmla="*/ 3095700 w 3096683"/>
                  <a:gd name="connsiteY1" fmla="*/ 770347 h 1597644"/>
                  <a:gd name="connsiteX2" fmla="*/ 1548342 w 3096683"/>
                  <a:gd name="connsiteY2" fmla="*/ 798822 h 1597644"/>
                  <a:gd name="connsiteX3" fmla="*/ 2076255 w 3096683"/>
                  <a:gd name="connsiteY3" fmla="*/ 47865 h 1597644"/>
                  <a:gd name="connsiteX0" fmla="*/ 2076255 w 3096683"/>
                  <a:gd name="connsiteY0" fmla="*/ 47865 h 1597644"/>
                  <a:gd name="connsiteX1" fmla="*/ 3095700 w 3096683"/>
                  <a:gd name="connsiteY1" fmla="*/ 770347 h 1597644"/>
                  <a:gd name="connsiteX0" fmla="*/ 0 w 1019445"/>
                  <a:gd name="connsiteY0" fmla="*/ 0 h 722482"/>
                  <a:gd name="connsiteX1" fmla="*/ 1019445 w 1019445"/>
                  <a:gd name="connsiteY1" fmla="*/ 722482 h 722482"/>
                  <a:gd name="connsiteX2" fmla="*/ 0 w 1019445"/>
                  <a:gd name="connsiteY2" fmla="*/ 0 h 722482"/>
                  <a:gd name="connsiteX0" fmla="*/ 0 w 1019445"/>
                  <a:gd name="connsiteY0" fmla="*/ 0 h 722482"/>
                  <a:gd name="connsiteX1" fmla="*/ 1019445 w 1019445"/>
                  <a:gd name="connsiteY1" fmla="*/ 722482 h 7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9445" h="722482" stroke="0" extrusionOk="0">
                    <a:moveTo>
                      <a:pt x="0" y="0"/>
                    </a:moveTo>
                    <a:cubicBezTo>
                      <a:pt x="593554" y="111064"/>
                      <a:pt x="996939" y="396944"/>
                      <a:pt x="1019445" y="722482"/>
                    </a:cubicBezTo>
                    <a:lnTo>
                      <a:pt x="0" y="0"/>
                    </a:lnTo>
                    <a:close/>
                  </a:path>
                  <a:path w="1019445" h="722482" fill="none">
                    <a:moveTo>
                      <a:pt x="0" y="0"/>
                    </a:moveTo>
                    <a:cubicBezTo>
                      <a:pt x="593554" y="111064"/>
                      <a:pt x="996939" y="396944"/>
                      <a:pt x="1019445" y="722482"/>
                    </a:cubicBezTo>
                  </a:path>
                </a:pathLst>
              </a:cu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1" hangingPunct="1"/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870230" y="4149433"/>
            <a:ext cx="838200" cy="1138847"/>
            <a:chOff x="4870230" y="4967398"/>
            <a:chExt cx="838200" cy="113884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5270582" y="4967398"/>
              <a:ext cx="0" cy="86355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4870230" y="5844635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100" b="1" dirty="0">
                  <a:solidFill>
                    <a:prstClr val="black"/>
                  </a:solidFill>
                  <a:latin typeface="Arial" charset="0"/>
                  <a:ea typeface="+mn-ea"/>
                </a:rPr>
                <a:t>R* = F(D*)</a:t>
              </a:r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0" y="2819400"/>
            <a:ext cx="9144000" cy="2667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/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586625"/>
            <a:ext cx="8686800" cy="2116852"/>
          </a:xfrm>
        </p:spPr>
        <p:txBody>
          <a:bodyPr/>
          <a:lstStyle/>
          <a:p>
            <a:r>
              <a:rPr lang="en-US" sz="2800" dirty="0"/>
              <a:t>Mathematically: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F00C5-AA7D-4C5E-848B-9824C553CA7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31117" y="5401533"/>
            <a:ext cx="6481763" cy="839669"/>
            <a:chOff x="1331118" y="2411530"/>
            <a:chExt cx="6481763" cy="83966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118" y="2411530"/>
              <a:ext cx="6481763" cy="839669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3733800" y="2411530"/>
              <a:ext cx="457200" cy="36977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733800" y="2881429"/>
              <a:ext cx="457200" cy="36977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9362" y="4038600"/>
                <a:ext cx="8025274" cy="1308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′]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4038600"/>
                <a:ext cx="8025274" cy="13088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Rectangle 261"/>
          <p:cNvSpPr/>
          <p:nvPr/>
        </p:nvSpPr>
        <p:spPr>
          <a:xfrm>
            <a:off x="-12290" y="5334000"/>
            <a:ext cx="9156290" cy="11298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456" y="159497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800" dirty="0">
                <a:solidFill>
                  <a:prstClr val="black"/>
                </a:solidFill>
                <a:latin typeface="Arial" charset="0"/>
                <a:ea typeface="+mn-ea"/>
              </a:rPr>
              <a:t>Laplace Distribution with mean 0</a:t>
            </a:r>
          </a:p>
          <a:p>
            <a:pPr eaLnBrk="1" hangingPunct="1"/>
            <a:endParaRPr lang="en-US" sz="1800" dirty="0">
              <a:solidFill>
                <a:prstClr val="black"/>
              </a:solidFill>
              <a:latin typeface="Arial" charset="0"/>
              <a:ea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24398" y="1355377"/>
            <a:ext cx="3276601" cy="2460529"/>
            <a:chOff x="4724400" y="3684510"/>
            <a:chExt cx="3276600" cy="284544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3684510"/>
              <a:ext cx="3276600" cy="245745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067300" y="6222175"/>
              <a:ext cx="259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400" dirty="0">
                  <a:solidFill>
                    <a:prstClr val="black"/>
                  </a:solidFill>
                  <a:latin typeface="Arial" charset="0"/>
                  <a:ea typeface="+mn-ea"/>
                </a:rPr>
                <a:t>From Wikipedia.</a:t>
              </a:r>
              <a:endParaRPr lang="en-US" sz="1800" dirty="0">
                <a:solidFill>
                  <a:prstClr val="black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556" y="2510565"/>
            <a:ext cx="2667000" cy="6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5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about multiple queries?</a:t>
                </a:r>
              </a:p>
              <a:p>
                <a:r>
                  <a:rPr lang="en-US" dirty="0"/>
                  <a:t>Sequential composition theorem:</a:t>
                </a:r>
              </a:p>
              <a:p>
                <a:pPr lvl="1"/>
                <a:r>
                  <a:rPr lang="en-US" dirty="0"/>
                  <a:t>Making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ϵ-differentially private queries gives 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-differential privacy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 practice: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Set a privacy budget ϵ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Each query uses ϵ’ of the remaining budget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Once the privacy budget exceeded, stop answering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14" t="-1601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F00C5-AA7D-4C5E-848B-9824C553CA7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Differential Privacy is independent of the dataset; it is a property of the release mechanism</a:t>
            </a:r>
          </a:p>
          <a:p>
            <a:r>
              <a:rPr lang="en-US" dirty="0"/>
              <a:t>Provides strong theoretical guarantees</a:t>
            </a:r>
          </a:p>
          <a:p>
            <a:r>
              <a:rPr lang="en-US" dirty="0"/>
              <a:t>(Almost) no assumption on external knowledge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Sometimes requires adding too much noise; destroys utility of the data</a:t>
            </a:r>
          </a:p>
          <a:p>
            <a:r>
              <a:rPr lang="en-US" dirty="0"/>
              <a:t>Difficult to set the privacy budget </a:t>
            </a:r>
            <a:r>
              <a:rPr lang="el-GR" dirty="0"/>
              <a:t>ϵ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F00C5-AA7D-4C5E-848B-9824C553CA7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Differential Privacy</a:t>
            </a:r>
          </a:p>
        </p:txBody>
      </p:sp>
    </p:spTree>
    <p:extLst>
      <p:ext uri="{BB962C8B-B14F-4D97-AF65-F5344CB8AC3E}">
        <p14:creationId xmlns:p14="http://schemas.microsoft.com/office/powerpoint/2010/main" val="26923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7894AD-A517-447A-9F5F-3045309620A5}" type="slidenum">
              <a:rPr lang="en-US" altLang="zh-CN" sz="1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33795" name="Picture 2" descr="C:\Users\cgunter\AppData\Local\Microsoft\Windows\Temporary Internet Files\Content.IE5\AIU1JVX8\MC900053962[1].wmf"/>
          <p:cNvPicPr>
            <a:picLocks noChangeAspect="1" noChangeArrowheads="1"/>
          </p:cNvPicPr>
          <p:nvPr/>
        </p:nvPicPr>
        <p:blipFill>
          <a:blip r:embed="rId2">
            <a:lum bright="-4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474788"/>
            <a:ext cx="495935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k-anonymity and differential privacy have seen little use in practice</a:t>
            </a:r>
          </a:p>
          <a:p>
            <a:pPr lvl="1"/>
            <a:r>
              <a:rPr lang="en-US" dirty="0"/>
              <a:t>adding noise or modify the dataset may not be acceptable from a utility point of view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practice:</a:t>
            </a:r>
          </a:p>
          <a:p>
            <a:pPr lvl="1"/>
            <a:r>
              <a:rPr lang="en-US" dirty="0"/>
              <a:t>Legal considerations, e.g., HIPAA Privacy Rule</a:t>
            </a:r>
          </a:p>
          <a:p>
            <a:pPr lvl="1"/>
            <a:r>
              <a:rPr lang="en-US" dirty="0"/>
              <a:t>Data Use Agreements (DUAs)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in Practice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56CF1-0125-43B3-A4BA-81C891B48C7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3676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Insurance Portability and Accountability Act (HIPAA) 1996</a:t>
            </a:r>
          </a:p>
          <a:p>
            <a:pPr lvl="1"/>
            <a:r>
              <a:rPr lang="en-US" sz="2400" dirty="0"/>
              <a:t>In particular, addresses security and privacy of health data</a:t>
            </a:r>
          </a:p>
          <a:p>
            <a:pPr lvl="1"/>
            <a:endParaRPr lang="en-US" sz="2400" dirty="0"/>
          </a:p>
          <a:p>
            <a:r>
              <a:rPr lang="en-US" dirty="0"/>
              <a:t>HIPAA Privacy Rule</a:t>
            </a:r>
          </a:p>
          <a:p>
            <a:pPr lvl="1"/>
            <a:r>
              <a:rPr lang="en-US" dirty="0"/>
              <a:t>Two options for de-identification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Safe Harbor: redaction of 18 sensitive attributes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Expert Determination: e.g., statistician certifies risk of re-identification is “small”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HIPAA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56CF1-0125-43B3-A4BA-81C891B48C7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6573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sz="2800" dirty="0"/>
              <a:t>Protected Health Information (PHI): identifying information about</a:t>
            </a:r>
          </a:p>
          <a:p>
            <a:pPr lvl="1"/>
            <a:r>
              <a:rPr lang="en-US" sz="2000" dirty="0"/>
              <a:t>an individual’s physical or mental health</a:t>
            </a:r>
          </a:p>
          <a:p>
            <a:pPr lvl="1"/>
            <a:r>
              <a:rPr lang="en-US" sz="2000" dirty="0"/>
              <a:t>an individual’s provision of health care</a:t>
            </a:r>
          </a:p>
          <a:p>
            <a:pPr lvl="1"/>
            <a:r>
              <a:rPr lang="en-US" sz="2000" dirty="0"/>
              <a:t>E.g., laboratory report, medical bill</a:t>
            </a:r>
          </a:p>
          <a:p>
            <a:r>
              <a:rPr lang="en-US" sz="2800" dirty="0"/>
              <a:t>Covered Entity: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Health care provider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Health care clearinghouse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Health plan</a:t>
            </a:r>
          </a:p>
          <a:p>
            <a:r>
              <a:rPr lang="en-US" sz="2800" dirty="0"/>
              <a:t>Standard de-identification of PHI:</a:t>
            </a:r>
          </a:p>
          <a:p>
            <a:pPr lvl="1"/>
            <a:r>
              <a:rPr lang="en-US" sz="2000" dirty="0"/>
              <a:t>information is not individually identifiable</a:t>
            </a:r>
          </a:p>
          <a:p>
            <a:pPr lvl="1"/>
            <a:r>
              <a:rPr lang="en-US" sz="2000" dirty="0"/>
              <a:t>there is no reasonable basis to believe that re-identification can occur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5169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HIPAA De-Identification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56CF1-0125-43B3-A4BA-81C891B48C7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833" t="46666" r="46668" b="16297"/>
          <a:stretch/>
        </p:blipFill>
        <p:spPr>
          <a:xfrm>
            <a:off x="1528572" y="1524000"/>
            <a:ext cx="5934456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5100" y="60198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figure from [hhs.gov]</a:t>
            </a:r>
          </a:p>
        </p:txBody>
      </p:sp>
    </p:spTree>
    <p:extLst>
      <p:ext uri="{BB962C8B-B14F-4D97-AF65-F5344CB8AC3E}">
        <p14:creationId xmlns:p14="http://schemas.microsoft.com/office/powerpoint/2010/main" val="25688943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/>
          <a:lstStyle/>
          <a:p>
            <a:r>
              <a:rPr lang="en-US" sz="2800" dirty="0"/>
              <a:t>Suppose we have a dataset we would like to release</a:t>
            </a:r>
          </a:p>
          <a:p>
            <a:r>
              <a:rPr lang="en-US" sz="2800" dirty="0"/>
              <a:t>The dataset contains sensitive information about a set of individuals</a:t>
            </a:r>
          </a:p>
          <a:p>
            <a:r>
              <a:rPr lang="en-US" sz="2800" dirty="0"/>
              <a:t>We want to protect the privacy of those individuals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about just removing the names?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De-Identification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36455"/>
              </p:ext>
            </p:extLst>
          </p:nvPr>
        </p:nvGraphicFramePr>
        <p:xfrm>
          <a:off x="914400" y="3581400"/>
          <a:ext cx="685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7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Sex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Diagnosis</a:t>
                      </a:r>
                      <a:r>
                        <a:rPr lang="fr-CH" dirty="0"/>
                        <a:t> (ICD-9)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Alice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037, 651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Bob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823, 042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Carol 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010, 650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Dan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823,</a:t>
                      </a:r>
                      <a:r>
                        <a:rPr lang="fr-CH" baseline="0" dirty="0"/>
                        <a:t> 460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Elisabeth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61824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99018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Harbor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56CF1-0125-43B3-A4BA-81C891B48C7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000" t="21111" r="41667" b="15185"/>
          <a:stretch/>
        </p:blipFill>
        <p:spPr>
          <a:xfrm>
            <a:off x="1828800" y="1353378"/>
            <a:ext cx="5562600" cy="519982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905000" y="1600200"/>
            <a:ext cx="5220928" cy="152400"/>
            <a:chOff x="1905000" y="1600200"/>
            <a:chExt cx="5220928" cy="152400"/>
          </a:xfrm>
        </p:grpSpPr>
        <p:grpSp>
          <p:nvGrpSpPr>
            <p:cNvPr id="11" name="Group 10"/>
            <p:cNvGrpSpPr/>
            <p:nvPr/>
          </p:nvGrpSpPr>
          <p:grpSpPr>
            <a:xfrm>
              <a:off x="4134464" y="1600200"/>
              <a:ext cx="2153264" cy="0"/>
              <a:chOff x="4134464" y="1600200"/>
              <a:chExt cx="2153264" cy="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125064" y="1600200"/>
                <a:ext cx="4572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134464" y="1600200"/>
                <a:ext cx="5334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678128" y="1600200"/>
                <a:ext cx="6096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516328" y="1600200"/>
              <a:ext cx="609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905000" y="1752600"/>
              <a:ext cx="609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944328" y="2077064"/>
            <a:ext cx="3084872" cy="725128"/>
            <a:chOff x="1944328" y="2077064"/>
            <a:chExt cx="3084872" cy="72512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048000" y="2077064"/>
              <a:ext cx="19812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44328" y="2362200"/>
              <a:ext cx="163707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832120" y="2802192"/>
              <a:ext cx="49407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44328" y="3256936"/>
            <a:ext cx="4456472" cy="572728"/>
            <a:chOff x="1944328" y="3256936"/>
            <a:chExt cx="4456472" cy="57272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195048" y="3256936"/>
              <a:ext cx="2131144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200400" y="3397046"/>
              <a:ext cx="32004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54160" y="3551904"/>
              <a:ext cx="86769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944328" y="3829664"/>
              <a:ext cx="86769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1918286" y="6004589"/>
            <a:ext cx="5220928" cy="457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75557" y="1316345"/>
            <a:ext cx="8469086" cy="607036"/>
            <a:chOff x="446314" y="2133600"/>
            <a:chExt cx="8469086" cy="60703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20000" t="21111" r="41667" b="73998"/>
            <a:stretch/>
          </p:blipFill>
          <p:spPr>
            <a:xfrm>
              <a:off x="457200" y="2133600"/>
              <a:ext cx="8458200" cy="607036"/>
            </a:xfrm>
            <a:prstGeom prst="rect">
              <a:avLst/>
            </a:prstGeom>
          </p:spPr>
        </p:pic>
        <p:cxnSp>
          <p:nvCxnSpPr>
            <p:cNvPr id="28" name="Straight Connector 27"/>
            <p:cNvCxnSpPr/>
            <p:nvPr/>
          </p:nvCxnSpPr>
          <p:spPr>
            <a:xfrm>
              <a:off x="3962400" y="2514600"/>
              <a:ext cx="9144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l="20000" t="21111" r="41667" b="73998"/>
            <a:stretch/>
          </p:blipFill>
          <p:spPr>
            <a:xfrm>
              <a:off x="446314" y="2133600"/>
              <a:ext cx="8458200" cy="607036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>
              <a:off x="3951514" y="2514600"/>
              <a:ext cx="9144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334000" y="2514600"/>
              <a:ext cx="76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295571" y="2514600"/>
              <a:ext cx="9144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620000" y="2514600"/>
              <a:ext cx="9144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9600" y="2740636"/>
              <a:ext cx="9144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8775" y="1923381"/>
            <a:ext cx="8543925" cy="1981200"/>
            <a:chOff x="457200" y="1981200"/>
            <a:chExt cx="8543925" cy="198120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/>
            <a:srcRect l="20000" t="27869" r="43767" b="57194"/>
            <a:stretch/>
          </p:blipFill>
          <p:spPr>
            <a:xfrm>
              <a:off x="457200" y="1981200"/>
              <a:ext cx="8543925" cy="1981200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609600" y="2247900"/>
              <a:ext cx="5029200" cy="1181100"/>
              <a:chOff x="609600" y="2247900"/>
              <a:chExt cx="5029200" cy="11811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2438400" y="2247900"/>
                <a:ext cx="320040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09600" y="2743200"/>
                <a:ext cx="274320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3429000"/>
                <a:ext cx="83820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/>
          <p:nvPr/>
        </p:nvGrpSpPr>
        <p:grpSpPr>
          <a:xfrm>
            <a:off x="358775" y="2902491"/>
            <a:ext cx="8436882" cy="1366578"/>
            <a:chOff x="508000" y="2667000"/>
            <a:chExt cx="8153400" cy="1219200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20000" t="42465" r="44293" b="48042"/>
            <a:stretch/>
          </p:blipFill>
          <p:spPr>
            <a:xfrm>
              <a:off x="508000" y="2667000"/>
              <a:ext cx="8153400" cy="1219200"/>
            </a:xfrm>
            <a:prstGeom prst="rect">
              <a:avLst/>
            </a:prstGeom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990600" y="2895600"/>
              <a:ext cx="33528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667000" y="3124200"/>
              <a:ext cx="51054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85800" y="3352800"/>
              <a:ext cx="1524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09600" y="3810000"/>
              <a:ext cx="1524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58135" y="5655313"/>
            <a:ext cx="8741229" cy="838200"/>
            <a:chOff x="174171" y="4495800"/>
            <a:chExt cx="8741229" cy="83820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/>
            <a:srcRect l="20000" t="77347" r="41667" b="16118"/>
            <a:stretch/>
          </p:blipFill>
          <p:spPr>
            <a:xfrm>
              <a:off x="174171" y="4495800"/>
              <a:ext cx="8741229" cy="838200"/>
            </a:xfrm>
            <a:prstGeom prst="rect">
              <a:avLst/>
            </a:prstGeom>
          </p:spPr>
        </p:pic>
        <p:sp>
          <p:nvSpPr>
            <p:cNvPr id="54" name="Rounded Rectangle 53"/>
            <p:cNvSpPr/>
            <p:nvPr/>
          </p:nvSpPr>
          <p:spPr>
            <a:xfrm>
              <a:off x="304800" y="4572000"/>
              <a:ext cx="8382000" cy="7620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55035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an expert?</a:t>
            </a:r>
          </a:p>
          <a:p>
            <a:pPr lvl="1"/>
            <a:r>
              <a:rPr lang="en-US" dirty="0"/>
              <a:t>A person who has experience with accepted techniques for de-identification</a:t>
            </a:r>
          </a:p>
          <a:p>
            <a:r>
              <a:rPr lang="en-US" dirty="0"/>
              <a:t>What are the principles used?</a:t>
            </a:r>
          </a:p>
          <a:p>
            <a:pPr lvl="1"/>
            <a:r>
              <a:rPr lang="en-US" dirty="0"/>
              <a:t>Replicability</a:t>
            </a:r>
          </a:p>
          <a:p>
            <a:pPr lvl="1"/>
            <a:r>
              <a:rPr lang="en-US" dirty="0"/>
              <a:t>Data source availability</a:t>
            </a:r>
          </a:p>
          <a:p>
            <a:pPr lvl="1"/>
            <a:r>
              <a:rPr lang="en-US" dirty="0"/>
              <a:t>Distinguishability</a:t>
            </a:r>
          </a:p>
          <a:p>
            <a:r>
              <a:rPr lang="en-US" dirty="0"/>
              <a:t>What is the remaining re-identification risk?</a:t>
            </a:r>
          </a:p>
          <a:p>
            <a:pPr lvl="1"/>
            <a:r>
              <a:rPr lang="en-US" dirty="0"/>
              <a:t>Must be very small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Determination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56CF1-0125-43B3-A4BA-81C891B48C7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6974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HIPAA Privacy Rule allows a covered entity to disclose PHI in a limited dataset</a:t>
            </a:r>
          </a:p>
          <a:p>
            <a:r>
              <a:rPr lang="en-US" sz="2400" dirty="0"/>
              <a:t>Limited dataset:</a:t>
            </a:r>
          </a:p>
          <a:p>
            <a:pPr lvl="1"/>
            <a:r>
              <a:rPr lang="en-US" sz="1800" dirty="0"/>
              <a:t>PHI that excludes 16 categories of direct identifiers (that may not be disclosed), e.g., name, SSN, phone number; but may include, e.g., elements of date, city, ZIP.</a:t>
            </a:r>
            <a:endParaRPr lang="en-US" sz="2000" dirty="0"/>
          </a:p>
          <a:p>
            <a:r>
              <a:rPr lang="en-US" sz="2400" dirty="0"/>
              <a:t>Data use agreement for the covered entity and the recipient of the limited dataset; it must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specify use and disclosure of the limited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identify who is allowed to use the limited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require that the recipient</a:t>
            </a:r>
          </a:p>
          <a:p>
            <a:pPr marL="1314450" lvl="2" indent="-457200"/>
            <a:r>
              <a:rPr lang="en-US" sz="1800" dirty="0"/>
              <a:t>will not use the dataset in a way that is not permitted by the DUA</a:t>
            </a:r>
          </a:p>
          <a:p>
            <a:pPr marL="1314450" lvl="2" indent="-457200"/>
            <a:r>
              <a:rPr lang="en-US" sz="1800" dirty="0"/>
              <a:t>will use safe guards to prevent disclosure of the dataset</a:t>
            </a:r>
          </a:p>
          <a:p>
            <a:pPr marL="1314450" lvl="2" indent="-457200"/>
            <a:r>
              <a:rPr lang="en-US" sz="1800" dirty="0"/>
              <a:t>will not identify the information or contact the individuals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 Agreements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56CF1-0125-43B3-A4BA-81C891B48C7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61137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96BC85-F7DB-4AC8-ABF4-31B358B4FAD9}" type="slidenum">
              <a:rPr lang="en-US" altLang="zh-CN" sz="1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43011" name="Picture 2" descr="C:\Users\cgunter\AppData\Local\Microsoft\Windows\Temporary Internet Files\Content.IE5\AIU1JVX8\MC900053962[1].wmf"/>
          <p:cNvPicPr>
            <a:picLocks noChangeAspect="1" noChangeArrowheads="1"/>
          </p:cNvPicPr>
          <p:nvPr/>
        </p:nvPicPr>
        <p:blipFill>
          <a:blip r:embed="rId2">
            <a:lum bright="-4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474788"/>
            <a:ext cx="495935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[Sweeney02]: Sweeney, </a:t>
            </a:r>
            <a:r>
              <a:rPr lang="en-US" sz="2000" dirty="0" err="1"/>
              <a:t>Latanya</a:t>
            </a:r>
            <a:r>
              <a:rPr lang="en-US" sz="2000" dirty="0"/>
              <a:t>. "k-anonymity: A model for protecting privacy." International Journal of Uncertainty, Fuzziness and Knowledge-Based Systems 10.05 (2002): 557-570.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[NS08]: Narayanan and </a:t>
            </a:r>
            <a:r>
              <a:rPr lang="en-US" sz="2000" dirty="0" err="1"/>
              <a:t>Shmatikov</a:t>
            </a:r>
            <a:r>
              <a:rPr lang="en-US" sz="2000" dirty="0"/>
              <a:t>. "Robust de-</a:t>
            </a:r>
            <a:r>
              <a:rPr lang="en-US" sz="2000" dirty="0" err="1"/>
              <a:t>anonymization</a:t>
            </a:r>
            <a:r>
              <a:rPr lang="en-US" sz="2000" dirty="0"/>
              <a:t> of large sparse datasets." IEEE S&amp;P 2008.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[Dwork06]: </a:t>
            </a:r>
            <a:r>
              <a:rPr lang="en-US" altLang="en-US" sz="2000" dirty="0" err="1"/>
              <a:t>Dwork</a:t>
            </a:r>
            <a:r>
              <a:rPr lang="en-US" altLang="en-US" sz="2000" dirty="0"/>
              <a:t>, Cynthia. "Differential privacy." ICALP 2006.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CA1499-7B6C-4D64-A806-6EC45A2DEF8E}" type="slidenum">
              <a:rPr lang="en-US" altLang="zh-CN" sz="1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839200" cy="51054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[Homer et al. 08] Genome-Wide Association Study (GWAS)</a:t>
            </a:r>
          </a:p>
          <a:p>
            <a:pPr lvl="1" eaLnBrk="1" hangingPunct="1"/>
            <a:r>
              <a:rPr lang="en-US" altLang="en-US" sz="2400" dirty="0"/>
              <a:t>Study looks at SNPs of a population - link those to a disease</a:t>
            </a:r>
          </a:p>
          <a:p>
            <a:pPr lvl="1" eaLnBrk="1" hangingPunct="1"/>
            <a:r>
              <a:rPr lang="en-US" altLang="en-US" sz="2400" dirty="0"/>
              <a:t>Two groups: control group, and disease group</a:t>
            </a:r>
          </a:p>
          <a:p>
            <a:pPr lvl="1" eaLnBrk="1" hangingPunct="1"/>
            <a:r>
              <a:rPr lang="en-US" altLang="en-US" sz="2400" dirty="0"/>
              <a:t>Aggregate </a:t>
            </a:r>
            <a:r>
              <a:rPr lang="en-US" altLang="en-US" sz="2400"/>
              <a:t>statistics </a:t>
            </a:r>
            <a:r>
              <a:rPr lang="en-US" altLang="en-US" sz="2400" smtClean="0"/>
              <a:t>can </a:t>
            </a:r>
            <a:r>
              <a:rPr lang="en-US" altLang="en-US" sz="2400" dirty="0"/>
              <a:t>disclose membership</a:t>
            </a:r>
          </a:p>
          <a:p>
            <a:pPr lvl="1" eaLnBrk="1" hangingPunct="1"/>
            <a:r>
              <a:rPr lang="en-US" altLang="en-US" sz="2400" dirty="0"/>
              <a:t>Attack requires genome of the target individual</a:t>
            </a:r>
          </a:p>
          <a:p>
            <a:pPr lvl="1" eaLnBrk="1" hangingPunct="1"/>
            <a:endParaRPr lang="en-US" altLang="en-US" sz="11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700" dirty="0"/>
              <a:t>What should be considered a privacy violation?</a:t>
            </a:r>
          </a:p>
          <a:p>
            <a:pPr lvl="1" eaLnBrk="1" hangingPunct="1"/>
            <a:r>
              <a:rPr lang="en-US" altLang="en-US" sz="2400" dirty="0"/>
              <a:t>attribute disclosure?</a:t>
            </a:r>
          </a:p>
          <a:p>
            <a:pPr lvl="1" eaLnBrk="1" hangingPunct="1"/>
            <a:r>
              <a:rPr lang="en-US" altLang="en-US" sz="2400" dirty="0"/>
              <a:t>membership disclosure?</a:t>
            </a:r>
          </a:p>
          <a:p>
            <a:pPr lvl="1" eaLnBrk="1" hangingPunct="1"/>
            <a:r>
              <a:rPr lang="en-US" altLang="en-US" sz="2400" dirty="0"/>
              <a:t>something else?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(Recall that attribute disclosure can happen even when the target individual is not in the dataset, e.g., “smoking causes cancer.”)</a:t>
            </a:r>
          </a:p>
          <a:p>
            <a:pPr lvl="1" eaLnBrk="1" hangingPunct="1"/>
            <a:endParaRPr lang="en-US" altLang="en-US" sz="2400" dirty="0"/>
          </a:p>
        </p:txBody>
      </p:sp>
      <p:sp>
        <p:nvSpPr>
          <p:cNvPr id="460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Questions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1EC792-B8E1-4DDE-97FC-7A4268A1F338}" type="slidenum">
              <a:rPr lang="en-US" altLang="zh-CN" sz="1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839200" cy="49530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en-US" sz="2800" dirty="0"/>
              <a:t>What techniques would you use to de-identify a dataset?</a:t>
            </a:r>
          </a:p>
          <a:p>
            <a:pPr lvl="1" eaLnBrk="1" hangingPunct="1"/>
            <a:r>
              <a:rPr lang="en-US" altLang="en-US" sz="2400" dirty="0"/>
              <a:t>technical (e.g., k-anonymity, differential privacy)?</a:t>
            </a:r>
          </a:p>
          <a:p>
            <a:pPr lvl="1" eaLnBrk="1" hangingPunct="1"/>
            <a:r>
              <a:rPr lang="en-US" altLang="en-US" sz="2400" dirty="0"/>
              <a:t>legal (e.g., DUAs)?</a:t>
            </a:r>
          </a:p>
          <a:p>
            <a:pPr lvl="1" eaLnBrk="1" hangingPunct="1"/>
            <a:r>
              <a:rPr lang="en-US" altLang="en-US" sz="2400" dirty="0"/>
              <a:t>both?</a:t>
            </a:r>
          </a:p>
        </p:txBody>
      </p:sp>
      <p:sp>
        <p:nvSpPr>
          <p:cNvPr id="460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Questions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1EC792-B8E1-4DDE-97FC-7A4268A1F338}" type="slidenum">
              <a:rPr lang="en-US" altLang="zh-CN" sz="1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4875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33500" y="3657600"/>
            <a:ext cx="4076700" cy="1688931"/>
            <a:chOff x="1333500" y="3657600"/>
            <a:chExt cx="4076700" cy="1688931"/>
          </a:xfrm>
        </p:grpSpPr>
        <p:sp>
          <p:nvSpPr>
            <p:cNvPr id="5" name="Oval 4"/>
            <p:cNvSpPr/>
            <p:nvPr/>
          </p:nvSpPr>
          <p:spPr>
            <a:xfrm>
              <a:off x="1752600" y="3657600"/>
              <a:ext cx="3657600" cy="1688931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33500" y="4977734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GIC</a:t>
              </a: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174575"/>
          </a:xfrm>
        </p:spPr>
        <p:txBody>
          <a:bodyPr/>
          <a:lstStyle/>
          <a:p>
            <a:r>
              <a:rPr lang="en-US" sz="2800" dirty="0"/>
              <a:t>Group Insurance Commission (Massachusetts)</a:t>
            </a:r>
          </a:p>
          <a:p>
            <a:pPr lvl="1"/>
            <a:r>
              <a:rPr lang="en-US" sz="2000" dirty="0"/>
              <a:t>Release patient data of state employees (about 135,000 records)</a:t>
            </a:r>
          </a:p>
          <a:p>
            <a:pPr lvl="1"/>
            <a:r>
              <a:rPr lang="en-US" sz="2000" dirty="0"/>
              <a:t>De-identification of the dataset by removing names</a:t>
            </a:r>
          </a:p>
          <a:p>
            <a:r>
              <a:rPr lang="en-US" sz="2800" dirty="0"/>
              <a:t>[Sweeney02] re-identification of the governor </a:t>
            </a:r>
          </a:p>
          <a:p>
            <a:pPr lvl="1"/>
            <a:r>
              <a:rPr lang="en-US" sz="2000" dirty="0"/>
              <a:t>linking the dataset with the voter registration list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GIC incident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Oval 5"/>
          <p:cNvSpPr/>
          <p:nvPr/>
        </p:nvSpPr>
        <p:spPr>
          <a:xfrm>
            <a:off x="3810000" y="3657600"/>
            <a:ext cx="3657600" cy="168893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4027539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ZIP code</a:t>
            </a:r>
          </a:p>
          <a:p>
            <a:pPr algn="ctr"/>
            <a:r>
              <a:rPr lang="en-US" sz="2000" dirty="0"/>
              <a:t>Birth date</a:t>
            </a:r>
          </a:p>
          <a:p>
            <a:pPr algn="ctr"/>
            <a:r>
              <a:rPr lang="en-US" sz="2000" dirty="0"/>
              <a:t>Sex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67052" y="5043202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voter registration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228600" y="5491305"/>
            <a:ext cx="8915400" cy="89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Uniqueness of demographics</a:t>
            </a:r>
          </a:p>
          <a:p>
            <a:pPr lvl="1"/>
            <a:r>
              <a:rPr lang="en-US" sz="2000" dirty="0"/>
              <a:t>(</a:t>
            </a:r>
            <a:r>
              <a:rPr lang="en-US" sz="2000" dirty="0" smtClean="0"/>
              <a:t>5 digit </a:t>
            </a:r>
            <a:r>
              <a:rPr lang="en-US" sz="2000" dirty="0"/>
              <a:t>ZIP, birth date, sex) uniquely identifies over 87% of </a:t>
            </a:r>
            <a:r>
              <a:rPr lang="en-US" sz="2000" dirty="0" smtClean="0"/>
              <a:t>US </a:t>
            </a:r>
            <a:r>
              <a:rPr lang="en-US" sz="2000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647480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AOL released search logs of 650,000 users in Aug 2006</a:t>
            </a:r>
          </a:p>
          <a:p>
            <a:pPr lvl="1"/>
            <a:r>
              <a:rPr lang="en-US" sz="2400" dirty="0"/>
              <a:t>De-identification of the dataset by using pseudonyms (a unique number for each customer) </a:t>
            </a:r>
          </a:p>
          <a:p>
            <a:pPr lvl="1"/>
            <a:endParaRPr lang="en-US" sz="2400" dirty="0"/>
          </a:p>
          <a:p>
            <a:r>
              <a:rPr lang="en-US" sz="2800" dirty="0"/>
              <a:t>[New York Times 2006] Re-identified Thelma Arnold (user 4417749) through some of her searches:</a:t>
            </a:r>
          </a:p>
          <a:p>
            <a:pPr lvl="1"/>
            <a:r>
              <a:rPr lang="en-US" sz="2000" dirty="0"/>
              <a:t>"60 single men", "landscapers in Lilburn, Ga“</a:t>
            </a:r>
          </a:p>
          <a:p>
            <a:pPr lvl="1"/>
            <a:r>
              <a:rPr lang="en-US" sz="2000" dirty="0"/>
              <a:t>Also searched the names of some of her relatives, last name Arnold</a:t>
            </a:r>
          </a:p>
          <a:p>
            <a:pPr lvl="1"/>
            <a:endParaRPr lang="en-US" sz="2000" dirty="0"/>
          </a:p>
          <a:p>
            <a:r>
              <a:rPr lang="en-US" sz="2400" dirty="0"/>
              <a:t>Class action lawsuit in Sept 2006</a:t>
            </a:r>
          </a:p>
          <a:p>
            <a:pPr lvl="1"/>
            <a:r>
              <a:rPr lang="en-US" sz="2000" dirty="0"/>
              <a:t>AOL’s CTO resigned, two employees were fired</a:t>
            </a:r>
          </a:p>
          <a:p>
            <a:pPr lvl="1"/>
            <a:r>
              <a:rPr lang="en-US" sz="2000" dirty="0"/>
              <a:t>Search logs can still be downloaded from mirrors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AOL search logs incident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0131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Dataset containing movie ratings of 500,000 users</a:t>
            </a:r>
          </a:p>
          <a:p>
            <a:pPr lvl="1"/>
            <a:r>
              <a:rPr lang="en-US" sz="2400" dirty="0"/>
              <a:t>De-identification by removing identifiers, using a randomly assigned ID in place of the customer ID</a:t>
            </a:r>
          </a:p>
          <a:p>
            <a:pPr lvl="1"/>
            <a:endParaRPr lang="en-US" sz="2400" dirty="0"/>
          </a:p>
          <a:p>
            <a:r>
              <a:rPr lang="en-US" dirty="0"/>
              <a:t>[NS08] </a:t>
            </a:r>
            <a:r>
              <a:rPr lang="en-US" sz="2800" dirty="0"/>
              <a:t>Proposed new class of attacks target high dimensionality sparse datasets</a:t>
            </a:r>
          </a:p>
          <a:p>
            <a:pPr lvl="1"/>
            <a:r>
              <a:rPr lang="en-US" sz="2400" dirty="0"/>
              <a:t>Using 8 movie ratings (2 can be wrong) and dates (with up to 14 days error), 99% of users are uniquely identifiable</a:t>
            </a:r>
          </a:p>
          <a:p>
            <a:pPr lvl="1"/>
            <a:r>
              <a:rPr lang="en-US" sz="2400" dirty="0"/>
              <a:t>(Proof of concept) Re-identified 2 users by linking the Netflix dataset to </a:t>
            </a:r>
            <a:r>
              <a:rPr lang="en-US" sz="2400" dirty="0" err="1"/>
              <a:t>IMDb</a:t>
            </a:r>
            <a:r>
              <a:rPr lang="en-US" sz="2400" dirty="0"/>
              <a:t> using a sample of 50 </a:t>
            </a:r>
            <a:r>
              <a:rPr lang="en-US" sz="2400" dirty="0" err="1"/>
              <a:t>IMDb</a:t>
            </a:r>
            <a:r>
              <a:rPr lang="en-US" sz="2400" dirty="0"/>
              <a:t> users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Prize incident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45237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2209800"/>
          </a:xfrm>
        </p:spPr>
        <p:txBody>
          <a:bodyPr/>
          <a:lstStyle/>
          <a:p>
            <a:r>
              <a:rPr lang="en-US" sz="2400" dirty="0"/>
              <a:t>“Privacy Risk in Anonymized Heterogeneous Information Networks.”</a:t>
            </a:r>
          </a:p>
          <a:p>
            <a:pPr lvl="1"/>
            <a:r>
              <a:rPr lang="en-US" sz="2000" dirty="0"/>
              <a:t>KDD Cup 2012 Dataset</a:t>
            </a:r>
          </a:p>
          <a:p>
            <a:pPr lvl="1"/>
            <a:r>
              <a:rPr lang="en-US" sz="2000" dirty="0"/>
              <a:t>Using a public dataset, the authors show de-</a:t>
            </a:r>
            <a:r>
              <a:rPr lang="en-US" sz="2000" dirty="0" err="1"/>
              <a:t>anonymization</a:t>
            </a:r>
            <a:r>
              <a:rPr lang="en-US" sz="2000" dirty="0"/>
              <a:t> (i.e., re-identification) attacks that exploit the heterogeneity of the network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Heterogeneous Information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Content Placeholder 3" descr="hin-ada-bob.eps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14" r="-12614"/>
          <a:stretch>
            <a:fillRect/>
          </a:stretch>
        </p:blipFill>
        <p:spPr bwMode="auto">
          <a:xfrm>
            <a:off x="1981200" y="3352800"/>
            <a:ext cx="5257800" cy="289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73477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Knowledge</a:t>
            </a:r>
          </a:p>
          <a:p>
            <a:pPr lvl="1"/>
            <a:r>
              <a:rPr lang="en-US" dirty="0"/>
              <a:t>E.g., voter registration, marriage registries</a:t>
            </a:r>
          </a:p>
          <a:p>
            <a:pPr lvl="1"/>
            <a:endParaRPr lang="en-US" dirty="0"/>
          </a:p>
          <a:p>
            <a:r>
              <a:rPr lang="en-US" dirty="0" err="1"/>
              <a:t>Unredacted</a:t>
            </a:r>
            <a:r>
              <a:rPr lang="en-US" dirty="0"/>
              <a:t> free text</a:t>
            </a:r>
          </a:p>
          <a:p>
            <a:pPr lvl="1"/>
            <a:r>
              <a:rPr lang="en-US" dirty="0"/>
              <a:t>Can contain arbitrary data</a:t>
            </a:r>
          </a:p>
          <a:p>
            <a:pPr lvl="1"/>
            <a:endParaRPr lang="en-US" dirty="0"/>
          </a:p>
          <a:p>
            <a:r>
              <a:rPr lang="en-US" dirty="0"/>
              <a:t>High dimensionality, </a:t>
            </a:r>
            <a:r>
              <a:rPr lang="en-US" dirty="0" err="1"/>
              <a:t>sparsity</a:t>
            </a:r>
            <a:endParaRPr lang="en-US" dirty="0"/>
          </a:p>
          <a:p>
            <a:pPr lvl="1"/>
            <a:r>
              <a:rPr lang="en-US" dirty="0"/>
              <a:t>More features</a:t>
            </a:r>
          </a:p>
          <a:p>
            <a:pPr lvl="1"/>
            <a:r>
              <a:rPr lang="en-US" dirty="0"/>
              <a:t>Large distance between data points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Re-identification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0CF10-5A95-4088-9A27-552DBD3388D0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155042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FD661B-A6C5-4642-885D-F5644E0C0C19}" type="slidenum">
              <a:rPr lang="en-US" altLang="zh-CN" sz="1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24579" name="Picture 2" descr="C:\Users\cgunter\AppData\Local\Microsoft\Windows\Temporary Internet Files\Content.IE5\AIU1JVX8\MC900053962[1].wmf"/>
          <p:cNvPicPr>
            <a:picLocks noChangeAspect="1" noChangeArrowheads="1"/>
          </p:cNvPicPr>
          <p:nvPr/>
        </p:nvPicPr>
        <p:blipFill>
          <a:blip r:embed="rId2">
            <a:lum bright="-4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474788"/>
            <a:ext cx="495935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L Blue And Orange">
  <a:themeElements>
    <a:clrScheme name="ISL">
      <a:dk1>
        <a:sysClr val="windowText" lastClr="000000"/>
      </a:dk1>
      <a:lt1>
        <a:sysClr val="window" lastClr="FFFFFF"/>
      </a:lt1>
      <a:dk2>
        <a:srgbClr val="003C7D"/>
      </a:dk2>
      <a:lt2>
        <a:srgbClr val="F47F24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47F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SL Blue and Orange">
  <a:themeElements>
    <a:clrScheme name="ISL">
      <a:dk1>
        <a:sysClr val="windowText" lastClr="000000"/>
      </a:dk1>
      <a:lt1>
        <a:sysClr val="window" lastClr="FFFFFF"/>
      </a:lt1>
      <a:dk2>
        <a:srgbClr val="003C7D"/>
      </a:dk2>
      <a:lt2>
        <a:srgbClr val="F47F24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47F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 Blue and Orange</Template>
  <TotalTime>14519</TotalTime>
  <Words>2678</Words>
  <Application>Microsoft Office PowerPoint</Application>
  <PresentationFormat>On-screen Show (4:3)</PresentationFormat>
  <Paragraphs>572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ＭＳ Ｐゴシック</vt:lpstr>
      <vt:lpstr>ＭＳ Ｐゴシック</vt:lpstr>
      <vt:lpstr>SimSun</vt:lpstr>
      <vt:lpstr>Arial</vt:lpstr>
      <vt:lpstr>Calibri</vt:lpstr>
      <vt:lpstr>Cambria Math</vt:lpstr>
      <vt:lpstr>Courier New</vt:lpstr>
      <vt:lpstr>Trebuchet MS</vt:lpstr>
      <vt:lpstr>ISL Blue And Orange</vt:lpstr>
      <vt:lpstr>1_ISL Blue and Orange</vt:lpstr>
      <vt:lpstr>463.5 De-Identification</vt:lpstr>
      <vt:lpstr>Outline</vt:lpstr>
      <vt:lpstr>De-Identification</vt:lpstr>
      <vt:lpstr>GIC incident</vt:lpstr>
      <vt:lpstr>AOL search logs incident</vt:lpstr>
      <vt:lpstr>Netflix Prize incident</vt:lpstr>
      <vt:lpstr>Heterogeneous Information Networks</vt:lpstr>
      <vt:lpstr>Re-identification Vectors</vt:lpstr>
      <vt:lpstr>PowerPoint Presentation</vt:lpstr>
      <vt:lpstr>Types of disclosure</vt:lpstr>
      <vt:lpstr>k-anonymity</vt:lpstr>
      <vt:lpstr>Satisfying k-anonymity</vt:lpstr>
      <vt:lpstr>Other syntactic metrics</vt:lpstr>
      <vt:lpstr>Example</vt:lpstr>
      <vt:lpstr>Differential Privacy [Dwork06]</vt:lpstr>
      <vt:lpstr>One way to think about it</vt:lpstr>
      <vt:lpstr>Slightly More Formally</vt:lpstr>
      <vt:lpstr>Privatization</vt:lpstr>
      <vt:lpstr>Sensitivity</vt:lpstr>
      <vt:lpstr>Laplacian Mechanism</vt:lpstr>
      <vt:lpstr>Why does it work?</vt:lpstr>
      <vt:lpstr>Why does it work?</vt:lpstr>
      <vt:lpstr>Composition</vt:lpstr>
      <vt:lpstr>Using Differential Privacy</vt:lpstr>
      <vt:lpstr>PowerPoint Presentation</vt:lpstr>
      <vt:lpstr>Privacy in Practice</vt:lpstr>
      <vt:lpstr>HIPAA</vt:lpstr>
      <vt:lpstr>Terminology</vt:lpstr>
      <vt:lpstr>HIPAA De-Identification</vt:lpstr>
      <vt:lpstr>Safe Harbor</vt:lpstr>
      <vt:lpstr>Expert Determination</vt:lpstr>
      <vt:lpstr>Data Use Agreements</vt:lpstr>
      <vt:lpstr>PowerPoint Presentation</vt:lpstr>
      <vt:lpstr>References</vt:lpstr>
      <vt:lpstr>Discussion Questions</vt:lpstr>
      <vt:lpstr>Discussion Questions</vt:lpstr>
    </vt:vector>
  </TitlesOfParts>
  <Company>Nikita Borisov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PPT: De-Identification</dc:title>
  <dc:creator>Vincent Bindschaedler</dc:creator>
  <cp:lastModifiedBy>Carl Gunter</cp:lastModifiedBy>
  <cp:revision>730</cp:revision>
  <dcterms:created xsi:type="dcterms:W3CDTF">2005-08-22T20:54:02Z</dcterms:created>
  <dcterms:modified xsi:type="dcterms:W3CDTF">2019-02-05T16:03:45Z</dcterms:modified>
</cp:coreProperties>
</file>