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7" r:id="rId1"/>
  </p:sldMasterIdLst>
  <p:notesMasterIdLst>
    <p:notesMasterId r:id="rId77"/>
  </p:notesMasterIdLst>
  <p:handoutMasterIdLst>
    <p:handoutMasterId r:id="rId78"/>
  </p:handoutMasterIdLst>
  <p:sldIdLst>
    <p:sldId id="276" r:id="rId2"/>
    <p:sldId id="384" r:id="rId3"/>
    <p:sldId id="462" r:id="rId4"/>
    <p:sldId id="422" r:id="rId5"/>
    <p:sldId id="423" r:id="rId6"/>
    <p:sldId id="424" r:id="rId7"/>
    <p:sldId id="426" r:id="rId8"/>
    <p:sldId id="425" r:id="rId9"/>
    <p:sldId id="428" r:id="rId10"/>
    <p:sldId id="431" r:id="rId11"/>
    <p:sldId id="430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40" r:id="rId20"/>
    <p:sldId id="439" r:id="rId21"/>
    <p:sldId id="441" r:id="rId22"/>
    <p:sldId id="442" r:id="rId23"/>
    <p:sldId id="444" r:id="rId24"/>
    <p:sldId id="443" r:id="rId25"/>
    <p:sldId id="461" r:id="rId26"/>
    <p:sldId id="447" r:id="rId27"/>
    <p:sldId id="448" r:id="rId28"/>
    <p:sldId id="459" r:id="rId29"/>
    <p:sldId id="460" r:id="rId30"/>
    <p:sldId id="450" r:id="rId31"/>
    <p:sldId id="451" r:id="rId32"/>
    <p:sldId id="453" r:id="rId33"/>
    <p:sldId id="452" r:id="rId34"/>
    <p:sldId id="454" r:id="rId35"/>
    <p:sldId id="455" r:id="rId36"/>
    <p:sldId id="458" r:id="rId37"/>
    <p:sldId id="456" r:id="rId38"/>
    <p:sldId id="457" r:id="rId39"/>
    <p:sldId id="509" r:id="rId40"/>
    <p:sldId id="348" r:id="rId41"/>
    <p:sldId id="463" r:id="rId42"/>
    <p:sldId id="470" r:id="rId43"/>
    <p:sldId id="471" r:id="rId44"/>
    <p:sldId id="472" r:id="rId45"/>
    <p:sldId id="473" r:id="rId46"/>
    <p:sldId id="474" r:id="rId47"/>
    <p:sldId id="475" r:id="rId48"/>
    <p:sldId id="476" r:id="rId49"/>
    <p:sldId id="477" r:id="rId50"/>
    <p:sldId id="479" r:id="rId51"/>
    <p:sldId id="480" r:id="rId52"/>
    <p:sldId id="481" r:id="rId53"/>
    <p:sldId id="482" r:id="rId54"/>
    <p:sldId id="483" r:id="rId55"/>
    <p:sldId id="484" r:id="rId56"/>
    <p:sldId id="485" r:id="rId57"/>
    <p:sldId id="486" r:id="rId58"/>
    <p:sldId id="489" r:id="rId59"/>
    <p:sldId id="490" r:id="rId60"/>
    <p:sldId id="491" r:id="rId61"/>
    <p:sldId id="506" r:id="rId62"/>
    <p:sldId id="494" r:id="rId63"/>
    <p:sldId id="495" r:id="rId64"/>
    <p:sldId id="496" r:id="rId65"/>
    <p:sldId id="497" r:id="rId66"/>
    <p:sldId id="498" r:id="rId67"/>
    <p:sldId id="499" r:id="rId68"/>
    <p:sldId id="500" r:id="rId69"/>
    <p:sldId id="501" r:id="rId70"/>
    <p:sldId id="502" r:id="rId71"/>
    <p:sldId id="503" r:id="rId72"/>
    <p:sldId id="504" r:id="rId73"/>
    <p:sldId id="508" r:id="rId74"/>
    <p:sldId id="507" r:id="rId75"/>
    <p:sldId id="510" r:id="rId7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6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sz="6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sz="6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sz="6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cent Bindschaedler" initials="VB" lastIdx="3" clrIdx="0">
    <p:extLst>
      <p:ext uri="{19B8F6BF-5375-455C-9EA6-DF929625EA0E}">
        <p15:presenceInfo xmlns:p15="http://schemas.microsoft.com/office/powerpoint/2012/main" userId="Vincent Bindschae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461" autoAdjust="0"/>
  </p:normalViewPr>
  <p:slideViewPr>
    <p:cSldViewPr>
      <p:cViewPr varScale="1">
        <p:scale>
          <a:sx n="71" d="100"/>
          <a:sy n="71" d="100"/>
        </p:scale>
        <p:origin x="1094" y="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57"/>
    </p:cViewPr>
  </p:sorterViewPr>
  <p:notesViewPr>
    <p:cSldViewPr>
      <p:cViewPr varScale="1">
        <p:scale>
          <a:sx n="89" d="100"/>
          <a:sy n="89" d="100"/>
        </p:scale>
        <p:origin x="37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42A2A1BE-C550-4945-AF89-F042F4B51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37964EC9-A2D0-460D-A4D0-59D52F013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56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27F0D5-7EC3-4E25-9640-BCF8DAF46626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panose="020B0604020202020204" pitchFamily="34" charset="0"/>
              </a:rPr>
              <a:t>These slides are based</a:t>
            </a:r>
            <a:r>
              <a:rPr lang="en-US" altLang="en-US" baseline="0" dirty="0">
                <a:latin typeface="Arial" panose="020B0604020202020204" pitchFamily="34" charset="0"/>
              </a:rPr>
              <a:t> on </a:t>
            </a:r>
            <a:r>
              <a:rPr lang="en-US" sz="1200" dirty="0"/>
              <a:t>Chapters 1 and </a:t>
            </a:r>
            <a:r>
              <a:rPr lang="en-US" sz="1200" dirty="0" smtClean="0"/>
              <a:t>2 and sections</a:t>
            </a:r>
            <a:r>
              <a:rPr lang="en-US" sz="1200" baseline="0" dirty="0" smtClean="0"/>
              <a:t> 3.1-3.3 </a:t>
            </a:r>
            <a:r>
              <a:rPr lang="en-US" sz="1200" baseline="0" dirty="0"/>
              <a:t>of the book: </a:t>
            </a:r>
            <a:r>
              <a:rPr lang="en-US" sz="1200" dirty="0"/>
              <a:t>"Introduction to modern cryptography“ by</a:t>
            </a:r>
            <a:r>
              <a:rPr lang="en-US" sz="1200" baseline="0" dirty="0"/>
              <a:t> </a:t>
            </a:r>
            <a:r>
              <a:rPr lang="en-US" sz="1200" dirty="0"/>
              <a:t>Jonathan Katz, and Yehuda Lindell. CRC Press, 2014.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646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Six principles:</a:t>
            </a:r>
            <a:r>
              <a:rPr lang="en-US" baseline="0" dirty="0"/>
              <a:t> see https://en.wikipedia.org/wiki/Auguste_Kerckhoffs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64EC9-A2D0-460D-A4D0-59D52F013C0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4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27F0D5-7EC3-4E25-9640-BCF8DAF46626}" type="slidenum">
              <a:rPr lang="en-US" altLang="en-US" smtClean="0"/>
              <a:pPr>
                <a:spcBef>
                  <a:spcPct val="0"/>
                </a:spcBef>
              </a:pPr>
              <a:t>61</a:t>
            </a:fld>
            <a:endParaRPr lang="en-US" altLang="en-US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30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Definition 3.14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64EC9-A2D0-460D-A4D0-59D52F013C0E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76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64EC9-A2D0-460D-A4D0-59D52F013C0E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74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Theorem 3.18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64EC9-A2D0-460D-A4D0-59D52F013C0E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13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9DC38FF-514C-4681-A12E-ACE14F3F0C07}" type="slidenum">
              <a:rPr lang="en-US" altLang="en-US" smtClean="0"/>
              <a:pPr>
                <a:spcBef>
                  <a:spcPct val="0"/>
                </a:spcBef>
              </a:pPr>
              <a:t>74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103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27F0D5-7EC3-4E25-9640-BCF8DAF46626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274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Ciphertext</a:t>
            </a:r>
            <a:r>
              <a:rPr lang="en-US" dirty="0"/>
              <a:t>-only attacks: attacker knows </a:t>
            </a:r>
            <a:r>
              <a:rPr lang="en-US" dirty="0" err="1"/>
              <a:t>ciphertexts</a:t>
            </a:r>
            <a:r>
              <a:rPr lang="en-US" dirty="0"/>
              <a:t>,</a:t>
            </a:r>
            <a:r>
              <a:rPr lang="en-US" baseline="0" dirty="0"/>
              <a:t> tries to decrypt them, or recover the key.</a:t>
            </a:r>
          </a:p>
          <a:p>
            <a:r>
              <a:rPr lang="en-US" baseline="0" dirty="0"/>
              <a:t>Known-plaintext attacks: attacker has a set of plaintext – </a:t>
            </a:r>
            <a:r>
              <a:rPr lang="en-US" baseline="0" dirty="0" err="1"/>
              <a:t>ciphertext</a:t>
            </a:r>
            <a:r>
              <a:rPr lang="en-US" baseline="0" dirty="0"/>
              <a:t> pairs, tries to recover the key, or decrypt *some other* </a:t>
            </a:r>
            <a:r>
              <a:rPr lang="en-US" baseline="0" dirty="0" err="1"/>
              <a:t>ciphertext</a:t>
            </a:r>
            <a:r>
              <a:rPr lang="en-US" baseline="0" dirty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Chosen-plaintext attacks: attacker has is able to chose a plaintext and obtain the corresponding </a:t>
            </a:r>
            <a:r>
              <a:rPr lang="en-US" baseline="0" dirty="0" err="1"/>
              <a:t>ciphertext</a:t>
            </a:r>
            <a:r>
              <a:rPr lang="en-US" baseline="0" dirty="0"/>
              <a:t> (encrypted under an unknown key).</a:t>
            </a:r>
          </a:p>
          <a:p>
            <a:r>
              <a:rPr lang="en-US" baseline="0" dirty="0"/>
              <a:t>Chosen-</a:t>
            </a:r>
            <a:r>
              <a:rPr lang="en-US" baseline="0" dirty="0" err="1"/>
              <a:t>ciphertext</a:t>
            </a:r>
            <a:r>
              <a:rPr lang="en-US" baseline="0" dirty="0"/>
              <a:t> attacks: attacker can obtain the decryption of any </a:t>
            </a:r>
            <a:r>
              <a:rPr lang="en-US" baseline="0" dirty="0" err="1"/>
              <a:t>ciphertext</a:t>
            </a:r>
            <a:r>
              <a:rPr lang="en-US" baseline="0" dirty="0"/>
              <a:t> (under an unknown key).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64EC9-A2D0-460D-A4D0-59D52F013C0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9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64EC9-A2D0-460D-A4D0-59D52F013C0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38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e.g.,</a:t>
            </a:r>
            <a:r>
              <a:rPr lang="en-US" baseline="0" dirty="0"/>
              <a:t> computing square-roots in Z_N is equivalent to factoring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64EC9-A2D0-460D-A4D0-59D52F013C0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08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27F0D5-7EC3-4E25-9640-BCF8DAF46626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panose="020B0604020202020204" pitchFamily="34" charset="0"/>
              </a:rPr>
              <a:t>These slides are based</a:t>
            </a:r>
            <a:r>
              <a:rPr lang="en-US" altLang="en-US" baseline="0" dirty="0">
                <a:latin typeface="Arial" panose="020B0604020202020204" pitchFamily="34" charset="0"/>
              </a:rPr>
              <a:t> on </a:t>
            </a:r>
            <a:r>
              <a:rPr lang="en-US" sz="1200" dirty="0"/>
              <a:t>Chapters 1 and 2</a:t>
            </a:r>
            <a:r>
              <a:rPr lang="en-US" sz="1200" baseline="0" dirty="0"/>
              <a:t> of the book: </a:t>
            </a:r>
            <a:r>
              <a:rPr lang="en-US" sz="1200" dirty="0"/>
              <a:t>"Introduction to modern cryptography“ by</a:t>
            </a:r>
            <a:r>
              <a:rPr lang="en-US" sz="1200" baseline="0" dirty="0"/>
              <a:t> </a:t>
            </a:r>
            <a:r>
              <a:rPr lang="en-US" sz="1200" dirty="0"/>
              <a:t>Jonathan Katz, and Yehuda Lindell. CRC Press, 2014.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660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9DC38FF-514C-4681-A12E-ACE14F3F0C07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846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1200" dirty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4F474CF-4236-4736-B7ED-1D07FF5C9C97}" type="slidenum">
              <a:rPr lang="en-US" altLang="en-US" smtClean="0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259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27F0D5-7EC3-4E25-9640-BCF8DAF46626}" type="slidenum">
              <a:rPr lang="en-US" altLang="en-US" smtClean="0"/>
              <a:pPr>
                <a:spcBef>
                  <a:spcPct val="0"/>
                </a:spcBef>
              </a:pPr>
              <a:t>41</a:t>
            </a:fld>
            <a:endParaRPr lang="en-US" altLang="en-US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50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96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20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1384" cy="396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20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0" y="152401"/>
            <a:ext cx="6350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200" y="1524000"/>
            <a:ext cx="10058400" cy="1676400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4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01102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20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20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1384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20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0" y="152401"/>
            <a:ext cx="6350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940800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E8D0CF10-5A95-4088-9A27-552DBD3388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0679209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200"/>
          </a:p>
        </p:txBody>
      </p:sp>
      <p:sp>
        <p:nvSpPr>
          <p:cNvPr id="6" name="Rectangle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20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20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61384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20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0" y="152401"/>
            <a:ext cx="6350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3"/>
            <a:ext cx="568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68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940800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65AAFC24-FD7D-43EA-B8C7-2BB7566651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4335225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20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20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1384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20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0" y="152401"/>
            <a:ext cx="6350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3" y="1447800"/>
            <a:ext cx="5691717" cy="639762"/>
          </a:xfrm>
          <a:solidFill>
            <a:schemeClr val="tx2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3" y="2087564"/>
            <a:ext cx="5691717" cy="43132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447800"/>
            <a:ext cx="5693833" cy="639762"/>
          </a:xfrm>
          <a:solidFill>
            <a:schemeClr val="tx2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087564"/>
            <a:ext cx="5693833" cy="43132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940800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F6BD2F30-876F-4D00-AB38-5750626A4B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388820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20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20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1384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20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0" y="152401"/>
            <a:ext cx="6350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940800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7AC56CF1-0125-43B3-A4BA-81C891B48C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1222385"/>
      </p:ext>
    </p:extLst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ster Layout">
    <p:bg>
      <p:bgPr>
        <a:gradFill>
          <a:gsLst>
            <a:gs pos="8000">
              <a:schemeClr val="tx2"/>
            </a:gs>
            <a:gs pos="9000">
              <a:schemeClr val="tx2">
                <a:lumMod val="40000"/>
                <a:lumOff val="60000"/>
              </a:schemeClr>
            </a:gs>
            <a:gs pos="10000">
              <a:schemeClr val="bg1"/>
            </a:gs>
            <a:gs pos="92000">
              <a:schemeClr val="bg1">
                <a:lumMod val="95000"/>
              </a:schemeClr>
            </a:gs>
            <a:gs pos="93000">
              <a:schemeClr val="tx2">
                <a:lumMod val="40000"/>
                <a:lumOff val="60000"/>
              </a:schemeClr>
            </a:gs>
            <a:gs pos="94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4" descr="C:\Documents and Settings\cgunter\Desktop\File Sharing\posters\seclab-logo-new-colors-larg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6448425"/>
            <a:ext cx="342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333" y="63500"/>
            <a:ext cx="8339667" cy="444500"/>
          </a:xfrm>
        </p:spPr>
        <p:txBody>
          <a:bodyPr>
            <a:normAutofit/>
          </a:bodyPr>
          <a:lstStyle>
            <a:lvl1pPr algn="r">
              <a:defRPr sz="2100" b="1" cap="small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42875"/>
            <a:ext cx="3471333" cy="254000"/>
          </a:xfrm>
          <a:solidFill>
            <a:schemeClr val="bg2"/>
          </a:solidFill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sz="105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6508751"/>
            <a:ext cx="3767667" cy="238125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8847667" y="6524625"/>
            <a:ext cx="3344333" cy="190500"/>
          </a:xfrm>
          <a:solidFill>
            <a:schemeClr val="bg2"/>
          </a:solidFill>
        </p:spPr>
        <p:txBody>
          <a:bodyPr anchor="ctr">
            <a:no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0" y="714376"/>
            <a:ext cx="5799667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0" y="825500"/>
            <a:ext cx="5799667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350000" y="714376"/>
            <a:ext cx="5799667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6350000" y="825500"/>
            <a:ext cx="5799667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0" y="6000750"/>
            <a:ext cx="5799667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0" y="5969000"/>
            <a:ext cx="12149667" cy="31750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Font typeface="Courier New" pitchFamily="49" charset="0"/>
              <a:buChar char="o"/>
              <a:defRPr sz="200" b="1" cap="small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350000" y="6000750"/>
            <a:ext cx="5799667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3175000" y="5889626"/>
            <a:ext cx="5799667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0" y="5603875"/>
            <a:ext cx="5799667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0" y="5572125"/>
            <a:ext cx="12149667" cy="31750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Font typeface="Courier New" pitchFamily="49" charset="0"/>
              <a:buChar char="o"/>
              <a:defRPr sz="200" b="1" cap="small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4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6350000" y="5603875"/>
            <a:ext cx="5799667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15"/>
          <p:cNvSpPr>
            <a:spLocks noGrp="1"/>
          </p:cNvSpPr>
          <p:nvPr>
            <p:ph type="body" sz="quarter" idx="27"/>
          </p:nvPr>
        </p:nvSpPr>
        <p:spPr>
          <a:xfrm>
            <a:off x="3175000" y="5492751"/>
            <a:ext cx="5799667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17"/>
          <p:cNvSpPr>
            <a:spLocks noGrp="1"/>
          </p:cNvSpPr>
          <p:nvPr>
            <p:ph type="body" sz="quarter" idx="28"/>
          </p:nvPr>
        </p:nvSpPr>
        <p:spPr>
          <a:xfrm>
            <a:off x="0" y="5222875"/>
            <a:ext cx="5799667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0" y="5191125"/>
            <a:ext cx="12149667" cy="31750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Font typeface="Courier New" pitchFamily="49" charset="0"/>
              <a:buChar char="o"/>
              <a:defRPr sz="200" b="1" cap="small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6350000" y="5222875"/>
            <a:ext cx="5799667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9" name="Text Placeholder 15"/>
          <p:cNvSpPr>
            <a:spLocks noGrp="1"/>
          </p:cNvSpPr>
          <p:nvPr>
            <p:ph type="body" sz="quarter" idx="31"/>
          </p:nvPr>
        </p:nvSpPr>
        <p:spPr>
          <a:xfrm>
            <a:off x="3175000" y="5111751"/>
            <a:ext cx="5799667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0" y="4826000"/>
            <a:ext cx="5799667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1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0" y="4794250"/>
            <a:ext cx="12149667" cy="31750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Font typeface="Courier New" pitchFamily="49" charset="0"/>
              <a:buChar char="o"/>
              <a:defRPr sz="200" b="1" cap="small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6350000" y="4826000"/>
            <a:ext cx="5799667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15"/>
          <p:cNvSpPr>
            <a:spLocks noGrp="1"/>
          </p:cNvSpPr>
          <p:nvPr>
            <p:ph type="body" sz="quarter" idx="35"/>
          </p:nvPr>
        </p:nvSpPr>
        <p:spPr>
          <a:xfrm>
            <a:off x="3175000" y="4714876"/>
            <a:ext cx="5799667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Text Placeholder 15"/>
          <p:cNvSpPr>
            <a:spLocks noGrp="1"/>
          </p:cNvSpPr>
          <p:nvPr>
            <p:ph type="body" sz="quarter" idx="36"/>
          </p:nvPr>
        </p:nvSpPr>
        <p:spPr>
          <a:xfrm>
            <a:off x="0" y="1095376"/>
            <a:ext cx="5799667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0" y="1206500"/>
            <a:ext cx="5799667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6350000" y="1095376"/>
            <a:ext cx="5799667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17"/>
          <p:cNvSpPr>
            <a:spLocks noGrp="1"/>
          </p:cNvSpPr>
          <p:nvPr>
            <p:ph type="body" sz="quarter" idx="39"/>
          </p:nvPr>
        </p:nvSpPr>
        <p:spPr>
          <a:xfrm>
            <a:off x="6350000" y="1206500"/>
            <a:ext cx="5799667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0" y="1492251"/>
            <a:ext cx="5799667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17"/>
          <p:cNvSpPr>
            <a:spLocks noGrp="1"/>
          </p:cNvSpPr>
          <p:nvPr>
            <p:ph type="body" sz="quarter" idx="41"/>
          </p:nvPr>
        </p:nvSpPr>
        <p:spPr>
          <a:xfrm>
            <a:off x="0" y="1603375"/>
            <a:ext cx="5799667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6350000" y="1492251"/>
            <a:ext cx="5799667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17"/>
          <p:cNvSpPr>
            <a:spLocks noGrp="1"/>
          </p:cNvSpPr>
          <p:nvPr>
            <p:ph type="body" sz="quarter" idx="43"/>
          </p:nvPr>
        </p:nvSpPr>
        <p:spPr>
          <a:xfrm>
            <a:off x="6350000" y="1603375"/>
            <a:ext cx="5799667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5"/>
          <p:cNvSpPr>
            <a:spLocks noGrp="1"/>
          </p:cNvSpPr>
          <p:nvPr>
            <p:ph type="body" sz="quarter" idx="44"/>
          </p:nvPr>
        </p:nvSpPr>
        <p:spPr>
          <a:xfrm>
            <a:off x="0" y="1873251"/>
            <a:ext cx="5799667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17"/>
          <p:cNvSpPr>
            <a:spLocks noGrp="1"/>
          </p:cNvSpPr>
          <p:nvPr>
            <p:ph type="body" sz="quarter" idx="45"/>
          </p:nvPr>
        </p:nvSpPr>
        <p:spPr>
          <a:xfrm>
            <a:off x="0" y="1984375"/>
            <a:ext cx="5799667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4" name="Text Placeholder 15"/>
          <p:cNvSpPr>
            <a:spLocks noGrp="1"/>
          </p:cNvSpPr>
          <p:nvPr>
            <p:ph type="body" sz="quarter" idx="46"/>
          </p:nvPr>
        </p:nvSpPr>
        <p:spPr>
          <a:xfrm>
            <a:off x="6350000" y="1873251"/>
            <a:ext cx="5799667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5" name="Text Placeholder 17"/>
          <p:cNvSpPr>
            <a:spLocks noGrp="1"/>
          </p:cNvSpPr>
          <p:nvPr>
            <p:ph type="body" sz="quarter" idx="47"/>
          </p:nvPr>
        </p:nvSpPr>
        <p:spPr>
          <a:xfrm>
            <a:off x="6350000" y="1984375"/>
            <a:ext cx="5799667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6" name="Text Placeholder 15"/>
          <p:cNvSpPr>
            <a:spLocks noGrp="1"/>
          </p:cNvSpPr>
          <p:nvPr>
            <p:ph type="body" sz="quarter" idx="48"/>
          </p:nvPr>
        </p:nvSpPr>
        <p:spPr>
          <a:xfrm>
            <a:off x="0" y="2254251"/>
            <a:ext cx="5799667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7" name="Text Placeholder 17"/>
          <p:cNvSpPr>
            <a:spLocks noGrp="1"/>
          </p:cNvSpPr>
          <p:nvPr>
            <p:ph type="body" sz="quarter" idx="49"/>
          </p:nvPr>
        </p:nvSpPr>
        <p:spPr>
          <a:xfrm>
            <a:off x="0" y="2365375"/>
            <a:ext cx="5799667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8" name="Text Placeholder 15"/>
          <p:cNvSpPr>
            <a:spLocks noGrp="1"/>
          </p:cNvSpPr>
          <p:nvPr>
            <p:ph type="body" sz="quarter" idx="50"/>
          </p:nvPr>
        </p:nvSpPr>
        <p:spPr>
          <a:xfrm>
            <a:off x="6350000" y="2254251"/>
            <a:ext cx="5799667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9" name="Text Placeholder 17"/>
          <p:cNvSpPr>
            <a:spLocks noGrp="1"/>
          </p:cNvSpPr>
          <p:nvPr>
            <p:ph type="body" sz="quarter" idx="51"/>
          </p:nvPr>
        </p:nvSpPr>
        <p:spPr>
          <a:xfrm>
            <a:off x="6350000" y="2365375"/>
            <a:ext cx="5799667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Text Placeholder 15"/>
          <p:cNvSpPr>
            <a:spLocks noGrp="1"/>
          </p:cNvSpPr>
          <p:nvPr>
            <p:ph type="body" sz="quarter" idx="52"/>
          </p:nvPr>
        </p:nvSpPr>
        <p:spPr>
          <a:xfrm>
            <a:off x="0" y="2635251"/>
            <a:ext cx="5799667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1" name="Text Placeholder 17"/>
          <p:cNvSpPr>
            <a:spLocks noGrp="1"/>
          </p:cNvSpPr>
          <p:nvPr>
            <p:ph type="body" sz="quarter" idx="53"/>
          </p:nvPr>
        </p:nvSpPr>
        <p:spPr>
          <a:xfrm>
            <a:off x="0" y="2746375"/>
            <a:ext cx="5799667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2" name="Text Placeholder 15"/>
          <p:cNvSpPr>
            <a:spLocks noGrp="1"/>
          </p:cNvSpPr>
          <p:nvPr>
            <p:ph type="body" sz="quarter" idx="54"/>
          </p:nvPr>
        </p:nvSpPr>
        <p:spPr>
          <a:xfrm>
            <a:off x="6350000" y="2635251"/>
            <a:ext cx="5799667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3" name="Text Placeholder 17"/>
          <p:cNvSpPr>
            <a:spLocks noGrp="1"/>
          </p:cNvSpPr>
          <p:nvPr>
            <p:ph type="body" sz="quarter" idx="55"/>
          </p:nvPr>
        </p:nvSpPr>
        <p:spPr>
          <a:xfrm>
            <a:off x="6350000" y="2746375"/>
            <a:ext cx="5799667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5"/>
          <p:cNvSpPr>
            <a:spLocks noGrp="1"/>
          </p:cNvSpPr>
          <p:nvPr>
            <p:ph type="body" sz="quarter" idx="56"/>
          </p:nvPr>
        </p:nvSpPr>
        <p:spPr>
          <a:xfrm>
            <a:off x="0" y="3032126"/>
            <a:ext cx="5799667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17"/>
          <p:cNvSpPr>
            <a:spLocks noGrp="1"/>
          </p:cNvSpPr>
          <p:nvPr>
            <p:ph type="body" sz="quarter" idx="57"/>
          </p:nvPr>
        </p:nvSpPr>
        <p:spPr>
          <a:xfrm>
            <a:off x="0" y="3143250"/>
            <a:ext cx="5799667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5"/>
          <p:cNvSpPr>
            <a:spLocks noGrp="1"/>
          </p:cNvSpPr>
          <p:nvPr>
            <p:ph type="body" sz="quarter" idx="58"/>
          </p:nvPr>
        </p:nvSpPr>
        <p:spPr>
          <a:xfrm>
            <a:off x="6350000" y="3032126"/>
            <a:ext cx="5799667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17"/>
          <p:cNvSpPr>
            <a:spLocks noGrp="1"/>
          </p:cNvSpPr>
          <p:nvPr>
            <p:ph type="body" sz="quarter" idx="59"/>
          </p:nvPr>
        </p:nvSpPr>
        <p:spPr>
          <a:xfrm>
            <a:off x="6350000" y="3143250"/>
            <a:ext cx="5799667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5"/>
          <p:cNvSpPr>
            <a:spLocks noGrp="1"/>
          </p:cNvSpPr>
          <p:nvPr>
            <p:ph type="body" sz="quarter" idx="60"/>
          </p:nvPr>
        </p:nvSpPr>
        <p:spPr>
          <a:xfrm>
            <a:off x="0" y="3413126"/>
            <a:ext cx="5799667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7"/>
          <p:cNvSpPr>
            <a:spLocks noGrp="1"/>
          </p:cNvSpPr>
          <p:nvPr>
            <p:ph type="body" sz="quarter" idx="61"/>
          </p:nvPr>
        </p:nvSpPr>
        <p:spPr>
          <a:xfrm>
            <a:off x="0" y="3524250"/>
            <a:ext cx="5799667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0" name="Text Placeholder 15"/>
          <p:cNvSpPr>
            <a:spLocks noGrp="1"/>
          </p:cNvSpPr>
          <p:nvPr>
            <p:ph type="body" sz="quarter" idx="62"/>
          </p:nvPr>
        </p:nvSpPr>
        <p:spPr>
          <a:xfrm>
            <a:off x="6350000" y="3413126"/>
            <a:ext cx="5799667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7"/>
          <p:cNvSpPr>
            <a:spLocks noGrp="1"/>
          </p:cNvSpPr>
          <p:nvPr>
            <p:ph type="body" sz="quarter" idx="63"/>
          </p:nvPr>
        </p:nvSpPr>
        <p:spPr>
          <a:xfrm>
            <a:off x="6350000" y="3524250"/>
            <a:ext cx="5799667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Text Placeholder 17"/>
          <p:cNvSpPr>
            <a:spLocks noGrp="1"/>
          </p:cNvSpPr>
          <p:nvPr>
            <p:ph type="body" sz="quarter" idx="64"/>
          </p:nvPr>
        </p:nvSpPr>
        <p:spPr>
          <a:xfrm>
            <a:off x="0" y="4429125"/>
            <a:ext cx="5799667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5"/>
          <p:cNvSpPr>
            <a:spLocks noGrp="1"/>
          </p:cNvSpPr>
          <p:nvPr>
            <p:ph type="body" sz="quarter" idx="65"/>
          </p:nvPr>
        </p:nvSpPr>
        <p:spPr>
          <a:xfrm>
            <a:off x="0" y="4397375"/>
            <a:ext cx="12149667" cy="31750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Font typeface="Courier New" pitchFamily="49" charset="0"/>
              <a:buChar char="o"/>
              <a:defRPr sz="200" b="1" cap="small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4" name="Text Placeholder 17"/>
          <p:cNvSpPr>
            <a:spLocks noGrp="1"/>
          </p:cNvSpPr>
          <p:nvPr>
            <p:ph type="body" sz="quarter" idx="66"/>
          </p:nvPr>
        </p:nvSpPr>
        <p:spPr>
          <a:xfrm>
            <a:off x="6350000" y="4429125"/>
            <a:ext cx="5799667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5"/>
          <p:cNvSpPr>
            <a:spLocks noGrp="1"/>
          </p:cNvSpPr>
          <p:nvPr>
            <p:ph type="body" sz="quarter" idx="67"/>
          </p:nvPr>
        </p:nvSpPr>
        <p:spPr>
          <a:xfrm>
            <a:off x="3175000" y="4318001"/>
            <a:ext cx="5799667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6" name="Text Placeholder 17"/>
          <p:cNvSpPr>
            <a:spLocks noGrp="1"/>
          </p:cNvSpPr>
          <p:nvPr>
            <p:ph type="body" sz="quarter" idx="68"/>
          </p:nvPr>
        </p:nvSpPr>
        <p:spPr>
          <a:xfrm>
            <a:off x="0" y="4032250"/>
            <a:ext cx="5799667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7" name="Text Placeholder 15"/>
          <p:cNvSpPr>
            <a:spLocks noGrp="1"/>
          </p:cNvSpPr>
          <p:nvPr>
            <p:ph type="body" sz="quarter" idx="69"/>
          </p:nvPr>
        </p:nvSpPr>
        <p:spPr>
          <a:xfrm>
            <a:off x="0" y="4000500"/>
            <a:ext cx="12149667" cy="31750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Font typeface="Courier New" pitchFamily="49" charset="0"/>
              <a:buChar char="o"/>
              <a:defRPr sz="200" b="1" cap="small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8" name="Text Placeholder 17"/>
          <p:cNvSpPr>
            <a:spLocks noGrp="1"/>
          </p:cNvSpPr>
          <p:nvPr>
            <p:ph type="body" sz="quarter" idx="70"/>
          </p:nvPr>
        </p:nvSpPr>
        <p:spPr>
          <a:xfrm>
            <a:off x="6350000" y="4032250"/>
            <a:ext cx="5799667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9" name="Text Placeholder 15"/>
          <p:cNvSpPr>
            <a:spLocks noGrp="1"/>
          </p:cNvSpPr>
          <p:nvPr>
            <p:ph type="body" sz="quarter" idx="71"/>
          </p:nvPr>
        </p:nvSpPr>
        <p:spPr>
          <a:xfrm>
            <a:off x="3175000" y="3921126"/>
            <a:ext cx="5799667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30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8940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4478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16B11D8-C41C-4269-9623-04EAA65456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</p:sldLayoutIdLst>
  <p:transition>
    <p:cut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47F24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47F24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47F24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47F24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0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NUL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57400" y="1524000"/>
            <a:ext cx="7924800" cy="1676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463.8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Crypto Models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Computer Security II</a:t>
            </a:r>
          </a:p>
          <a:p>
            <a:pPr eaLnBrk="1" hangingPunct="1"/>
            <a:r>
              <a:rPr lang="en-US" altLang="en-US" dirty="0"/>
              <a:t>CS463/ECE424</a:t>
            </a:r>
          </a:p>
          <a:p>
            <a:pPr eaLnBrk="1" hangingPunct="1"/>
            <a:r>
              <a:rPr lang="en-US" altLang="en-US" dirty="0"/>
              <a:t>University of Illinois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Caesar’s Cipher, ROT-13, </a:t>
            </a:r>
            <a:r>
              <a:rPr lang="en-US" dirty="0" err="1"/>
              <a:t>Vigenère</a:t>
            </a:r>
            <a:r>
              <a:rPr lang="en-US" dirty="0"/>
              <a:t> Cipher</a:t>
            </a:r>
          </a:p>
          <a:p>
            <a:endParaRPr lang="en-US" sz="2400" dirty="0"/>
          </a:p>
          <a:p>
            <a:r>
              <a:rPr lang="en-US" dirty="0"/>
              <a:t>These and others were all broken</a:t>
            </a:r>
          </a:p>
          <a:p>
            <a:pPr lvl="1"/>
            <a:r>
              <a:rPr lang="en-US" dirty="0"/>
              <a:t>E.g., through frequency analysis</a:t>
            </a:r>
          </a:p>
          <a:p>
            <a:endParaRPr lang="en-US" sz="2000" dirty="0"/>
          </a:p>
          <a:p>
            <a:r>
              <a:rPr lang="en-US" dirty="0"/>
              <a:t>Historically, designing ciphers was more like an art than a science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Ciphers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10602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Formulation of exact definitions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Reliance on precise assumptions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Rigorous proofs of security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Key Principles </a:t>
            </a:r>
            <a:r>
              <a:rPr lang="en-US" dirty="0"/>
              <a:t>of Modern Cryptography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740316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cryptosystems</a:t>
            </a:r>
          </a:p>
          <a:p>
            <a:pPr lvl="1"/>
            <a:r>
              <a:rPr lang="en-US" dirty="0"/>
              <a:t>What do we want to achieve?</a:t>
            </a:r>
          </a:p>
          <a:p>
            <a:pPr lvl="1"/>
            <a:endParaRPr lang="en-US" dirty="0"/>
          </a:p>
          <a:p>
            <a:r>
              <a:rPr lang="en-US" dirty="0"/>
              <a:t>Using cryptosystems</a:t>
            </a:r>
          </a:p>
          <a:p>
            <a:pPr lvl="1"/>
            <a:r>
              <a:rPr lang="en-US" dirty="0"/>
              <a:t>What encryption scheme suffices for an application?</a:t>
            </a:r>
          </a:p>
          <a:p>
            <a:pPr lvl="1"/>
            <a:endParaRPr lang="en-US" dirty="0"/>
          </a:p>
          <a:p>
            <a:r>
              <a:rPr lang="en-US" dirty="0"/>
              <a:t>Studying cryptosystems</a:t>
            </a:r>
          </a:p>
          <a:p>
            <a:pPr lvl="1"/>
            <a:r>
              <a:rPr lang="en-US" dirty="0"/>
              <a:t>How </a:t>
            </a:r>
            <a:r>
              <a:rPr lang="en-US" dirty="0" smtClean="0"/>
              <a:t>can we </a:t>
            </a:r>
            <a:r>
              <a:rPr lang="en-US" dirty="0"/>
              <a:t>compare two different encryption schemes?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Formulation of exact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877213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is this important?</a:t>
                </a:r>
              </a:p>
              <a:p>
                <a:endParaRPr lang="en-US" dirty="0"/>
              </a:p>
              <a:p>
                <a:r>
                  <a:rPr lang="en-US" dirty="0"/>
                  <a:t>Example: how do we define secure encryption?</a:t>
                </a:r>
              </a:p>
              <a:p>
                <a:endParaRPr lang="en-US" dirty="0"/>
              </a:p>
              <a:p>
                <a:r>
                  <a:rPr lang="en-US" dirty="0"/>
                  <a:t>Definition: </a:t>
                </a:r>
                <a:r>
                  <a:rPr lang="en-US" i="1" dirty="0"/>
                  <a:t>An encryption scheme is </a:t>
                </a:r>
                <a:r>
                  <a:rPr lang="en-US" dirty="0"/>
                  <a:t>secure</a:t>
                </a:r>
                <a:r>
                  <a:rPr lang="en-US" i="1" dirty="0"/>
                  <a:t> if no adversary can find the secret key when given a </a:t>
                </a:r>
                <a:r>
                  <a:rPr lang="en-US" i="1" dirty="0" err="1"/>
                  <a:t>ciphertext</a:t>
                </a:r>
                <a:r>
                  <a:rPr lang="en-US" i="1" dirty="0"/>
                  <a:t>.</a:t>
                </a:r>
              </a:p>
              <a:p>
                <a:endParaRPr lang="en-US" sz="2000" i="1" dirty="0"/>
              </a:p>
              <a:p>
                <a:r>
                  <a:rPr lang="en-US" dirty="0"/>
                  <a:t>What about?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14" t="-1601" b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Formulation of exact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" name="Multiply 4"/>
          <p:cNvSpPr/>
          <p:nvPr/>
        </p:nvSpPr>
        <p:spPr>
          <a:xfrm>
            <a:off x="3200400" y="3048000"/>
            <a:ext cx="6553200" cy="2819400"/>
          </a:xfrm>
          <a:prstGeom prst="mathMultiply">
            <a:avLst>
              <a:gd name="adj1" fmla="val 7899"/>
            </a:avLst>
          </a:prstGeom>
          <a:solidFill>
            <a:srgbClr val="C0504D">
              <a:alpha val="8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0673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 how do we define secure encryption?</a:t>
                </a:r>
              </a:p>
              <a:p>
                <a:endParaRPr lang="en-US" dirty="0"/>
              </a:p>
              <a:p>
                <a:r>
                  <a:rPr lang="en-US" dirty="0"/>
                  <a:t>Definition: </a:t>
                </a:r>
                <a:r>
                  <a:rPr lang="en-US" i="1" dirty="0"/>
                  <a:t>An encryption scheme is </a:t>
                </a:r>
                <a:r>
                  <a:rPr lang="en-US" dirty="0"/>
                  <a:t>secure</a:t>
                </a:r>
                <a:r>
                  <a:rPr lang="en-US" i="1" dirty="0"/>
                  <a:t> if no adversary can find the plaintext that corresponds to the </a:t>
                </a:r>
                <a:r>
                  <a:rPr lang="en-US" i="1" dirty="0" err="1"/>
                  <a:t>ciphertext</a:t>
                </a:r>
                <a:r>
                  <a:rPr lang="en-US" i="1" dirty="0"/>
                  <a:t>.</a:t>
                </a:r>
              </a:p>
              <a:p>
                <a:endParaRPr lang="en-US" i="1" dirty="0"/>
              </a:p>
              <a:p>
                <a:r>
                  <a:rPr lang="en-US" dirty="0"/>
                  <a:t>What if we reveal 90% of the plaintext?</a:t>
                </a:r>
              </a:p>
              <a:p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"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463"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="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46∗"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14" t="-1601" r="-1825" b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Formulation of exact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Multiply 4"/>
          <p:cNvSpPr/>
          <p:nvPr/>
        </p:nvSpPr>
        <p:spPr>
          <a:xfrm>
            <a:off x="3429000" y="1905000"/>
            <a:ext cx="6553200" cy="2819400"/>
          </a:xfrm>
          <a:prstGeom prst="mathMultiply">
            <a:avLst>
              <a:gd name="adj1" fmla="val 7899"/>
            </a:avLst>
          </a:prstGeom>
          <a:solidFill>
            <a:srgbClr val="C0504D">
              <a:alpha val="8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1510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how do we define secure encryption?</a:t>
            </a:r>
          </a:p>
          <a:p>
            <a:endParaRPr lang="en-US" dirty="0"/>
          </a:p>
          <a:p>
            <a:r>
              <a:rPr lang="en-US" dirty="0"/>
              <a:t>Definition: </a:t>
            </a:r>
            <a:r>
              <a:rPr lang="en-US" i="1" dirty="0"/>
              <a:t>An encryption scheme is </a:t>
            </a:r>
            <a:r>
              <a:rPr lang="en-US" dirty="0"/>
              <a:t>secure</a:t>
            </a:r>
            <a:r>
              <a:rPr lang="en-US" i="1" dirty="0"/>
              <a:t> if no adversary can determine any character of the plaintext that corresponds to the </a:t>
            </a:r>
            <a:r>
              <a:rPr lang="en-US" i="1" dirty="0" err="1"/>
              <a:t>ciphertext</a:t>
            </a:r>
            <a:r>
              <a:rPr lang="en-US" i="1" dirty="0"/>
              <a:t>.</a:t>
            </a:r>
          </a:p>
          <a:p>
            <a:endParaRPr lang="en-US" sz="2000" i="1" dirty="0"/>
          </a:p>
          <a:p>
            <a:r>
              <a:rPr lang="en-US" dirty="0"/>
              <a:t>Suppose we encrypt someone’s salary</a:t>
            </a:r>
          </a:p>
          <a:p>
            <a:endParaRPr lang="en-US" sz="1800" dirty="0"/>
          </a:p>
          <a:p>
            <a:r>
              <a:rPr lang="en-US" dirty="0"/>
              <a:t>What if the scheme reveals whether that salary is more than </a:t>
            </a:r>
            <a:r>
              <a:rPr lang="en-US" dirty="0" smtClean="0"/>
              <a:t>$100,000</a:t>
            </a:r>
            <a:r>
              <a:rPr lang="en-US" dirty="0"/>
              <a:t>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Formulation of exact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5" name="Multiply 4"/>
          <p:cNvSpPr/>
          <p:nvPr/>
        </p:nvSpPr>
        <p:spPr>
          <a:xfrm>
            <a:off x="3048000" y="2057400"/>
            <a:ext cx="6553200" cy="2819400"/>
          </a:xfrm>
          <a:prstGeom prst="mathMultiply">
            <a:avLst>
              <a:gd name="adj1" fmla="val 7899"/>
            </a:avLst>
          </a:prstGeom>
          <a:solidFill>
            <a:srgbClr val="C0504D">
              <a:alpha val="8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9044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how do we define secure encryption?</a:t>
            </a:r>
          </a:p>
          <a:p>
            <a:endParaRPr lang="en-US" dirty="0"/>
          </a:p>
          <a:p>
            <a:r>
              <a:rPr lang="en-US" dirty="0"/>
              <a:t>Definition: </a:t>
            </a:r>
            <a:r>
              <a:rPr lang="en-US" i="1" dirty="0"/>
              <a:t>An encryption scheme is </a:t>
            </a:r>
            <a:r>
              <a:rPr lang="en-US" dirty="0"/>
              <a:t>secure</a:t>
            </a:r>
            <a:r>
              <a:rPr lang="en-US" i="1" dirty="0"/>
              <a:t> if no adversary can derive any meaningful information about the plaintext from the </a:t>
            </a:r>
            <a:r>
              <a:rPr lang="en-US" i="1" dirty="0" err="1"/>
              <a:t>ciphertext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r>
              <a:rPr lang="en-US" dirty="0"/>
              <a:t>What is “meaningful”? Is learning part of the plaintext meaningful?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Formulation of exact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" name="Multiply 4"/>
          <p:cNvSpPr/>
          <p:nvPr/>
        </p:nvSpPr>
        <p:spPr>
          <a:xfrm>
            <a:off x="3048000" y="2057400"/>
            <a:ext cx="6553200" cy="2819400"/>
          </a:xfrm>
          <a:prstGeom prst="mathMultiply">
            <a:avLst>
              <a:gd name="adj1" fmla="val 7899"/>
            </a:avLst>
          </a:prstGeom>
          <a:solidFill>
            <a:srgbClr val="C0504D">
              <a:alpha val="8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1309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how do we define secure encryption?</a:t>
            </a:r>
          </a:p>
          <a:p>
            <a:endParaRPr lang="en-US" dirty="0"/>
          </a:p>
          <a:p>
            <a:r>
              <a:rPr lang="en-US" dirty="0"/>
              <a:t>Definition: </a:t>
            </a:r>
            <a:r>
              <a:rPr lang="en-US" i="1" dirty="0"/>
              <a:t>An encryption scheme is </a:t>
            </a:r>
            <a:r>
              <a:rPr lang="en-US" dirty="0"/>
              <a:t>secure</a:t>
            </a:r>
            <a:r>
              <a:rPr lang="en-US" i="1" dirty="0"/>
              <a:t> if no adversary can compute </a:t>
            </a:r>
            <a:r>
              <a:rPr lang="en-US" b="1" i="1" dirty="0"/>
              <a:t>any</a:t>
            </a:r>
            <a:r>
              <a:rPr lang="en-US" i="1" dirty="0"/>
              <a:t> function of the plaintext from the </a:t>
            </a:r>
            <a:r>
              <a:rPr lang="en-US" i="1" dirty="0" err="1"/>
              <a:t>ciphertext</a:t>
            </a:r>
            <a:r>
              <a:rPr lang="en-US" i="1" dirty="0"/>
              <a:t>.</a:t>
            </a:r>
          </a:p>
          <a:p>
            <a:endParaRPr lang="en-US" i="1" dirty="0"/>
          </a:p>
          <a:p>
            <a:r>
              <a:rPr lang="en-US" dirty="0"/>
              <a:t>Close to the “right” definition, but does not specify the attacker model, e.g., adversary’s computing power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Formulation of exact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233245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cryptographic schemes can only be proved secure under some assumptions</a:t>
            </a:r>
          </a:p>
          <a:p>
            <a:endParaRPr lang="en-US" dirty="0"/>
          </a:p>
          <a:p>
            <a:r>
              <a:rPr lang="en-US" dirty="0"/>
              <a:t>Security relies on </a:t>
            </a:r>
            <a:r>
              <a:rPr lang="en-US" dirty="0" smtClean="0"/>
              <a:t>an adversaries inability to solve certain </a:t>
            </a:r>
            <a:r>
              <a:rPr lang="en-US" dirty="0"/>
              <a:t>hard problems</a:t>
            </a:r>
          </a:p>
          <a:p>
            <a:endParaRPr lang="en-US" dirty="0"/>
          </a:p>
          <a:p>
            <a:r>
              <a:rPr lang="en-US" dirty="0"/>
              <a:t>These problems </a:t>
            </a:r>
            <a:r>
              <a:rPr lang="en-US" dirty="0" smtClean="0"/>
              <a:t>are often </a:t>
            </a:r>
            <a:r>
              <a:rPr lang="en-US" b="1" i="1" dirty="0"/>
              <a:t>assumed</a:t>
            </a:r>
            <a:r>
              <a:rPr lang="en-US" dirty="0"/>
              <a:t> to be hard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2. Reliance on precise 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34491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2. Reliance on precise </a:t>
            </a:r>
            <a:r>
              <a:rPr lang="en-US" dirty="0" smtClean="0">
                <a:solidFill>
                  <a:srgbClr val="FFFFFF"/>
                </a:solidFill>
              </a:rPr>
              <a:t>assumptions – Illustration with RSA</a:t>
            </a:r>
            <a:endParaRPr lang="en-US" altLang="en-US" dirty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0F793C-946C-4210-A2EE-19DAD608332A}" type="slidenum">
              <a:rPr lang="en-US" altLang="zh-CN" sz="16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19461" name="TextBox 1"/>
          <p:cNvSpPr txBox="1">
            <a:spLocks noChangeArrowheads="1"/>
          </p:cNvSpPr>
          <p:nvPr/>
        </p:nvSpPr>
        <p:spPr bwMode="auto">
          <a:xfrm>
            <a:off x="2057400" y="3043238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Alice</a:t>
            </a:r>
          </a:p>
        </p:txBody>
      </p:sp>
      <p:sp>
        <p:nvSpPr>
          <p:cNvPr id="19462" name="TextBox 6"/>
          <p:cNvSpPr txBox="1">
            <a:spLocks noChangeArrowheads="1"/>
          </p:cNvSpPr>
          <p:nvPr/>
        </p:nvSpPr>
        <p:spPr bwMode="auto">
          <a:xfrm>
            <a:off x="8624888" y="3043238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Bob</a:t>
            </a:r>
          </a:p>
        </p:txBody>
      </p:sp>
      <p:sp>
        <p:nvSpPr>
          <p:cNvPr id="19463" name="TextBox 2"/>
          <p:cNvSpPr txBox="1">
            <a:spLocks noChangeArrowheads="1"/>
          </p:cNvSpPr>
          <p:nvPr/>
        </p:nvSpPr>
        <p:spPr bwMode="auto">
          <a:xfrm>
            <a:off x="1752600" y="1438276"/>
            <a:ext cx="6934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p </a:t>
            </a:r>
            <a:r>
              <a:rPr lang="en-US" altLang="en-US" sz="2000" dirty="0">
                <a:latin typeface="Arial" panose="020B0604020202020204" pitchFamily="34" charset="0"/>
              </a:rPr>
              <a:t>and q large primes, N = </a:t>
            </a:r>
            <a:r>
              <a:rPr lang="en-US" altLang="en-US" sz="2000" dirty="0" err="1">
                <a:latin typeface="Arial" panose="020B0604020202020204" pitchFamily="34" charset="0"/>
              </a:rPr>
              <a:t>pq</a:t>
            </a:r>
            <a:r>
              <a:rPr lang="en-US" altLang="en-US" sz="2000" dirty="0">
                <a:latin typeface="Arial" panose="020B0604020202020204" pitchFamily="34" charset="0"/>
              </a:rPr>
              <a:t>, φ =(p-1)(q-1),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Take e co-prime with φ,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Compute d </a:t>
            </a:r>
            <a:r>
              <a:rPr lang="en-US" altLang="en-US" sz="2000" dirty="0">
                <a:latin typeface="Arial" panose="020B0604020202020204" pitchFamily="34" charset="0"/>
              </a:rPr>
              <a:t>= e</a:t>
            </a:r>
            <a:r>
              <a:rPr lang="en-US" altLang="en-US" sz="2000" baseline="30000" dirty="0">
                <a:latin typeface="Arial" panose="020B0604020202020204" pitchFamily="34" charset="0"/>
              </a:rPr>
              <a:t>-1</a:t>
            </a:r>
            <a:r>
              <a:rPr lang="en-US" altLang="en-US" sz="2000" dirty="0">
                <a:latin typeface="Arial" panose="020B0604020202020204" pitchFamily="34" charset="0"/>
              </a:rPr>
              <a:t> mod φ, </a:t>
            </a: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The public key is K = (</a:t>
            </a:r>
            <a:r>
              <a:rPr lang="en-US" altLang="en-US" sz="2000" dirty="0" err="1" smtClean="0">
                <a:latin typeface="Arial" panose="020B0604020202020204" pitchFamily="34" charset="0"/>
              </a:rPr>
              <a:t>N,e</a:t>
            </a:r>
            <a:r>
              <a:rPr lang="en-US" altLang="en-US" sz="2000" dirty="0" smtClean="0">
                <a:latin typeface="Arial" panose="020B0604020202020204" pitchFamily="34" charset="0"/>
              </a:rPr>
              <a:t>) and the private key is K</a:t>
            </a:r>
            <a:r>
              <a:rPr lang="en-US" altLang="en-US" sz="2000" dirty="0">
                <a:latin typeface="Arial" panose="020B0604020202020204" pitchFamily="34" charset="0"/>
              </a:rPr>
              <a:t>’ = (N, d</a:t>
            </a:r>
            <a:r>
              <a:rPr lang="en-US" altLang="en-US" sz="2000" dirty="0" smtClean="0">
                <a:latin typeface="Arial" panose="020B0604020202020204" pitchFamily="34" charset="0"/>
              </a:rPr>
              <a:t>)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grpSp>
        <p:nvGrpSpPr>
          <p:cNvPr id="19464" name="Group 8"/>
          <p:cNvGrpSpPr>
            <a:grpSpLocks/>
          </p:cNvGrpSpPr>
          <p:nvPr/>
        </p:nvGrpSpPr>
        <p:grpSpPr bwMode="auto">
          <a:xfrm>
            <a:off x="3962400" y="4398963"/>
            <a:ext cx="4217988" cy="400050"/>
            <a:chOff x="2438400" y="3409890"/>
            <a:chExt cx="4218038" cy="400110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2438400" y="3810000"/>
              <a:ext cx="42180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473" name="TextBox 7"/>
            <p:cNvSpPr txBox="1">
              <a:spLocks noChangeArrowheads="1"/>
            </p:cNvSpPr>
            <p:nvPr/>
          </p:nvSpPr>
          <p:spPr bwMode="auto">
            <a:xfrm>
              <a:off x="3189338" y="3409890"/>
              <a:ext cx="2743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 ← m</a:t>
              </a:r>
              <a:r>
                <a:rPr lang="en-US" altLang="en-US" sz="2000" baseline="30000">
                  <a:latin typeface="Arial" panose="020B0604020202020204" pitchFamily="34" charset="0"/>
                </a:rPr>
                <a:t>e</a:t>
              </a:r>
              <a:r>
                <a:rPr lang="en-US" altLang="en-US" sz="2000">
                  <a:latin typeface="Arial" panose="020B0604020202020204" pitchFamily="34" charset="0"/>
                </a:rPr>
                <a:t> mod N</a:t>
              </a:r>
            </a:p>
          </p:txBody>
        </p:sp>
      </p:grpSp>
      <p:grpSp>
        <p:nvGrpSpPr>
          <p:cNvPr id="19465" name="Group 15"/>
          <p:cNvGrpSpPr>
            <a:grpSpLocks/>
          </p:cNvGrpSpPr>
          <p:nvPr/>
        </p:nvGrpSpPr>
        <p:grpSpPr bwMode="auto">
          <a:xfrm>
            <a:off x="3962400" y="3124200"/>
            <a:ext cx="4217988" cy="412750"/>
            <a:chOff x="2467284" y="3409890"/>
            <a:chExt cx="4218038" cy="413041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2467284" y="3822931"/>
              <a:ext cx="42180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471" name="TextBox 17"/>
            <p:cNvSpPr txBox="1">
              <a:spLocks noChangeArrowheads="1"/>
            </p:cNvSpPr>
            <p:nvPr/>
          </p:nvSpPr>
          <p:spPr bwMode="auto">
            <a:xfrm>
              <a:off x="3189338" y="3409890"/>
              <a:ext cx="2743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K ← (N, e)</a:t>
              </a:r>
            </a:p>
          </p:txBody>
        </p:sp>
      </p:grpSp>
      <p:sp>
        <p:nvSpPr>
          <p:cNvPr id="19466" name="TextBox 12"/>
          <p:cNvSpPr txBox="1">
            <a:spLocks noChangeArrowheads="1"/>
          </p:cNvSpPr>
          <p:nvPr/>
        </p:nvSpPr>
        <p:spPr bwMode="auto">
          <a:xfrm>
            <a:off x="8458200" y="4213225"/>
            <a:ext cx="1766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Message m</a:t>
            </a:r>
          </a:p>
        </p:txBody>
      </p:sp>
      <p:sp>
        <p:nvSpPr>
          <p:cNvPr id="19467" name="TextBox 21"/>
          <p:cNvSpPr txBox="1">
            <a:spLocks noChangeArrowheads="1"/>
          </p:cNvSpPr>
          <p:nvPr/>
        </p:nvSpPr>
        <p:spPr bwMode="auto">
          <a:xfrm>
            <a:off x="1371600" y="5297488"/>
            <a:ext cx="2743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Decryption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m </a:t>
            </a:r>
            <a:r>
              <a:rPr lang="en-US" altLang="en-US" sz="1800" dirty="0" smtClean="0">
                <a:latin typeface="Arial" panose="020B0604020202020204" pitchFamily="34" charset="0"/>
              </a:rPr>
              <a:t>= </a:t>
            </a:r>
            <a:r>
              <a:rPr lang="en-US" altLang="en-US" sz="1800" dirty="0">
                <a:latin typeface="Arial" panose="020B0604020202020204" pitchFamily="34" charset="0"/>
              </a:rPr>
              <a:t>c</a:t>
            </a:r>
            <a:r>
              <a:rPr lang="en-US" altLang="en-US" sz="1800" baseline="30000" dirty="0">
                <a:latin typeface="Arial" panose="020B0604020202020204" pitchFamily="34" charset="0"/>
              </a:rPr>
              <a:t>d</a:t>
            </a:r>
            <a:r>
              <a:rPr lang="en-US" altLang="en-US" sz="1800" dirty="0">
                <a:latin typeface="Arial" panose="020B0604020202020204" pitchFamily="34" charset="0"/>
              </a:rPr>
              <a:t> mod N</a:t>
            </a:r>
          </a:p>
        </p:txBody>
      </p:sp>
      <p:pic>
        <p:nvPicPr>
          <p:cNvPr id="19468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455988"/>
            <a:ext cx="660400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088" y="3429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11328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Principles </a:t>
            </a:r>
            <a:r>
              <a:rPr lang="en-US" altLang="en-US" sz="2800" dirty="0"/>
              <a:t>of Modern Cryptography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/>
              <a:t>Perfectly Secret </a:t>
            </a:r>
            <a:r>
              <a:rPr lang="en-US" altLang="en-US" sz="2800" dirty="0" smtClean="0"/>
              <a:t>Encryption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/>
              <a:t>Computational Security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Pseudorandom Generators</a:t>
            </a:r>
          </a:p>
          <a:p>
            <a:endParaRPr lang="en-US" alt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>
            <a:off x="0" y="6537960"/>
            <a:ext cx="4918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Katz and Lindell, Introduction to Modern Cryptography 2014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23836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Security assumptions: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400" dirty="0" smtClean="0"/>
                  <a:t>RSA assumption: 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dirty="0"/>
                  <a:t>Given the public key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finding the e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root of an arbitrary number mod N is </a:t>
                </a:r>
                <a:r>
                  <a:rPr lang="en-US" sz="2400" b="1" i="1" dirty="0" smtClean="0"/>
                  <a:t>difficult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400" dirty="0" smtClean="0"/>
                  <a:t>Factoring assumption: 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dirty="0"/>
                  <a:t>Given the modulus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, it is </a:t>
                </a:r>
                <a:r>
                  <a:rPr lang="en-US" sz="2400" b="1" i="1" dirty="0"/>
                  <a:t>difficult</a:t>
                </a:r>
                <a:r>
                  <a:rPr lang="en-US" sz="2400" dirty="0"/>
                  <a:t> to find primes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sz="2400" b="1" i="1" dirty="0"/>
                  <a:t/>
                </a:r>
                <a:br>
                  <a:rPr lang="en-US" sz="2400" b="1" i="1" dirty="0"/>
                </a:br>
                <a:endParaRPr lang="en-US" sz="2400" b="1" i="1" dirty="0"/>
              </a:p>
              <a:p>
                <a:r>
                  <a:rPr lang="en-US" sz="2400" dirty="0"/>
                  <a:t>(Here </a:t>
                </a:r>
                <a:r>
                  <a:rPr lang="en-US" sz="2400" dirty="0" smtClean="0"/>
                  <a:t>“difficult” </a:t>
                </a:r>
                <a:r>
                  <a:rPr lang="en-US" sz="2400" dirty="0"/>
                  <a:t>means it can’t be done in polynomial time.)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1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2. Reliance on precise </a:t>
            </a:r>
            <a:r>
              <a:rPr lang="en-US" dirty="0" smtClean="0">
                <a:solidFill>
                  <a:srgbClr val="FFFFFF"/>
                </a:solidFill>
              </a:rPr>
              <a:t>assumptions – Illustration with RSA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78904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Validity:</a:t>
            </a:r>
          </a:p>
          <a:p>
            <a:pPr lvl="1"/>
            <a:r>
              <a:rPr lang="en-US" dirty="0"/>
              <a:t>The more an assumption is studied without being refuted, the more confident we are that it is true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provide evidence that the assumption is true by showing it is implied by some other (accepted) assumption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Assumption needs to be precisely stated to be studied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2. Reliance on precise 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86715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of cryptographic schemes:</a:t>
            </a:r>
          </a:p>
          <a:p>
            <a:pPr lvl="1"/>
            <a:r>
              <a:rPr lang="en-US" dirty="0"/>
              <a:t>Two schemes A and B have same efficiency, but A depends on an assumption implied by B’s assumption</a:t>
            </a:r>
          </a:p>
          <a:p>
            <a:pPr lvl="1"/>
            <a:r>
              <a:rPr lang="en-US" dirty="0"/>
              <a:t>Then A is better</a:t>
            </a:r>
          </a:p>
          <a:p>
            <a:pPr lvl="1"/>
            <a:r>
              <a:rPr lang="en-US" dirty="0"/>
              <a:t>If the assumptions are incomparable, then we give preference to better studied assumptions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2. Reliance on precise 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18811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Facilitation of proofs of security:</a:t>
            </a:r>
          </a:p>
          <a:p>
            <a:pPr lvl="1"/>
            <a:r>
              <a:rPr lang="en-US" dirty="0"/>
              <a:t>Security proofs for most cryptographic schemes are stated as “the scheme is secure if the assumption is true”</a:t>
            </a:r>
          </a:p>
          <a:p>
            <a:pPr lvl="1"/>
            <a:r>
              <a:rPr lang="en-US" dirty="0"/>
              <a:t>This is only meaningful if the assumption is precise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2. Reliance on precise 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31512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xact </a:t>
            </a:r>
            <a:r>
              <a:rPr lang="en-US" dirty="0"/>
              <a:t>definitions and precise assumptions make rigorous proofs possible</a:t>
            </a:r>
          </a:p>
          <a:p>
            <a:endParaRPr lang="en-US" dirty="0"/>
          </a:p>
          <a:p>
            <a:r>
              <a:rPr lang="en-US" dirty="0"/>
              <a:t>Modern cryptographic schemes are accompanied with a proof of security</a:t>
            </a:r>
          </a:p>
          <a:p>
            <a:endParaRPr lang="en-US" dirty="0"/>
          </a:p>
          <a:p>
            <a:r>
              <a:rPr lang="en-US" dirty="0"/>
              <a:t>Without a proof we are left with our intuition, and experience has shown this </a:t>
            </a:r>
            <a:r>
              <a:rPr lang="en-US" dirty="0" smtClean="0"/>
              <a:t>can be </a:t>
            </a:r>
            <a:r>
              <a:rPr lang="en-US" dirty="0"/>
              <a:t>disastrous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Rigorous proofs of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409552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57400" y="1524000"/>
            <a:ext cx="7924800" cy="1676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463.8.2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Perfectly Secret Encryption</a:t>
            </a:r>
            <a:endParaRPr lang="en-US" altLang="en-US" dirty="0"/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Computer Security II</a:t>
            </a:r>
          </a:p>
          <a:p>
            <a:pPr eaLnBrk="1" hangingPunct="1"/>
            <a:r>
              <a:rPr lang="en-US" altLang="en-US" dirty="0"/>
              <a:t>CS463/ECE424</a:t>
            </a:r>
          </a:p>
          <a:p>
            <a:pPr eaLnBrk="1" hangingPunct="1"/>
            <a:r>
              <a:rPr lang="en-US" altLang="en-US" dirty="0"/>
              <a:t>University of Illinois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482301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want:</a:t>
            </a:r>
          </a:p>
          <a:p>
            <a:pPr lvl="1"/>
            <a:r>
              <a:rPr lang="en-US" dirty="0"/>
              <a:t>An encryption scheme that cannot be broken by an adversary even if she has unlimited computing power and unlimited time.</a:t>
            </a:r>
          </a:p>
          <a:p>
            <a:r>
              <a:rPr lang="en-US" dirty="0"/>
              <a:t>Intuition: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Perfectly Secret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grpSp>
        <p:nvGrpSpPr>
          <p:cNvPr id="20" name="Group 19"/>
          <p:cNvGrpSpPr/>
          <p:nvPr/>
        </p:nvGrpSpPr>
        <p:grpSpPr>
          <a:xfrm>
            <a:off x="2421352" y="3886200"/>
            <a:ext cx="7740269" cy="1654708"/>
            <a:chOff x="897351" y="4059706"/>
            <a:chExt cx="7740269" cy="1654708"/>
          </a:xfrm>
        </p:grpSpPr>
        <p:pic>
          <p:nvPicPr>
            <p:cNvPr id="5" name="pasted-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97351" y="4676168"/>
              <a:ext cx="822960" cy="73152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7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535032" y="4680211"/>
              <a:ext cx="1102588" cy="1034203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10" name="Group 9"/>
            <p:cNvGrpSpPr/>
            <p:nvPr/>
          </p:nvGrpSpPr>
          <p:grpSpPr>
            <a:xfrm>
              <a:off x="6688250" y="4192742"/>
              <a:ext cx="1138004" cy="933092"/>
              <a:chOff x="3965313" y="2209800"/>
              <a:chExt cx="1138004" cy="93309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191229" y="2485808"/>
                <a:ext cx="794285" cy="657084"/>
                <a:chOff x="4191229" y="2217349"/>
                <a:chExt cx="794285" cy="657084"/>
              </a:xfrm>
            </p:grpSpPr>
            <p:pic>
              <p:nvPicPr>
                <p:cNvPr id="13" name="pasted-image.png"/>
                <p:cNvPicPr/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4191229" y="2217349"/>
                  <a:ext cx="622300" cy="657084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52339" y="2307775"/>
                  <a:ext cx="533175" cy="533175"/>
                </a:xfrm>
                <a:prstGeom prst="rect">
                  <a:avLst/>
                </a:prstGeom>
              </p:spPr>
            </p:pic>
          </p:grpSp>
          <p:sp>
            <p:nvSpPr>
              <p:cNvPr id="12" name="TextBox 11"/>
              <p:cNvSpPr txBox="1"/>
              <p:nvPr/>
            </p:nvSpPr>
            <p:spPr>
              <a:xfrm>
                <a:off x="3965313" y="2209800"/>
                <a:ext cx="1138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err="1">
                    <a:latin typeface="+mn-lt"/>
                  </a:rPr>
                  <a:t>ciphertext</a:t>
                </a:r>
                <a:endParaRPr lang="en-US" sz="1800" dirty="0">
                  <a:latin typeface="+mn-lt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600200" y="4059706"/>
              <a:ext cx="1033562" cy="928124"/>
              <a:chOff x="1110711" y="2262088"/>
              <a:chExt cx="1033562" cy="928124"/>
            </a:xfrm>
          </p:grpSpPr>
          <p:pic>
            <p:nvPicPr>
              <p:cNvPr id="16" name="pasted-image.png"/>
              <p:cNvPicPr/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316342" y="2533128"/>
                <a:ext cx="622300" cy="657084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1110711" y="2262088"/>
                <a:ext cx="1033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latin typeface="+mn-lt"/>
                  </a:rPr>
                  <a:t>plaintext</a:t>
                </a:r>
              </a:p>
            </p:txBody>
          </p:sp>
        </p:grpSp>
        <p:sp>
          <p:nvSpPr>
            <p:cNvPr id="18" name="Right Arrow 17"/>
            <p:cNvSpPr/>
            <p:nvPr/>
          </p:nvSpPr>
          <p:spPr>
            <a:xfrm>
              <a:off x="2006148" y="4933517"/>
              <a:ext cx="4855274" cy="5528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278492" y="4784776"/>
              <a:ext cx="2271080" cy="8531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Perfectly Secure Encryption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209800" y="5680590"/>
            <a:ext cx="77724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observing the </a:t>
            </a:r>
            <a:r>
              <a:rPr lang="en-US" sz="1800" dirty="0" err="1"/>
              <a:t>ciphertext</a:t>
            </a:r>
            <a:r>
              <a:rPr lang="en-US" sz="1800" dirty="0"/>
              <a:t> should give no information about the plaintext, i.e., the </a:t>
            </a:r>
            <a:r>
              <a:rPr lang="en-US" sz="1800" i="1" dirty="0"/>
              <a:t>a posteriori </a:t>
            </a:r>
            <a:r>
              <a:rPr lang="en-US" sz="1800" dirty="0"/>
              <a:t>distribution (of the plaintext) is the same as the </a:t>
            </a:r>
            <a:r>
              <a:rPr lang="en-US" sz="1800" i="1" dirty="0"/>
              <a:t>a priori </a:t>
            </a:r>
            <a:r>
              <a:rPr lang="en-US" sz="1800" dirty="0"/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244459671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447800"/>
                <a:ext cx="8686800" cy="3505200"/>
              </a:xfrm>
            </p:spPr>
            <p:txBody>
              <a:bodyPr/>
              <a:lstStyle/>
              <a:p>
                <a:r>
                  <a:rPr lang="en-US" dirty="0" err="1"/>
                  <a:t>Defintion</a:t>
                </a:r>
                <a:r>
                  <a:rPr lang="en-US" dirty="0"/>
                  <a:t> 1:</a:t>
                </a:r>
              </a:p>
              <a:p>
                <a:pPr lvl="1"/>
                <a:r>
                  <a:rPr lang="en-US" dirty="0"/>
                  <a:t>Message space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/>
                  <a:t> — set of all messages</a:t>
                </a:r>
              </a:p>
              <a:p>
                <a:pPr lvl="1"/>
                <a:r>
                  <a:rPr lang="en-US" dirty="0"/>
                  <a:t>Ciphertext space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— set of all </a:t>
                </a:r>
                <a:r>
                  <a:rPr lang="en-US" dirty="0" err="1"/>
                  <a:t>ciphertexts</a:t>
                </a:r>
                <a:endParaRPr lang="en-US" dirty="0"/>
              </a:p>
              <a:p>
                <a:pPr lvl="1"/>
                <a:r>
                  <a:rPr lang="en-US" i="1" dirty="0"/>
                  <a:t>An encryption scheme (Gen, </a:t>
                </a:r>
                <a:r>
                  <a:rPr lang="en-US" i="1" dirty="0" err="1"/>
                  <a:t>Enc</a:t>
                </a:r>
                <a:r>
                  <a:rPr lang="en-US" i="1" dirty="0"/>
                  <a:t>, Dec) is </a:t>
                </a:r>
                <a:r>
                  <a:rPr lang="en-US" dirty="0"/>
                  <a:t>perfectly secret </a:t>
                </a:r>
                <a:r>
                  <a:rPr lang="en-US" i="1" dirty="0"/>
                  <a:t>if for every probability distribution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i="1" dirty="0"/>
                  <a:t>, every 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i="1" dirty="0"/>
                  <a:t>, and every </a:t>
                </a:r>
                <a:r>
                  <a:rPr lang="en-US" i="1" dirty="0" err="1"/>
                  <a:t>ciphertext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i="1" dirty="0"/>
                  <a:t> for which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⁡[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47800"/>
                <a:ext cx="8686800" cy="3505200"/>
              </a:xfrm>
              <a:blipFill rotWithShape="0">
                <a:blip r:embed="rId2"/>
                <a:stretch>
                  <a:fillRect l="-1614" t="-2261" b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Perfectly Secret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45334" y="5042357"/>
                <a:ext cx="51013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⁡[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333" y="5042356"/>
                <a:ext cx="510133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1676402" y="5486400"/>
            <a:ext cx="4648199" cy="971550"/>
            <a:chOff x="152401" y="5562599"/>
            <a:chExt cx="4648199" cy="971550"/>
          </a:xfrm>
        </p:grpSpPr>
        <p:grpSp>
          <p:nvGrpSpPr>
            <p:cNvPr id="16" name="Group 15"/>
            <p:cNvGrpSpPr/>
            <p:nvPr/>
          </p:nvGrpSpPr>
          <p:grpSpPr>
            <a:xfrm>
              <a:off x="2133600" y="5562599"/>
              <a:ext cx="2667000" cy="556053"/>
              <a:chOff x="2133600" y="5562599"/>
              <a:chExt cx="2667000" cy="556053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133600" y="5562599"/>
                <a:ext cx="2667000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Elbow Connector 9"/>
              <p:cNvCxnSpPr>
                <a:endCxn id="17" idx="3"/>
              </p:cNvCxnSpPr>
              <p:nvPr/>
            </p:nvCxnSpPr>
            <p:spPr>
              <a:xfrm rot="5400000">
                <a:off x="3189076" y="5726325"/>
                <a:ext cx="556052" cy="22860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52401" y="5703152"/>
                  <a:ext cx="32004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i="1" dirty="0">
                      <a:latin typeface="+mn-lt"/>
                    </a:rPr>
                    <a:t>a posteriori</a:t>
                  </a:r>
                  <a:r>
                    <a:rPr lang="en-US" sz="1600" dirty="0">
                      <a:latin typeface="+mn-lt"/>
                    </a:rPr>
                    <a:t> distribution:</a:t>
                  </a:r>
                </a:p>
                <a:p>
                  <a:pPr algn="ctr"/>
                  <a:r>
                    <a:rPr lang="en-US" sz="1600" dirty="0">
                      <a:latin typeface="+mn-lt"/>
                    </a:rPr>
                    <a:t>the probability that the message was 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sz="1600" dirty="0">
                      <a:latin typeface="+mn-lt"/>
                    </a:rPr>
                    <a:t> if the </a:t>
                  </a:r>
                  <a:r>
                    <a:rPr lang="en-US" sz="1600" dirty="0" err="1">
                      <a:latin typeface="+mn-lt"/>
                    </a:rPr>
                    <a:t>ciphertext</a:t>
                  </a:r>
                  <a:r>
                    <a:rPr lang="en-US" sz="1600" dirty="0">
                      <a:latin typeface="+mn-lt"/>
                    </a:rPr>
                    <a:t> is 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sz="16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1" y="5703152"/>
                  <a:ext cx="3200400" cy="83099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206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6858000" y="5486399"/>
            <a:ext cx="3657600" cy="971552"/>
            <a:chOff x="5334000" y="5486399"/>
            <a:chExt cx="3657600" cy="97155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334000" y="5486400"/>
              <a:ext cx="171246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endCxn id="29" idx="1"/>
            </p:cNvCxnSpPr>
            <p:nvPr/>
          </p:nvCxnSpPr>
          <p:spPr>
            <a:xfrm rot="16200000" flipH="1">
              <a:off x="6122773" y="5535825"/>
              <a:ext cx="556053" cy="45720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629400" y="5626954"/>
                  <a:ext cx="23622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i="1" dirty="0">
                      <a:latin typeface="+mn-lt"/>
                    </a:rPr>
                    <a:t>a priori </a:t>
                  </a:r>
                  <a:r>
                    <a:rPr lang="en-US" sz="1600" dirty="0">
                      <a:latin typeface="+mn-lt"/>
                    </a:rPr>
                    <a:t>distribution:</a:t>
                  </a:r>
                </a:p>
                <a:p>
                  <a:pPr algn="ctr"/>
                  <a:r>
                    <a:rPr lang="en-US" sz="1600" dirty="0">
                      <a:latin typeface="+mn-lt"/>
                    </a:rPr>
                    <a:t>the probability that the message was 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6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5626954"/>
                  <a:ext cx="2362200" cy="83099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206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3886201" y="4267200"/>
            <a:ext cx="6017767" cy="609600"/>
            <a:chOff x="2438400" y="4343400"/>
            <a:chExt cx="6017767" cy="609600"/>
          </a:xfrm>
        </p:grpSpPr>
        <p:sp>
          <p:nvSpPr>
            <p:cNvPr id="34" name="Oval 33"/>
            <p:cNvSpPr/>
            <p:nvPr/>
          </p:nvSpPr>
          <p:spPr>
            <a:xfrm>
              <a:off x="2438400" y="4343400"/>
              <a:ext cx="2286000" cy="60960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34" idx="6"/>
              <a:endCxn id="37" idx="1"/>
            </p:cNvCxnSpPr>
            <p:nvPr/>
          </p:nvCxnSpPr>
          <p:spPr>
            <a:xfrm flipV="1">
              <a:off x="4724400" y="4646252"/>
              <a:ext cx="912365" cy="19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636765" y="4353864"/>
              <a:ext cx="28194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To simplify the presentation we won’t mention these.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041765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447800"/>
                <a:ext cx="8686800" cy="4114800"/>
              </a:xfrm>
            </p:spPr>
            <p:txBody>
              <a:bodyPr/>
              <a:lstStyle/>
              <a:p>
                <a:r>
                  <a:rPr lang="en-US" sz="2800" dirty="0"/>
                  <a:t>Definition 2 (Equivalent to Def. 1):</a:t>
                </a:r>
              </a:p>
              <a:p>
                <a:pPr lvl="1"/>
                <a:r>
                  <a:rPr lang="en-US" sz="2400" i="1" dirty="0"/>
                  <a:t>An encryption scheme (Gen, </a:t>
                </a:r>
                <a:r>
                  <a:rPr lang="en-US" sz="2400" i="1" dirty="0" err="1"/>
                  <a:t>Enc</a:t>
                </a:r>
                <a:r>
                  <a:rPr lang="en-US" sz="2400" i="1" dirty="0"/>
                  <a:t>, Dec) is </a:t>
                </a:r>
                <a:r>
                  <a:rPr lang="en-US" sz="2400" dirty="0"/>
                  <a:t>perfectly secret </a:t>
                </a:r>
                <a:r>
                  <a:rPr lang="en-US" sz="2400" i="1" dirty="0"/>
                  <a:t>if for every probability distribution over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i="1" dirty="0"/>
                  <a:t>, every message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i="1" dirty="0"/>
                  <a:t> and </a:t>
                </a:r>
                <a:r>
                  <a:rPr lang="en-US" sz="2400" i="1" dirty="0" err="1"/>
                  <a:t>ciphertext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000" dirty="0"/>
              </a:p>
              <a:p>
                <a:r>
                  <a:rPr lang="en-US" sz="2800" dirty="0"/>
                  <a:t>Definition 3 (Equivalent to Def. 1):</a:t>
                </a:r>
              </a:p>
              <a:p>
                <a:pPr lvl="1"/>
                <a:r>
                  <a:rPr lang="en-US" sz="2400" i="1" dirty="0"/>
                  <a:t>An encryption scheme (Gen, </a:t>
                </a:r>
                <a:r>
                  <a:rPr lang="en-US" sz="2400" i="1" dirty="0" err="1"/>
                  <a:t>Enc</a:t>
                </a:r>
                <a:r>
                  <a:rPr lang="en-US" sz="2400" i="1" dirty="0"/>
                  <a:t>, Dec) is </a:t>
                </a:r>
                <a:r>
                  <a:rPr lang="en-US" sz="2400" dirty="0"/>
                  <a:t>perfectly secret </a:t>
                </a:r>
                <a:r>
                  <a:rPr lang="en-US" sz="2400" i="1" dirty="0"/>
                  <a:t>if for every probability distribution over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i="1" dirty="0"/>
                  <a:t>, every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i="1" dirty="0"/>
                  <a:t> and </a:t>
                </a:r>
                <a:r>
                  <a:rPr lang="en-US" sz="2400" i="1" dirty="0" err="1"/>
                  <a:t>ciphertext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/>
                  <a:t>: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47800"/>
                <a:ext cx="8686800" cy="4114800"/>
              </a:xfrm>
              <a:blipFill rotWithShape="0">
                <a:blip r:embed="rId2"/>
                <a:stretch>
                  <a:fillRect l="-1263" t="-1481" b="-4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Perfectly-Secret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89445" y="5675040"/>
                <a:ext cx="6213111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</m:fNam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</m:fNam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endParaRPr lang="en-US" sz="1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444" y="5675039"/>
                <a:ext cx="6213111" cy="384721"/>
              </a:xfrm>
              <a:prstGeom prst="rect">
                <a:avLst/>
              </a:prstGeom>
              <a:blipFill rotWithShape="0">
                <a:blip r:embed="rId3"/>
                <a:stretch>
                  <a:fillRect b="-3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06723" y="3173322"/>
                <a:ext cx="47785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</m:fNam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⁡[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723" y="3173322"/>
                <a:ext cx="477855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93501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Perfectly Secret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19401" y="1600200"/>
                <a:ext cx="655942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⁡[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655942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54441" y="2997338"/>
                <a:ext cx="64893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</m:fName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func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⁡[</m:t>
                      </m:r>
                      <m:r>
                        <a:rPr lang="en-US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3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40" y="2997338"/>
                <a:ext cx="6489341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98267" y="4495088"/>
                <a:ext cx="9201686" cy="6309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</m:fName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]=</m:t>
                      </m:r>
                      <m:func>
                        <m:func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</m:fName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733" y="4495088"/>
                <a:ext cx="9201686" cy="6309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84584" y="2035282"/>
                <a:ext cx="1158972" cy="954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584" y="2035281"/>
                <a:ext cx="1158972" cy="9541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19624" y="3540982"/>
                <a:ext cx="1158972" cy="954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624" y="3540981"/>
                <a:ext cx="1158972" cy="9541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981200" y="5497988"/>
            <a:ext cx="822960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distribution over </a:t>
            </a:r>
            <a:r>
              <a:rPr lang="en-US" sz="2400" dirty="0" err="1"/>
              <a:t>ciphertext</a:t>
            </a:r>
            <a:r>
              <a:rPr lang="en-US" sz="2400" dirty="0"/>
              <a:t> is independent of the plaintext, i.e., the </a:t>
            </a:r>
            <a:r>
              <a:rPr lang="en-US" sz="2400" dirty="0" err="1"/>
              <a:t>ciphertext</a:t>
            </a:r>
            <a:r>
              <a:rPr lang="en-US" sz="2400" dirty="0"/>
              <a:t> contains no information about the plaintext.</a:t>
            </a:r>
          </a:p>
        </p:txBody>
      </p:sp>
    </p:spTree>
    <p:extLst>
      <p:ext uri="{BB962C8B-B14F-4D97-AF65-F5344CB8AC3E}">
        <p14:creationId xmlns:p14="http://schemas.microsoft.com/office/powerpoint/2010/main" val="200238892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57400" y="1524000"/>
            <a:ext cx="8229600" cy="1676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463.8.1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Principles of Modern Cryptography</a:t>
            </a:r>
            <a:endParaRPr lang="en-US" altLang="en-US" dirty="0"/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Computer Security II</a:t>
            </a:r>
          </a:p>
          <a:p>
            <a:pPr eaLnBrk="1" hangingPunct="1"/>
            <a:r>
              <a:rPr lang="en-US" altLang="en-US" dirty="0"/>
              <a:t>CS463/ECE424</a:t>
            </a:r>
          </a:p>
          <a:p>
            <a:pPr eaLnBrk="1" hangingPunct="1"/>
            <a:r>
              <a:rPr lang="en-US" altLang="en-US" dirty="0"/>
              <a:t>University of Illinois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134832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447800"/>
                <a:ext cx="8686800" cy="5105400"/>
              </a:xfrm>
            </p:spPr>
            <p:txBody>
              <a:bodyPr/>
              <a:lstStyle/>
              <a:p>
                <a:r>
                  <a:rPr lang="en-US" dirty="0"/>
                  <a:t>Proof (Def. 1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/>
                  <a:t> Def. 2):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Suppose: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Now, multiply both sides by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⁡[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⁡[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Simple exercise: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⟸</m:t>
                    </m:r>
                  </m:oMath>
                </a14:m>
                <a:r>
                  <a:rPr lang="en-US" dirty="0"/>
                  <a:t>, (Def. 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/>
                  <a:t> Def. 3)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47800"/>
                <a:ext cx="8686800" cy="5105400"/>
              </a:xfrm>
              <a:blipFill rotWithShape="0">
                <a:blip r:embed="rId2"/>
                <a:stretch>
                  <a:fillRect l="-1614" t="-1434" b="-2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Perfectly Secret </a:t>
            </a:r>
            <a:r>
              <a:rPr lang="en-US" dirty="0"/>
              <a:t>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4600" y="4076700"/>
                <a:ext cx="7162800" cy="914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fun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⁡[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076700"/>
                <a:ext cx="7162800" cy="9145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14600" y="5296047"/>
                <a:ext cx="74676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</m:t>
                        </m:r>
                      </m:fName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    	</a:t>
                </a:r>
                <a:r>
                  <a:rPr lang="en-US" sz="2000" dirty="0">
                    <a:latin typeface="+mn-lt"/>
                  </a:rPr>
                  <a:t>(Bayes’ Theorem)</a:t>
                </a:r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296046"/>
                <a:ext cx="7467600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3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89507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447800"/>
                <a:ext cx="8686800" cy="5105400"/>
              </a:xfrm>
            </p:spPr>
            <p:txBody>
              <a:bodyPr/>
              <a:lstStyle/>
              <a:p>
                <a:r>
                  <a:rPr lang="en-US" sz="2800" dirty="0"/>
                  <a:t>Adversarial indistinguishability game: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400" dirty="0"/>
                  <a:t>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chooses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400" dirty="0"/>
                  <a:t>Gen outputs random key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, and a random bit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400" dirty="0"/>
                  <a:t> is selected. Then </a:t>
                </a:r>
                <a:r>
                  <a:rPr lang="en-US" sz="2400" dirty="0" err="1"/>
                  <a:t>ciphertext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Enc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sent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400" dirty="0"/>
                  <a:t>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outputs bit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′∈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400" dirty="0"/>
                  <a:t>The output is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otherwise. If the output is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we say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is successful.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sz="1600" dirty="0"/>
              </a:p>
              <a:p>
                <a:r>
                  <a:rPr lang="en-US" sz="2800" dirty="0"/>
                  <a:t>Definition 4 (Equivalent to Def. 1):</a:t>
                </a:r>
              </a:p>
              <a:p>
                <a:pPr lvl="1"/>
                <a:r>
                  <a:rPr lang="en-US" sz="2400" i="1" dirty="0"/>
                  <a:t>An encryption scheme (Gen, </a:t>
                </a:r>
                <a:r>
                  <a:rPr lang="en-US" sz="2400" i="1" dirty="0" err="1"/>
                  <a:t>Enc</a:t>
                </a:r>
                <a:r>
                  <a:rPr lang="en-US" sz="2400" i="1" dirty="0"/>
                  <a:t>, Dec) is </a:t>
                </a:r>
                <a:r>
                  <a:rPr lang="en-US" sz="2400" dirty="0"/>
                  <a:t>perfectly secret</a:t>
                </a:r>
                <a:r>
                  <a:rPr lang="en-US" sz="2400" i="1" dirty="0"/>
                  <a:t> if for </a:t>
                </a:r>
                <a:r>
                  <a:rPr lang="en-US" sz="2400" b="1" i="1" dirty="0"/>
                  <a:t>every</a:t>
                </a:r>
                <a:r>
                  <a:rPr lang="en-US" sz="2400" i="1" dirty="0"/>
                  <a:t>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i="1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successful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457200" lvl="1" indent="0" algn="ctr">
                  <a:buNone/>
                </a:pPr>
                <a:endParaRPr lang="en-US" sz="2400" i="1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47800"/>
                <a:ext cx="8686800" cy="5105400"/>
              </a:xfrm>
              <a:blipFill rotWithShape="0">
                <a:blip r:embed="rId2"/>
                <a:stretch>
                  <a:fillRect l="-1263" t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Perfectly Secret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71624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Message space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800" dirty="0"/>
                  <a:t>, key space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ciphertext</a:t>
                </a:r>
                <a:r>
                  <a:rPr lang="en-US" sz="2800" dirty="0"/>
                  <a:t> space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800" i="1" dirty="0"/>
                  <a:t> </a:t>
                </a:r>
                <a:r>
                  <a:rPr lang="en-US" sz="2800" dirty="0"/>
                  <a:t>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sz="2800" dirty="0"/>
                  <a:t>, for some integer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Gen: picks key uniformly at random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 err="1"/>
                  <a:t>Enc</a:t>
                </a:r>
                <a:r>
                  <a:rPr lang="en-US" sz="2800" dirty="0"/>
                  <a:t>: given key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, message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800" dirty="0"/>
                  <a:t>, output </a:t>
                </a:r>
                <a:r>
                  <a:rPr lang="en-US" sz="2800" dirty="0" err="1"/>
                  <a:t>ciphertext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Dec: given key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, </a:t>
                </a:r>
                <a:r>
                  <a:rPr lang="en-US" sz="2800" dirty="0" err="1"/>
                  <a:t>ciphertext</a:t>
                </a:r>
                <a:r>
                  <a:rPr lang="en-US" sz="2800" dirty="0"/>
                  <a:t> 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800" dirty="0"/>
                  <a:t>, output plaintext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63" t="-1232" r="-561" b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One-Time 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72578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Suppose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800" dirty="0"/>
                  <a:t>, and Gen outputs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1011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xB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If the plaintext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0101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800" dirty="0"/>
                  <a:t>, then the </a:t>
                </a:r>
                <a:r>
                  <a:rPr lang="en-US" sz="2800" dirty="0" err="1"/>
                  <a:t>ciphertext</a:t>
                </a:r>
                <a:r>
                  <a:rPr lang="en-US" sz="2800" dirty="0"/>
                  <a:t> is: </a:t>
                </a: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0101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1011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111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xE</m:t>
                      </m:r>
                    </m:oMath>
                  </m:oMathPara>
                </a14:m>
                <a:endParaRPr lang="en-US" sz="2400" dirty="0"/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r>
                  <a:rPr lang="en-US" sz="2800" dirty="0"/>
                  <a:t>Why is this perfectly secret?</a:t>
                </a:r>
              </a:p>
              <a:p>
                <a:pPr lvl="1"/>
                <a:r>
                  <a:rPr lang="en-US" sz="2400" dirty="0"/>
                  <a:t>Ciphertext: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xE</m:t>
                    </m:r>
                  </m:oMath>
                </a14:m>
                <a:r>
                  <a:rPr lang="en-US" sz="2400" dirty="0"/>
                  <a:t>, what is the plaintext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xE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3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3600" y="5025480"/>
            <a:ext cx="914400" cy="805553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6208528"/>
                  </p:ext>
                </p:extLst>
              </p:nvPr>
            </p:nvGraphicFramePr>
            <p:xfrm>
              <a:off x="3352800" y="5089352"/>
              <a:ext cx="60959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85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85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5858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5858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5858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5858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58588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5858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58588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58588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58588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58588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358588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358588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358588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358588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dirty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dirty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6208528"/>
                  </p:ext>
                </p:extLst>
              </p:nvPr>
            </p:nvGraphicFramePr>
            <p:xfrm>
              <a:off x="1828800" y="5089352"/>
              <a:ext cx="60959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588"/>
                    <a:gridCol w="358588"/>
                    <a:gridCol w="358588"/>
                    <a:gridCol w="358588"/>
                    <a:gridCol w="358588"/>
                    <a:gridCol w="358588"/>
                    <a:gridCol w="358588"/>
                    <a:gridCol w="358588"/>
                    <a:gridCol w="358588"/>
                    <a:gridCol w="358588"/>
                    <a:gridCol w="358588"/>
                    <a:gridCol w="358588"/>
                    <a:gridCol w="358588"/>
                    <a:gridCol w="358588"/>
                    <a:gridCol w="358588"/>
                    <a:gridCol w="358588"/>
                    <a:gridCol w="35858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90" t="-1613" r="-160339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3390" t="-1613" r="-150339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6897" t="-1613" r="-142931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695" t="-1613" r="-1305085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01695" t="-1613" r="-1205085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01695" t="-1613" r="-1105085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01695" t="-1613" r="-1005085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01695" t="-1613" r="-905085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15517" t="-1613" r="-82069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900000" t="-1613" r="-70678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0000" t="-1613" r="-60678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00000" t="-1613" r="-50678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00000" t="-1613" r="-40678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00000" t="-1613" r="-30678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24138" t="-1613" r="-212069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98305" t="-1613" r="-108475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98305" t="-1613" r="-8475" b="-10161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90" t="-103279" r="-160339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3390" t="-103279" r="-150339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6897" t="-103279" r="-142931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695" t="-103279" r="-130508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01695" t="-103279" r="-120508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01695" t="-103279" r="-110508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01695" t="-103279" r="-100508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01695" t="-103279" r="-90508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15517" t="-103279" r="-82069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900000" t="-103279" r="-70678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0000" t="-103279" r="-60678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00000" t="-103279" r="-50678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00000" t="-103279" r="-40678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00000" t="-103279" r="-30678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24138" t="-103279" r="-21206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98305" t="-103279" r="-10847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98305" t="-103279" r="-8475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0" name="Group 9"/>
          <p:cNvGrpSpPr/>
          <p:nvPr/>
        </p:nvGrpSpPr>
        <p:grpSpPr>
          <a:xfrm>
            <a:off x="3733800" y="5847483"/>
            <a:ext cx="5714996" cy="603522"/>
            <a:chOff x="2209800" y="5847483"/>
            <a:chExt cx="5714996" cy="603522"/>
          </a:xfrm>
        </p:grpSpPr>
        <p:sp>
          <p:nvSpPr>
            <p:cNvPr id="8" name="Right Brace 7"/>
            <p:cNvSpPr/>
            <p:nvPr/>
          </p:nvSpPr>
          <p:spPr>
            <a:xfrm rot="5400000">
              <a:off x="4943040" y="3114243"/>
              <a:ext cx="248516" cy="5714996"/>
            </a:xfrm>
            <a:prstGeom prst="rightBrace">
              <a:avLst>
                <a:gd name="adj1" fmla="val 60119"/>
                <a:gd name="adj2" fmla="val 50000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048000" y="6112451"/>
                  <a:ext cx="38861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+mn-lt"/>
                    </a:rPr>
                    <a:t>Each of the </a:t>
                  </a:r>
                  <a:r>
                    <a:rPr lang="en-US" sz="1600" dirty="0" smtClean="0">
                      <a:latin typeface="+mn-lt"/>
                    </a:rPr>
                    <a:t>possibilities </a:t>
                  </a:r>
                  <a:r>
                    <a:rPr lang="en-US" sz="1600" dirty="0">
                      <a:latin typeface="+mn-lt"/>
                    </a:rPr>
                    <a:t>with probability </a:t>
                  </a:r>
                  <a14:m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a14:m>
                  <a:endParaRPr lang="en-US" sz="16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6112451"/>
                  <a:ext cx="3886198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785" t="-103636" r="-8791" b="-16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461630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447800"/>
                <a:ext cx="8686800" cy="4876800"/>
              </a:xfrm>
            </p:spPr>
            <p:txBody>
              <a:bodyPr/>
              <a:lstStyle/>
              <a:p>
                <a:r>
                  <a:rPr lang="en-US" sz="2800" dirty="0"/>
                  <a:t>Theorem 1: The one-time pad is perfectly secret.</a:t>
                </a:r>
              </a:p>
              <a:p>
                <a:endParaRPr lang="en-US" sz="2400" dirty="0"/>
              </a:p>
              <a:p>
                <a:r>
                  <a:rPr lang="en-US" sz="2800" dirty="0"/>
                  <a:t>Proof: </a:t>
                </a:r>
              </a:p>
              <a:p>
                <a:pPr lvl="1"/>
                <a:r>
                  <a:rPr lang="en-US" sz="2400" dirty="0"/>
                  <a:t>Pick some arbitrary distribution of the message space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/>
                  <a:t>, and a particular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i="1" dirty="0"/>
                  <a:t>, and </a:t>
                </a:r>
                <a:r>
                  <a:rPr lang="en-US" sz="2400" i="1" dirty="0" err="1"/>
                  <a:t>ciphertext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/>
                  <a:t>. We have: 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So: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</m:fName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(Def. 3), since the above holds 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47800"/>
                <a:ext cx="8686800" cy="4876800"/>
              </a:xfrm>
              <a:blipFill>
                <a:blip r:embed="rId2"/>
                <a:stretch>
                  <a:fillRect l="-1263" t="-1250" r="-632" b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43200" y="3668269"/>
                <a:ext cx="70866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</m:t>
                        </m:r>
                      </m:fName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⨁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𝑲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668269"/>
                <a:ext cx="70866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15000" y="4135649"/>
                <a:ext cx="413385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135649"/>
                <a:ext cx="413385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724525" y="4592850"/>
                <a:ext cx="4133850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𝑲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⨁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525" y="4592849"/>
                <a:ext cx="4133850" cy="5309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98437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happens if we use the same key to encrypt multiple messages?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Observation: keys are as long as the messages. </a:t>
                </a:r>
              </a:p>
              <a:p>
                <a:pPr lvl="1"/>
                <a:r>
                  <a:rPr lang="en-US" dirty="0"/>
                  <a:t>Can we have perfect security with shorter keys?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14" t="-1601" r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9381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Perfectly Secret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5" name="Oval 4"/>
          <p:cNvSpPr/>
          <p:nvPr/>
        </p:nvSpPr>
        <p:spPr>
          <a:xfrm>
            <a:off x="8134350" y="1949171"/>
            <a:ext cx="2057400" cy="3962400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734425" y="2863571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91600" y="3854171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525000" y="3320771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467850" y="4720946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915400" y="5120996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201150" y="3730316"/>
                <a:ext cx="3238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150" y="3730316"/>
                <a:ext cx="32385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020175" y="1525249"/>
                <a:ext cx="3238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75" y="1525249"/>
                <a:ext cx="32385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2286000" y="4313753"/>
            <a:ext cx="2819400" cy="1597819"/>
          </a:xfrm>
          <a:prstGeom prst="ellipse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09800" y="1439583"/>
            <a:ext cx="4343400" cy="2290733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71788" y="1771711"/>
            <a:ext cx="2819400" cy="1445419"/>
          </a:xfrm>
          <a:prstGeom prst="ellipse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609851" y="1371600"/>
                <a:ext cx="3238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1" y="1371600"/>
                <a:ext cx="323850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30189" r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14639" y="2965891"/>
                <a:ext cx="6810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638" y="2965891"/>
                <a:ext cx="681037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8108" r="-450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885950" y="5180558"/>
                <a:ext cx="3238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𝒦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" y="5180558"/>
                <a:ext cx="323850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20370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4205288" y="2177771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48200" y="2689666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43275" y="2342019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19600" y="334590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55156" y="4741303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90950" y="5380613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29088" y="4968596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6" idx="6"/>
            <a:endCxn id="33" idx="1"/>
          </p:cNvCxnSpPr>
          <p:nvPr/>
        </p:nvCxnSpPr>
        <p:spPr>
          <a:xfrm flipV="1">
            <a:off x="3943350" y="5044797"/>
            <a:ext cx="2571750" cy="412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6"/>
          </p:cNvCxnSpPr>
          <p:nvPr/>
        </p:nvCxnSpPr>
        <p:spPr>
          <a:xfrm>
            <a:off x="4800600" y="2765866"/>
            <a:ext cx="1759744" cy="2107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515100" y="4838235"/>
            <a:ext cx="745332" cy="4131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Enc</a:t>
            </a:r>
            <a:endParaRPr lang="en-US" sz="1800" dirty="0"/>
          </a:p>
        </p:txBody>
      </p:sp>
      <p:cxnSp>
        <p:nvCxnSpPr>
          <p:cNvPr id="36" name="Straight Arrow Connector 35"/>
          <p:cNvCxnSpPr>
            <a:stCxn id="33" idx="3"/>
            <a:endCxn id="7" idx="4"/>
          </p:cNvCxnSpPr>
          <p:nvPr/>
        </p:nvCxnSpPr>
        <p:spPr>
          <a:xfrm flipV="1">
            <a:off x="7260432" y="4006572"/>
            <a:ext cx="1807368" cy="1038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703815" y="3227845"/>
            <a:ext cx="745332" cy="4131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Enc</a:t>
            </a:r>
            <a:endParaRPr lang="en-US" sz="1800" dirty="0"/>
          </a:p>
        </p:txBody>
      </p:sp>
      <p:cxnSp>
        <p:nvCxnSpPr>
          <p:cNvPr id="39" name="Straight Arrow Connector 38"/>
          <p:cNvCxnSpPr>
            <a:stCxn id="21" idx="6"/>
          </p:cNvCxnSpPr>
          <p:nvPr/>
        </p:nvCxnSpPr>
        <p:spPr>
          <a:xfrm>
            <a:off x="4357689" y="2253971"/>
            <a:ext cx="2346127" cy="1020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8" idx="1"/>
          </p:cNvCxnSpPr>
          <p:nvPr/>
        </p:nvCxnSpPr>
        <p:spPr>
          <a:xfrm flipV="1">
            <a:off x="4276727" y="3434407"/>
            <a:ext cx="2427089" cy="1586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3"/>
            <a:endCxn id="7" idx="0"/>
          </p:cNvCxnSpPr>
          <p:nvPr/>
        </p:nvCxnSpPr>
        <p:spPr>
          <a:xfrm>
            <a:off x="7449148" y="3434407"/>
            <a:ext cx="1618653" cy="419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1974056" y="6100963"/>
                <a:ext cx="821769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/>
                  <a:t>Observe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</m:d>
                  </m:oMath>
                </a14:m>
                <a:r>
                  <a:rPr lang="en-US" sz="1800" dirty="0"/>
                  <a:t>, but 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</m:d>
                    <m: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d>
                  </m:oMath>
                </a14:m>
                <a:r>
                  <a:rPr lang="en-US" sz="1800" dirty="0"/>
                  <a:t>, there exists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′∈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56" y="6100963"/>
                <a:ext cx="8217694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529520" y="3246846"/>
                <a:ext cx="5020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519" y="3246846"/>
                <a:ext cx="50206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19307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Theorem 2: </a:t>
                </a:r>
                <a:r>
                  <a:rPr lang="en-US" sz="2800" i="1" dirty="0"/>
                  <a:t>Let (Gen, </a:t>
                </a:r>
                <a:r>
                  <a:rPr lang="en-US" sz="2800" i="1" dirty="0" err="1"/>
                  <a:t>Enc</a:t>
                </a:r>
                <a:r>
                  <a:rPr lang="en-US" sz="2800" i="1" dirty="0"/>
                  <a:t>, Dec) be a perfectly secret encryption scheme for some message space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800" i="1" dirty="0"/>
                  <a:t>, and with key space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sz="2800" i="1" dirty="0"/>
                  <a:t>. </a:t>
                </a:r>
              </a:p>
              <a:p>
                <a:pPr lvl="1"/>
                <a:r>
                  <a:rPr lang="en-US" sz="2400" i="1" dirty="0"/>
                  <a:t>Then: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|≥|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i="1" dirty="0"/>
              </a:p>
              <a:p>
                <a:r>
                  <a:rPr lang="en-US" sz="2800" dirty="0"/>
                  <a:t>Proof:</a:t>
                </a:r>
              </a:p>
              <a:p>
                <a:pPr lvl="1"/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&lt;|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, take the uniform distribution over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/>
                  <a:t>, and pick any </a:t>
                </a:r>
                <a:r>
                  <a:rPr lang="en-US" sz="2400" dirty="0" err="1"/>
                  <a:t>ciphertext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]&gt;0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to be the set of possible plaintext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/>
                  <a:t> which are valid decryptions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400" dirty="0"/>
                  <a:t>Observe: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</m:d>
                  </m:oMath>
                </a14:m>
                <a:r>
                  <a:rPr lang="en-US" sz="2400" dirty="0"/>
                  <a:t>; 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′∈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But,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 </m:t>
                            </m:r>
                          </m:e>
                        </m:d>
                      </m:e>
                    </m:func>
                    <m:r>
                      <a:rPr lang="en-US" sz="24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′]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3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Perfectly Secret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63468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Schemes used in practice are not perfectly secure, but only computationally secure</a:t>
            </a:r>
          </a:p>
          <a:p>
            <a:endParaRPr lang="en-US" sz="2800" dirty="0"/>
          </a:p>
          <a:p>
            <a:r>
              <a:rPr lang="en-US" sz="2800" dirty="0"/>
              <a:t>Key space (e.g., 128 bits) is much smaller than plaintext space (i.e., virtually unlimited)</a:t>
            </a:r>
          </a:p>
          <a:p>
            <a:pPr lvl="1"/>
            <a:r>
              <a:rPr lang="en-US" sz="2400" dirty="0"/>
              <a:t>Use modes of operations to encrypt arbitrary length messages using block ciphers (which operate on fixed-length chunks)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Symmetric-Key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308894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Jonathan Katz, and Yehuda Lindell. "Introduction to modern cryptography." CRC Press, 2014. </a:t>
            </a:r>
            <a:r>
              <a:rPr lang="en-US" sz="2800" dirty="0" smtClean="0"/>
              <a:t>Chapters 1 and 2.</a:t>
            </a:r>
            <a:endParaRPr lang="en-US" altLang="en-US" sz="2800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References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CA1499-7B6C-4D64-A806-6EC45A2DEF8E}" type="slidenum">
              <a:rPr lang="en-US" altLang="zh-CN" sz="16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95965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752600" y="1447800"/>
            <a:ext cx="8686800" cy="533400"/>
          </a:xfrm>
        </p:spPr>
        <p:txBody>
          <a:bodyPr/>
          <a:lstStyle/>
          <a:p>
            <a:r>
              <a:rPr lang="en-US" dirty="0"/>
              <a:t>Private-key (symmetric-key) setting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69780" y="2931768"/>
            <a:ext cx="822960" cy="731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3600" y="2950937"/>
            <a:ext cx="822960" cy="73152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Left-Right Arrow 12"/>
          <p:cNvSpPr/>
          <p:nvPr/>
        </p:nvSpPr>
        <p:spPr>
          <a:xfrm>
            <a:off x="3346424" y="2998683"/>
            <a:ext cx="5533492" cy="6360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4169385" y="2890143"/>
                <a:ext cx="1250583" cy="85310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Encryption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5400" dirty="0"/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384" y="2890142"/>
                <a:ext cx="1250583" cy="853109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6632792" y="2858421"/>
                <a:ext cx="1250583" cy="85310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Decryption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5400" dirty="0"/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791" y="2858420"/>
                <a:ext cx="1250583" cy="853109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5489313" y="2209800"/>
            <a:ext cx="1138004" cy="933092"/>
            <a:chOff x="3965313" y="2209800"/>
            <a:chExt cx="1138004" cy="933092"/>
          </a:xfrm>
        </p:grpSpPr>
        <p:grpSp>
          <p:nvGrpSpPr>
            <p:cNvPr id="23" name="Group 22"/>
            <p:cNvGrpSpPr/>
            <p:nvPr/>
          </p:nvGrpSpPr>
          <p:grpSpPr>
            <a:xfrm>
              <a:off x="4191229" y="2485808"/>
              <a:ext cx="794285" cy="657084"/>
              <a:chOff x="4191229" y="2217349"/>
              <a:chExt cx="794285" cy="657084"/>
            </a:xfrm>
          </p:grpSpPr>
          <p:pic>
            <p:nvPicPr>
              <p:cNvPr id="18" name="pasted-image.png"/>
              <p:cNvPicPr/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4191229" y="2217349"/>
                <a:ext cx="622300" cy="657084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52339" y="2307775"/>
                <a:ext cx="533175" cy="533175"/>
              </a:xfrm>
              <a:prstGeom prst="rect">
                <a:avLst/>
              </a:prstGeom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3965313" y="2209800"/>
              <a:ext cx="1138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+mn-lt"/>
                </a:rPr>
                <a:t>ciphertext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34711" y="2262088"/>
            <a:ext cx="1033562" cy="928124"/>
            <a:chOff x="1110711" y="2262088"/>
            <a:chExt cx="1033562" cy="928124"/>
          </a:xfrm>
        </p:grpSpPr>
        <p:pic>
          <p:nvPicPr>
            <p:cNvPr id="10" name="pasted-image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316342" y="2533128"/>
              <a:ext cx="622300" cy="65708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6" name="TextBox 25"/>
            <p:cNvSpPr txBox="1"/>
            <p:nvPr/>
          </p:nvSpPr>
          <p:spPr>
            <a:xfrm>
              <a:off x="1110711" y="2262088"/>
              <a:ext cx="1033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plaintext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604581" y="2262088"/>
            <a:ext cx="1033562" cy="928124"/>
            <a:chOff x="1110711" y="2262088"/>
            <a:chExt cx="1033562" cy="928124"/>
          </a:xfrm>
        </p:grpSpPr>
        <p:pic>
          <p:nvPicPr>
            <p:cNvPr id="29" name="pasted-image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316342" y="2533128"/>
              <a:ext cx="622300" cy="65708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0" name="TextBox 29"/>
            <p:cNvSpPr txBox="1"/>
            <p:nvPr/>
          </p:nvSpPr>
          <p:spPr>
            <a:xfrm>
              <a:off x="1110711" y="2262088"/>
              <a:ext cx="1033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plaintext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18520" y="3711530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9325507" y="371153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Bob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5879535" y="3401628"/>
            <a:ext cx="2118646" cy="2922972"/>
            <a:chOff x="5879535" y="3401628"/>
            <a:chExt cx="2118646" cy="2922972"/>
          </a:xfrm>
        </p:grpSpPr>
        <p:grpSp>
          <p:nvGrpSpPr>
            <p:cNvPr id="34" name="Group 33"/>
            <p:cNvGrpSpPr/>
            <p:nvPr/>
          </p:nvGrpSpPr>
          <p:grpSpPr>
            <a:xfrm>
              <a:off x="5879535" y="3401628"/>
              <a:ext cx="2118646" cy="2541972"/>
              <a:chOff x="4355535" y="3401628"/>
              <a:chExt cx="2118646" cy="2541972"/>
            </a:xfrm>
          </p:grpSpPr>
          <p:pic>
            <p:nvPicPr>
              <p:cNvPr id="7" name="pasted-image.png"/>
              <p:cNvPicPr/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5371593" y="4909397"/>
                <a:ext cx="1102588" cy="1034203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4" name="Bent Arrow 13"/>
              <p:cNvSpPr/>
              <p:nvPr/>
            </p:nvSpPr>
            <p:spPr>
              <a:xfrm rot="10800000" flipH="1">
                <a:off x="4355535" y="3401628"/>
                <a:ext cx="1143418" cy="2318146"/>
              </a:xfrm>
              <a:prstGeom prst="ben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7089257" y="5862935"/>
              <a:ext cx="715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Eve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930009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 smtClean="0">
                    <a:ea typeface="Helvetica Light"/>
                    <a:cs typeface="Helvetica Light"/>
                    <a:sym typeface="Helvetica Light"/>
                  </a:rPr>
                  <a:t>Consider the one-time pad </a:t>
                </a:r>
                <a:endParaRPr lang="en-US" sz="2800" dirty="0">
                  <a:ea typeface="Helvetica Light"/>
                  <a:cs typeface="Helvetica Light"/>
                  <a:sym typeface="Helvetica Light"/>
                </a:endParaRPr>
              </a:p>
              <a:p>
                <a:pPr lvl="1"/>
                <a:r>
                  <a:rPr lang="en-US" sz="2400" dirty="0">
                    <a:ea typeface="Helvetica Light"/>
                    <a:cs typeface="Helvetica Light"/>
                    <a:sym typeface="Helvetica Light"/>
                  </a:rPr>
                  <a:t>What if the key happens to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Light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sz="2400" dirty="0">
                    <a:ea typeface="Helvetica Light"/>
                    <a:cs typeface="Helvetica Light"/>
                    <a:sym typeface="Helvetica Light"/>
                  </a:rPr>
                  <a:t>? </a:t>
                </a:r>
              </a:p>
              <a:p>
                <a:pPr lvl="2"/>
                <a:r>
                  <a:rPr lang="en-US" sz="2000" dirty="0">
                    <a:ea typeface="Helvetica Light"/>
                    <a:cs typeface="Helvetica Light"/>
                    <a:sym typeface="Helvetica Light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Helvetica Light"/>
                        <a:cs typeface="Helvetica Light"/>
                        <a:sym typeface="Helvetica Light"/>
                      </a:rPr>
                      <m:t>𝑚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Helvetica Light"/>
                        <a:cs typeface="Helvetica Light"/>
                        <a:sym typeface="Helvetica Light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Helvetica Light"/>
                        <a:cs typeface="Helvetica Light"/>
                        <a:sym typeface="Helvetica Light"/>
                      </a:rPr>
                      <m:t>“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ea typeface="Helvetica Light"/>
                        <a:cs typeface="Helvetica Light"/>
                        <a:sym typeface="Helvetica Light"/>
                      </a:rPr>
                      <m:t>hello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Helvetica Light"/>
                        <a:cs typeface="Helvetica Light"/>
                        <a:sym typeface="Helvetica Light"/>
                      </a:rPr>
                      <m:t>”</m:t>
                    </m:r>
                  </m:oMath>
                </a14:m>
                <a:r>
                  <a:rPr lang="en-US" sz="2000" dirty="0">
                    <a:ea typeface="Helvetica Light"/>
                    <a:cs typeface="Helvetica Light"/>
                    <a:sym typeface="Helvetica Light"/>
                  </a:rPr>
                  <a:t>,  what is the </a:t>
                </a:r>
                <a:r>
                  <a:rPr lang="en-US" sz="2000" dirty="0" err="1">
                    <a:ea typeface="Helvetica Light"/>
                    <a:cs typeface="Helvetica Light"/>
                    <a:sym typeface="Helvetica Light"/>
                  </a:rPr>
                  <a:t>ciphertext</a:t>
                </a:r>
                <a:r>
                  <a:rPr lang="en-US" sz="2000" dirty="0">
                    <a:ea typeface="Helvetica Light"/>
                    <a:cs typeface="Helvetica Light"/>
                    <a:sym typeface="Helvetica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Helvetica Light"/>
                        <a:cs typeface="Helvetica Light"/>
                        <a:sym typeface="Helvetica Light"/>
                      </a:rPr>
                      <m:t>𝑐</m:t>
                    </m:r>
                  </m:oMath>
                </a14:m>
                <a:r>
                  <a:rPr lang="en-US" sz="2000" dirty="0">
                    <a:ea typeface="Helvetica Light"/>
                    <a:cs typeface="Helvetica Light"/>
                    <a:sym typeface="Helvetica Light"/>
                  </a:rPr>
                  <a:t>?</a:t>
                </a:r>
              </a:p>
              <a:p>
                <a:pPr lvl="1"/>
                <a:r>
                  <a:rPr lang="en-US" sz="2400" dirty="0">
                    <a:ea typeface="Helvetica Light"/>
                    <a:cs typeface="Helvetica Light"/>
                    <a:sym typeface="Helvetica Light"/>
                  </a:rPr>
                  <a:t>Is it a good idea to change Gen to only pick keys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Helvetica Light"/>
                        <a:cs typeface="Helvetica Light"/>
                        <a:sym typeface="Helvetica Light"/>
                      </a:rPr>
                      <m:t>𝑘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Light"/>
                        <a:sym typeface="Helvetica Light"/>
                      </a:rPr>
                      <m:t>≠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Light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sz="2400" dirty="0">
                    <a:ea typeface="Helvetica Light"/>
                    <a:cs typeface="Helvetica Light"/>
                    <a:sym typeface="Helvetica Light"/>
                  </a:rPr>
                  <a:t>?</a:t>
                </a:r>
              </a:p>
              <a:p>
                <a:pPr lvl="1"/>
                <a:r>
                  <a:rPr lang="en-US" sz="2400" dirty="0">
                    <a:ea typeface="Helvetica Light"/>
                    <a:cs typeface="Helvetica Light"/>
                    <a:sym typeface="Helvetica Light"/>
                  </a:rPr>
                  <a:t>Why or why not? Is the scheme still perfectly secret?</a:t>
                </a:r>
              </a:p>
              <a:p>
                <a:pPr lvl="1"/>
                <a:endParaRPr lang="en-US" sz="2400" dirty="0">
                  <a:ea typeface="Helvetica Light"/>
                  <a:cs typeface="Helvetica Light"/>
                  <a:sym typeface="Helvetica Light"/>
                </a:endParaRPr>
              </a:p>
              <a:p>
                <a:pPr lvl="1"/>
                <a:endParaRPr lang="en-US" sz="2400" dirty="0">
                  <a:ea typeface="Helvetica Light"/>
                  <a:cs typeface="Helvetica Light"/>
                  <a:sym typeface="Helvetica Light"/>
                </a:endParaRPr>
              </a:p>
              <a:p>
                <a:pPr marL="457200" lvl="1" indent="0">
                  <a:buNone/>
                </a:pPr>
                <a:endParaRPr lang="en-US" sz="2400" dirty="0">
                  <a:ea typeface="Helvetica Light"/>
                  <a:cs typeface="Helvetica Light"/>
                  <a:sym typeface="Helvetica Light"/>
                </a:endParaRPr>
              </a:p>
              <a:p>
                <a:pPr lvl="1"/>
                <a:r>
                  <a:rPr lang="en-US" sz="2400" dirty="0">
                    <a:ea typeface="Helvetica Light"/>
                    <a:cs typeface="Helvetica Light"/>
                    <a:sym typeface="Helvetica Ligh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Helvetica Light"/>
                        <a:cs typeface="Helvetica Light"/>
                        <a:sym typeface="Helvetica Light"/>
                      </a:rPr>
                      <m:t>𝑐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Helvetica Light"/>
                        <a:cs typeface="Helvetica Light"/>
                        <a:sym typeface="Helvetica Light"/>
                      </a:rPr>
                      <m:t>=</m:t>
                    </m:r>
                    <m:r>
                      <a:rPr lang="en-US" sz="2400" dirty="0">
                        <a:latin typeface="Cambria Math" panose="02040503050406030204" pitchFamily="18" charset="0"/>
                        <a:ea typeface="Helvetica Light"/>
                        <a:cs typeface="Helvetica Light"/>
                        <a:sym typeface="Helvetica Light"/>
                      </a:rPr>
                      <m:t>“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ea typeface="Helvetica Light"/>
                        <a:cs typeface="Helvetica Light"/>
                        <a:sym typeface="Helvetica Light"/>
                      </a:rPr>
                      <m:t>hello</m:t>
                    </m:r>
                    <m:r>
                      <a:rPr lang="en-US" sz="2400" dirty="0">
                        <a:latin typeface="Cambria Math" panose="02040503050406030204" pitchFamily="18" charset="0"/>
                        <a:ea typeface="Helvetica Light"/>
                        <a:cs typeface="Helvetica Light"/>
                        <a:sym typeface="Helvetica Light"/>
                      </a:rPr>
                      <m:t>”</m:t>
                    </m:r>
                  </m:oMath>
                </a14:m>
                <a:r>
                  <a:rPr lang="en-US" sz="2400" dirty="0">
                    <a:ea typeface="Helvetica Light"/>
                    <a:cs typeface="Helvetica Light"/>
                    <a:sym typeface="Helvetica Ligh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Helvetica Light"/>
                        <a:cs typeface="Helvetica Light"/>
                        <a:sym typeface="Helvetica Light"/>
                      </a:rPr>
                      <m:t>𝑚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Helvetica Light"/>
                        <a:cs typeface="Helvetica Light"/>
                        <a:sym typeface="Helvetica Light"/>
                      </a:rPr>
                      <m:t>=</m:t>
                    </m:r>
                    <m:r>
                      <a:rPr lang="en-US" sz="2400" dirty="0">
                        <a:latin typeface="Cambria Math" panose="02040503050406030204" pitchFamily="18" charset="0"/>
                        <a:ea typeface="Helvetica Light"/>
                        <a:cs typeface="Helvetica Light"/>
                        <a:sym typeface="Helvetica Light"/>
                      </a:rPr>
                      <m:t>“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ea typeface="Helvetica Light"/>
                        <a:cs typeface="Helvetica Light"/>
                        <a:sym typeface="Helvetica Light"/>
                      </a:rPr>
                      <m:t>hello</m:t>
                    </m:r>
                    <m:r>
                      <a:rPr lang="en-US" sz="2400" dirty="0">
                        <a:latin typeface="Cambria Math" panose="02040503050406030204" pitchFamily="18" charset="0"/>
                        <a:ea typeface="Helvetica Light"/>
                        <a:cs typeface="Helvetica Light"/>
                        <a:sym typeface="Helvetica Light"/>
                      </a:rPr>
                      <m:t>”</m:t>
                    </m:r>
                  </m:oMath>
                </a14:m>
                <a:r>
                  <a:rPr lang="en-US" sz="2400" dirty="0">
                    <a:ea typeface="Helvetica Light"/>
                    <a:cs typeface="Helvetica Light"/>
                    <a:sym typeface="Helvetica Light"/>
                  </a:rPr>
                  <a:t> if </a:t>
                </a:r>
                <a:r>
                  <a:rPr lang="en-US" sz="2400" dirty="0">
                    <a:ea typeface="Cambria Math" panose="02040503050406030204" pitchFamily="18" charset="0"/>
                    <a:sym typeface="Helvetica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 Light"/>
                      </a:rPr>
                      <m:t>𝑘</m:t>
                    </m:r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 Light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Light"/>
                          </a:rPr>
                          <m:t>𝑙</m:t>
                        </m:r>
                      </m:sup>
                    </m:sSup>
                  </m:oMath>
                </a14:m>
                <a:endParaRPr lang="en-US" sz="2400" dirty="0">
                  <a:ea typeface="Helvetica Light"/>
                  <a:cs typeface="Helvetica Light"/>
                  <a:sym typeface="Helvetica Light"/>
                </a:endParaRPr>
              </a:p>
              <a:p>
                <a:pPr lvl="1"/>
                <a:r>
                  <a:rPr lang="en-US" sz="2400" dirty="0">
                    <a:ea typeface="Helvetica Light"/>
                    <a:cs typeface="Helvetica Light"/>
                    <a:sym typeface="Helvetica Light"/>
                  </a:rPr>
                  <a:t>But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Helvetica Light"/>
                        <a:cs typeface="Helvetica Light"/>
                        <a:sym typeface="Helvetica Light"/>
                      </a:rPr>
                      <m:t>𝑚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Helvetica Light"/>
                        <a:cs typeface="Helvetica Light"/>
                        <a:sym typeface="Helvetica Light"/>
                      </a:rPr>
                      <m:t>=</m:t>
                    </m:r>
                    <m:r>
                      <a:rPr lang="en-US" sz="2400" dirty="0">
                        <a:latin typeface="Cambria Math" panose="02040503050406030204" pitchFamily="18" charset="0"/>
                        <a:ea typeface="Helvetica Light"/>
                        <a:cs typeface="Helvetica Light"/>
                        <a:sym typeface="Helvetica Light"/>
                      </a:rPr>
                      <m:t>“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ea typeface="Helvetica Light"/>
                        <a:cs typeface="Helvetica Light"/>
                        <a:sym typeface="Helvetica Light"/>
                      </a:rPr>
                      <m:t>cs</m:t>
                    </m:r>
                    <m:r>
                      <a:rPr lang="en-US" sz="2400" dirty="0">
                        <a:latin typeface="Cambria Math" panose="02040503050406030204" pitchFamily="18" charset="0"/>
                        <a:ea typeface="Helvetica Light"/>
                        <a:cs typeface="Helvetica Light"/>
                        <a:sym typeface="Helvetica Light"/>
                      </a:rPr>
                      <m:t>463”</m:t>
                    </m:r>
                  </m:oMath>
                </a14:m>
                <a:r>
                  <a:rPr lang="en-US" sz="2400" dirty="0">
                    <a:ea typeface="Helvetica Light"/>
                    <a:cs typeface="Helvetica Light"/>
                    <a:sym typeface="Helvetica Ligh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 Light"/>
                      </a:rPr>
                      <m:t>𝑘</m:t>
                    </m:r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 Light"/>
                      </a:rPr>
                      <m:t>=</m:t>
                    </m:r>
                    <m:r>
                      <a:rPr lang="en-US" sz="2400" dirty="0">
                        <a:latin typeface="Cambria Math" panose="02040503050406030204" pitchFamily="18" charset="0"/>
                        <a:ea typeface="Helvetica Light"/>
                        <a:cs typeface="Helvetica Light"/>
                        <a:sym typeface="Helvetica Light"/>
                      </a:rPr>
                      <m:t>“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ea typeface="Helvetica Light"/>
                        <a:cs typeface="Helvetica Light"/>
                        <a:sym typeface="Helvetica Light"/>
                      </a:rPr>
                      <m:t>hello</m:t>
                    </m:r>
                    <m:r>
                      <a:rPr lang="en-US" sz="2400" dirty="0">
                        <a:latin typeface="Cambria Math" panose="02040503050406030204" pitchFamily="18" charset="0"/>
                        <a:ea typeface="Helvetica Light"/>
                        <a:cs typeface="Helvetica Light"/>
                        <a:sym typeface="Helvetica Light"/>
                      </a:rPr>
                      <m:t>”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 Light"/>
                      </a:rPr>
                      <m:t>⊕"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 Light"/>
                      </a:rPr>
                      <m:t>𝑐𝑠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 Light"/>
                      </a:rPr>
                      <m:t>463“</m:t>
                    </m:r>
                  </m:oMath>
                </a14:m>
                <a:endParaRPr lang="en-US" sz="2400" dirty="0">
                  <a:ea typeface="Helvetica Light"/>
                  <a:cs typeface="Helvetica Light"/>
                  <a:sym typeface="Helvetica Light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Helvetica Light"/>
                            <a:cs typeface="Helvetica Light"/>
                            <a:sym typeface="Helvetica Light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Helvetica Light"/>
                            <a:cs typeface="Helvetica Light"/>
                            <a:sym typeface="Helvetica Light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Helvetica Light"/>
                                <a:cs typeface="Helvetica Light"/>
                                <a:sym typeface="Helvetica Light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Helvetica Light"/>
                                <a:cs typeface="Helvetica Light"/>
                                <a:sym typeface="Helvetica Light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Helvetica Light"/>
                                <a:cs typeface="Helvetica Light"/>
                                <a:sym typeface="Helvetica Light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sym typeface="Helvetica Light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Helvetica Light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Helvetica Light"/>
                                  </a:rPr>
                                  <m:t>𝑙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Helvetica Light"/>
                        <a:cs typeface="Helvetica Light"/>
                        <a:sym typeface="Helvetica Light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Helvetica Light"/>
                            <a:cs typeface="Helvetica Light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Helvetica Light"/>
                            <a:cs typeface="Helvetica Light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Helvetica Light"/>
                            <a:cs typeface="Helvetica Light"/>
                            <a:sym typeface="Helvetica Light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Helvetica Light"/>
                            <a:cs typeface="Helvetica Light"/>
                            <a:sym typeface="Helvetica Light"/>
                          </a:rPr>
                          <m:t>𝑙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Helvetica Light"/>
                        <a:cs typeface="Helvetica Light"/>
                        <a:sym typeface="Helvetica Light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Helvetica Light"/>
                            <a:cs typeface="Helvetica Light"/>
                            <a:sym typeface="Helvetica Light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Helvetica Light"/>
                            <a:cs typeface="Helvetica Light"/>
                            <a:sym typeface="Helvetica Light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Helvetica Light"/>
                                <a:cs typeface="Helvetica Light"/>
                                <a:sym typeface="Helvetica Light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Helvetica Light"/>
                                <a:cs typeface="Helvetica Light"/>
                                <a:sym typeface="Helvetica Light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Helvetica Light"/>
                                <a:cs typeface="Helvetica Light"/>
                                <a:sym typeface="Helvetica Light"/>
                              </a:rPr>
                              <m:t>=</m:t>
                            </m:r>
                            <m:r>
                              <a:rPr lang="en-US" sz="2400" dirty="0">
                                <a:latin typeface="Cambria Math" panose="02040503050406030204" pitchFamily="18" charset="0"/>
                                <a:ea typeface="Helvetica Light"/>
                                <a:cs typeface="Helvetica Light"/>
                                <a:sym typeface="Helvetica Light"/>
                              </a:rPr>
                              <m:t>“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 panose="02040503050406030204" pitchFamily="18" charset="0"/>
                                <a:ea typeface="Helvetica Light"/>
                                <a:cs typeface="Helvetica Light"/>
                                <a:sym typeface="Helvetica Light"/>
                              </a:rPr>
                              <m:t>hello</m:t>
                            </m:r>
                            <m:r>
                              <a:rPr lang="en-US" sz="2400" dirty="0">
                                <a:latin typeface="Cambria Math" panose="02040503050406030204" pitchFamily="18" charset="0"/>
                                <a:ea typeface="Helvetica Light"/>
                                <a:cs typeface="Helvetica Light"/>
                                <a:sym typeface="Helvetica Light"/>
                              </a:rPr>
                              <m:t>”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Helvetica Light"/>
                              </a:rPr>
                              <m:t>⊕"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Helvetica Light"/>
                              </a:rPr>
                              <m:t>𝑐𝑠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Helvetica Light"/>
                              </a:rPr>
                              <m:t>463“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ea typeface="Helvetica Light"/>
                                <a:cs typeface="Helvetica Light"/>
                                <a:sym typeface="Helvetica Light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>
                  <a:ea typeface="Helvetica Light"/>
                  <a:cs typeface="Helvetica Light"/>
                  <a:sym typeface="Helvetica Light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53" t="-1232" b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Question</a:t>
            </a:r>
            <a:endParaRPr lang="en-US" altLang="en-US" dirty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1EC792-B8E1-4DDE-97FC-7A4268A1F338}" type="slidenum">
              <a:rPr lang="en-US" altLang="zh-CN" sz="16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57400" y="1524000"/>
            <a:ext cx="7924800" cy="1676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463.8.3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Computational Security</a:t>
            </a:r>
            <a:endParaRPr lang="en-US" altLang="en-US" dirty="0"/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Computer Security II</a:t>
            </a:r>
          </a:p>
          <a:p>
            <a:pPr eaLnBrk="1" hangingPunct="1"/>
            <a:r>
              <a:rPr lang="en-US" altLang="en-US" dirty="0"/>
              <a:t>CS463/ECE424</a:t>
            </a:r>
          </a:p>
          <a:p>
            <a:pPr eaLnBrk="1" hangingPunct="1"/>
            <a:r>
              <a:rPr lang="en-US" altLang="en-US" dirty="0"/>
              <a:t>University of Illinois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646703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Kerckhoffs Security Principle</a:t>
            </a:r>
            <a:endParaRPr lang="en-US" dirty="0"/>
          </a:p>
          <a:p>
            <a:pPr lvl="1"/>
            <a:r>
              <a:rPr lang="en-US" dirty="0"/>
              <a:t>“The [cryptosystem] should be, if not theoretically unbreakable, unbreakable in practice.”</a:t>
            </a:r>
          </a:p>
          <a:p>
            <a:pPr lvl="1"/>
            <a:endParaRPr lang="en-US" dirty="0"/>
          </a:p>
          <a:p>
            <a:r>
              <a:rPr lang="en-US" dirty="0"/>
              <a:t>Basic idea: a scheme does not need to be perfectly secret, but only:</a:t>
            </a:r>
          </a:p>
          <a:p>
            <a:pPr lvl="1"/>
            <a:r>
              <a:rPr lang="en-US" dirty="0"/>
              <a:t>Not breakable within a reasonable amount of time</a:t>
            </a:r>
          </a:p>
          <a:p>
            <a:pPr lvl="1"/>
            <a:r>
              <a:rPr lang="en-US" dirty="0"/>
              <a:t>Not breakable with a reasonable probability of success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Computational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82712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require: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Security against </a:t>
            </a:r>
            <a:r>
              <a:rPr lang="en-US" i="1" dirty="0"/>
              <a:t>efficient</a:t>
            </a:r>
            <a:r>
              <a:rPr lang="en-US" dirty="0"/>
              <a:t> an adversary running in a </a:t>
            </a:r>
            <a:r>
              <a:rPr lang="en-US" i="1" dirty="0"/>
              <a:t>feasible amount of time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Adversary may succeed with some </a:t>
            </a:r>
            <a:r>
              <a:rPr lang="en-US" i="1" dirty="0"/>
              <a:t>very small probability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en-US" sz="1800" dirty="0"/>
          </a:p>
          <a:p>
            <a:pPr marL="571500" indent="-514350"/>
            <a:r>
              <a:rPr lang="en-US" dirty="0"/>
              <a:t>We need to precisely define:</a:t>
            </a:r>
          </a:p>
          <a:p>
            <a:pPr marL="971550" lvl="1" indent="-514350"/>
            <a:r>
              <a:rPr lang="en-US" dirty="0"/>
              <a:t>Efficient adversary</a:t>
            </a:r>
          </a:p>
          <a:p>
            <a:pPr marL="971550" lvl="1" indent="-514350"/>
            <a:r>
              <a:rPr lang="en-US" dirty="0"/>
              <a:t>Feasible amount of time</a:t>
            </a:r>
          </a:p>
          <a:p>
            <a:pPr marL="971550" lvl="1" indent="-514350"/>
            <a:r>
              <a:rPr lang="en-US" dirty="0"/>
              <a:t>Very small probability</a:t>
            </a:r>
          </a:p>
          <a:p>
            <a:pPr marL="571500" indent="-514350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917774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common approaches for formalization: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Concrete approach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Asymptotic approach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75699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(Template) Definition: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i="1" dirty="0"/>
                  <a:t>A scheme is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)-secure </a:t>
                </a:r>
                <a:r>
                  <a:rPr lang="en-US" i="1" dirty="0"/>
                  <a:t>if every adversary running for time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/>
                  <a:t> breaks the scheme with probability at most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i="1" dirty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sz="2800" dirty="0"/>
                  <a:t>What does it mean to “break” the scheme?</a:t>
                </a:r>
              </a:p>
              <a:p>
                <a:r>
                  <a:rPr lang="en-US" sz="2800" dirty="0"/>
                  <a:t>What is the time unit?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14" t="-1601" r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93098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(optimal security):</a:t>
                </a:r>
              </a:p>
              <a:p>
                <a:pPr lvl="1"/>
                <a:r>
                  <a:rPr lang="en-US" sz="2400" dirty="0"/>
                  <a:t>Modern encryption schemes with key length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bits and adversary running in time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, are breakable with probability at most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Brute-force attack: try to decrypt using all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keys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It may be useful to think of the time unit as being either:</a:t>
                </a:r>
              </a:p>
              <a:p>
                <a:pPr lvl="2"/>
                <a:r>
                  <a:rPr lang="en-US" sz="2000" dirty="0"/>
                  <a:t>Clock cycle</a:t>
                </a:r>
              </a:p>
              <a:p>
                <a:pPr lvl="2"/>
                <a:r>
                  <a:rPr lang="en-US" sz="2000" dirty="0"/>
                  <a:t>Time to invoke the decryption function</a:t>
                </a:r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14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125352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How to get a feeling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000" dirty="0"/>
              </a:p>
              <a:p>
                <a:r>
                  <a:rPr lang="en-US" sz="2400" dirty="0"/>
                  <a:t>Nowadays, computation on the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barely within reach.</a:t>
                </a:r>
              </a:p>
              <a:p>
                <a:pPr lvl="1"/>
                <a:r>
                  <a:rPr lang="en-US" sz="2000" dirty="0"/>
                  <a:t> A 4GHz computer will take roughly 146 years to execute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sz="2000" dirty="0"/>
                  <a:t> cycles.</a:t>
                </a:r>
              </a:p>
              <a:p>
                <a:pPr lvl="1"/>
                <a:r>
                  <a:rPr lang="en-US" sz="2000" dirty="0"/>
                  <a:t>Parallelization: with 146 such computers it would take only about one year</a:t>
                </a:r>
              </a:p>
              <a:p>
                <a:pPr lvl="1"/>
                <a:endParaRPr lang="en-US" sz="1600" dirty="0"/>
              </a:p>
              <a:p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=128</m:t>
                    </m:r>
                  </m:oMath>
                </a14:m>
                <a:r>
                  <a:rPr lang="en-US" sz="2400" dirty="0"/>
                  <a:t> bits</a:t>
                </a:r>
              </a:p>
              <a:p>
                <a:pPr lvl="1"/>
                <a:r>
                  <a:rPr lang="en-US" sz="2000" dirty="0"/>
                  <a:t>If an adversary runs a 4GHz computer for 146 years can break a modern encryption scheme (e.g., AES) with probability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−64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Is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−64</m:t>
                        </m:r>
                      </m:sup>
                    </m:sSup>
                  </m:oMath>
                </a14:m>
                <a:r>
                  <a:rPr lang="en-US" sz="2000" dirty="0"/>
                  <a:t> small enough?</a:t>
                </a:r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82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635849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What’s the probability of us getting killed by an asteroid impact?</a:t>
                </a:r>
              </a:p>
              <a:p>
                <a:r>
                  <a:rPr lang="en-US" dirty="0" smtClean="0"/>
                  <a:t>On </a:t>
                </a:r>
                <a:r>
                  <a:rPr lang="en-US" dirty="0"/>
                  <a:t>average, an asteroid of mass 40 billion kilograms and 325m diameter can impact earth once every 80’000 years, e.g., 99942 Apophis</a:t>
                </a:r>
              </a:p>
              <a:p>
                <a:r>
                  <a:rPr lang="en-US" dirty="0" smtClean="0"/>
                  <a:t>Probability </a:t>
                </a:r>
                <a:r>
                  <a:rPr lang="en-US" dirty="0"/>
                  <a:t>of impact anywhere on earth at any given second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−41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929" t="-1348" r="-2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Probability of impact on Champaign county at any given second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−59</m:t>
                        </m:r>
                      </m:sup>
                    </m:sSup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US" dirty="0"/>
                  <a:t> times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−64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smtClean="0"/>
                  <a:t>Probability </a:t>
                </a:r>
                <a:r>
                  <a:rPr lang="en-US" dirty="0"/>
                  <a:t>of impact on Champaign county in any given day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−42</m:t>
                        </m:r>
                      </m:sup>
                    </m:sSup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million times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−64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929" t="-1348" r="-1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Asteroid Impact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698558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The approach is useful but we should be careful: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400" dirty="0"/>
                  <a:t>For what values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 can we say the scheme is “secure”?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400" dirty="0"/>
                  <a:t>What are the capabilities of the adversary?</a:t>
                </a:r>
              </a:p>
              <a:p>
                <a:pPr marL="1371600" lvl="2" indent="-514350"/>
                <a:r>
                  <a:rPr lang="en-US" sz="2000" dirty="0"/>
                  <a:t>Hardware: “off-the-shelf” or custom-built?</a:t>
                </a:r>
              </a:p>
              <a:p>
                <a:pPr marL="1371600" lvl="2" indent="-514350"/>
                <a:r>
                  <a:rPr lang="en-US" sz="2000" dirty="0"/>
                  <a:t>Algorithms &amp; Software: “off-the-shelf” or designed for the attack?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400" dirty="0"/>
                  <a:t>What about Moore’s law?</a:t>
                </a:r>
              </a:p>
              <a:p>
                <a:pPr marL="1371600" lvl="2" indent="-514350"/>
                <a:r>
                  <a:rPr lang="en-US" sz="2000" dirty="0"/>
                  <a:t>Computing power doubles every 18 months</a:t>
                </a:r>
              </a:p>
              <a:p>
                <a:pPr marL="1371600" lvl="2" indent="-514350"/>
                <a:r>
                  <a:rPr lang="en-US" sz="2000" dirty="0"/>
                  <a:t>Attack now or later?</a:t>
                </a:r>
              </a:p>
              <a:p>
                <a:pPr marL="1371600" lvl="2" indent="-514350"/>
                <a:r>
                  <a:rPr lang="en-US" sz="2000" dirty="0"/>
                  <a:t>Now: 146 computer (4GHz) run for 1 years to break AES-128 with probability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−64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 marL="1371600" lvl="2" indent="-514350"/>
                <a:r>
                  <a:rPr lang="en-US" sz="2000" dirty="0"/>
                  <a:t>Later (in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18 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64 </m:t>
                    </m:r>
                  </m:oMath>
                </a14:m>
                <a:r>
                  <a:rPr lang="en-US" sz="2000" dirty="0"/>
                  <a:t>months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 = 96 </m:t>
                    </m:r>
                  </m:oMath>
                </a14:m>
                <a:r>
                  <a:rPr lang="en-US" sz="2000" dirty="0"/>
                  <a:t>years): 146 computers (of the future) run for one year to break AES-128 with probability 1.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3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295136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447800"/>
                <a:ext cx="8686800" cy="4800600"/>
              </a:xfrm>
            </p:spPr>
            <p:txBody>
              <a:bodyPr/>
              <a:lstStyle/>
              <a:p>
                <a:r>
                  <a:rPr lang="en-US" dirty="0"/>
                  <a:t>Key-generation algorithm: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Gen</a:t>
                </a:r>
              </a:p>
              <a:p>
                <a:r>
                  <a:rPr lang="en-US" dirty="0"/>
                  <a:t>Encryption algorithm: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Enc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/>
                  <a:t>Decryption algorithm: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Dec</a:t>
                </a:r>
              </a:p>
              <a:p>
                <a:r>
                  <a:rPr lang="en-US" dirty="0"/>
                  <a:t>Key: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cs typeface="Arial" panose="020B0604020202020204" pitchFamily="34" charset="0"/>
                  </a:rPr>
                  <a:t>What should we hide?</a:t>
                </a:r>
              </a:p>
              <a:p>
                <a:pPr lvl="1"/>
                <a:r>
                  <a:rPr lang="en-US" dirty="0">
                    <a:cs typeface="Arial" panose="020B0604020202020204" pitchFamily="34" charset="0"/>
                  </a:rPr>
                  <a:t>Kerckhoffs’ principle: only the key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47800"/>
                <a:ext cx="8686800" cy="4800600"/>
              </a:xfrm>
              <a:blipFill rotWithShape="0">
                <a:blip r:embed="rId2"/>
                <a:stretch>
                  <a:fillRect l="-1614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491122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Basic idea:</a:t>
            </a:r>
          </a:p>
          <a:p>
            <a:pPr lvl="1"/>
            <a:r>
              <a:rPr lang="en-US" sz="2400" dirty="0"/>
              <a:t>Use complexity theory</a:t>
            </a:r>
          </a:p>
          <a:p>
            <a:pPr lvl="1"/>
            <a:r>
              <a:rPr lang="en-US" sz="2400" dirty="0"/>
              <a:t>Running time and success probability of the adversary are </a:t>
            </a:r>
            <a:r>
              <a:rPr lang="en-US" sz="2400" i="1" dirty="0"/>
              <a:t>functions </a:t>
            </a:r>
            <a:r>
              <a:rPr lang="en-US" sz="2400" dirty="0"/>
              <a:t>(of some parameters), not concrete numbers</a:t>
            </a:r>
          </a:p>
          <a:p>
            <a:pPr lvl="1"/>
            <a:endParaRPr lang="en-US" sz="2400" i="1" dirty="0"/>
          </a:p>
          <a:p>
            <a:pPr lvl="1"/>
            <a:r>
              <a:rPr lang="en-US" sz="2400" dirty="0"/>
              <a:t>Formally, we define a security parameter</a:t>
            </a:r>
          </a:p>
          <a:p>
            <a:pPr marL="457200" lvl="1" indent="0">
              <a:buNone/>
            </a:pPr>
            <a:endParaRPr lang="en-US" sz="24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781118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Security parameter:</a:t>
                </a:r>
              </a:p>
              <a:p>
                <a:pPr lvl="1"/>
                <a:r>
                  <a:rPr lang="en-US" sz="2400" dirty="0"/>
                  <a:t>For encryption: the key length, i.e., for encryption with an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-bit key, we say the security parameter is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800" dirty="0"/>
                  <a:t>Efficiency:</a:t>
                </a:r>
              </a:p>
              <a:p>
                <a:pPr lvl="1"/>
                <a:r>
                  <a:rPr lang="en-US" sz="2400" dirty="0"/>
                  <a:t>Honest parties and feasible adversaries runs in PPT (in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).</a:t>
                </a:r>
              </a:p>
              <a:p>
                <a:pPr lvl="1"/>
                <a:r>
                  <a:rPr lang="en-US" sz="2400" dirty="0"/>
                  <a:t>PPT stands for </a:t>
                </a:r>
                <a:r>
                  <a:rPr lang="en-US" sz="2400" i="1" dirty="0"/>
                  <a:t>probabilistic polynomial time</a:t>
                </a:r>
                <a:r>
                  <a:rPr lang="en-US" sz="2400" dirty="0"/>
                  <a:t>, i.e.,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2400" dirty="0"/>
                  <a:t> for some constants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800" dirty="0"/>
                  <a:t>Probability of success:</a:t>
                </a:r>
              </a:p>
              <a:p>
                <a:pPr lvl="1"/>
                <a:r>
                  <a:rPr lang="en-US" sz="2400" dirty="0"/>
                  <a:t>Must be smaller than any inverse polynomial,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2400" dirty="0"/>
                  <a:t> for every constant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. This is called a </a:t>
                </a:r>
                <a:r>
                  <a:rPr lang="en-US" sz="2400" i="1" dirty="0"/>
                  <a:t>negligible</a:t>
                </a:r>
                <a:r>
                  <a:rPr lang="en-US" sz="2400" dirty="0"/>
                  <a:t> probability.</a:t>
                </a:r>
              </a:p>
              <a:p>
                <a:pPr marL="457200" lvl="1" indent="0">
                  <a:buNone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63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095909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Concretely (for large enough values of n):</a:t>
                </a:r>
              </a:p>
              <a:p>
                <a:pPr lvl="1"/>
                <a:r>
                  <a:rPr lang="en-US" dirty="0"/>
                  <a:t>Running times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, and even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1000</m:t>
                        </m:r>
                      </m:sup>
                    </m:sSup>
                  </m:oMath>
                </a14:m>
                <a:r>
                  <a:rPr lang="en-US" dirty="0"/>
                  <a:t> are all feasible.</a:t>
                </a:r>
              </a:p>
              <a:p>
                <a:pPr lvl="1"/>
                <a:r>
                  <a:rPr lang="en-US" dirty="0"/>
                  <a:t>Running times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p>
                    </m:sSup>
                  </m:oMath>
                </a14:m>
                <a:r>
                  <a:rPr lang="en-US" dirty="0"/>
                  <a:t>, and even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are all infeasible.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are all negligible probabilities.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14" t="-1601" r="-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52710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(Template) Definition:</a:t>
            </a:r>
          </a:p>
          <a:p>
            <a:pPr lvl="1"/>
            <a:r>
              <a:rPr lang="en-US" i="1" dirty="0"/>
              <a:t>A scheme is </a:t>
            </a:r>
            <a:r>
              <a:rPr lang="en-US" dirty="0"/>
              <a:t>secure</a:t>
            </a:r>
            <a:r>
              <a:rPr lang="en-US" i="1" dirty="0"/>
              <a:t> if every adversary running in PPT succeeds in breaking the scheme with only negligible probability.</a:t>
            </a:r>
          </a:p>
          <a:p>
            <a:pPr marL="457200" lvl="1" indent="0">
              <a:buNone/>
            </a:pPr>
            <a:endParaRPr lang="en-US" i="1" dirty="0"/>
          </a:p>
          <a:p>
            <a:r>
              <a:rPr lang="en-US" sz="2800" dirty="0"/>
              <a:t>Remarks:</a:t>
            </a:r>
          </a:p>
          <a:p>
            <a:pPr lvl="1"/>
            <a:r>
              <a:rPr lang="en-US" sz="2400" dirty="0"/>
              <a:t>The security only holds for large enough values of the security parameter.</a:t>
            </a:r>
          </a:p>
          <a:p>
            <a:pPr lvl="1"/>
            <a:r>
              <a:rPr lang="en-US" sz="2400" dirty="0"/>
              <a:t>We will use the asymptotic approach in the rest of the lecture.</a:t>
            </a:r>
          </a:p>
          <a:p>
            <a:pPr lvl="1"/>
            <a:endParaRPr lang="en-US" i="1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13418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Example:</a:t>
                </a:r>
              </a:p>
              <a:p>
                <a:pPr lvl="1"/>
                <a:r>
                  <a:rPr lang="en-US" sz="2400" dirty="0"/>
                  <a:t>Take a secure scheme with security parameter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Suppose there is an adversary can break the scheme running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 minutes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40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+40</m:t>
                        </m:r>
                      </m:sup>
                    </m:sSup>
                  </m:oMath>
                </a14:m>
                <a:r>
                  <a:rPr lang="en-US" sz="2400" dirty="0"/>
                  <a:t> is a negligible function, the definition is satisfied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However, if we take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400" dirty="0"/>
                  <a:t>, then the adversary can break the scheme by running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 minutes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≅6</m:t>
                    </m:r>
                  </m:oMath>
                </a14:m>
                <a:r>
                  <a:rPr lang="en-US" sz="2400" dirty="0"/>
                  <a:t> weeks, with probability 1.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63" t="-1232" r="-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36047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Observation: we have relaxed the security in two ways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/>
                  <a:t>We restrict the running time of the adversary to be polynomial (in terms of the security parameter)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/>
                  <a:t>We allow the adversary to successfully break the scheme with some very small (i.e., negligible) probability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514350" indent="-457200"/>
                <a:r>
                  <a:rPr lang="en-US" dirty="0"/>
                  <a:t>Why?</a:t>
                </a:r>
              </a:p>
              <a:p>
                <a:pPr marL="914400" lvl="1" indent="-457200"/>
                <a:r>
                  <a:rPr lang="en-US" dirty="0"/>
                  <a:t>because we are using short keys,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63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14754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447800"/>
                <a:ext cx="8686800" cy="5105400"/>
              </a:xfrm>
            </p:spPr>
            <p:txBody>
              <a:bodyPr/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≪|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, and the adversary is attempting a known-plaintext attack</a:t>
                </a:r>
              </a:p>
              <a:p>
                <a:pPr lvl="1"/>
                <a:r>
                  <a:rPr lang="en-US" sz="2400" dirty="0"/>
                  <a:t>Adversary knows pairs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), such that: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Enc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Adversary can perform a brute-force search: </a:t>
                </a:r>
              </a:p>
              <a:p>
                <a:pPr lvl="2"/>
                <a:r>
                  <a:rPr lang="en-US" sz="2000" dirty="0"/>
                  <a:t>Try all keys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′∈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sz="2000" dirty="0"/>
                  <a:t> until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 panose="02040503050406030204" pitchFamily="18" charset="0"/>
                              </a:rPr>
                              <m:t>Dec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2"/>
                <a:r>
                  <a:rPr lang="en-US" sz="2000" dirty="0"/>
                  <a:t>Success probability is 1 and running time is linear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2"/>
                <a:endParaRPr lang="en-US" sz="2000" dirty="0"/>
              </a:p>
              <a:p>
                <a:pPr lvl="2"/>
                <a:endParaRPr lang="en-US" sz="2000" dirty="0"/>
              </a:p>
              <a:p>
                <a:pPr lvl="2"/>
                <a:endParaRPr lang="en-US" sz="2000" dirty="0"/>
              </a:p>
              <a:p>
                <a:pPr lvl="2"/>
                <a:endParaRPr lang="en-US" sz="2000" dirty="0"/>
              </a:p>
              <a:p>
                <a:pPr marL="914400" lvl="2" indent="0">
                  <a:buNone/>
                </a:pPr>
                <a:endParaRPr lang="en-US" sz="2000" dirty="0"/>
              </a:p>
              <a:p>
                <a:r>
                  <a:rPr lang="en-US" sz="2400" dirty="0"/>
                  <a:t>We want the keyspace the adversary can explore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′⊂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sz="2400" dirty="0"/>
                  <a:t> to be much smaller than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sz="2400" dirty="0"/>
                  <a:t>, i.e.,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 must be super-polynomial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1447800"/>
                <a:ext cx="8686800" cy="5105400"/>
              </a:xfrm>
              <a:blipFill>
                <a:blip r:embed="rId2"/>
                <a:stretch>
                  <a:fillRect l="-982" t="-956" b="-1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grpSp>
        <p:nvGrpSpPr>
          <p:cNvPr id="9" name="Group 8"/>
          <p:cNvGrpSpPr/>
          <p:nvPr/>
        </p:nvGrpSpPr>
        <p:grpSpPr>
          <a:xfrm>
            <a:off x="3100082" y="4038602"/>
            <a:ext cx="5662919" cy="1619279"/>
            <a:chOff x="1576081" y="4038601"/>
            <a:chExt cx="5662919" cy="1619279"/>
          </a:xfrm>
        </p:grpSpPr>
        <p:sp>
          <p:nvSpPr>
            <p:cNvPr id="5" name="Oval 4"/>
            <p:cNvSpPr/>
            <p:nvPr/>
          </p:nvSpPr>
          <p:spPr>
            <a:xfrm>
              <a:off x="1602428" y="4038601"/>
              <a:ext cx="5636572" cy="1619279"/>
            </a:xfrm>
            <a:prstGeom prst="ellipse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76081" y="4219545"/>
                  <a:ext cx="38486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oMath>
                    </m:oMathPara>
                  </a14:m>
                  <a:endParaRPr lang="en-US" sz="2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081" y="4219545"/>
                  <a:ext cx="384862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5410200" y="4419600"/>
              <a:ext cx="1066800" cy="609600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847236" y="4991070"/>
                  <a:ext cx="38486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7236" y="4991070"/>
                  <a:ext cx="38486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635" r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517492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447800"/>
                <a:ext cx="8686800" cy="5105400"/>
              </a:xfrm>
            </p:spPr>
            <p:txBody>
              <a:bodyPr/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≪|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, and the adversary is attempting a known-plaintext attack</a:t>
                </a:r>
              </a:p>
              <a:p>
                <a:pPr lvl="1"/>
                <a:r>
                  <a:rPr lang="en-US" sz="2400" dirty="0"/>
                  <a:t>Adversary knows pairs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), such that: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Enc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Adversary can pick a random key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′∈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sz="2400" dirty="0"/>
                  <a:t> and try to decrypt: </a:t>
                </a:r>
              </a:p>
              <a:p>
                <a:pPr lvl="2"/>
                <a:r>
                  <a:rPr lang="en-US" sz="2000" dirty="0"/>
                  <a:t>If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 panose="02040503050406030204" pitchFamily="18" charset="0"/>
                              </a:rPr>
                              <m:t>Dec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then key is correct with high probability</a:t>
                </a:r>
              </a:p>
              <a:p>
                <a:pPr lvl="2"/>
                <a:r>
                  <a:rPr lang="en-US" sz="2000" dirty="0"/>
                  <a:t>Success probability 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000" dirty="0"/>
                  <a:t> and running time is constant.</a:t>
                </a:r>
              </a:p>
              <a:p>
                <a:pPr lvl="2"/>
                <a:endParaRPr lang="en-US" sz="2000" dirty="0"/>
              </a:p>
              <a:p>
                <a:pPr lvl="2"/>
                <a:endParaRPr lang="en-US" sz="2000" dirty="0"/>
              </a:p>
              <a:p>
                <a:pPr marL="914400" lvl="2" indent="0">
                  <a:buNone/>
                </a:pPr>
                <a:endParaRPr lang="en-US" sz="2000" dirty="0"/>
              </a:p>
              <a:p>
                <a:pPr lvl="1"/>
                <a:r>
                  <a:rPr lang="en-US" sz="2400" dirty="0"/>
                  <a:t>So we must allow for a break with some very small probability (i.e., negligible) and still call the scheme “secure”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1447800"/>
                <a:ext cx="8686800" cy="5105400"/>
              </a:xfrm>
              <a:blipFill>
                <a:blip r:embed="rId2"/>
                <a:stretch>
                  <a:fillRect l="-982" t="-956" r="-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161777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447800"/>
                <a:ext cx="8686800" cy="5029200"/>
              </a:xfrm>
            </p:spPr>
            <p:txBody>
              <a:bodyPr/>
              <a:lstStyle/>
              <a:p>
                <a:r>
                  <a:rPr lang="en-US" sz="2800" dirty="0"/>
                  <a:t>We need to add security parameter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in the definition</a:t>
                </a:r>
              </a:p>
              <a:p>
                <a:endParaRPr lang="en-US" sz="1400" dirty="0"/>
              </a:p>
              <a:p>
                <a:r>
                  <a:rPr lang="en-US" sz="2800" dirty="0"/>
                  <a:t>Key-generation algorithm: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Gen</a:t>
                </a:r>
              </a:p>
              <a:p>
                <a:pPr lvl="1"/>
                <a:r>
                  <a:rPr lang="en-US" sz="2000" dirty="0">
                    <a:cs typeface="Arial" panose="020B0604020202020204" pitchFamily="34" charset="0"/>
                  </a:rPr>
                  <a:t>We get the key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cs typeface="Arial" panose="020B0604020202020204" pitchFamily="34" charset="0"/>
                  </a:rPr>
                  <a:t>by invoking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Gen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cs typeface="Arial" panose="020B0604020202020204" pitchFamily="34" charset="0"/>
                  </a:rPr>
                  <a:t>, we assume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endParaRPr lang="en-US" sz="2000" dirty="0">
                  <a:cs typeface="Arial" panose="020B0604020202020204" pitchFamily="34" charset="0"/>
                </a:endParaRPr>
              </a:p>
              <a:p>
                <a:r>
                  <a:rPr lang="en-US" sz="2800" dirty="0"/>
                  <a:t>Encryption algorithm: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Enc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sz="2000" dirty="0">
                    <a:cs typeface="Arial" panose="020B0604020202020204" pitchFamily="34" charset="0"/>
                  </a:rPr>
                  <a:t>Given a key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sz="2000" dirty="0">
                    <a:cs typeface="Arial" panose="020B0604020202020204" pitchFamily="34" charset="0"/>
                  </a:rPr>
                  <a:t> and a message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Enc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cs typeface="Arial" panose="020B0604020202020204" pitchFamily="34" charset="0"/>
                  </a:rPr>
                  <a:t> returns a </a:t>
                </a:r>
                <a:r>
                  <a:rPr lang="en-US" sz="2000" dirty="0" err="1">
                    <a:cs typeface="Arial" panose="020B0604020202020204" pitchFamily="34" charset="0"/>
                  </a:rPr>
                  <a:t>ciphertext</a:t>
                </a:r>
                <a:r>
                  <a:rPr lang="en-US" sz="20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endParaRPr lang="en-US" sz="2000" dirty="0"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Enc</m:t>
                    </m:r>
                  </m:oMath>
                </a14:m>
                <a:r>
                  <a:rPr lang="en-US" sz="2000" dirty="0">
                    <a:cs typeface="Arial" panose="020B0604020202020204" pitchFamily="34" charset="0"/>
                  </a:rPr>
                  <a:t> may be randomized</a:t>
                </a:r>
              </a:p>
              <a:p>
                <a:r>
                  <a:rPr lang="en-US" sz="2800" dirty="0"/>
                  <a:t>Decryption algorithm: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Dec</a:t>
                </a:r>
              </a:p>
              <a:p>
                <a:pPr lvl="1"/>
                <a:r>
                  <a:rPr lang="en-US" sz="2000" dirty="0">
                    <a:cs typeface="Arial" panose="020B0604020202020204" pitchFamily="34" charset="0"/>
                  </a:rPr>
                  <a:t>Given a key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sz="2000" dirty="0">
                    <a:cs typeface="Arial" panose="020B0604020202020204" pitchFamily="34" charset="0"/>
                  </a:rPr>
                  <a:t> and a </a:t>
                </a:r>
                <a:r>
                  <a:rPr lang="en-US" sz="2000" dirty="0" err="1">
                    <a:cs typeface="Arial" panose="020B0604020202020204" pitchFamily="34" charset="0"/>
                  </a:rPr>
                  <a:t>ciphertext</a:t>
                </a:r>
                <a:r>
                  <a:rPr lang="en-US" sz="20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sz="20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Dec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cs typeface="Arial" panose="020B0604020202020204" pitchFamily="34" charset="0"/>
                  </a:rPr>
                  <a:t> outputs a message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sz="2000" dirty="0">
                    <a:cs typeface="Arial" panose="020B0604020202020204" pitchFamily="34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Dec</m:t>
                    </m:r>
                  </m:oMath>
                </a14:m>
                <a:r>
                  <a:rPr lang="en-US" sz="2000" dirty="0">
                    <a:cs typeface="Arial" panose="020B0604020202020204" pitchFamily="34" charset="0"/>
                  </a:rPr>
                  <a:t> is deterministic</a:t>
                </a:r>
              </a:p>
              <a:p>
                <a:pPr lvl="1"/>
                <a:endParaRPr lang="en-US" sz="1800" dirty="0"/>
              </a:p>
              <a:p>
                <a:r>
                  <a:rPr lang="en-US" sz="2800" dirty="0"/>
                  <a:t>For correctness: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Dec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Enc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sz="2800" dirty="0">
                    <a:cs typeface="Arial" panose="020B0604020202020204" pitchFamily="34" charset="0"/>
                  </a:rPr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1447800"/>
                <a:ext cx="8686800" cy="5029200"/>
              </a:xfrm>
              <a:blipFill>
                <a:blip r:embed="rId2"/>
                <a:stretch>
                  <a:fillRect l="-1263" t="-1212" b="-3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781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Computationally Secure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0566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447800"/>
                <a:ext cx="8686800" cy="5105400"/>
              </a:xfrm>
            </p:spPr>
            <p:txBody>
              <a:bodyPr/>
              <a:lstStyle/>
              <a:p>
                <a:r>
                  <a:rPr lang="en-US" sz="2800" dirty="0"/>
                  <a:t>Adversarial indistinguishability game: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400" dirty="0"/>
                  <a:t>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chooses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400" dirty="0"/>
                  <a:t>Gen outputs random key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, and a random bit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400" dirty="0"/>
                  <a:t> is selected. Then </a:t>
                </a:r>
                <a:r>
                  <a:rPr lang="en-US" sz="2400" dirty="0" err="1"/>
                  <a:t>ciphertext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Enc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sent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400" dirty="0"/>
                  <a:t>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outputs bit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′∈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400" dirty="0"/>
                  <a:t>The output is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otherwise. If the output is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we say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is successful.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sz="1600" dirty="0"/>
              </a:p>
              <a:p>
                <a:r>
                  <a:rPr lang="en-US" sz="2800" dirty="0"/>
                  <a:t>Definition 4 (Equivalent to Def. 1):</a:t>
                </a:r>
              </a:p>
              <a:p>
                <a:pPr lvl="1"/>
                <a:r>
                  <a:rPr lang="en-US" sz="2400" i="1" dirty="0"/>
                  <a:t>An encryption scheme (Gen, </a:t>
                </a:r>
                <a:r>
                  <a:rPr lang="en-US" sz="2400" i="1" dirty="0" err="1"/>
                  <a:t>Enc</a:t>
                </a:r>
                <a:r>
                  <a:rPr lang="en-US" sz="2400" i="1" dirty="0"/>
                  <a:t>, Dec) is </a:t>
                </a:r>
                <a:r>
                  <a:rPr lang="en-US" sz="2400" dirty="0"/>
                  <a:t>perfectly secret</a:t>
                </a:r>
                <a:r>
                  <a:rPr lang="en-US" sz="2400" i="1" dirty="0"/>
                  <a:t> if for </a:t>
                </a:r>
                <a:r>
                  <a:rPr lang="en-US" sz="2400" b="1" i="1" dirty="0"/>
                  <a:t>every</a:t>
                </a:r>
                <a:r>
                  <a:rPr lang="en-US" sz="2400" i="1" dirty="0"/>
                  <a:t>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i="1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successful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457200" lvl="1" indent="0" algn="ctr">
                  <a:buNone/>
                </a:pPr>
                <a:endParaRPr lang="en-US" sz="2400" i="1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1447800"/>
                <a:ext cx="8686800" cy="5105400"/>
              </a:xfrm>
              <a:blipFill>
                <a:blip r:embed="rId2"/>
                <a:stretch>
                  <a:fillRect l="-1263" t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Recall: Perfectly Secret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41770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“A cryptosystem should be secure even if everything about the system, except the key, is public knowledge.” 		</a:t>
            </a:r>
            <a:r>
              <a:rPr lang="en-US" sz="2400" i="1" dirty="0"/>
              <a:t>– </a:t>
            </a:r>
            <a:r>
              <a:rPr lang="en-US" sz="2400" i="1" dirty="0" err="1"/>
              <a:t>Auguste</a:t>
            </a:r>
            <a:r>
              <a:rPr lang="en-US" sz="2400" i="1" dirty="0"/>
              <a:t> Kerckhoffs</a:t>
            </a:r>
          </a:p>
          <a:p>
            <a:endParaRPr lang="en-US" i="1" dirty="0"/>
          </a:p>
          <a:p>
            <a:r>
              <a:rPr lang="en-US" dirty="0"/>
              <a:t>In other words: the security should be based only on the secrecy of the key</a:t>
            </a:r>
          </a:p>
          <a:p>
            <a:pPr lvl="1"/>
            <a:endParaRPr lang="en-US" dirty="0"/>
          </a:p>
          <a:p>
            <a:r>
              <a:rPr lang="en-US" dirty="0"/>
              <a:t>In contrast with the idea of “security by obscurity”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Kerckhoffs’ Principle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982079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Eavesdropper indistinguishability game: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000" dirty="0"/>
                  <a:t>Adversary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/>
                  <a:t> is given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and chooses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000" dirty="0"/>
                  <a:t> of the same length.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Gen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000" dirty="0"/>
                  <a:t> outputs random key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, and a random bit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/>
                  <a:t> is selected.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Enc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called the </a:t>
                </a:r>
                <a:r>
                  <a:rPr lang="en-US" sz="2000" i="1" dirty="0"/>
                  <a:t>challenge </a:t>
                </a:r>
                <a:r>
                  <a:rPr lang="en-US" sz="2000" i="1" dirty="0" err="1"/>
                  <a:t>ciphertext</a:t>
                </a:r>
                <a:r>
                  <a:rPr lang="en-US" sz="2000" dirty="0"/>
                  <a:t>, is sent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000" dirty="0"/>
                  <a:t>Adversary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/>
                  <a:t> outputs bit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′∈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000" dirty="0"/>
                  <a:t>The output is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otherwise. If the output is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we say adversary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/>
                  <a:t> is successful.</a:t>
                </a:r>
              </a:p>
              <a:p>
                <a:pPr marL="457200" lvl="1" indent="0">
                  <a:buNone/>
                </a:pPr>
                <a:endParaRPr lang="en-US" sz="1600" dirty="0"/>
              </a:p>
              <a:p>
                <a:r>
                  <a:rPr lang="en-US" sz="2400" dirty="0"/>
                  <a:t>Definition:</a:t>
                </a:r>
              </a:p>
              <a:p>
                <a:pPr lvl="1"/>
                <a:r>
                  <a:rPr lang="en-US" sz="2000" i="1" dirty="0"/>
                  <a:t>An encryption scheme (</a:t>
                </a:r>
                <a:r>
                  <a:rPr lang="en-US" sz="2000" dirty="0"/>
                  <a:t>Gen, </a:t>
                </a:r>
                <a:r>
                  <a:rPr lang="en-US" sz="2000" dirty="0" err="1"/>
                  <a:t>Enc</a:t>
                </a:r>
                <a:r>
                  <a:rPr lang="en-US" sz="2000" dirty="0"/>
                  <a:t>, Dec</a:t>
                </a:r>
                <a:r>
                  <a:rPr lang="en-US" sz="2000" i="1" dirty="0"/>
                  <a:t>) has </a:t>
                </a:r>
                <a:r>
                  <a:rPr lang="en-US" sz="2000" dirty="0"/>
                  <a:t>indistinguishable encryption (in the presence of an eavesdropper)</a:t>
                </a:r>
                <a:r>
                  <a:rPr lang="en-US" sz="2000" i="1" dirty="0"/>
                  <a:t> if for </a:t>
                </a:r>
                <a:r>
                  <a:rPr lang="en-US" sz="2000" b="1" i="1" dirty="0"/>
                  <a:t>all PPT </a:t>
                </a:r>
                <a:r>
                  <a:rPr lang="en-US" sz="2000" i="1" dirty="0"/>
                  <a:t>adversaries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i="1" dirty="0"/>
                  <a:t> there exists a negligible function </a:t>
                </a:r>
                <a:r>
                  <a:rPr lang="en-US" sz="2000" dirty="0" err="1"/>
                  <a:t>negl</a:t>
                </a:r>
                <a:r>
                  <a:rPr lang="en-US" sz="2000" i="1" dirty="0"/>
                  <a:t> such that: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[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successful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skw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negl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457200" lvl="1" indent="0" algn="ctr">
                  <a:buNone/>
                </a:pPr>
                <a:endParaRPr lang="en-US" sz="2000" i="1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2" t="-985" r="-982" b="-18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2600" y="152400"/>
            <a:ext cx="7239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Computationally Secure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403717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57400" y="1524000"/>
            <a:ext cx="7924800" cy="1676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463.8.4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Pseudorandom Generators</a:t>
            </a:r>
            <a:endParaRPr lang="en-US" altLang="en-US" dirty="0"/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Computer Security II</a:t>
            </a:r>
          </a:p>
          <a:p>
            <a:pPr eaLnBrk="1" hangingPunct="1"/>
            <a:r>
              <a:rPr lang="en-US" altLang="en-US" dirty="0"/>
              <a:t>CS463/ECE424</a:t>
            </a:r>
          </a:p>
          <a:p>
            <a:pPr eaLnBrk="1" hangingPunct="1"/>
            <a:r>
              <a:rPr lang="en-US" altLang="en-US" dirty="0"/>
              <a:t>University of Illinois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60168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Roughly speaking, a pseudorandom string “looks” random as long as the “looking” entity runs in PPT.</a:t>
            </a:r>
          </a:p>
          <a:p>
            <a:pPr lvl="1"/>
            <a:r>
              <a:rPr lang="en-US" sz="2400" dirty="0"/>
              <a:t>Any PPT algorithm cannot distinguish between a truly random string and a pseudorandom string.</a:t>
            </a:r>
          </a:p>
          <a:p>
            <a:endParaRPr lang="en-US" sz="2800" dirty="0"/>
          </a:p>
          <a:p>
            <a:r>
              <a:rPr lang="en-US" sz="2800" dirty="0"/>
              <a:t>Remarks:</a:t>
            </a:r>
          </a:p>
          <a:p>
            <a:pPr lvl="1"/>
            <a:r>
              <a:rPr lang="en-US" sz="2400" dirty="0"/>
              <a:t>Pseudorandomness is a computational relaxation of randomness</a:t>
            </a:r>
          </a:p>
          <a:p>
            <a:pPr lvl="1"/>
            <a:r>
              <a:rPr lang="en-US" sz="2400" dirty="0"/>
              <a:t>If we say a string is pseudorandom we really mean: the process generating this string is pseudorandom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Pseudorandomness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780988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Intuition:</a:t>
            </a:r>
          </a:p>
          <a:p>
            <a:pPr lvl="1"/>
            <a:r>
              <a:rPr lang="en-US" sz="2400" dirty="0"/>
              <a:t>With the one-time pad, the </a:t>
            </a:r>
            <a:r>
              <a:rPr lang="en-US" sz="2400" dirty="0" err="1"/>
              <a:t>ciphertext</a:t>
            </a:r>
            <a:r>
              <a:rPr lang="en-US" sz="2400" dirty="0"/>
              <a:t> was truly random because the key was picked uniformly at random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If we use </a:t>
            </a:r>
            <a:r>
              <a:rPr lang="en-US" sz="2400" dirty="0" err="1"/>
              <a:t>pseudorandomness</a:t>
            </a:r>
            <a:r>
              <a:rPr lang="en-US" sz="2400" dirty="0"/>
              <a:t> we can make the </a:t>
            </a:r>
            <a:r>
              <a:rPr lang="en-US" sz="2400" dirty="0" err="1"/>
              <a:t>ciphertext</a:t>
            </a:r>
            <a:r>
              <a:rPr lang="en-US" sz="2400" dirty="0"/>
              <a:t> look random to any PPT adversary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If we can generate a long pseudorandom string from a small truly random seed, a small key will suffice</a:t>
            </a:r>
          </a:p>
          <a:p>
            <a:pPr lvl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858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Pseudorandomness &amp;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07004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Roughly speaking:</a:t>
                </a:r>
              </a:p>
              <a:p>
                <a:pPr lvl="1"/>
                <a:r>
                  <a:rPr lang="en-US" sz="2000" dirty="0"/>
                  <a:t>A PRG is a deterministic algorithm that receives a short truly random seed and stretches it into a long pseudorandom string.</a:t>
                </a:r>
              </a:p>
              <a:p>
                <a:pPr lvl="1"/>
                <a:r>
                  <a:rPr lang="en-US" sz="2000" dirty="0"/>
                  <a:t>In other words, a PRG uses a small amount of true randomness in order to generate a large amount of </a:t>
                </a:r>
                <a:r>
                  <a:rPr lang="en-US" sz="2000" dirty="0" err="1"/>
                  <a:t>pseudorandomness</a:t>
                </a:r>
                <a:r>
                  <a:rPr lang="en-US" sz="20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To formally define PRGs, we will need the notion of distinguishers</a:t>
                </a:r>
              </a:p>
              <a:p>
                <a:pPr lvl="1"/>
                <a:r>
                  <a:rPr lang="en-US" sz="2000" dirty="0"/>
                  <a:t>A distinguisher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an algorithm which receives an input string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and outputs a bit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/>
                  <a:t>. Its goal is to determine whether its input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is random string.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82" t="-985" r="-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9342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Pseudorandom Generators (PRGs)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50745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Definition:</a:t>
                </a:r>
              </a:p>
              <a:p>
                <a:pPr lvl="1"/>
                <a:r>
                  <a:rPr lang="en-US" sz="2400" i="1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i="1" dirty="0"/>
                  <a:t>be a polynomial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i="1" dirty="0"/>
                  <a:t> be a deterministic </a:t>
                </a:r>
                <a:r>
                  <a:rPr lang="en-US" sz="2400" i="1" dirty="0" smtClean="0"/>
                  <a:t>polynomial-time </a:t>
                </a:r>
                <a:r>
                  <a:rPr lang="en-US" sz="2400" i="1" dirty="0"/>
                  <a:t>algorithm such that for any input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i="1" dirty="0"/>
                  <a:t> outputs a string of length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i="1" dirty="0"/>
                  <a:t>.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i="1" dirty="0"/>
                  <a:t> is a </a:t>
                </a:r>
                <a:r>
                  <a:rPr lang="en-US" sz="2400" dirty="0"/>
                  <a:t>pseudorandom generator </a:t>
                </a:r>
                <a:r>
                  <a:rPr lang="en-US" sz="2400" i="1" dirty="0"/>
                  <a:t>if: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sz="2000" i="1" dirty="0"/>
                  <a:t>(Expansion) For every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i="1" dirty="0"/>
                  <a:t>, we have: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i="1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sz="2000" i="1" dirty="0"/>
                  <a:t>(Pseudorandomness) For all PPT distinguishers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i="1" dirty="0"/>
                  <a:t>, there exist a negligible function </a:t>
                </a:r>
                <a:r>
                  <a:rPr lang="en-US" sz="2000" dirty="0" err="1"/>
                  <a:t>negl</a:t>
                </a:r>
                <a:r>
                  <a:rPr lang="en-US" sz="2000" i="1" dirty="0"/>
                  <a:t> such that: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endParaRPr lang="en-US" sz="2000" i="1" dirty="0"/>
              </a:p>
              <a:p>
                <a:pPr marL="1371600" lvl="3" indent="0">
                  <a:buNone/>
                </a:pPr>
                <a:r>
                  <a:rPr lang="en-US" i="1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 dirty="0"/>
                  <a:t> are chosen uniformly at random.</a:t>
                </a:r>
              </a:p>
              <a:p>
                <a:pPr marL="1371600" lvl="3" indent="0"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is called the expansion factor.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7" t="-1232" r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86200" y="3886200"/>
                <a:ext cx="4944813" cy="347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negl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886200"/>
                <a:ext cx="4944813" cy="347403"/>
              </a:xfrm>
              <a:prstGeom prst="rect">
                <a:avLst/>
              </a:prstGeom>
              <a:blipFill>
                <a:blip r:embed="rId4"/>
                <a:stretch>
                  <a:fillRect r="-247" b="-26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53314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447800"/>
                <a:ext cx="8686800" cy="5029200"/>
              </a:xfrm>
            </p:spPr>
            <p:txBody>
              <a:bodyPr/>
              <a:lstStyle/>
              <a:p>
                <a:r>
                  <a:rPr lang="en-US" sz="2800" dirty="0"/>
                  <a:t>How random is the output of a PRG?</a:t>
                </a:r>
              </a:p>
              <a:p>
                <a:pPr lvl="1"/>
                <a:r>
                  <a:rPr lang="en-US" sz="2000" dirty="0"/>
                  <a:t>Suppose we have a PRG with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The seed is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bit long but the output is a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bit string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Probability that a random output string is in the range of 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1447800"/>
                <a:ext cx="8686800" cy="5029200"/>
              </a:xfrm>
              <a:blipFill>
                <a:blip r:embed="rId3"/>
                <a:stretch>
                  <a:fillRect l="-1263" t="-1212" b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grpSp>
        <p:nvGrpSpPr>
          <p:cNvPr id="31" name="Group 30"/>
          <p:cNvGrpSpPr/>
          <p:nvPr/>
        </p:nvGrpSpPr>
        <p:grpSpPr>
          <a:xfrm>
            <a:off x="2259190" y="2971801"/>
            <a:ext cx="7673620" cy="2803483"/>
            <a:chOff x="632180" y="3216317"/>
            <a:chExt cx="7673620" cy="2803483"/>
          </a:xfrm>
        </p:grpSpPr>
        <p:sp>
          <p:nvSpPr>
            <p:cNvPr id="5" name="Oval 4"/>
            <p:cNvSpPr/>
            <p:nvPr/>
          </p:nvSpPr>
          <p:spPr>
            <a:xfrm>
              <a:off x="1105822" y="3759241"/>
              <a:ext cx="1216971" cy="1962152"/>
            </a:xfrm>
            <a:prstGeom prst="ellipse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32180" y="3216317"/>
              <a:ext cx="1082127" cy="520989"/>
              <a:chOff x="1034574" y="3046511"/>
              <a:chExt cx="1082127" cy="5209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447800" y="3290501"/>
                    <a:ext cx="6689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7800" y="3290501"/>
                    <a:ext cx="668901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90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TextBox 7"/>
              <p:cNvSpPr txBox="1"/>
              <p:nvPr/>
            </p:nvSpPr>
            <p:spPr>
              <a:xfrm>
                <a:off x="1034574" y="3046511"/>
                <a:ext cx="7476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seed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081915" y="3236448"/>
              <a:ext cx="1223885" cy="569011"/>
              <a:chOff x="6477000" y="3046511"/>
              <a:chExt cx="1223885" cy="47543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934200" y="3290501"/>
                    <a:ext cx="766685" cy="2314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4200" y="3290501"/>
                    <a:ext cx="766685" cy="23144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222" r="-24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TextBox 9"/>
              <p:cNvSpPr txBox="1"/>
              <p:nvPr/>
            </p:nvSpPr>
            <p:spPr>
              <a:xfrm>
                <a:off x="6477000" y="3046511"/>
                <a:ext cx="747676" cy="257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output</a:t>
                </a:r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4360108" y="3470076"/>
              <a:ext cx="3581400" cy="2549724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37579" y="4101396"/>
              <a:ext cx="1519429" cy="1277841"/>
            </a:xfrm>
            <a:prstGeom prst="ellipse">
              <a:avLst/>
            </a:prstGeom>
            <a:ln w="571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1942244" y="4746428"/>
              <a:ext cx="3728053" cy="111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179008" y="4454569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i="1" dirty="0">
                  <a:latin typeface="Cambria" panose="02040503050406030204" pitchFamily="18" charset="0"/>
                </a:rPr>
                <a:t>G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904080" y="4731067"/>
              <a:ext cx="72022" cy="854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502608" y="5140369"/>
              <a:ext cx="72022" cy="854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605962" y="4107850"/>
              <a:ext cx="79770" cy="671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657597" y="4702213"/>
              <a:ext cx="72022" cy="854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0931" y="4478794"/>
              <a:ext cx="72022" cy="854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976173" y="4888559"/>
              <a:ext cx="72022" cy="854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238199" y="4008715"/>
              <a:ext cx="72022" cy="854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931608" y="5078832"/>
              <a:ext cx="72022" cy="854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737074" y="5598352"/>
              <a:ext cx="72022" cy="854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426901" y="4230901"/>
              <a:ext cx="72022" cy="854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019932" y="5059269"/>
              <a:ext cx="72022" cy="854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45029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Do PRGs exist?</a:t>
                </a:r>
              </a:p>
              <a:p>
                <a:pPr lvl="1"/>
                <a:r>
                  <a:rPr lang="en-US" sz="2400" dirty="0"/>
                  <a:t>We do not know</a:t>
                </a:r>
              </a:p>
              <a:p>
                <a:pPr lvl="1"/>
                <a:r>
                  <a:rPr lang="en-US" sz="2400" dirty="0"/>
                  <a:t>We believe they do exist: under the assumption that one-way functions exist, we can construct PRGs.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One-way functions are functions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, for which it is easy to compute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but hard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3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of PRGs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81230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be a PRG with expansion factor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Let key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, message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, and </a:t>
                </a:r>
                <a:r>
                  <a:rPr lang="en-US" sz="2400" dirty="0" err="1"/>
                  <a:t>ciphertext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bits;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are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ℓ(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bits</a:t>
                </a:r>
              </a:p>
              <a:p>
                <a:pPr lvl="1"/>
                <a:endParaRPr lang="en-US" sz="2000" dirty="0"/>
              </a:p>
              <a:p>
                <a:r>
                  <a:rPr lang="en-US" sz="2800" dirty="0"/>
                  <a:t>Gen: </a:t>
                </a:r>
              </a:p>
              <a:p>
                <a:pPr lvl="1"/>
                <a:r>
                  <a:rPr lang="en-US" sz="2000" dirty="0"/>
                  <a:t>Generate a uniformly random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-bit key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, i.e.,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800" dirty="0" err="1"/>
                  <a:t>Enc</a:t>
                </a:r>
                <a:r>
                  <a:rPr lang="en-US" sz="2800" dirty="0"/>
                  <a:t>: </a:t>
                </a:r>
              </a:p>
              <a:p>
                <a:pPr lvl="1"/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)⨁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  <a:p>
                <a:r>
                  <a:rPr lang="en-US" sz="2800" dirty="0"/>
                  <a:t>Dec: </a:t>
                </a:r>
              </a:p>
              <a:p>
                <a:pPr lvl="1"/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)⨁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63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Secure Fixed-Length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46005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Theorem:</a:t>
                </a:r>
              </a:p>
              <a:p>
                <a:pPr lvl="1"/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PRG, then the fixed-length encryption scheme is secure, i.e., it has indistinguishable encryptions in the presence of an eavesdropper.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Proof (by reduction):</a:t>
                </a:r>
              </a:p>
              <a:p>
                <a:pPr lvl="1"/>
                <a:r>
                  <a:rPr lang="en-US" sz="2400" dirty="0"/>
                  <a:t>We will show that if an adversary can break our fixed-length encryption scheme, then we can construct a distinguisher, i.e., an algorithm which can distinguish output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from a truly random string.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63" t="-1232" r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Fixed-Length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487595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Easier to exchange a (short) key than maintain secrecy of the algorithms</a:t>
            </a:r>
          </a:p>
          <a:p>
            <a:endParaRPr lang="en-US" dirty="0"/>
          </a:p>
          <a:p>
            <a:r>
              <a:rPr lang="en-US" dirty="0"/>
              <a:t>If key is leaked, it can be changed easily, whereas changing algorithms is cumbersome.</a:t>
            </a:r>
          </a:p>
          <a:p>
            <a:pPr lvl="1"/>
            <a:r>
              <a:rPr lang="en-US" dirty="0"/>
              <a:t>(Good practice to change key periodically.)</a:t>
            </a:r>
          </a:p>
          <a:p>
            <a:pPr lvl="1"/>
            <a:endParaRPr lang="en-US" dirty="0"/>
          </a:p>
          <a:p>
            <a:r>
              <a:rPr lang="en-US" dirty="0"/>
              <a:t>Everyone uses the same algorithms, and different parties can use different keys to communicate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Kerckhoffs’ Principle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686115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If we replace our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with a truly random generator, then our scheme is identical to the one-time pad.</a:t>
                </a:r>
              </a:p>
              <a:p>
                <a:pPr lvl="1"/>
                <a:r>
                  <a:rPr lang="en-US" sz="2000" dirty="0"/>
                  <a:t>And so no adversary can succeed with probability better other than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So, if a PPT adversary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can break the fixed-length encryption scheme, then the adversary </a:t>
                </a:r>
                <a:r>
                  <a:rPr lang="en-US" sz="2400" b="1" dirty="0"/>
                  <a:t>must be</a:t>
                </a:r>
                <a:r>
                  <a:rPr lang="en-US" sz="2400" dirty="0"/>
                  <a:t> implicitly distinguishing the output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from a truly random string.</a:t>
                </a:r>
              </a:p>
              <a:p>
                <a:pPr lvl="1"/>
                <a:r>
                  <a:rPr lang="en-US" sz="2000" dirty="0"/>
                  <a:t>This is the key part of the proof, where we construct a distinguisher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using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This implies that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not a PRG, which contradicts our starting assumption.</a:t>
                </a:r>
              </a:p>
              <a:p>
                <a:r>
                  <a:rPr lang="en-US" sz="2400" dirty="0"/>
                  <a:t>Therefore, the scheme is secure.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2" t="-985" r="-2105" b="-3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(Sketch)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48629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Eavesdropper indistinguishability game: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000" dirty="0"/>
                  <a:t>Adversary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/>
                  <a:t> is given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and chooses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000" dirty="0"/>
                  <a:t> of the same length.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Gen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000" dirty="0"/>
                  <a:t> outputs random key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, and a random bit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/>
                  <a:t> is selected.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Enc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called the </a:t>
                </a:r>
                <a:r>
                  <a:rPr lang="en-US" sz="2000" i="1" dirty="0"/>
                  <a:t>challenge </a:t>
                </a:r>
                <a:r>
                  <a:rPr lang="en-US" sz="2000" i="1" dirty="0" err="1"/>
                  <a:t>ciphertext</a:t>
                </a:r>
                <a:r>
                  <a:rPr lang="en-US" sz="2000" dirty="0"/>
                  <a:t>, is sent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000" dirty="0"/>
                  <a:t>Adversary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/>
                  <a:t> outputs bit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′∈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000" dirty="0"/>
                  <a:t>The output is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otherwise. If the output is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we say adversary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/>
                  <a:t> is successful.</a:t>
                </a:r>
              </a:p>
              <a:p>
                <a:pPr marL="457200" lvl="1" indent="0">
                  <a:buNone/>
                </a:pPr>
                <a:endParaRPr lang="en-US" sz="1600" dirty="0"/>
              </a:p>
              <a:p>
                <a:r>
                  <a:rPr lang="en-US" sz="2400" dirty="0"/>
                  <a:t>Definition:</a:t>
                </a:r>
              </a:p>
              <a:p>
                <a:pPr lvl="1"/>
                <a:r>
                  <a:rPr lang="en-US" sz="2000" i="1" dirty="0"/>
                  <a:t>An encryption scheme (</a:t>
                </a:r>
                <a:r>
                  <a:rPr lang="en-US" sz="2000" dirty="0"/>
                  <a:t>Gen, </a:t>
                </a:r>
                <a:r>
                  <a:rPr lang="en-US" sz="2000" dirty="0" err="1"/>
                  <a:t>Enc</a:t>
                </a:r>
                <a:r>
                  <a:rPr lang="en-US" sz="2000" dirty="0"/>
                  <a:t>, Dec</a:t>
                </a:r>
                <a:r>
                  <a:rPr lang="en-US" sz="2000" i="1" dirty="0"/>
                  <a:t>) has </a:t>
                </a:r>
                <a:r>
                  <a:rPr lang="en-US" sz="2000" dirty="0"/>
                  <a:t>indistinguishable encryption (in the presence of an eavesdropper)</a:t>
                </a:r>
                <a:r>
                  <a:rPr lang="en-US" sz="2000" i="1" dirty="0"/>
                  <a:t> if for </a:t>
                </a:r>
                <a:r>
                  <a:rPr lang="en-US" sz="2000" b="1" i="1" dirty="0"/>
                  <a:t>all PPT </a:t>
                </a:r>
                <a:r>
                  <a:rPr lang="en-US" sz="2000" i="1" dirty="0"/>
                  <a:t>adversaries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i="1" dirty="0"/>
                  <a:t> there exists a negligible function </a:t>
                </a:r>
                <a:r>
                  <a:rPr lang="en-US" sz="2000" dirty="0" err="1"/>
                  <a:t>negl</a:t>
                </a:r>
                <a:r>
                  <a:rPr lang="en-US" sz="2000" i="1" dirty="0"/>
                  <a:t> such that: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[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successful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skw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negl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457200" lvl="1" indent="0" algn="ctr">
                  <a:buNone/>
                </a:pPr>
                <a:endParaRPr lang="en-US" sz="2000" i="1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2" t="-985" r="-982" b="-18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2600" y="152400"/>
            <a:ext cx="7239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Computationally Secure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96209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We are given a PPT adversary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r>
                  <a:rPr lang="en-US" sz="2800" dirty="0"/>
                  <a:t>Distinguisher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lvl="1"/>
                <a:r>
                  <a:rPr lang="en-US" sz="2400" dirty="0"/>
                  <a:t>On input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/>
                  <a:t>, do the following: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sz="2000" dirty="0"/>
                  <a:t>Run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to obtain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sz="2000" dirty="0">
                    <a:ea typeface="Cambria Math" panose="02040503050406030204" pitchFamily="18" charset="0"/>
                  </a:rPr>
                  <a:t>Select </a:t>
                </a:r>
                <a:r>
                  <a:rPr lang="en-US" sz="2000" dirty="0"/>
                  <a:t>a random bit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and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sz="2000" dirty="0">
                    <a:ea typeface="Cambria Math" panose="02040503050406030204" pitchFamily="18" charset="0"/>
                  </a:rPr>
                  <a:t>Send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ciphertext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and obtain bit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’. </a:t>
                </a:r>
                <a:r>
                  <a:rPr lang="en-US" sz="2000" dirty="0"/>
                  <a:t>Output is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otherwise</a:t>
                </a:r>
              </a:p>
              <a:p>
                <a:pPr marL="914400" lvl="2" indent="0">
                  <a:buNone/>
                </a:pPr>
                <a:endParaRPr lang="en-US" sz="1400" dirty="0"/>
              </a:p>
              <a:p>
                <a:r>
                  <a:rPr lang="en-US" sz="2400" dirty="0"/>
                  <a:t>Observation:</a:t>
                </a:r>
              </a:p>
              <a:p>
                <a:pPr lvl="1"/>
                <a:r>
                  <a:rPr lang="en-US" sz="20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a random string then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being run against the one-time pad, and so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will be successful with probability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for some key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</m:e>
                        </m:func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successful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63" t="-1232" b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54735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White Board Picture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C56CF1-0125-43B3-A4BA-81C891B48C75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371600"/>
            <a:ext cx="1208042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1917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Jonathan Katz, and Yehuda Lindell. "Introduction to modern cryptography." CRC Press, 2014. </a:t>
            </a:r>
            <a:r>
              <a:rPr lang="en-US" sz="2800" dirty="0" smtClean="0"/>
              <a:t>First half of Chapter 3 (up to Theorem 3.18)</a:t>
            </a:r>
            <a:endParaRPr lang="en-US" altLang="en-US" sz="2800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References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CA1499-7B6C-4D64-A806-6EC45A2DEF8E}" type="slidenum">
              <a:rPr lang="en-US" altLang="zh-CN" sz="16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zh-CN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72967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52600" y="1447801"/>
            <a:ext cx="4268788" cy="6397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sz="half" idx="2"/>
          </p:nvPr>
        </p:nvSpPr>
        <p:spPr>
          <a:xfrm>
            <a:off x="1752600" y="2087564"/>
            <a:ext cx="4268788" cy="4313237"/>
          </a:xfrm>
        </p:spPr>
        <p:txBody>
          <a:bodyPr/>
          <a:lstStyle/>
          <a:p>
            <a:r>
              <a:rPr lang="en-US" altLang="en-US" dirty="0" smtClean="0"/>
              <a:t>Physics-envy is counterproductive; seeking “laws of cybersecurity” similar to physics is likely to be a fruitless search.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6169026" y="1447801"/>
            <a:ext cx="4270375" cy="6397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T6</a:t>
            </a:r>
            <a:endParaRPr lang="en-US" dirty="0"/>
          </a:p>
        </p:txBody>
      </p:sp>
      <p:sp>
        <p:nvSpPr>
          <p:cNvPr id="13317" name="Content Placeholder 4"/>
          <p:cNvSpPr>
            <a:spLocks noGrp="1"/>
          </p:cNvSpPr>
          <p:nvPr>
            <p:ph sz="quarter" idx="4"/>
          </p:nvPr>
        </p:nvSpPr>
        <p:spPr>
          <a:xfrm>
            <a:off x="6169026" y="2087564"/>
            <a:ext cx="4270375" cy="4313237"/>
          </a:xfrm>
        </p:spPr>
        <p:txBody>
          <a:bodyPr/>
          <a:lstStyle/>
          <a:p>
            <a:r>
              <a:rPr lang="en-US" altLang="en-US" smtClean="0"/>
              <a:t>Crypto-envy is counterproductive; many areas of security, including those involving empirical research, are less amenable to formal treatment or mathematical role models.</a:t>
            </a:r>
          </a:p>
        </p:txBody>
      </p:sp>
      <p:sp>
        <p:nvSpPr>
          <p:cNvPr id="1331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Science of Security</a:t>
            </a:r>
          </a:p>
        </p:txBody>
      </p:sp>
      <p:sp>
        <p:nvSpPr>
          <p:cNvPr id="13319" name="Slide Number Placeholder 6"/>
          <p:cNvSpPr>
            <a:spLocks noGrp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6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6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6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6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B33C369E-E410-471A-9AEF-22C742AE5CA3}" type="slidenum">
              <a:rPr lang="en-US" altLang="zh-CN" sz="1600">
                <a:solidFill>
                  <a:schemeClr val="bg1"/>
                </a:solidFill>
                <a:latin typeface="Calibri" panose="020F0502020204030204" pitchFamily="34" charset="0"/>
              </a:rPr>
              <a:pPr/>
              <a:t>75</a:t>
            </a:fld>
            <a:endParaRPr lang="en-US" altLang="zh-CN" sz="16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5105400"/>
            <a:ext cx="93265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Herley</a:t>
            </a:r>
            <a:r>
              <a:rPr lang="en-US" sz="2000" dirty="0"/>
              <a:t>, Cormac, and Paul C. Van </a:t>
            </a:r>
            <a:r>
              <a:rPr lang="en-US" sz="2000" dirty="0" err="1"/>
              <a:t>Oorschot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"</a:t>
            </a:r>
            <a:r>
              <a:rPr lang="en-US" sz="2000" dirty="0" err="1"/>
              <a:t>Sok</a:t>
            </a:r>
            <a:r>
              <a:rPr lang="en-US" sz="2000" dirty="0"/>
              <a:t>: Science, security and the elusive goal of security as a scientific pursuit." </a:t>
            </a:r>
            <a:endParaRPr lang="en-US" sz="2000" dirty="0" smtClean="0"/>
          </a:p>
          <a:p>
            <a:r>
              <a:rPr lang="en-US" sz="2000" dirty="0" smtClean="0"/>
              <a:t>In</a:t>
            </a:r>
            <a:r>
              <a:rPr lang="en-US" sz="2000" dirty="0"/>
              <a:t> </a:t>
            </a:r>
            <a:r>
              <a:rPr lang="en-US" sz="2000" i="1" dirty="0"/>
              <a:t>2017 IEEE Symposium on Security and Privacy (SP)</a:t>
            </a:r>
            <a:r>
              <a:rPr lang="en-US" sz="2000" dirty="0"/>
              <a:t>, pp. 99-120. IEEE, 2017.</a:t>
            </a:r>
          </a:p>
        </p:txBody>
      </p:sp>
    </p:spTree>
    <p:extLst>
      <p:ext uri="{BB962C8B-B14F-4D97-AF65-F5344CB8AC3E}">
        <p14:creationId xmlns:p14="http://schemas.microsoft.com/office/powerpoint/2010/main" val="369711883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scrutiny increases confidence in the strength of the algorithms</a:t>
            </a:r>
          </a:p>
          <a:p>
            <a:endParaRPr lang="en-US" dirty="0"/>
          </a:p>
          <a:p>
            <a:r>
              <a:rPr lang="en-US" dirty="0"/>
              <a:t>Better if “ethical hackers</a:t>
            </a:r>
            <a:r>
              <a:rPr lang="en-US"/>
              <a:t>” </a:t>
            </a:r>
            <a:r>
              <a:rPr lang="en-US" smtClean="0"/>
              <a:t>reveal </a:t>
            </a:r>
            <a:r>
              <a:rPr lang="en-US" dirty="0"/>
              <a:t>flaws</a:t>
            </a:r>
          </a:p>
          <a:p>
            <a:endParaRPr lang="en-US" dirty="0"/>
          </a:p>
          <a:p>
            <a:r>
              <a:rPr lang="en-US" dirty="0"/>
              <a:t>If cryptosystems are secret, they can be reverse-engineered</a:t>
            </a:r>
          </a:p>
          <a:p>
            <a:endParaRPr lang="en-US" dirty="0"/>
          </a:p>
          <a:p>
            <a:r>
              <a:rPr lang="en-US" dirty="0"/>
              <a:t>Standards can be established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cryptographic designs?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34152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Ciphertext</a:t>
            </a:r>
            <a:r>
              <a:rPr lang="en-US" dirty="0"/>
              <a:t>-only attacks</a:t>
            </a:r>
          </a:p>
          <a:p>
            <a:pPr>
              <a:lnSpc>
                <a:spcPct val="150000"/>
              </a:lnSpc>
            </a:pPr>
            <a:r>
              <a:rPr lang="en-US" dirty="0"/>
              <a:t>Known-plaintext attacks</a:t>
            </a:r>
          </a:p>
          <a:p>
            <a:pPr>
              <a:lnSpc>
                <a:spcPct val="150000"/>
              </a:lnSpc>
            </a:pPr>
            <a:r>
              <a:rPr lang="en-US" dirty="0"/>
              <a:t>Chosen-plaintext attacks</a:t>
            </a:r>
          </a:p>
          <a:p>
            <a:pPr>
              <a:lnSpc>
                <a:spcPct val="150000"/>
              </a:lnSpc>
            </a:pPr>
            <a:r>
              <a:rPr lang="en-US" dirty="0"/>
              <a:t>Chosen-</a:t>
            </a:r>
            <a:r>
              <a:rPr lang="en-US" dirty="0" err="1"/>
              <a:t>ciphertext</a:t>
            </a:r>
            <a:r>
              <a:rPr lang="en-US" dirty="0"/>
              <a:t> attacks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Attack Scenarios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2444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L Blue And Orange">
  <a:themeElements>
    <a:clrScheme name="ISL">
      <a:dk1>
        <a:sysClr val="windowText" lastClr="000000"/>
      </a:dk1>
      <a:lt1>
        <a:sysClr val="window" lastClr="FFFFFF"/>
      </a:lt1>
      <a:dk2>
        <a:srgbClr val="003C7D"/>
      </a:dk2>
      <a:lt2>
        <a:srgbClr val="F47F24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47F2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UIUC Blue and Orange</Template>
  <TotalTime>20212</TotalTime>
  <Words>3063</Words>
  <Application>Microsoft Office PowerPoint</Application>
  <PresentationFormat>Widescreen</PresentationFormat>
  <Paragraphs>710</Paragraphs>
  <Slides>75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6" baseType="lpstr">
      <vt:lpstr>MS PGothic</vt:lpstr>
      <vt:lpstr>MS PGothic</vt:lpstr>
      <vt:lpstr>SimSun</vt:lpstr>
      <vt:lpstr>Arial</vt:lpstr>
      <vt:lpstr>Calibri</vt:lpstr>
      <vt:lpstr>Cambria</vt:lpstr>
      <vt:lpstr>Cambria Math</vt:lpstr>
      <vt:lpstr>Courier New</vt:lpstr>
      <vt:lpstr>Helvetica Light</vt:lpstr>
      <vt:lpstr>Trebuchet MS</vt:lpstr>
      <vt:lpstr>ISL Blue And Orange</vt:lpstr>
      <vt:lpstr>463.8 Crypto Models</vt:lpstr>
      <vt:lpstr>Outline</vt:lpstr>
      <vt:lpstr>463.8.1 Principles of Modern Cryptography</vt:lpstr>
      <vt:lpstr>Secure Communication</vt:lpstr>
      <vt:lpstr>Components</vt:lpstr>
      <vt:lpstr>Kerckhoffs’ Principle</vt:lpstr>
      <vt:lpstr>Kerckhoffs’ Principle</vt:lpstr>
      <vt:lpstr>Open cryptographic designs?</vt:lpstr>
      <vt:lpstr>Attack Scenarios</vt:lpstr>
      <vt:lpstr>Historical Ciphers</vt:lpstr>
      <vt:lpstr>Three Key Principles of Modern Cryptography</vt:lpstr>
      <vt:lpstr>1. Formulation of exact definitions</vt:lpstr>
      <vt:lpstr>1. Formulation of exact definitions</vt:lpstr>
      <vt:lpstr>1. Formulation of exact definitions</vt:lpstr>
      <vt:lpstr>1. Formulation of exact definitions</vt:lpstr>
      <vt:lpstr>1. Formulation of exact definitions</vt:lpstr>
      <vt:lpstr>1. Formulation of exact definitions</vt:lpstr>
      <vt:lpstr>2. Reliance on precise assumptions</vt:lpstr>
      <vt:lpstr>2. Reliance on precise assumptions – Illustration with RSA</vt:lpstr>
      <vt:lpstr>2. Reliance on precise assumptions – Illustration with RSA</vt:lpstr>
      <vt:lpstr>2. Reliance on precise assumptions</vt:lpstr>
      <vt:lpstr>2. Reliance on precise assumptions</vt:lpstr>
      <vt:lpstr>2. Reliance on precise assumptions</vt:lpstr>
      <vt:lpstr>3. Rigorous proofs of security</vt:lpstr>
      <vt:lpstr>463.8.2 Perfectly Secret Encryption</vt:lpstr>
      <vt:lpstr>Perfectly Secret Encryption</vt:lpstr>
      <vt:lpstr>Perfectly Secret Encryption</vt:lpstr>
      <vt:lpstr>Perfectly-Secret Encryption</vt:lpstr>
      <vt:lpstr>Perfectly Secret Encryption</vt:lpstr>
      <vt:lpstr>Perfectly Secret Encryption</vt:lpstr>
      <vt:lpstr>Perfectly Secret Encryption</vt:lpstr>
      <vt:lpstr>One-Time Pad</vt:lpstr>
      <vt:lpstr>One-Time Pad</vt:lpstr>
      <vt:lpstr>One-Time Pad</vt:lpstr>
      <vt:lpstr>One-Time Pad</vt:lpstr>
      <vt:lpstr>Perfectly Secret Encryption</vt:lpstr>
      <vt:lpstr>Perfectly Secret Encryption</vt:lpstr>
      <vt:lpstr>Symmetric-Key Encryption</vt:lpstr>
      <vt:lpstr>References</vt:lpstr>
      <vt:lpstr>Question</vt:lpstr>
      <vt:lpstr>463.8.3 Computational Security</vt:lpstr>
      <vt:lpstr>Computational Security</vt:lpstr>
      <vt:lpstr>Computational Security</vt:lpstr>
      <vt:lpstr>Computational Security</vt:lpstr>
      <vt:lpstr>Concrete Approach</vt:lpstr>
      <vt:lpstr>Concrete Approach</vt:lpstr>
      <vt:lpstr>Concrete Approach</vt:lpstr>
      <vt:lpstr>Asteroid Impact</vt:lpstr>
      <vt:lpstr>Concrete Approach</vt:lpstr>
      <vt:lpstr>Asymptotic Approach</vt:lpstr>
      <vt:lpstr>Asymptotic Approach</vt:lpstr>
      <vt:lpstr>Asymptotic Approach</vt:lpstr>
      <vt:lpstr>Asymptotic Approach</vt:lpstr>
      <vt:lpstr>Asymptotic Approach</vt:lpstr>
      <vt:lpstr>Computational Security</vt:lpstr>
      <vt:lpstr>Running Time</vt:lpstr>
      <vt:lpstr>Success Probability</vt:lpstr>
      <vt:lpstr>Computationally Secure Encryption</vt:lpstr>
      <vt:lpstr>Recall: Perfectly Secret Encryption</vt:lpstr>
      <vt:lpstr>Computationally Secure Encryption</vt:lpstr>
      <vt:lpstr>463.8.4 Pseudorandom Generators</vt:lpstr>
      <vt:lpstr>Pseudorandomness</vt:lpstr>
      <vt:lpstr>Pseudorandomness &amp; Encryption</vt:lpstr>
      <vt:lpstr>Pseudorandom Generators (PRGs)</vt:lpstr>
      <vt:lpstr>PRGs</vt:lpstr>
      <vt:lpstr>PRGs</vt:lpstr>
      <vt:lpstr>Existence of PRGs</vt:lpstr>
      <vt:lpstr>Secure Fixed-Length Encryption</vt:lpstr>
      <vt:lpstr>Secure Fixed-Length Encryption</vt:lpstr>
      <vt:lpstr>Proof (Sketch)</vt:lpstr>
      <vt:lpstr>Computationally Secure Encryption</vt:lpstr>
      <vt:lpstr>Reduction</vt:lpstr>
      <vt:lpstr>Proof by White Board Picture</vt:lpstr>
      <vt:lpstr>References</vt:lpstr>
      <vt:lpstr>Science of Security</vt:lpstr>
    </vt:vector>
  </TitlesOfParts>
  <Company>Nikita Borisov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Models 1</dc:title>
  <dc:creator>Vincent Bindschaedler; Muhammad Naveed</dc:creator>
  <cp:lastModifiedBy>Carl Gunter</cp:lastModifiedBy>
  <cp:revision>1159</cp:revision>
  <dcterms:created xsi:type="dcterms:W3CDTF">2005-08-22T20:54:02Z</dcterms:created>
  <dcterms:modified xsi:type="dcterms:W3CDTF">2019-02-19T15:51:43Z</dcterms:modified>
</cp:coreProperties>
</file>