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57323" autoAdjust="0"/>
  </p:normalViewPr>
  <p:slideViewPr>
    <p:cSldViewPr snapToGrid="0">
      <p:cViewPr varScale="1">
        <p:scale>
          <a:sx n="48" d="100"/>
          <a:sy n="48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DBA5-AD2D-4086-B822-F7CC11780B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B3C4-05EC-42BA-841C-F50750D38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-visions.de/glossar/alle/7835/Oracle.aspx" TargetMode="External"/><Relationship Id="rId3" Type="http://schemas.openxmlformats.org/officeDocument/2006/relationships/hyperlink" Target="https://www.it-visions.de/glossar/alle/58/Datenbankmanagementsystem.aspx" TargetMode="External"/><Relationship Id="rId7" Type="http://schemas.openxmlformats.org/officeDocument/2006/relationships/hyperlink" Target="https://www.it-visions.de/glossar/alle/836/Microsoft_SQL_Server.asp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t-visions.de/glossar/alle/119/ISO.aspx" TargetMode="External"/><Relationship Id="rId5" Type="http://schemas.openxmlformats.org/officeDocument/2006/relationships/hyperlink" Target="https://www.it-visions.de/glossar/alle/14/ANSI.aspx" TargetMode="External"/><Relationship Id="rId4" Type="http://schemas.openxmlformats.org/officeDocument/2006/relationships/hyperlink" Target="https://www.it-visions.de/glossar/alle/8381/Row_Limiting_Clauses.aspx" TargetMode="External"/><Relationship Id="rId9" Type="http://schemas.openxmlformats.org/officeDocument/2006/relationships/hyperlink" Target="https://www.it-visions.de/glossar/alle/3410/TSQL.aspx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https://www.it-visions.de/</a:t>
            </a:r>
            <a:r>
              <a:rPr lang="de-AT" b="0" i="0" u="none" strike="noStrike" dirty="0" err="1">
                <a:solidFill>
                  <a:srgbClr val="E8EAED"/>
                </a:solidFill>
                <a:effectLst/>
                <a:latin typeface="Google Sans"/>
              </a:rPr>
              <a:t>glossar</a:t>
            </a:r>
            <a:r>
              <a:rPr lang="de-AT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/alle/8380/Paging.aspx#:~:</a:t>
            </a:r>
            <a:r>
              <a:rPr lang="de-AT" b="0" i="0" u="none" strike="noStrike" dirty="0" err="1">
                <a:solidFill>
                  <a:srgbClr val="E8EAED"/>
                </a:solidFill>
                <a:effectLst/>
                <a:latin typeface="Google Sans"/>
              </a:rPr>
              <a:t>text</a:t>
            </a:r>
            <a:r>
              <a:rPr lang="de-AT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=Paging%20auf%20Datenbankebene%20bedeutet%2C%20nicht,bis%201100%20von%20200.000%20Datensätzen.</a:t>
            </a:r>
            <a:endParaRPr lang="de-AT" dirty="0"/>
          </a:p>
          <a:p>
            <a:endParaRPr lang="de-AT" dirty="0"/>
          </a:p>
          <a:p>
            <a:r>
              <a:rPr lang="de-AT" dirty="0"/>
              <a:t>Begriffsdefinition:</a:t>
            </a:r>
          </a:p>
          <a:p>
            <a:r>
              <a:rPr lang="de-DE" b="0" i="0" u="none" strike="noStrike" dirty="0" err="1">
                <a:solidFill>
                  <a:srgbClr val="E8EAED"/>
                </a:solidFill>
                <a:effectLst/>
                <a:latin typeface="Google Sans"/>
              </a:rPr>
              <a:t>Paging</a:t>
            </a:r>
            <a:r>
              <a:rPr lang="de-DE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 auf Datenbankebene bedeutet, </a:t>
            </a:r>
            <a:r>
              <a:rPr lang="de-DE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nicht eine gesamte Datenmenge vom Datenbankmanagementsystem abzuholen, sondern aus einer Ergebnismenge nur eine Teilmenge anhand der Position in der Ergebnismenge</a:t>
            </a:r>
            <a:r>
              <a:rPr lang="de-DE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: Beispielsweise die Datensätze 1000 bis 1100 von 200.000 Datensätzen.</a:t>
            </a:r>
          </a:p>
          <a:p>
            <a:endParaRPr lang="de-AT" b="0" i="0" u="none" strike="noStrike" dirty="0">
              <a:solidFill>
                <a:srgbClr val="E8EAED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373737"/>
                </a:solidFill>
                <a:effectLst/>
                <a:latin typeface="Open Sans" panose="020F0502020204030204" pitchFamily="34" charset="0"/>
              </a:rPr>
              <a:t>Erklärung</a:t>
            </a:r>
            <a:r>
              <a:rPr lang="en-US" b="0" i="0" u="none" strike="noStrike" dirty="0">
                <a:solidFill>
                  <a:srgbClr val="373737"/>
                </a:solidFill>
                <a:effectLst/>
                <a:latin typeface="Open Sans" panose="020F0502020204030204" pitchFamily="34" charset="0"/>
              </a:rPr>
              <a:t> des </a:t>
            </a:r>
            <a:r>
              <a:rPr lang="en-US" b="0" i="0" u="none" strike="noStrike" dirty="0" err="1">
                <a:solidFill>
                  <a:srgbClr val="373737"/>
                </a:solidFill>
                <a:effectLst/>
                <a:latin typeface="Open Sans" panose="020F0502020204030204" pitchFamily="34" charset="0"/>
              </a:rPr>
              <a:t>Begriffs</a:t>
            </a:r>
            <a:r>
              <a:rPr lang="en-US" b="0" i="0" u="none" strike="noStrike" dirty="0">
                <a:solidFill>
                  <a:srgbClr val="373737"/>
                </a:solidFill>
                <a:effectLst/>
                <a:latin typeface="Open Sans" panose="020F0502020204030204" pitchFamily="34" charset="0"/>
              </a:rPr>
              <a:t>: Paging</a:t>
            </a:r>
          </a:p>
          <a:p>
            <a:pPr algn="l"/>
            <a:r>
              <a:rPr lang="de-DE" b="0" i="0" u="none" strike="noStrike" dirty="0">
                <a:solidFill>
                  <a:srgbClr val="373737"/>
                </a:solidFill>
                <a:effectLst/>
                <a:latin typeface="Open Sans" panose="020B0606030504020204" pitchFamily="34" charset="0"/>
              </a:rPr>
              <a:t>Was ist </a:t>
            </a:r>
            <a:r>
              <a:rPr lang="de-DE" b="0" i="0" u="none" strike="noStrike" dirty="0" err="1">
                <a:solidFill>
                  <a:srgbClr val="373737"/>
                </a:solidFill>
                <a:effectLst/>
                <a:latin typeface="Open Sans" panose="020B0606030504020204" pitchFamily="34" charset="0"/>
              </a:rPr>
              <a:t>Paging</a:t>
            </a:r>
            <a:r>
              <a:rPr lang="de-DE" b="0" i="0" u="none" strike="noStrike" dirty="0">
                <a:solidFill>
                  <a:srgbClr val="373737"/>
                </a:solidFill>
                <a:effectLst/>
                <a:latin typeface="Open Sans" panose="020B0606030504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Paging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bedeutet grundsätzlich, Daten seitenweise zu verarbeiten. Wenn man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Paging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in der Benutzeroberfläche verwendet, dann muss der Benutzer explizit durch eine Aktion (Klick auf eine Schaltfläche) zur nächsten Seite blättern. Das ist ein beliebtes UI-Design-Muster in klassischen Webanwendungen. Aber diese Vorgehensweise ist verpönt in Desktop-Anwendungen und modernen Web-Anwendungen.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Paging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auf Datenbankebene bedeutet, nicht eine gesamte Datenmenge vom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3" tooltip="Weitere Information zu: Datenbankmanagementsystem"/>
              </a:rPr>
              <a:t>Datenbankmanagementsystem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abzuholen, sondern aus einer Ergebnismenge nur eine Teilmenge anhand der Position in der Ergebnismenge: Beispielsweise die Datensätze 1000 bis 1100 von 200.000 Datensätzen.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Wer schon einmal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Paging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in SQL realisiert hat, weiß, dass das die Syntax kein Spaß ist – zumindest nicht in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3" tooltip="Weitere Information zu: Datenbankmanagementsystem"/>
              </a:rPr>
              <a:t>Datenbankmanagementsystem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en, die nicht keine 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Row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 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Limiting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 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Clauses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mit den Schlüsselwörtern OFFSET, FETCH FIRST und FETCH NEXT aus dem SQL-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5" tooltip="Weitere Information zu: ANSI"/>
              </a:rPr>
              <a:t>ANSI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-Standard des Jahres 2008 (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6" tooltip="Weitere Information zu: ISO"/>
              </a:rPr>
              <a:t>ISO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/IEC 9075:2008, siehe [1]) unterstützen. Microsoft bietet diese Unterstützung im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7" tooltip="Weitere Information zu: Microsoft SQL Server"/>
              </a:rPr>
              <a:t>Microsoft SQL Server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ab Version 2012 (erschienen am 2.4.2012) an.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8" tooltip="Weitere Information zu: Oracle"/>
              </a:rPr>
              <a:t>Oracle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bietet es seit Version 12c (erschienen am 1.7.2013).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So eine 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Row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 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Limiting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 </a:t>
            </a:r>
            <a:r>
              <a:rPr lang="de-DE" b="0" i="0" u="none" strike="noStrike" dirty="0" err="1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4" tooltip="Weitere Information zu: Row Limiting Clauses"/>
              </a:rPr>
              <a:t>Clauses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sieht in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5" tooltip="Weitere Information zu: ANSI"/>
              </a:rPr>
              <a:t>ANSI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-SQL so aus: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SELECT *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[Betrieb].Flug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FlugNr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OFFSET 101 ROWS FETCH NEXT 100 ROWS ONLY; 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Dabei gelten folgende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Regeln:FETCH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kann nur zusammen mit OFFSET verwendet werden.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Das Sortieren des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Resultsets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 mit ORDER BY ist verpflichtend.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TOP kann nicht mit OFFSET und FETCH kombiniert werden.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Die Werte bei OFFSET und FETCH müssen Ganzzahlen sein.</a:t>
            </a:r>
          </a:p>
          <a:p>
            <a:pPr algn="l"/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In älteren Versionen verwendet man die (nicht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standardardisierte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rownumber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()-Funktion in Verbindung mit dem Schlüsselwort TOP und einem Sub-Select, wobei es hier syntaktische Unterschiede zwischen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7" tooltip="Weitere Information zu: Microsoft SQL Server"/>
              </a:rPr>
              <a:t>Microsoft SQL Server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und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8" tooltip="Weitere Information zu: Oracle"/>
              </a:rPr>
              <a:t>Oracle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 gibt. Listing 1 zeigt den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9" tooltip="Weitere Information zu: TSQL"/>
              </a:rPr>
              <a:t>TSQL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-Befehl für </a:t>
            </a:r>
            <a:r>
              <a:rPr lang="de-DE" b="0" i="0" u="none" strike="noStrike" dirty="0">
                <a:solidFill>
                  <a:srgbClr val="449ADC"/>
                </a:solidFill>
                <a:effectLst/>
                <a:latin typeface="Arial" panose="020B0604020202020204" pitchFamily="34" charset="0"/>
                <a:hlinkClick r:id="rId7" tooltip="Weitere Information zu: Microsoft SQL Server"/>
              </a:rPr>
              <a:t>Microsoft SQL Server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, der die Datensätze 501 bis 600 aus der Datenbanktabelle "Flug" lädt.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SELECT TOP (100) *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FROM ( 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SELECT *, 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row</a:t>
            </a:r>
            <a:r>
              <a:rPr lang="de-DE" b="0" i="0" u="sng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de-DE" b="0" i="0" u="sng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() OVER (ORDER BY [</a:t>
            </a:r>
            <a:r>
              <a:rPr lang="de-DE" b="0" i="0" u="sng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FlugNr</a:t>
            </a:r>
            <a:r>
              <a:rPr lang="de-DE" b="0" i="0" u="sng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] ASC) AS [</a:t>
            </a:r>
            <a:r>
              <a:rPr lang="de-DE" b="0" i="0" u="sng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row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]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FROM [Betrieb].[Flug] 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) AS f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WHERE f.[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row_number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] &gt; 100</a:t>
            </a:r>
            <a:b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</a:b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ORDER BY f.[</a:t>
            </a:r>
            <a:r>
              <a:rPr lang="de-DE" b="0" i="0" u="none" strike="noStrike" dirty="0" err="1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FlugNr</a:t>
            </a:r>
            <a:r>
              <a:rPr lang="de-DE" b="0" i="0" u="none" strike="noStrike" dirty="0">
                <a:solidFill>
                  <a:srgbClr val="676667"/>
                </a:solidFill>
                <a:effectLst/>
                <a:latin typeface="Arial" panose="020B0604020202020204" pitchFamily="34" charset="0"/>
              </a:rPr>
              <a:t>] ASC</a:t>
            </a:r>
          </a:p>
          <a:p>
            <a:endParaRPr lang="de-AT" b="0" i="0" u="none" strike="noStrike" dirty="0">
              <a:solidFill>
                <a:srgbClr val="E8EAED"/>
              </a:solidFill>
              <a:effectLst/>
              <a:latin typeface="Google Sans"/>
            </a:endParaRPr>
          </a:p>
          <a:p>
            <a:endParaRPr lang="en-US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B3C4-05EC-42BA-841C-F50750D38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40CB5-72B1-5945-0CF5-7C2305FF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658B-2FAC-D8BF-ECCB-FADC5A21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E95D5-E644-3257-A944-DE3E58A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680A1-8296-7570-B69C-75073FF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A996-DC2A-CF57-B013-FBB4349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DC6F2-DD30-FC29-631D-051C5313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A5011-DAD6-F760-3841-45BCA69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15B88-9FAE-4C26-7531-75CD7AA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98883-26B0-65E2-1E44-DB8B8923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DDCAC-6365-51B4-3B23-75A96618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30E06-A72D-8593-197E-555949D3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6EED5-3FC7-EA0A-E9AB-920824C06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485E5-244E-9E31-5C0E-22AD20C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B4A3-DBEC-5C4D-6846-856E2F32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B54B-456B-9798-C5E5-63C0046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2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E98E-C9D4-7623-6FD0-6A93D04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0AEB2-2910-9733-AC35-90F14D7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1A94C-B21A-B47E-7EA8-20A9BD1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2F7D9-A783-5CBD-6684-FE3C423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007CB-9D70-7EBC-46CC-B1197FA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6B10C-5DAF-9211-1FE0-2E5EF39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BA4C4-9638-8CAB-A602-D5CF5A86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168F0-DDE4-9949-95BF-5BE794D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2EF62-7087-0A8D-6374-BA99489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443C6-0BB5-E212-0DFD-AEBF914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3405-365E-4364-3B6A-D356F6D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994C8-2DC7-E53D-9DA6-FD7B0094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32E3D-4666-F8E4-E2F9-9136D2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6B0B1-1272-0B54-9B11-1D7F24C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B46F5-15E7-8357-5174-0F6818C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7C321-B20B-0572-CAF8-FF10B08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B2649-477C-B497-3E41-4A27CC73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B90D-C309-DEBB-83C4-46C6E849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9DF486-25A5-94ED-3516-F2D903A5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227FE-9F26-9E74-56EF-F9A43DB0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D24452-2B3D-363F-B854-460FBCF7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61FCE-F766-41D2-DA73-484077F1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D28F23-D062-8FC7-5CAF-A8EDDCD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3A10E3-A82A-A0A7-B87D-D1B952E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AF84-E198-1923-C57D-AE45952D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B34E8-A2CD-2E34-CD23-A327430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93EAC-8207-83CE-F510-FCBA04B6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7814-7DBE-CD0A-6421-49BB2551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01B82-4EBA-C994-1DAF-578950E0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2C35E-ED2D-E04B-1A12-75F9F31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861F3-DB43-00AD-AD5F-EFB78BB3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9D4-3992-B804-30CE-694B8BB2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60696-DC74-AED9-A5F2-F43FB8D9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8A430-717A-BBBE-47AF-9A1B106F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4B698-13CF-8189-683C-846E091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44C02-BA96-D557-120D-6B77A80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C3DEF-1424-6CB7-79AD-F0EA739A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CDE9-C26C-7473-FF67-39D1E2E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5C0D9-138B-26D7-A03E-1B203157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37EFC-147A-75BE-D1E2-19E8C00E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0E89C-E661-296C-486F-559785E5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BB6E-7E14-1E2C-284A-FFC8D54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02E21C-40AD-4707-07DF-E147709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5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B9F06F-11A7-9A2B-8F0C-1EC7966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1A3CA-9466-A91D-02E0-BADEB151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E8C0F-2534-8C80-452C-ED08493E2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2E45-714E-4678-9BBB-EC059C20D3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21C15-901A-5FDD-EF0C-F0F0CB026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C67B6-943C-34B5-7DA8-78F4F8E6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47E7-6946-4EB1-9188-8281A6BE19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3A08E-FDF3-C3C3-C8D1-A96F4B0C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r>
              <a:rPr lang="de-AT" dirty="0"/>
              <a:t>Gruppe 2</a:t>
            </a:r>
            <a:br>
              <a:rPr lang="de-AT" dirty="0"/>
            </a:br>
            <a:r>
              <a:rPr lang="de-AT" dirty="0" err="1"/>
              <a:t>Paging</a:t>
            </a:r>
            <a:r>
              <a:rPr lang="de-AT" dirty="0"/>
              <a:t> (Teilergebnisse)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B8A4D-8D8D-24E2-12B5-A5F7D4163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AppleSystemUIFont"/>
              </a:rPr>
              <a:t>Was ist </a:t>
            </a:r>
            <a:r>
              <a:rPr lang="de-DE" sz="1800" dirty="0" err="1">
                <a:solidFill>
                  <a:srgbClr val="000000"/>
                </a:solidFill>
                <a:latin typeface="AppleSystemUIFont"/>
              </a:rPr>
              <a:t>Paging</a:t>
            </a:r>
            <a:r>
              <a:rPr lang="de-DE" sz="1800" dirty="0">
                <a:solidFill>
                  <a:srgbClr val="000000"/>
                </a:solidFill>
                <a:latin typeface="AppleSystemUIFont"/>
              </a:rPr>
              <a:t>?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ROWNUM RN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OFFSET / FETCH FIRST</a:t>
            </a:r>
          </a:p>
          <a:p>
            <a:r>
              <a:rPr lang="en-US" sz="1800" dirty="0">
                <a:solidFill>
                  <a:srgbClr val="000000"/>
                </a:solidFill>
                <a:latin typeface="AppleSystemUIFont"/>
              </a:rPr>
              <a:t>Window-</a:t>
            </a:r>
            <a:r>
              <a:rPr lang="en-US" sz="1800" dirty="0" err="1">
                <a:solidFill>
                  <a:srgbClr val="000000"/>
                </a:solidFill>
                <a:latin typeface="AppleSystemUIFont"/>
              </a:rPr>
              <a:t>Funktionen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B30C86-0763-FCA7-BC7F-A0523028E7FD}"/>
              </a:ext>
            </a:extLst>
          </p:cNvPr>
          <p:cNvSpPr txBox="1"/>
          <p:nvPr/>
        </p:nvSpPr>
        <p:spPr>
          <a:xfrm>
            <a:off x="3540868" y="6303522"/>
            <a:ext cx="100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Bilder und Texte wurden aus SQL Performance </a:t>
            </a:r>
            <a:r>
              <a:rPr lang="de-AT" dirty="0" err="1"/>
              <a:t>Explained</a:t>
            </a:r>
            <a:r>
              <a:rPr lang="de-AT" dirty="0"/>
              <a:t> © Markus Winand übernommen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6712-CF2F-CCFB-88C9-B2834CF0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000000"/>
                </a:solidFill>
                <a:latin typeface="AppleSystemUIFont"/>
              </a:rPr>
              <a:t>Was ist </a:t>
            </a:r>
            <a:r>
              <a:rPr lang="de-DE" sz="4400" dirty="0" err="1">
                <a:solidFill>
                  <a:srgbClr val="000000"/>
                </a:solidFill>
                <a:latin typeface="AppleSystemUIFont"/>
              </a:rPr>
              <a:t>Paging</a:t>
            </a:r>
            <a:r>
              <a:rPr lang="de-DE" sz="4400" dirty="0">
                <a:solidFill>
                  <a:srgbClr val="000000"/>
                </a:solidFill>
                <a:latin typeface="AppleSystemUIFont"/>
              </a:rPr>
              <a:t>?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07D40-036E-CD78-7364-421C1115D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1101"/>
            <a:ext cx="11353800" cy="180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AT" dirty="0"/>
              <a:t>Text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prstClr val="black"/>
              </a:solidFill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AppleSystemUI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FontinSans"/>
            </a:endParaRPr>
          </a:p>
        </p:txBody>
      </p:sp>
    </p:spTree>
    <p:extLst>
      <p:ext uri="{BB962C8B-B14F-4D97-AF65-F5344CB8AC3E}">
        <p14:creationId xmlns:p14="http://schemas.microsoft.com/office/powerpoint/2010/main" val="13024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A972D-933B-C180-D4AA-3ECFD5A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ROWNUM 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EB78F-BDEC-EF5B-BE79-2559C564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8F46-C54A-E89C-DCEE-9005451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OFFSET / FETCH FIRST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6626-147F-12C8-94E3-61266646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AT" dirty="0"/>
              <a:t>Text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93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D0C8-E427-1663-98E5-F857674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pleSystemUIFont"/>
              </a:rPr>
              <a:t>Window-</a:t>
            </a:r>
            <a:r>
              <a:rPr lang="en-US" dirty="0" err="1">
                <a:solidFill>
                  <a:srgbClr val="000000"/>
                </a:solidFill>
                <a:latin typeface="AppleSystemUIFont"/>
              </a:rPr>
              <a:t>Funktionen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FA55B-550B-6A6D-9F7B-B2100D15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37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AppleSystemUIFont</vt:lpstr>
      <vt:lpstr>Arial</vt:lpstr>
      <vt:lpstr>Calibri</vt:lpstr>
      <vt:lpstr>Calibri Light</vt:lpstr>
      <vt:lpstr>FontinSans</vt:lpstr>
      <vt:lpstr>Google Sans</vt:lpstr>
      <vt:lpstr>Open Sans</vt:lpstr>
      <vt:lpstr>Office</vt:lpstr>
      <vt:lpstr> Gruppe 2 Paging (Teilergebnisse)</vt:lpstr>
      <vt:lpstr>Was ist Paging?</vt:lpstr>
      <vt:lpstr>ROWNUM RN</vt:lpstr>
      <vt:lpstr>OFFSET / FETCH FIRST</vt:lpstr>
      <vt:lpstr>Window-Funktionen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Fortsetzung Gruppe 2</dc:title>
  <dc:creator>Bozbey Tolga</dc:creator>
  <cp:lastModifiedBy>Bozbey Tolga</cp:lastModifiedBy>
  <cp:revision>33</cp:revision>
  <dcterms:created xsi:type="dcterms:W3CDTF">2023-11-03T20:57:20Z</dcterms:created>
  <dcterms:modified xsi:type="dcterms:W3CDTF">2023-11-05T22:17:57Z</dcterms:modified>
</cp:coreProperties>
</file>