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2" r:id="rId5"/>
    <p:sldId id="263" r:id="rId6"/>
    <p:sldId id="259" r:id="rId7"/>
    <p:sldId id="264" r:id="rId8"/>
    <p:sldId id="265" r:id="rId9"/>
    <p:sldId id="266" r:id="rId10"/>
    <p:sldId id="260" r:id="rId11"/>
    <p:sldId id="267" r:id="rId12"/>
    <p:sldId id="268" r:id="rId13"/>
    <p:sldId id="269" r:id="rId14"/>
    <p:sldId id="270" r:id="rId15"/>
    <p:sldId id="276" r:id="rId16"/>
    <p:sldId id="277" r:id="rId17"/>
    <p:sldId id="261" r:id="rId18"/>
    <p:sldId id="278" r:id="rId19"/>
    <p:sldId id="275" r:id="rId20"/>
    <p:sldId id="280" r:id="rId21"/>
    <p:sldId id="281" r:id="rId22"/>
    <p:sldId id="282" r:id="rId23"/>
    <p:sldId id="283" r:id="rId24"/>
    <p:sldId id="272" r:id="rId25"/>
    <p:sldId id="279"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8" autoAdjust="0"/>
    <p:restoredTop sz="57323" autoAdjust="0"/>
  </p:normalViewPr>
  <p:slideViewPr>
    <p:cSldViewPr snapToGrid="0">
      <p:cViewPr varScale="1">
        <p:scale>
          <a:sx n="93" d="100"/>
          <a:sy n="93" d="100"/>
        </p:scale>
        <p:origin x="25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2DBA5-AD2D-4086-B822-F7CC11780B39}" type="datetimeFigureOut">
              <a:rPr lang="en-US" smtClean="0"/>
              <a:t>11/6/2023</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0B3C4-05EC-42BA-841C-F50750D38CCA}" type="slidenum">
              <a:rPr lang="en-US" smtClean="0"/>
              <a:t>‹Nr.›</a:t>
            </a:fld>
            <a:endParaRPr lang="en-US"/>
          </a:p>
        </p:txBody>
      </p:sp>
    </p:spTree>
    <p:extLst>
      <p:ext uri="{BB962C8B-B14F-4D97-AF65-F5344CB8AC3E}">
        <p14:creationId xmlns:p14="http://schemas.microsoft.com/office/powerpoint/2010/main" val="1415446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a:t>
            </a:fld>
            <a:endParaRPr lang="en-US"/>
          </a:p>
        </p:txBody>
      </p:sp>
    </p:spTree>
    <p:extLst>
      <p:ext uri="{BB962C8B-B14F-4D97-AF65-F5344CB8AC3E}">
        <p14:creationId xmlns:p14="http://schemas.microsoft.com/office/powerpoint/2010/main" val="3983359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11</a:t>
            </a:fld>
            <a:endParaRPr lang="en-US"/>
          </a:p>
        </p:txBody>
      </p:sp>
    </p:spTree>
    <p:extLst>
      <p:ext uri="{BB962C8B-B14F-4D97-AF65-F5344CB8AC3E}">
        <p14:creationId xmlns:p14="http://schemas.microsoft.com/office/powerpoint/2010/main" val="2610268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12</a:t>
            </a:fld>
            <a:endParaRPr lang="en-US"/>
          </a:p>
        </p:txBody>
      </p:sp>
    </p:spTree>
    <p:extLst>
      <p:ext uri="{BB962C8B-B14F-4D97-AF65-F5344CB8AC3E}">
        <p14:creationId xmlns:p14="http://schemas.microsoft.com/office/powerpoint/2010/main" val="3184999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13</a:t>
            </a:fld>
            <a:endParaRPr lang="en-US"/>
          </a:p>
        </p:txBody>
      </p:sp>
    </p:spTree>
    <p:extLst>
      <p:ext uri="{BB962C8B-B14F-4D97-AF65-F5344CB8AC3E}">
        <p14:creationId xmlns:p14="http://schemas.microsoft.com/office/powerpoint/2010/main" val="1924638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14</a:t>
            </a:fld>
            <a:endParaRPr lang="en-US"/>
          </a:p>
        </p:txBody>
      </p:sp>
    </p:spTree>
    <p:extLst>
      <p:ext uri="{BB962C8B-B14F-4D97-AF65-F5344CB8AC3E}">
        <p14:creationId xmlns:p14="http://schemas.microsoft.com/office/powerpoint/2010/main" val="712949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15</a:t>
            </a:fld>
            <a:endParaRPr lang="en-US"/>
          </a:p>
        </p:txBody>
      </p:sp>
    </p:spTree>
    <p:extLst>
      <p:ext uri="{BB962C8B-B14F-4D97-AF65-F5344CB8AC3E}">
        <p14:creationId xmlns:p14="http://schemas.microsoft.com/office/powerpoint/2010/main" val="252315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16</a:t>
            </a:fld>
            <a:endParaRPr lang="en-US"/>
          </a:p>
        </p:txBody>
      </p:sp>
    </p:spTree>
    <p:extLst>
      <p:ext uri="{BB962C8B-B14F-4D97-AF65-F5344CB8AC3E}">
        <p14:creationId xmlns:p14="http://schemas.microsoft.com/office/powerpoint/2010/main" val="21808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17</a:t>
            </a:fld>
            <a:endParaRPr lang="en-US"/>
          </a:p>
        </p:txBody>
      </p:sp>
    </p:spTree>
    <p:extLst>
      <p:ext uri="{BB962C8B-B14F-4D97-AF65-F5344CB8AC3E}">
        <p14:creationId xmlns:p14="http://schemas.microsoft.com/office/powerpoint/2010/main" val="1157687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18</a:t>
            </a:fld>
            <a:endParaRPr lang="en-US"/>
          </a:p>
        </p:txBody>
      </p:sp>
    </p:spTree>
    <p:extLst>
      <p:ext uri="{BB962C8B-B14F-4D97-AF65-F5344CB8AC3E}">
        <p14:creationId xmlns:p14="http://schemas.microsoft.com/office/powerpoint/2010/main" val="1565141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19</a:t>
            </a:fld>
            <a:endParaRPr lang="en-US"/>
          </a:p>
        </p:txBody>
      </p:sp>
    </p:spTree>
    <p:extLst>
      <p:ext uri="{BB962C8B-B14F-4D97-AF65-F5344CB8AC3E}">
        <p14:creationId xmlns:p14="http://schemas.microsoft.com/office/powerpoint/2010/main" val="599089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20</a:t>
            </a:fld>
            <a:endParaRPr lang="en-US"/>
          </a:p>
        </p:txBody>
      </p:sp>
    </p:spTree>
    <p:extLst>
      <p:ext uri="{BB962C8B-B14F-4D97-AF65-F5344CB8AC3E}">
        <p14:creationId xmlns:p14="http://schemas.microsoft.com/office/powerpoint/2010/main" val="1468884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2</a:t>
            </a:fld>
            <a:endParaRPr lang="en-US"/>
          </a:p>
        </p:txBody>
      </p:sp>
    </p:spTree>
    <p:extLst>
      <p:ext uri="{BB962C8B-B14F-4D97-AF65-F5344CB8AC3E}">
        <p14:creationId xmlns:p14="http://schemas.microsoft.com/office/powerpoint/2010/main" val="3184999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24</a:t>
            </a:fld>
            <a:endParaRPr lang="en-US"/>
          </a:p>
        </p:txBody>
      </p:sp>
    </p:spTree>
    <p:extLst>
      <p:ext uri="{BB962C8B-B14F-4D97-AF65-F5344CB8AC3E}">
        <p14:creationId xmlns:p14="http://schemas.microsoft.com/office/powerpoint/2010/main" val="3958332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25</a:t>
            </a:fld>
            <a:endParaRPr lang="en-US"/>
          </a:p>
        </p:txBody>
      </p:sp>
    </p:spTree>
    <p:extLst>
      <p:ext uri="{BB962C8B-B14F-4D97-AF65-F5344CB8AC3E}">
        <p14:creationId xmlns:p14="http://schemas.microsoft.com/office/powerpoint/2010/main" val="677563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26</a:t>
            </a:fld>
            <a:endParaRPr lang="en-US"/>
          </a:p>
        </p:txBody>
      </p:sp>
    </p:spTree>
    <p:extLst>
      <p:ext uri="{BB962C8B-B14F-4D97-AF65-F5344CB8AC3E}">
        <p14:creationId xmlns:p14="http://schemas.microsoft.com/office/powerpoint/2010/main" val="3264197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3</a:t>
            </a:fld>
            <a:endParaRPr lang="en-US"/>
          </a:p>
        </p:txBody>
      </p:sp>
    </p:spTree>
    <p:extLst>
      <p:ext uri="{BB962C8B-B14F-4D97-AF65-F5344CB8AC3E}">
        <p14:creationId xmlns:p14="http://schemas.microsoft.com/office/powerpoint/2010/main" val="314869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4</a:t>
            </a:fld>
            <a:endParaRPr lang="en-US"/>
          </a:p>
        </p:txBody>
      </p:sp>
    </p:spTree>
    <p:extLst>
      <p:ext uri="{BB962C8B-B14F-4D97-AF65-F5344CB8AC3E}">
        <p14:creationId xmlns:p14="http://schemas.microsoft.com/office/powerpoint/2010/main" val="24770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6</a:t>
            </a:fld>
            <a:endParaRPr lang="en-US"/>
          </a:p>
        </p:txBody>
      </p:sp>
    </p:spTree>
    <p:extLst>
      <p:ext uri="{BB962C8B-B14F-4D97-AF65-F5344CB8AC3E}">
        <p14:creationId xmlns:p14="http://schemas.microsoft.com/office/powerpoint/2010/main" val="1003416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7</a:t>
            </a:fld>
            <a:endParaRPr lang="en-US"/>
          </a:p>
        </p:txBody>
      </p:sp>
    </p:spTree>
    <p:extLst>
      <p:ext uri="{BB962C8B-B14F-4D97-AF65-F5344CB8AC3E}">
        <p14:creationId xmlns:p14="http://schemas.microsoft.com/office/powerpoint/2010/main" val="3656956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8</a:t>
            </a:fld>
            <a:endParaRPr lang="en-US"/>
          </a:p>
        </p:txBody>
      </p:sp>
    </p:spTree>
    <p:extLst>
      <p:ext uri="{BB962C8B-B14F-4D97-AF65-F5344CB8AC3E}">
        <p14:creationId xmlns:p14="http://schemas.microsoft.com/office/powerpoint/2010/main" val="2611103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9</a:t>
            </a:fld>
            <a:endParaRPr lang="en-US"/>
          </a:p>
        </p:txBody>
      </p:sp>
    </p:spTree>
    <p:extLst>
      <p:ext uri="{BB962C8B-B14F-4D97-AF65-F5344CB8AC3E}">
        <p14:creationId xmlns:p14="http://schemas.microsoft.com/office/powerpoint/2010/main" val="3636224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10</a:t>
            </a:fld>
            <a:endParaRPr lang="en-US"/>
          </a:p>
        </p:txBody>
      </p:sp>
    </p:spTree>
    <p:extLst>
      <p:ext uri="{BB962C8B-B14F-4D97-AF65-F5344CB8AC3E}">
        <p14:creationId xmlns:p14="http://schemas.microsoft.com/office/powerpoint/2010/main" val="7284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240CB5-72B1-5945-0CF5-7C2305FFFED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A332658B-2FAC-D8BF-ECCB-FADC5A2111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19BE95D5-E644-3257-A944-DE3E58A789A6}"/>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E03680A1-8296-7570-B69C-75073FFFB02A}"/>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BD7A996-DC2A-CF57-B013-FBB4349FB334}"/>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1265558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0DC6F2-DD30-FC29-631D-051C5313B5E6}"/>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5ECA5011-DAD6-F760-3841-45BCA69099C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0315B88-9FAE-4C26-7531-75CD7AABD4C0}"/>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D8A98883-26B0-65E2-1E44-DB8B8923E442}"/>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59DDCAC-6365-51B4-3B23-75A966182A95}"/>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1284941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4630E06-A72D-8593-197E-555949D3898D}"/>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9CC6EED5-3FC7-EA0A-E9AB-920824C06C9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161485E5-244E-9E31-5C0E-22AD20C0EA5F}"/>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905CB4A3-DBEC-5C4D-6846-856E2F32431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EE3AB54B-456B-9798-C5E5-63C0046F67B5}"/>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4071382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0E98E-C9D4-7623-6FD0-6A93D044135F}"/>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66A0AEB2-2910-9733-AC35-90F14D77E3D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8711A94C-B21A-B47E-7EA8-20A9BD11D4A6}"/>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B5A2F7D9-A783-5CBD-6684-FE3C423754B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2DF007CB-9D70-7EBC-46CC-B1197FA0586B}"/>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3802230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B6B10C-5DAF-9211-1FE0-2E5EF39F994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7F9BA4C4-9638-8CAB-A602-D5CF5A868F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D3168F0-DDE4-9949-95BF-5BE794DF4E10}"/>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F362EF62-7087-0A8D-6374-BA994892F44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3E443C6-0BB5-E212-0DFD-AEBF9149B90F}"/>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3472942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8A3405-365E-4364-3B6A-D356F6D3F4D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25994C8-2DC7-E53D-9DA6-FD7B0094792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DCC32E3D-4666-F8E4-E2F9-9136D282861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FDF6B0B1-1272-0B54-9B11-1D7F24C0EF68}"/>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6" name="Fußzeilenplatzhalter 5">
            <a:extLst>
              <a:ext uri="{FF2B5EF4-FFF2-40B4-BE49-F238E27FC236}">
                <a16:creationId xmlns:a16="http://schemas.microsoft.com/office/drawing/2014/main" id="{5FEB46F5-15E7-8357-5174-0F6818C623B2}"/>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FE7C321-B20B-0572-CAF8-FF10B0800EA6}"/>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2261962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CB2649-477C-B497-3E41-4A27CC73E3CB}"/>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F3CBB90D-C309-DEBB-83C4-46C6E849D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F9DF486-25A5-94ED-3516-F2D903A5AA5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5DB227FE-9F26-9E74-56EF-F9A43DB09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FD24452-2B3D-363F-B854-460FBCF77AB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44261FCE-F766-41D2-DA73-484077F1DA3D}"/>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8" name="Fußzeilenplatzhalter 7">
            <a:extLst>
              <a:ext uri="{FF2B5EF4-FFF2-40B4-BE49-F238E27FC236}">
                <a16:creationId xmlns:a16="http://schemas.microsoft.com/office/drawing/2014/main" id="{9FD28F23-D062-8FC7-5CAF-A8EDDCD443AB}"/>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643A10E3-A82A-A0A7-B87D-D1B952E6B023}"/>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3067580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C8AF84-E198-1923-C57D-AE45952DBDE3}"/>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87B34E8-A2CD-2E34-CD23-A32743059806}"/>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4" name="Fußzeilenplatzhalter 3">
            <a:extLst>
              <a:ext uri="{FF2B5EF4-FFF2-40B4-BE49-F238E27FC236}">
                <a16:creationId xmlns:a16="http://schemas.microsoft.com/office/drawing/2014/main" id="{76893EAC-8207-83CE-F510-FCBA04B61656}"/>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DB677814-7DBE-CD0A-6421-49BB255124C7}"/>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1643093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4F01B82-4EBA-C994-1DAF-578950E0D40D}"/>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3" name="Fußzeilenplatzhalter 2">
            <a:extLst>
              <a:ext uri="{FF2B5EF4-FFF2-40B4-BE49-F238E27FC236}">
                <a16:creationId xmlns:a16="http://schemas.microsoft.com/office/drawing/2014/main" id="{7502C35E-ED2D-E04B-1A12-75F9F317B5B7}"/>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0A7861F3-DB43-00AD-AD5F-EFB78BB39264}"/>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4159480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409D4-3992-B804-30CE-694B8BB2F58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FCD60696-DC74-AED9-A5F2-F43FB8D9C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A8C8A430-717A-BBBE-47AF-9A1B106FA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294B698-13CF-8189-683C-846E091BBA1C}"/>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6" name="Fußzeilenplatzhalter 5">
            <a:extLst>
              <a:ext uri="{FF2B5EF4-FFF2-40B4-BE49-F238E27FC236}">
                <a16:creationId xmlns:a16="http://schemas.microsoft.com/office/drawing/2014/main" id="{BA944C02-BA96-D557-120D-6B77A800562E}"/>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CBEC3DEF-1424-6CB7-79AD-F0EA739AD5FD}"/>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78247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C7CDE9-C26C-7473-FF67-39D1E2E3467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C505C0D9-138B-26D7-A03E-1B203157C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69437EFC-147A-75BE-D1E2-19E8C00E3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060E89C-E661-296C-486F-559785E52785}"/>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6" name="Fußzeilenplatzhalter 5">
            <a:extLst>
              <a:ext uri="{FF2B5EF4-FFF2-40B4-BE49-F238E27FC236}">
                <a16:creationId xmlns:a16="http://schemas.microsoft.com/office/drawing/2014/main" id="{5F4EBB6E-7E14-1E2C-284A-FFC8D54014B0}"/>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BC02E21C-40AD-4707-07DF-E14770957935}"/>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4092975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BB9F06F-11A7-9A2B-8F0C-1EC796633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D911A3CA-9466-A91D-02E0-BADEB15145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003E8C0F-2534-8C80-452C-ED08493E2C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B7021C15-901A-5FDD-EF0C-F0F0CB0264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5B2C67B6-943C-34B5-7DA8-78F4F8E69D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047E7-6946-4EB1-9188-8281A6BE1994}" type="slidenum">
              <a:rPr lang="en-US" smtClean="0"/>
              <a:t>‹Nr.›</a:t>
            </a:fld>
            <a:endParaRPr lang="en-US"/>
          </a:p>
        </p:txBody>
      </p:sp>
    </p:spTree>
    <p:extLst>
      <p:ext uri="{BB962C8B-B14F-4D97-AF65-F5344CB8AC3E}">
        <p14:creationId xmlns:p14="http://schemas.microsoft.com/office/powerpoint/2010/main" val="1753914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D3A08E-FDF3-C3C3-C8D1-A96F4B0C27CD}"/>
              </a:ext>
            </a:extLst>
          </p:cNvPr>
          <p:cNvSpPr>
            <a:spLocks noGrp="1"/>
          </p:cNvSpPr>
          <p:nvPr>
            <p:ph type="ctrTitle"/>
          </p:nvPr>
        </p:nvSpPr>
        <p:spPr/>
        <p:txBody>
          <a:bodyPr>
            <a:normAutofit fontScale="90000"/>
          </a:bodyPr>
          <a:lstStyle/>
          <a:p>
            <a:br>
              <a:rPr lang="de-AT" dirty="0"/>
            </a:br>
            <a:r>
              <a:rPr lang="de-AT" dirty="0"/>
              <a:t>Gruppe 2</a:t>
            </a:r>
            <a:br>
              <a:rPr lang="de-AT" dirty="0"/>
            </a:br>
            <a:r>
              <a:rPr lang="de-AT" dirty="0"/>
              <a:t>NULL (S. 53 – 60)</a:t>
            </a:r>
            <a:endParaRPr lang="en-US" dirty="0"/>
          </a:p>
        </p:txBody>
      </p:sp>
      <p:sp>
        <p:nvSpPr>
          <p:cNvPr id="3" name="Untertitel 2">
            <a:extLst>
              <a:ext uri="{FF2B5EF4-FFF2-40B4-BE49-F238E27FC236}">
                <a16:creationId xmlns:a16="http://schemas.microsoft.com/office/drawing/2014/main" id="{A83B8A4D-8D8D-24E2-12B5-A5F7D4163BA1}"/>
              </a:ext>
            </a:extLst>
          </p:cNvPr>
          <p:cNvSpPr>
            <a:spLocks noGrp="1"/>
          </p:cNvSpPr>
          <p:nvPr>
            <p:ph type="subTitle" idx="1"/>
          </p:nvPr>
        </p:nvSpPr>
        <p:spPr>
          <a:xfrm>
            <a:off x="1524000" y="3581166"/>
            <a:ext cx="9144000" cy="1655762"/>
          </a:xfrm>
        </p:spPr>
        <p:txBody>
          <a:bodyPr/>
          <a:lstStyle/>
          <a:p>
            <a:r>
              <a:rPr lang="de-DE" sz="1800" dirty="0">
                <a:solidFill>
                  <a:srgbClr val="000000"/>
                </a:solidFill>
                <a:latin typeface="AppleSystemUIFont"/>
              </a:rPr>
              <a:t>NULL in der Oracle Datenbank </a:t>
            </a:r>
          </a:p>
          <a:p>
            <a:r>
              <a:rPr lang="en-US" sz="1800" dirty="0">
                <a:solidFill>
                  <a:srgbClr val="000000"/>
                </a:solidFill>
                <a:latin typeface="AppleSystemUIFont"/>
              </a:rPr>
              <a:t>NULL </a:t>
            </a:r>
            <a:r>
              <a:rPr lang="en-US" sz="1800" dirty="0" err="1">
                <a:solidFill>
                  <a:srgbClr val="000000"/>
                </a:solidFill>
                <a:latin typeface="AppleSystemUIFont"/>
              </a:rPr>
              <a:t>Indizieren</a:t>
            </a:r>
            <a:r>
              <a:rPr lang="en-US" sz="1800" dirty="0">
                <a:solidFill>
                  <a:srgbClr val="000000"/>
                </a:solidFill>
                <a:latin typeface="AppleSystemUIFont"/>
              </a:rPr>
              <a:t> </a:t>
            </a:r>
          </a:p>
          <a:p>
            <a:r>
              <a:rPr lang="en-US" sz="1800" dirty="0">
                <a:solidFill>
                  <a:srgbClr val="000000"/>
                </a:solidFill>
                <a:latin typeface="AppleSystemUIFont"/>
              </a:rPr>
              <a:t>NOT NULL-Constraints </a:t>
            </a:r>
          </a:p>
          <a:p>
            <a:r>
              <a:rPr lang="en-US" sz="1800" dirty="0" err="1">
                <a:solidFill>
                  <a:srgbClr val="000000"/>
                </a:solidFill>
                <a:latin typeface="AppleSystemUIFont"/>
              </a:rPr>
              <a:t>Partielle</a:t>
            </a:r>
            <a:r>
              <a:rPr lang="en-US" sz="1800" dirty="0">
                <a:solidFill>
                  <a:srgbClr val="000000"/>
                </a:solidFill>
                <a:latin typeface="AppleSystemUIFont"/>
              </a:rPr>
              <a:t> </a:t>
            </a:r>
            <a:r>
              <a:rPr lang="en-US" sz="1800" dirty="0" err="1">
                <a:solidFill>
                  <a:srgbClr val="000000"/>
                </a:solidFill>
                <a:latin typeface="AppleSystemUIFont"/>
              </a:rPr>
              <a:t>Indizes</a:t>
            </a:r>
            <a:r>
              <a:rPr lang="en-US" sz="1800" dirty="0">
                <a:solidFill>
                  <a:srgbClr val="000000"/>
                </a:solidFill>
                <a:latin typeface="AppleSystemUIFont"/>
              </a:rPr>
              <a:t> </a:t>
            </a:r>
            <a:r>
              <a:rPr lang="en-US" sz="1800" dirty="0" err="1">
                <a:solidFill>
                  <a:srgbClr val="000000"/>
                </a:solidFill>
                <a:latin typeface="AppleSystemUIFont"/>
              </a:rPr>
              <a:t>emulieren</a:t>
            </a:r>
            <a:r>
              <a:rPr lang="en-US" sz="1800" dirty="0">
                <a:solidFill>
                  <a:srgbClr val="000000"/>
                </a:solidFill>
                <a:latin typeface="AppleSystemUIFont"/>
              </a:rPr>
              <a:t> </a:t>
            </a:r>
            <a:endParaRPr lang="en-US" dirty="0"/>
          </a:p>
        </p:txBody>
      </p:sp>
      <p:sp>
        <p:nvSpPr>
          <p:cNvPr id="4" name="Textfeld 3">
            <a:extLst>
              <a:ext uri="{FF2B5EF4-FFF2-40B4-BE49-F238E27FC236}">
                <a16:creationId xmlns:a16="http://schemas.microsoft.com/office/drawing/2014/main" id="{F5B30C86-0763-FCA7-BC7F-A0523028E7FD}"/>
              </a:ext>
            </a:extLst>
          </p:cNvPr>
          <p:cNvSpPr txBox="1"/>
          <p:nvPr/>
        </p:nvSpPr>
        <p:spPr>
          <a:xfrm>
            <a:off x="3540868" y="6303522"/>
            <a:ext cx="10003276" cy="369332"/>
          </a:xfrm>
          <a:prstGeom prst="rect">
            <a:avLst/>
          </a:prstGeom>
          <a:noFill/>
        </p:spPr>
        <p:txBody>
          <a:bodyPr wrap="square" rtlCol="0">
            <a:spAutoFit/>
          </a:bodyPr>
          <a:lstStyle/>
          <a:p>
            <a:r>
              <a:rPr lang="de-AT" dirty="0"/>
              <a:t>Bilder und Texte wurden aus SQL Performance </a:t>
            </a:r>
            <a:r>
              <a:rPr lang="de-AT" dirty="0" err="1"/>
              <a:t>Explained</a:t>
            </a:r>
            <a:r>
              <a:rPr lang="de-AT" dirty="0"/>
              <a:t> © Markus Winand übernommen</a:t>
            </a:r>
            <a:endParaRPr lang="en-US" dirty="0"/>
          </a:p>
        </p:txBody>
      </p:sp>
    </p:spTree>
    <p:extLst>
      <p:ext uri="{BB962C8B-B14F-4D97-AF65-F5344CB8AC3E}">
        <p14:creationId xmlns:p14="http://schemas.microsoft.com/office/powerpoint/2010/main" val="6097604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100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par>
                          <p:cTn id="18" fill="hold">
                            <p:stCondLst>
                              <p:cond delay="3000"/>
                            </p:stCondLst>
                            <p:childTnLst>
                              <p:par>
                                <p:cTn id="19" presetID="31" presetClass="entr" presetSubtype="0"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childTnLst>
                          </p:cTn>
                        </p:par>
                        <p:par>
                          <p:cTn id="25" fill="hold">
                            <p:stCondLst>
                              <p:cond delay="4000"/>
                            </p:stCondLst>
                            <p:childTnLst>
                              <p:par>
                                <p:cTn id="26" presetID="31" presetClass="entr" presetSubtype="0"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par>
                          <p:cTn id="32" fill="hold">
                            <p:stCondLst>
                              <p:cond delay="5000"/>
                            </p:stCondLst>
                            <p:childTnLst>
                              <p:par>
                                <p:cTn id="33" presetID="31" presetClass="entr" presetSubtype="0" fill="hold" grpId="0" nodeType="after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sz="4400" dirty="0" err="1">
                <a:solidFill>
                  <a:srgbClr val="000000"/>
                </a:solidFill>
                <a:latin typeface="AppleSystemUIFont"/>
              </a:rPr>
              <a:t>Partielle</a:t>
            </a:r>
            <a:r>
              <a:rPr lang="en-US" sz="4400" dirty="0">
                <a:solidFill>
                  <a:srgbClr val="000000"/>
                </a:solidFill>
                <a:latin typeface="AppleSystemUIFont"/>
              </a:rPr>
              <a:t> </a:t>
            </a:r>
            <a:r>
              <a:rPr lang="en-US" sz="4400" dirty="0" err="1">
                <a:solidFill>
                  <a:srgbClr val="000000"/>
                </a:solidFill>
                <a:latin typeface="AppleSystemUIFont"/>
              </a:rPr>
              <a:t>Indizes</a:t>
            </a:r>
            <a:r>
              <a:rPr lang="en-US" sz="4400" dirty="0">
                <a:solidFill>
                  <a:srgbClr val="000000"/>
                </a:solidFill>
                <a:latin typeface="AppleSystemUIFont"/>
              </a:rPr>
              <a:t> </a:t>
            </a:r>
            <a:r>
              <a:rPr lang="en-US" sz="4400" dirty="0" err="1">
                <a:solidFill>
                  <a:srgbClr val="000000"/>
                </a:solidFill>
                <a:latin typeface="AppleSystemUIFont"/>
              </a:rPr>
              <a:t>emulieren</a:t>
            </a:r>
            <a:r>
              <a:rPr lang="en-US" sz="4400" dirty="0">
                <a:solidFill>
                  <a:srgbClr val="000000"/>
                </a:solidFill>
                <a:latin typeface="AppleSystemUIFont"/>
              </a:rPr>
              <a:t> </a:t>
            </a:r>
            <a:endParaRPr lang="en-US" dirty="0"/>
          </a:p>
        </p:txBody>
      </p:sp>
      <p:sp>
        <p:nvSpPr>
          <p:cNvPr id="3" name="Inhaltsplatzhalter 2">
            <a:extLst>
              <a:ext uri="{FF2B5EF4-FFF2-40B4-BE49-F238E27FC236}">
                <a16:creationId xmlns:a16="http://schemas.microsoft.com/office/drawing/2014/main" id="{723FA55B-550B-6A6D-9F7B-B2100D15A6CB}"/>
              </a:ext>
            </a:extLst>
          </p:cNvPr>
          <p:cNvSpPr>
            <a:spLocks noGrp="1"/>
          </p:cNvSpPr>
          <p:nvPr>
            <p:ph idx="1"/>
          </p:nvPr>
        </p:nvSpPr>
        <p:spPr/>
        <p:txBody>
          <a:bodyPr/>
          <a:lstStyle/>
          <a:p>
            <a:endParaRPr lang="de-AT" dirty="0"/>
          </a:p>
          <a:p>
            <a:r>
              <a:rPr lang="de-AT" dirty="0"/>
              <a:t>Hierbei wir NULL für Zeilen verwendet, welche nicht indiziert werden sollen</a:t>
            </a:r>
          </a:p>
          <a:p>
            <a:endParaRPr lang="de-AT" dirty="0"/>
          </a:p>
          <a:p>
            <a:r>
              <a:rPr lang="de-AT" dirty="0"/>
              <a:t>Verwendete Funktion muss deterministisch sein, damit sie in einer Indexdefinition verwendet werden kann</a:t>
            </a:r>
            <a:endParaRPr lang="en-US" dirty="0"/>
          </a:p>
        </p:txBody>
      </p:sp>
    </p:spTree>
    <p:extLst>
      <p:ext uri="{BB962C8B-B14F-4D97-AF65-F5344CB8AC3E}">
        <p14:creationId xmlns:p14="http://schemas.microsoft.com/office/powerpoint/2010/main" val="106764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D3A08E-FDF3-C3C3-C8D1-A96F4B0C27CD}"/>
              </a:ext>
            </a:extLst>
          </p:cNvPr>
          <p:cNvSpPr>
            <a:spLocks noGrp="1"/>
          </p:cNvSpPr>
          <p:nvPr>
            <p:ph type="ctrTitle"/>
          </p:nvPr>
        </p:nvSpPr>
        <p:spPr/>
        <p:txBody>
          <a:bodyPr>
            <a:normAutofit fontScale="90000"/>
          </a:bodyPr>
          <a:lstStyle/>
          <a:p>
            <a:r>
              <a:rPr lang="de-AT" dirty="0"/>
              <a:t>Gruppe 2</a:t>
            </a:r>
            <a:br>
              <a:rPr lang="de-AT" dirty="0"/>
            </a:br>
            <a:r>
              <a:rPr lang="de-AT" dirty="0"/>
              <a:t>Verschleierte Bedingungen</a:t>
            </a:r>
            <a:br>
              <a:rPr lang="de-AT" dirty="0"/>
            </a:br>
            <a:r>
              <a:rPr lang="de-AT" dirty="0"/>
              <a:t>(S. 62 - 77)</a:t>
            </a:r>
            <a:endParaRPr lang="en-US" dirty="0"/>
          </a:p>
        </p:txBody>
      </p:sp>
      <p:sp>
        <p:nvSpPr>
          <p:cNvPr id="3" name="Untertitel 2">
            <a:extLst>
              <a:ext uri="{FF2B5EF4-FFF2-40B4-BE49-F238E27FC236}">
                <a16:creationId xmlns:a16="http://schemas.microsoft.com/office/drawing/2014/main" id="{A83B8A4D-8D8D-24E2-12B5-A5F7D4163BA1}"/>
              </a:ext>
            </a:extLst>
          </p:cNvPr>
          <p:cNvSpPr>
            <a:spLocks noGrp="1"/>
          </p:cNvSpPr>
          <p:nvPr>
            <p:ph type="subTitle" idx="1"/>
          </p:nvPr>
        </p:nvSpPr>
        <p:spPr/>
        <p:txBody>
          <a:bodyPr>
            <a:normAutofit lnSpcReduction="10000"/>
          </a:bodyPr>
          <a:lstStyle/>
          <a:p>
            <a:r>
              <a:rPr lang="de-DE" sz="1800" dirty="0">
                <a:solidFill>
                  <a:srgbClr val="000000"/>
                </a:solidFill>
                <a:latin typeface="AppleSystemUIFont"/>
              </a:rPr>
              <a:t>Anti Patterns</a:t>
            </a:r>
            <a:br>
              <a:rPr lang="de-DE" sz="1800" dirty="0">
                <a:solidFill>
                  <a:srgbClr val="000000"/>
                </a:solidFill>
                <a:latin typeface="AppleSystemUIFont"/>
              </a:rPr>
            </a:br>
            <a:r>
              <a:rPr lang="de-DE" sz="1800" dirty="0">
                <a:solidFill>
                  <a:srgbClr val="000000"/>
                </a:solidFill>
                <a:latin typeface="AppleSystemUIFont"/>
              </a:rPr>
              <a:t>Date-</a:t>
            </a:r>
            <a:r>
              <a:rPr lang="de-DE" sz="1800" dirty="0" err="1">
                <a:solidFill>
                  <a:srgbClr val="000000"/>
                </a:solidFill>
                <a:latin typeface="AppleSystemUIFont"/>
              </a:rPr>
              <a:t>Types</a:t>
            </a:r>
            <a:br>
              <a:rPr lang="de-DE" sz="1800" dirty="0">
                <a:solidFill>
                  <a:srgbClr val="000000"/>
                </a:solidFill>
                <a:latin typeface="AppleSystemUIFont"/>
              </a:rPr>
            </a:br>
            <a:r>
              <a:rPr lang="de-DE" sz="1800" dirty="0">
                <a:solidFill>
                  <a:srgbClr val="000000"/>
                </a:solidFill>
                <a:latin typeface="AppleSystemUIFont"/>
              </a:rPr>
              <a:t>Generische Lösungen</a:t>
            </a:r>
            <a:br>
              <a:rPr lang="de-DE" sz="1800" dirty="0">
                <a:solidFill>
                  <a:srgbClr val="000000"/>
                </a:solidFill>
                <a:latin typeface="AppleSystemUIFont"/>
              </a:rPr>
            </a:br>
            <a:r>
              <a:rPr lang="de-DE" sz="1800" dirty="0">
                <a:solidFill>
                  <a:srgbClr val="000000"/>
                </a:solidFill>
                <a:latin typeface="AppleSystemUIFont"/>
              </a:rPr>
              <a:t>Verschleierung von Bedingungen</a:t>
            </a:r>
            <a:br>
              <a:rPr lang="de-DE" sz="1800" dirty="0">
                <a:solidFill>
                  <a:srgbClr val="000000"/>
                </a:solidFill>
                <a:latin typeface="AppleSystemUIFont"/>
              </a:rPr>
            </a:br>
            <a:r>
              <a:rPr lang="de-DE" sz="1800" dirty="0">
                <a:solidFill>
                  <a:srgbClr val="000000"/>
                </a:solidFill>
                <a:latin typeface="AppleSystemUIFont"/>
              </a:rPr>
              <a:t>Numerische Strings</a:t>
            </a:r>
            <a:br>
              <a:rPr lang="de-DE" sz="1800" dirty="0">
                <a:solidFill>
                  <a:srgbClr val="000000"/>
                </a:solidFill>
                <a:latin typeface="AppleSystemUIFont"/>
              </a:rPr>
            </a:br>
            <a:r>
              <a:rPr lang="de-DE" sz="1800" dirty="0">
                <a:solidFill>
                  <a:srgbClr val="000000"/>
                </a:solidFill>
                <a:latin typeface="AppleSystemUIFont"/>
              </a:rPr>
              <a:t>Schlaue Logiken</a:t>
            </a:r>
            <a:br>
              <a:rPr lang="de-DE" sz="1800" dirty="0">
                <a:solidFill>
                  <a:srgbClr val="000000"/>
                </a:solidFill>
                <a:latin typeface="AppleSystemUIFont"/>
              </a:rPr>
            </a:br>
            <a:r>
              <a:rPr lang="de-DE" sz="1800" dirty="0">
                <a:solidFill>
                  <a:srgbClr val="000000"/>
                </a:solidFill>
                <a:latin typeface="AppleSystemUIFont"/>
              </a:rPr>
              <a:t>Mathematik</a:t>
            </a:r>
          </a:p>
        </p:txBody>
      </p:sp>
      <p:sp>
        <p:nvSpPr>
          <p:cNvPr id="7" name="Textfeld 6">
            <a:extLst>
              <a:ext uri="{FF2B5EF4-FFF2-40B4-BE49-F238E27FC236}">
                <a16:creationId xmlns:a16="http://schemas.microsoft.com/office/drawing/2014/main" id="{CCDC2758-7230-7CA5-E7CF-43118E355CA5}"/>
              </a:ext>
            </a:extLst>
          </p:cNvPr>
          <p:cNvSpPr txBox="1"/>
          <p:nvPr/>
        </p:nvSpPr>
        <p:spPr>
          <a:xfrm>
            <a:off x="3716676" y="6560991"/>
            <a:ext cx="8807521" cy="369332"/>
          </a:xfrm>
          <a:prstGeom prst="rect">
            <a:avLst/>
          </a:prstGeom>
          <a:noFill/>
        </p:spPr>
        <p:txBody>
          <a:bodyPr wrap="square">
            <a:spAutoFit/>
          </a:bodyPr>
          <a:lstStyle/>
          <a:p>
            <a:r>
              <a:rPr lang="de-AT" dirty="0"/>
              <a:t>Bilder und Texte wurden aus SQL Performance </a:t>
            </a:r>
            <a:r>
              <a:rPr lang="de-AT" dirty="0" err="1"/>
              <a:t>Explained</a:t>
            </a:r>
            <a:r>
              <a:rPr lang="de-AT" dirty="0"/>
              <a:t> © Markus Winand übernommen</a:t>
            </a:r>
            <a:endParaRPr lang="en-US" dirty="0"/>
          </a:p>
        </p:txBody>
      </p:sp>
    </p:spTree>
    <p:extLst>
      <p:ext uri="{BB962C8B-B14F-4D97-AF65-F5344CB8AC3E}">
        <p14:creationId xmlns:p14="http://schemas.microsoft.com/office/powerpoint/2010/main" val="29022665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F6712-CF2F-CCFB-88C9-B2834CF01477}"/>
              </a:ext>
            </a:extLst>
          </p:cNvPr>
          <p:cNvSpPr>
            <a:spLocks noGrp="1"/>
          </p:cNvSpPr>
          <p:nvPr>
            <p:ph type="title"/>
          </p:nvPr>
        </p:nvSpPr>
        <p:spPr/>
        <p:txBody>
          <a:bodyPr/>
          <a:lstStyle/>
          <a:p>
            <a:r>
              <a:rPr lang="de-DE" sz="4400" dirty="0">
                <a:solidFill>
                  <a:srgbClr val="000000"/>
                </a:solidFill>
                <a:latin typeface="AppleSystemUIFont"/>
              </a:rPr>
              <a:t>Was sind Anti-Patterns</a:t>
            </a:r>
            <a:endParaRPr lang="en-US" dirty="0"/>
          </a:p>
        </p:txBody>
      </p:sp>
      <p:sp>
        <p:nvSpPr>
          <p:cNvPr id="6" name="Inhaltsplatzhalter 2">
            <a:extLst>
              <a:ext uri="{FF2B5EF4-FFF2-40B4-BE49-F238E27FC236}">
                <a16:creationId xmlns:a16="http://schemas.microsoft.com/office/drawing/2014/main" id="{45E178F7-1945-9B67-B077-8237367AADAE}"/>
              </a:ext>
            </a:extLst>
          </p:cNvPr>
          <p:cNvSpPr>
            <a:spLocks noGrp="1"/>
          </p:cNvSpPr>
          <p:nvPr>
            <p:ph idx="1"/>
          </p:nvPr>
        </p:nvSpPr>
        <p:spPr>
          <a:xfrm>
            <a:off x="838200" y="1825625"/>
            <a:ext cx="10515600" cy="4351338"/>
          </a:xfrm>
        </p:spPr>
        <p:txBody>
          <a:bodyPr/>
          <a:lstStyle/>
          <a:p>
            <a:pPr marL="0" indent="0">
              <a:buNone/>
            </a:pPr>
            <a:endParaRPr lang="de-AT" dirty="0"/>
          </a:p>
          <a:p>
            <a:r>
              <a:rPr lang="de-DE" dirty="0"/>
              <a:t>Anti-Patterns in SQL sind bewährte Praktiken oder Lösungsansätze, die vermieden werden sollten, da sie ineffizient, fehleranfällig oder schwerwartbar sind.</a:t>
            </a:r>
          </a:p>
          <a:p>
            <a:endParaRPr lang="de-DE" dirty="0"/>
          </a:p>
          <a:p>
            <a:r>
              <a:rPr lang="de-DE" dirty="0"/>
              <a:t>Sie können zu schlechter Leistung, schwieriger Wartung oder sogar Datenproblemen führen</a:t>
            </a:r>
            <a:endParaRPr lang="de-AT" dirty="0"/>
          </a:p>
        </p:txBody>
      </p:sp>
    </p:spTree>
    <p:extLst>
      <p:ext uri="{BB962C8B-B14F-4D97-AF65-F5344CB8AC3E}">
        <p14:creationId xmlns:p14="http://schemas.microsoft.com/office/powerpoint/2010/main" val="690732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1000"/>
                                        <p:tgtEl>
                                          <p:spTgt spid="6">
                                            <p:txEl>
                                              <p:pRg st="3" end="3"/>
                                            </p:txEl>
                                          </p:spTgt>
                                        </p:tgtEl>
                                      </p:cBhvr>
                                    </p:animEffect>
                                    <p:anim calcmode="lin" valueType="num">
                                      <p:cBhvr>
                                        <p:cTn id="2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A972D-933B-C180-D4AA-3ECFD5AC9CA4}"/>
              </a:ext>
            </a:extLst>
          </p:cNvPr>
          <p:cNvSpPr>
            <a:spLocks noGrp="1"/>
          </p:cNvSpPr>
          <p:nvPr>
            <p:ph type="title"/>
          </p:nvPr>
        </p:nvSpPr>
        <p:spPr/>
        <p:txBody>
          <a:bodyPr/>
          <a:lstStyle/>
          <a:p>
            <a:r>
              <a:rPr lang="en-US" dirty="0">
                <a:solidFill>
                  <a:srgbClr val="000000"/>
                </a:solidFill>
                <a:latin typeface="AppleSystemUIFont"/>
              </a:rPr>
              <a:t>Date-Types</a:t>
            </a:r>
            <a:endParaRPr lang="en-US" dirty="0"/>
          </a:p>
        </p:txBody>
      </p:sp>
      <p:sp>
        <p:nvSpPr>
          <p:cNvPr id="3" name="Inhaltsplatzhalter 2">
            <a:extLst>
              <a:ext uri="{FF2B5EF4-FFF2-40B4-BE49-F238E27FC236}">
                <a16:creationId xmlns:a16="http://schemas.microsoft.com/office/drawing/2014/main" id="{023EB78F-BDEC-EF5B-BE79-2559C5641761}"/>
              </a:ext>
            </a:extLst>
          </p:cNvPr>
          <p:cNvSpPr>
            <a:spLocks noGrp="1"/>
          </p:cNvSpPr>
          <p:nvPr>
            <p:ph idx="1"/>
          </p:nvPr>
        </p:nvSpPr>
        <p:spPr/>
        <p:txBody>
          <a:bodyPr>
            <a:normAutofit fontScale="92500"/>
          </a:bodyPr>
          <a:lstStyle/>
          <a:p>
            <a:r>
              <a:rPr lang="de-DE" dirty="0"/>
              <a:t>Eine der häufigsten Verschleierung betrifft Datums-Spalten. Die Oracle Datenbank ist dafür besonders anfällig, weil sie nur den DATE-Typen hat, die immer eine Uhrzeit mitführen</a:t>
            </a:r>
            <a:endParaRPr lang="de-AT" dirty="0"/>
          </a:p>
          <a:p>
            <a:r>
              <a:rPr lang="de-DE" dirty="0"/>
              <a:t>Um den Zeitanteil aus einer DATE-Spalte zu entfernen, hat sich die TRUNC-Funktion durchgesetzt</a:t>
            </a:r>
          </a:p>
          <a:p>
            <a:endParaRPr lang="de-DE" dirty="0"/>
          </a:p>
          <a:p>
            <a:endParaRPr lang="de-DE" dirty="0"/>
          </a:p>
          <a:p>
            <a:endParaRPr lang="de-DE" dirty="0"/>
          </a:p>
          <a:p>
            <a:r>
              <a:rPr lang="de-DE" dirty="0"/>
              <a:t>Die Abfrage ist absolut korrekt, kann aber einen Index auf SALE_DATE nicht ordentlich nutzen (TRUNC(</a:t>
            </a:r>
            <a:r>
              <a:rPr lang="de-DE" dirty="0" err="1"/>
              <a:t>sale_date</a:t>
            </a:r>
            <a:r>
              <a:rPr lang="de-DE" dirty="0"/>
              <a:t>) ist </a:t>
            </a:r>
            <a:r>
              <a:rPr lang="de-DE" dirty="0" err="1"/>
              <a:t>etwasvöllig</a:t>
            </a:r>
            <a:r>
              <a:rPr lang="de-DE" dirty="0"/>
              <a:t> anders als SALE_DATE)</a:t>
            </a:r>
            <a:endParaRPr lang="de-AT" dirty="0"/>
          </a:p>
        </p:txBody>
      </p:sp>
      <p:pic>
        <p:nvPicPr>
          <p:cNvPr id="5" name="Grafik 4">
            <a:extLst>
              <a:ext uri="{FF2B5EF4-FFF2-40B4-BE49-F238E27FC236}">
                <a16:creationId xmlns:a16="http://schemas.microsoft.com/office/drawing/2014/main" id="{124A406F-5A3D-15ED-5329-61B9298D388A}"/>
              </a:ext>
            </a:extLst>
          </p:cNvPr>
          <p:cNvPicPr>
            <a:picLocks noChangeAspect="1"/>
          </p:cNvPicPr>
          <p:nvPr/>
        </p:nvPicPr>
        <p:blipFill>
          <a:blip r:embed="rId3"/>
          <a:stretch>
            <a:fillRect/>
          </a:stretch>
        </p:blipFill>
        <p:spPr>
          <a:xfrm>
            <a:off x="838200" y="3847182"/>
            <a:ext cx="10208540" cy="1341268"/>
          </a:xfrm>
          <a:prstGeom prst="rect">
            <a:avLst/>
          </a:prstGeom>
        </p:spPr>
      </p:pic>
    </p:spTree>
    <p:extLst>
      <p:ext uri="{BB962C8B-B14F-4D97-AF65-F5344CB8AC3E}">
        <p14:creationId xmlns:p14="http://schemas.microsoft.com/office/powerpoint/2010/main" val="24177588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dirty="0" err="1"/>
              <a:t>Generische</a:t>
            </a:r>
            <a:r>
              <a:rPr lang="en-US" dirty="0"/>
              <a:t> </a:t>
            </a:r>
            <a:r>
              <a:rPr lang="en-US" dirty="0" err="1"/>
              <a:t>Lösung</a:t>
            </a:r>
            <a:endParaRPr lang="en-US" dirty="0"/>
          </a:p>
        </p:txBody>
      </p:sp>
      <p:sp>
        <p:nvSpPr>
          <p:cNvPr id="7" name="Inhaltsplatzhalter 2">
            <a:extLst>
              <a:ext uri="{FF2B5EF4-FFF2-40B4-BE49-F238E27FC236}">
                <a16:creationId xmlns:a16="http://schemas.microsoft.com/office/drawing/2014/main" id="{C6BBDC23-389B-A730-D181-777133F2703A}"/>
              </a:ext>
            </a:extLst>
          </p:cNvPr>
          <p:cNvSpPr>
            <a:spLocks noGrp="1"/>
          </p:cNvSpPr>
          <p:nvPr>
            <p:ph idx="1"/>
          </p:nvPr>
        </p:nvSpPr>
        <p:spPr>
          <a:xfrm>
            <a:off x="838200" y="1825625"/>
            <a:ext cx="10515600" cy="4351338"/>
          </a:xfrm>
        </p:spPr>
        <p:txBody>
          <a:bodyPr>
            <a:normAutofit/>
          </a:bodyPr>
          <a:lstStyle/>
          <a:p>
            <a:r>
              <a:rPr lang="de-DE" dirty="0"/>
              <a:t>Für die Generische Lösung muss man die Bedingung als explizite Bereichsbedingung umformulieren</a:t>
            </a:r>
            <a:endParaRPr lang="de-AT" dirty="0"/>
          </a:p>
          <a:p>
            <a:endParaRPr lang="de-AT" dirty="0"/>
          </a:p>
          <a:p>
            <a:endParaRPr lang="de-AT" dirty="0"/>
          </a:p>
          <a:p>
            <a:r>
              <a:rPr lang="de-DE" dirty="0"/>
              <a:t>Bei dieser Methode genügt ein einfacher Index auf der Spalte SALE_DATE. Die beiden Funktionen QUATER_BEGIN und QUARTER_END berechnen das jeweilige Grenz-Datum.</a:t>
            </a:r>
          </a:p>
          <a:p>
            <a:r>
              <a:rPr lang="de-DE" dirty="0"/>
              <a:t>Diese Berechnung kann durchaus komplex werden, da der </a:t>
            </a:r>
            <a:r>
              <a:rPr lang="de-DE" dirty="0" err="1"/>
              <a:t>between</a:t>
            </a:r>
            <a:r>
              <a:rPr lang="de-DE" dirty="0"/>
              <a:t>-Operator die Grenz-Werte immer inkludiert. </a:t>
            </a:r>
            <a:endParaRPr lang="de-AT" dirty="0"/>
          </a:p>
          <a:p>
            <a:endParaRPr lang="de-AT" dirty="0"/>
          </a:p>
        </p:txBody>
      </p:sp>
      <p:pic>
        <p:nvPicPr>
          <p:cNvPr id="4" name="Grafik 3">
            <a:extLst>
              <a:ext uri="{FF2B5EF4-FFF2-40B4-BE49-F238E27FC236}">
                <a16:creationId xmlns:a16="http://schemas.microsoft.com/office/drawing/2014/main" id="{383EA43D-12CF-133C-2355-AACFB40A2415}"/>
              </a:ext>
            </a:extLst>
          </p:cNvPr>
          <p:cNvPicPr>
            <a:picLocks noChangeAspect="1"/>
          </p:cNvPicPr>
          <p:nvPr/>
        </p:nvPicPr>
        <p:blipFill>
          <a:blip r:embed="rId3"/>
          <a:stretch>
            <a:fillRect/>
          </a:stretch>
        </p:blipFill>
        <p:spPr>
          <a:xfrm>
            <a:off x="838200" y="2647950"/>
            <a:ext cx="7858662" cy="1122666"/>
          </a:xfrm>
          <a:prstGeom prst="rect">
            <a:avLst/>
          </a:prstGeom>
        </p:spPr>
      </p:pic>
    </p:spTree>
    <p:extLst>
      <p:ext uri="{BB962C8B-B14F-4D97-AF65-F5344CB8AC3E}">
        <p14:creationId xmlns:p14="http://schemas.microsoft.com/office/powerpoint/2010/main" val="16847109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a:t>Weitere Date-Type Verschleierungen</a:t>
            </a:r>
            <a:endParaRPr lang="en-US" dirty="0"/>
          </a:p>
        </p:txBody>
      </p:sp>
      <p:sp>
        <p:nvSpPr>
          <p:cNvPr id="7" name="Inhaltsplatzhalter 2">
            <a:extLst>
              <a:ext uri="{FF2B5EF4-FFF2-40B4-BE49-F238E27FC236}">
                <a16:creationId xmlns:a16="http://schemas.microsoft.com/office/drawing/2014/main" id="{C6BBDC23-389B-A730-D181-777133F2703A}"/>
              </a:ext>
            </a:extLst>
          </p:cNvPr>
          <p:cNvSpPr>
            <a:spLocks noGrp="1"/>
          </p:cNvSpPr>
          <p:nvPr>
            <p:ph idx="1"/>
          </p:nvPr>
        </p:nvSpPr>
        <p:spPr>
          <a:xfrm>
            <a:off x="838200" y="1825625"/>
            <a:ext cx="10515600" cy="4351338"/>
          </a:xfrm>
        </p:spPr>
        <p:txBody>
          <a:bodyPr>
            <a:normAutofit fontScale="92500" lnSpcReduction="10000"/>
          </a:bodyPr>
          <a:lstStyle/>
          <a:p>
            <a:r>
              <a:rPr lang="de-DE" dirty="0"/>
              <a:t>Eine andere häufige Verschleierung ist, das Datum als Text zu vergleichen</a:t>
            </a:r>
          </a:p>
          <a:p>
            <a:endParaRPr lang="de-DE" dirty="0"/>
          </a:p>
          <a:p>
            <a:endParaRPr lang="de-DE" dirty="0"/>
          </a:p>
          <a:p>
            <a:endParaRPr lang="de-DE" dirty="0"/>
          </a:p>
          <a:p>
            <a:r>
              <a:rPr lang="de-DE" dirty="0"/>
              <a:t>Das Problem ist wieder die Konvertierung der Spalte SALE_DATE. Solche Bedingungen entstehen oft im Glauben, dass man einer Datenbank nur Zahlen und Texte übergeben kann. </a:t>
            </a:r>
          </a:p>
          <a:p>
            <a:r>
              <a:rPr lang="de-DE" dirty="0"/>
              <a:t>Mit Bind-Parametern kann man aber auch andere Daten-Typen verwenden</a:t>
            </a:r>
          </a:p>
          <a:p>
            <a:r>
              <a:rPr lang="de-DE" dirty="0"/>
              <a:t>Falls das nicht möglich ist, sollte man nicht die Tabellenspalte, sondern den Suchbegriff konvertieren</a:t>
            </a:r>
            <a:endParaRPr lang="de-AT" dirty="0"/>
          </a:p>
        </p:txBody>
      </p:sp>
      <p:pic>
        <p:nvPicPr>
          <p:cNvPr id="5" name="Grafik 4">
            <a:extLst>
              <a:ext uri="{FF2B5EF4-FFF2-40B4-BE49-F238E27FC236}">
                <a16:creationId xmlns:a16="http://schemas.microsoft.com/office/drawing/2014/main" id="{3C96CA9D-02E8-2856-C2F2-8D9A9B35E436}"/>
              </a:ext>
            </a:extLst>
          </p:cNvPr>
          <p:cNvPicPr>
            <a:picLocks noChangeAspect="1"/>
          </p:cNvPicPr>
          <p:nvPr/>
        </p:nvPicPr>
        <p:blipFill>
          <a:blip r:embed="rId3"/>
          <a:stretch>
            <a:fillRect/>
          </a:stretch>
        </p:blipFill>
        <p:spPr>
          <a:xfrm>
            <a:off x="982038" y="2248151"/>
            <a:ext cx="8367446" cy="1098604"/>
          </a:xfrm>
          <a:prstGeom prst="rect">
            <a:avLst/>
          </a:prstGeom>
        </p:spPr>
      </p:pic>
      <p:pic>
        <p:nvPicPr>
          <p:cNvPr id="8" name="Grafik 7">
            <a:extLst>
              <a:ext uri="{FF2B5EF4-FFF2-40B4-BE49-F238E27FC236}">
                <a16:creationId xmlns:a16="http://schemas.microsoft.com/office/drawing/2014/main" id="{47D4A378-3227-8E7E-66C2-3FDFDBD23DE4}"/>
              </a:ext>
            </a:extLst>
          </p:cNvPr>
          <p:cNvPicPr>
            <a:picLocks noChangeAspect="1"/>
          </p:cNvPicPr>
          <p:nvPr/>
        </p:nvPicPr>
        <p:blipFill>
          <a:blip r:embed="rId4"/>
          <a:stretch>
            <a:fillRect/>
          </a:stretch>
        </p:blipFill>
        <p:spPr>
          <a:xfrm>
            <a:off x="4598542" y="5558052"/>
            <a:ext cx="7154136" cy="1068387"/>
          </a:xfrm>
          <a:prstGeom prst="rect">
            <a:avLst/>
          </a:prstGeom>
        </p:spPr>
      </p:pic>
    </p:spTree>
    <p:extLst>
      <p:ext uri="{BB962C8B-B14F-4D97-AF65-F5344CB8AC3E}">
        <p14:creationId xmlns:p14="http://schemas.microsoft.com/office/powerpoint/2010/main" val="15074653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a:t>LIKE auf Datums-</a:t>
            </a:r>
            <a:r>
              <a:rPr lang="en-US" dirty="0" err="1"/>
              <a:t>Typen</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lstStyle/>
          <a:p>
            <a:r>
              <a:rPr lang="de-DE" dirty="0"/>
              <a:t>Die folgende Verschleierung ist besonders tückisch:</a:t>
            </a:r>
          </a:p>
          <a:p>
            <a:pPr marL="0" indent="0">
              <a:buNone/>
            </a:pPr>
            <a:br>
              <a:rPr lang="de-DE" dirty="0"/>
            </a:br>
            <a:endParaRPr lang="de-AT" dirty="0"/>
          </a:p>
          <a:p>
            <a:r>
              <a:rPr lang="de-DE" dirty="0"/>
              <a:t>Diese Bedingung scheint auf den ersten Blick nicht verschleiert zu sein, weil sie keine Funktion auf der Tabellenspalte verwendet.</a:t>
            </a:r>
            <a:endParaRPr lang="de-AT" dirty="0"/>
          </a:p>
          <a:p>
            <a:r>
              <a:rPr lang="de-DE" dirty="0"/>
              <a:t>Durch die Verwendung des LIKE-Operators wird aber ein String Vergleich erzwungen</a:t>
            </a:r>
            <a:endParaRPr lang="de-AT" dirty="0"/>
          </a:p>
          <a:p>
            <a:r>
              <a:rPr lang="de-DE" dirty="0"/>
              <a:t>Der </a:t>
            </a:r>
            <a:r>
              <a:rPr lang="de-DE" dirty="0" err="1"/>
              <a:t>Predicate</a:t>
            </a:r>
            <a:r>
              <a:rPr lang="de-DE" dirty="0"/>
              <a:t>-Information-Bereich des Ausführungsplanes zeigt, was die Oracle Datenbank macht</a:t>
            </a:r>
            <a:endParaRPr lang="en-US" dirty="0"/>
          </a:p>
        </p:txBody>
      </p:sp>
      <p:pic>
        <p:nvPicPr>
          <p:cNvPr id="4" name="Grafik 3">
            <a:extLst>
              <a:ext uri="{FF2B5EF4-FFF2-40B4-BE49-F238E27FC236}">
                <a16:creationId xmlns:a16="http://schemas.microsoft.com/office/drawing/2014/main" id="{7DBB20C0-762A-C092-3B41-96703891B51E}"/>
              </a:ext>
            </a:extLst>
          </p:cNvPr>
          <p:cNvPicPr>
            <a:picLocks noChangeAspect="1"/>
          </p:cNvPicPr>
          <p:nvPr/>
        </p:nvPicPr>
        <p:blipFill>
          <a:blip r:embed="rId3"/>
          <a:stretch>
            <a:fillRect/>
          </a:stretch>
        </p:blipFill>
        <p:spPr>
          <a:xfrm>
            <a:off x="919055" y="2255927"/>
            <a:ext cx="7074239" cy="882075"/>
          </a:xfrm>
          <a:prstGeom prst="rect">
            <a:avLst/>
          </a:prstGeom>
        </p:spPr>
      </p:pic>
      <p:pic>
        <p:nvPicPr>
          <p:cNvPr id="7" name="Grafik 6">
            <a:extLst>
              <a:ext uri="{FF2B5EF4-FFF2-40B4-BE49-F238E27FC236}">
                <a16:creationId xmlns:a16="http://schemas.microsoft.com/office/drawing/2014/main" id="{13731E87-3129-E383-F26F-241AF8809D4B}"/>
              </a:ext>
            </a:extLst>
          </p:cNvPr>
          <p:cNvPicPr>
            <a:picLocks noChangeAspect="1"/>
          </p:cNvPicPr>
          <p:nvPr/>
        </p:nvPicPr>
        <p:blipFill>
          <a:blip r:embed="rId4"/>
          <a:stretch>
            <a:fillRect/>
          </a:stretch>
        </p:blipFill>
        <p:spPr>
          <a:xfrm>
            <a:off x="5389920" y="5444600"/>
            <a:ext cx="5377398" cy="915656"/>
          </a:xfrm>
          <a:prstGeom prst="rect">
            <a:avLst/>
          </a:prstGeom>
        </p:spPr>
      </p:pic>
    </p:spTree>
    <p:extLst>
      <p:ext uri="{BB962C8B-B14F-4D97-AF65-F5344CB8AC3E}">
        <p14:creationId xmlns:p14="http://schemas.microsoft.com/office/powerpoint/2010/main" val="1469772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Numerische</a:t>
            </a:r>
            <a:r>
              <a:rPr lang="en-US" dirty="0"/>
              <a:t> Strings</a:t>
            </a:r>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a:bodyPr>
          <a:lstStyle/>
          <a:p>
            <a:r>
              <a:rPr lang="de-AT" dirty="0"/>
              <a:t>N</a:t>
            </a:r>
            <a:r>
              <a:rPr lang="de-DE" dirty="0" err="1"/>
              <a:t>umerische</a:t>
            </a:r>
            <a:r>
              <a:rPr lang="de-DE" dirty="0"/>
              <a:t> Strings sind Zahlen, die in Text-Feldern gespeichert werden</a:t>
            </a:r>
          </a:p>
          <a:p>
            <a:pPr marL="0" indent="0">
              <a:buNone/>
            </a:pPr>
            <a:endParaRPr lang="de-AT" dirty="0"/>
          </a:p>
          <a:p>
            <a:r>
              <a:rPr lang="de-DE" dirty="0"/>
              <a:t>Es ist also dasselbe Problem wie zuvor. Durch die Funktion kann ein Index auf NUMERIC_STRING nicht sinnvoll genutzt werden. </a:t>
            </a:r>
            <a:endParaRPr lang="de-AT" dirty="0"/>
          </a:p>
          <a:p>
            <a:r>
              <a:rPr lang="de-DE" dirty="0"/>
              <a:t>Die Lösung ist wieder dieselbe: Anstatt den Spaltentypen an den Suchbegriff anzupassen, passt man den Suchbegriff an den Spaltentypen an</a:t>
            </a:r>
            <a:endParaRPr lang="de-AT" dirty="0"/>
          </a:p>
        </p:txBody>
      </p:sp>
      <p:pic>
        <p:nvPicPr>
          <p:cNvPr id="4" name="Grafik 3">
            <a:extLst>
              <a:ext uri="{FF2B5EF4-FFF2-40B4-BE49-F238E27FC236}">
                <a16:creationId xmlns:a16="http://schemas.microsoft.com/office/drawing/2014/main" id="{5781FB2A-BFD0-D7B2-0ED8-45C6666F73D3}"/>
              </a:ext>
            </a:extLst>
          </p:cNvPr>
          <p:cNvPicPr>
            <a:picLocks noChangeAspect="1"/>
          </p:cNvPicPr>
          <p:nvPr/>
        </p:nvPicPr>
        <p:blipFill>
          <a:blip r:embed="rId3"/>
          <a:stretch>
            <a:fillRect/>
          </a:stretch>
        </p:blipFill>
        <p:spPr>
          <a:xfrm>
            <a:off x="2711803" y="2301342"/>
            <a:ext cx="4099128" cy="869911"/>
          </a:xfrm>
          <a:prstGeom prst="rect">
            <a:avLst/>
          </a:prstGeom>
        </p:spPr>
      </p:pic>
      <p:pic>
        <p:nvPicPr>
          <p:cNvPr id="9" name="Grafik 8">
            <a:extLst>
              <a:ext uri="{FF2B5EF4-FFF2-40B4-BE49-F238E27FC236}">
                <a16:creationId xmlns:a16="http://schemas.microsoft.com/office/drawing/2014/main" id="{BF0B0BB8-D5A1-7F6F-4CCE-4494391B5AB7}"/>
              </a:ext>
            </a:extLst>
          </p:cNvPr>
          <p:cNvPicPr>
            <a:picLocks noChangeAspect="1"/>
          </p:cNvPicPr>
          <p:nvPr/>
        </p:nvPicPr>
        <p:blipFill>
          <a:blip r:embed="rId4"/>
          <a:stretch>
            <a:fillRect/>
          </a:stretch>
        </p:blipFill>
        <p:spPr>
          <a:xfrm>
            <a:off x="6810931" y="2301342"/>
            <a:ext cx="4542869" cy="869911"/>
          </a:xfrm>
          <a:prstGeom prst="rect">
            <a:avLst/>
          </a:prstGeom>
        </p:spPr>
      </p:pic>
      <p:pic>
        <p:nvPicPr>
          <p:cNvPr id="11" name="Grafik 10">
            <a:extLst>
              <a:ext uri="{FF2B5EF4-FFF2-40B4-BE49-F238E27FC236}">
                <a16:creationId xmlns:a16="http://schemas.microsoft.com/office/drawing/2014/main" id="{AA4F7588-7975-4C5C-4836-B7319B4FBF79}"/>
              </a:ext>
            </a:extLst>
          </p:cNvPr>
          <p:cNvPicPr>
            <a:picLocks noChangeAspect="1"/>
          </p:cNvPicPr>
          <p:nvPr/>
        </p:nvPicPr>
        <p:blipFill>
          <a:blip r:embed="rId5"/>
          <a:stretch>
            <a:fillRect/>
          </a:stretch>
        </p:blipFill>
        <p:spPr>
          <a:xfrm>
            <a:off x="838200" y="5307052"/>
            <a:ext cx="4465543" cy="869911"/>
          </a:xfrm>
          <a:prstGeom prst="rect">
            <a:avLst/>
          </a:prstGeom>
        </p:spPr>
      </p:pic>
    </p:spTree>
    <p:extLst>
      <p:ext uri="{BB962C8B-B14F-4D97-AF65-F5344CB8AC3E}">
        <p14:creationId xmlns:p14="http://schemas.microsoft.com/office/powerpoint/2010/main" val="42784529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Numerische</a:t>
            </a:r>
            <a:r>
              <a:rPr lang="en-US" dirty="0"/>
              <a:t> Strings</a:t>
            </a:r>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a:bodyPr>
          <a:lstStyle/>
          <a:p>
            <a:r>
              <a:rPr lang="de-DE" dirty="0"/>
              <a:t>In die andere Richtung besteht das Problem übrigens nicht</a:t>
            </a:r>
          </a:p>
          <a:p>
            <a:endParaRPr lang="de-DE" dirty="0"/>
          </a:p>
          <a:p>
            <a:endParaRPr lang="de-DE" dirty="0"/>
          </a:p>
          <a:p>
            <a:r>
              <a:rPr lang="de-DE" dirty="0"/>
              <a:t>Die Datenbank wird auch hier den String als Zahl interpretieren. Die Konvertierung wird aber nicht auf der Tabellenspalte durchgeführt, die eventuell indiziert sein könnte. Daher kann diese Abfrage einen normalen Index auf NUMERIC_NUMBER nutzen</a:t>
            </a:r>
            <a:endParaRPr lang="de-AT" dirty="0"/>
          </a:p>
        </p:txBody>
      </p:sp>
      <p:pic>
        <p:nvPicPr>
          <p:cNvPr id="5" name="Grafik 4">
            <a:extLst>
              <a:ext uri="{FF2B5EF4-FFF2-40B4-BE49-F238E27FC236}">
                <a16:creationId xmlns:a16="http://schemas.microsoft.com/office/drawing/2014/main" id="{5BA9B358-A32A-C0AD-CA41-A81DA5ADC6DB}"/>
              </a:ext>
            </a:extLst>
          </p:cNvPr>
          <p:cNvPicPr>
            <a:picLocks noChangeAspect="1"/>
          </p:cNvPicPr>
          <p:nvPr/>
        </p:nvPicPr>
        <p:blipFill>
          <a:blip r:embed="rId3"/>
          <a:stretch>
            <a:fillRect/>
          </a:stretch>
        </p:blipFill>
        <p:spPr>
          <a:xfrm>
            <a:off x="838199" y="2285871"/>
            <a:ext cx="4246419" cy="988670"/>
          </a:xfrm>
          <a:prstGeom prst="rect">
            <a:avLst/>
          </a:prstGeom>
        </p:spPr>
      </p:pic>
      <p:pic>
        <p:nvPicPr>
          <p:cNvPr id="8" name="Grafik 7">
            <a:extLst>
              <a:ext uri="{FF2B5EF4-FFF2-40B4-BE49-F238E27FC236}">
                <a16:creationId xmlns:a16="http://schemas.microsoft.com/office/drawing/2014/main" id="{1A44A08E-30E6-1999-E46B-025C6E48B5BA}"/>
              </a:ext>
            </a:extLst>
          </p:cNvPr>
          <p:cNvPicPr>
            <a:picLocks noChangeAspect="1"/>
          </p:cNvPicPr>
          <p:nvPr/>
        </p:nvPicPr>
        <p:blipFill>
          <a:blip r:embed="rId4"/>
          <a:stretch>
            <a:fillRect/>
          </a:stretch>
        </p:blipFill>
        <p:spPr>
          <a:xfrm>
            <a:off x="838198" y="4969089"/>
            <a:ext cx="4483827" cy="988670"/>
          </a:xfrm>
          <a:prstGeom prst="rect">
            <a:avLst/>
          </a:prstGeom>
        </p:spPr>
      </p:pic>
    </p:spTree>
    <p:extLst>
      <p:ext uri="{BB962C8B-B14F-4D97-AF65-F5344CB8AC3E}">
        <p14:creationId xmlns:p14="http://schemas.microsoft.com/office/powerpoint/2010/main" val="37792498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dirty="0" err="1"/>
              <a:t>Zusammenfügen</a:t>
            </a:r>
            <a:r>
              <a:rPr lang="en-US" dirty="0"/>
              <a:t> von </a:t>
            </a:r>
            <a:r>
              <a:rPr lang="en-US" dirty="0" err="1"/>
              <a:t>Spalten</a:t>
            </a:r>
            <a:endParaRPr lang="en-US" dirty="0"/>
          </a:p>
        </p:txBody>
      </p:sp>
      <p:sp>
        <p:nvSpPr>
          <p:cNvPr id="7" name="Inhaltsplatzhalter 2">
            <a:extLst>
              <a:ext uri="{FF2B5EF4-FFF2-40B4-BE49-F238E27FC236}">
                <a16:creationId xmlns:a16="http://schemas.microsoft.com/office/drawing/2014/main" id="{C6BBDC23-389B-A730-D181-777133F2703A}"/>
              </a:ext>
            </a:extLst>
          </p:cNvPr>
          <p:cNvSpPr>
            <a:spLocks noGrp="1"/>
          </p:cNvSpPr>
          <p:nvPr>
            <p:ph idx="1"/>
          </p:nvPr>
        </p:nvSpPr>
        <p:spPr>
          <a:xfrm>
            <a:off x="838200" y="1825625"/>
            <a:ext cx="10515600" cy="4351338"/>
          </a:xfrm>
        </p:spPr>
        <p:txBody>
          <a:bodyPr>
            <a:normAutofit lnSpcReduction="10000"/>
          </a:bodyPr>
          <a:lstStyle/>
          <a:p>
            <a:r>
              <a:rPr lang="de-DE" dirty="0"/>
              <a:t>Das erste Beispiel hat wieder mit Datums-Typen zu tun, steht aber vor dem umgekehrten Problem als zuvor. Die MySQL-Abfrage fügt getrennte Datums- und Zeit-Spalten zusammen:</a:t>
            </a:r>
          </a:p>
          <a:p>
            <a:endParaRPr lang="de-DE" dirty="0"/>
          </a:p>
          <a:p>
            <a:endParaRPr lang="de-DE" dirty="0"/>
          </a:p>
          <a:p>
            <a:endParaRPr lang="de-DE" dirty="0"/>
          </a:p>
          <a:p>
            <a:r>
              <a:rPr lang="de-DE" dirty="0"/>
              <a:t>Damit werden alle Zeilen der letzten 24 Stunden gesucht. Diese Abfrage kann einen zusammengesetzten Index auf (DATE_COLUMN, TIME_COLUMN) aber nicht verwenden, weil die Suche nicht auf den indizierten Spalten, sondern auf abgeleiteten Daten stattfindet</a:t>
            </a:r>
            <a:endParaRPr lang="de-AT" dirty="0"/>
          </a:p>
        </p:txBody>
      </p:sp>
      <p:pic>
        <p:nvPicPr>
          <p:cNvPr id="4" name="Grafik 3">
            <a:extLst>
              <a:ext uri="{FF2B5EF4-FFF2-40B4-BE49-F238E27FC236}">
                <a16:creationId xmlns:a16="http://schemas.microsoft.com/office/drawing/2014/main" id="{B3CE7DC0-6BD8-C936-C175-21913C39CD1E}"/>
              </a:ext>
            </a:extLst>
          </p:cNvPr>
          <p:cNvPicPr>
            <a:picLocks noChangeAspect="1"/>
          </p:cNvPicPr>
          <p:nvPr/>
        </p:nvPicPr>
        <p:blipFill>
          <a:blip r:embed="rId3"/>
          <a:stretch>
            <a:fillRect/>
          </a:stretch>
        </p:blipFill>
        <p:spPr>
          <a:xfrm>
            <a:off x="838200" y="3038476"/>
            <a:ext cx="5980172" cy="1235573"/>
          </a:xfrm>
          <a:prstGeom prst="rect">
            <a:avLst/>
          </a:prstGeom>
        </p:spPr>
      </p:pic>
    </p:spTree>
    <p:extLst>
      <p:ext uri="{BB962C8B-B14F-4D97-AF65-F5344CB8AC3E}">
        <p14:creationId xmlns:p14="http://schemas.microsoft.com/office/powerpoint/2010/main" val="16116961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F6712-CF2F-CCFB-88C9-B2834CF01477}"/>
              </a:ext>
            </a:extLst>
          </p:cNvPr>
          <p:cNvSpPr>
            <a:spLocks noGrp="1"/>
          </p:cNvSpPr>
          <p:nvPr>
            <p:ph type="title"/>
          </p:nvPr>
        </p:nvSpPr>
        <p:spPr/>
        <p:txBody>
          <a:bodyPr/>
          <a:lstStyle/>
          <a:p>
            <a:r>
              <a:rPr lang="de-DE" sz="4400" dirty="0">
                <a:solidFill>
                  <a:srgbClr val="000000"/>
                </a:solidFill>
                <a:latin typeface="AppleSystemUIFont"/>
              </a:rPr>
              <a:t>NULL in der Oracle Datenbank </a:t>
            </a:r>
            <a:endParaRPr lang="en-US" dirty="0"/>
          </a:p>
        </p:txBody>
      </p:sp>
      <p:sp>
        <p:nvSpPr>
          <p:cNvPr id="5" name="Rectangle 2">
            <a:extLst>
              <a:ext uri="{FF2B5EF4-FFF2-40B4-BE49-F238E27FC236}">
                <a16:creationId xmlns:a16="http://schemas.microsoft.com/office/drawing/2014/main" id="{28A07D40-036E-CD78-7364-421C1115DDD1}"/>
              </a:ext>
            </a:extLst>
          </p:cNvPr>
          <p:cNvSpPr>
            <a:spLocks noGrp="1" noChangeArrowheads="1"/>
          </p:cNvSpPr>
          <p:nvPr>
            <p:ph idx="1"/>
          </p:nvPr>
        </p:nvSpPr>
        <p:spPr bwMode="auto">
          <a:xfrm>
            <a:off x="838200" y="1713082"/>
            <a:ext cx="11353800" cy="231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AT" dirty="0"/>
              <a:t>SQL-Standard definiert NULL nicht als Wert, sondern als Platzhalter</a:t>
            </a:r>
            <a:endParaRPr lang="en-US" dirty="0"/>
          </a:p>
          <a:p>
            <a:r>
              <a:rPr lang="de-AT" dirty="0"/>
              <a:t> Bei der Oracle Datenbank kann ein leerer String NULL sein</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solidFill>
                <a:prstClr val="black"/>
              </a:solidFill>
              <a:latin typeface="AppleSystemUI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prstClr val="black"/>
              </a:solidFill>
              <a:effectLst/>
              <a:latin typeface="AppleSystemUI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i="1"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p:txBody>
      </p:sp>
      <p:pic>
        <p:nvPicPr>
          <p:cNvPr id="4" name="Grafik 3">
            <a:extLst>
              <a:ext uri="{FF2B5EF4-FFF2-40B4-BE49-F238E27FC236}">
                <a16:creationId xmlns:a16="http://schemas.microsoft.com/office/drawing/2014/main" id="{360763B1-CE0C-FD44-8863-6E146E7D4E38}"/>
              </a:ext>
            </a:extLst>
          </p:cNvPr>
          <p:cNvPicPr>
            <a:picLocks noChangeAspect="1"/>
          </p:cNvPicPr>
          <p:nvPr/>
        </p:nvPicPr>
        <p:blipFill>
          <a:blip r:embed="rId3"/>
          <a:stretch>
            <a:fillRect/>
          </a:stretch>
        </p:blipFill>
        <p:spPr>
          <a:xfrm>
            <a:off x="838200" y="3081945"/>
            <a:ext cx="10309698" cy="3582310"/>
          </a:xfrm>
          <a:prstGeom prst="rect">
            <a:avLst/>
          </a:prstGeom>
        </p:spPr>
      </p:pic>
    </p:spTree>
    <p:extLst>
      <p:ext uri="{BB962C8B-B14F-4D97-AF65-F5344CB8AC3E}">
        <p14:creationId xmlns:p14="http://schemas.microsoft.com/office/powerpoint/2010/main" val="13024430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dirty="0" err="1"/>
              <a:t>Zusammenfügen</a:t>
            </a:r>
            <a:r>
              <a:rPr lang="en-US" dirty="0"/>
              <a:t> von </a:t>
            </a:r>
            <a:r>
              <a:rPr lang="en-US" dirty="0" err="1"/>
              <a:t>Spalten</a:t>
            </a:r>
            <a:endParaRPr lang="en-US" dirty="0"/>
          </a:p>
        </p:txBody>
      </p:sp>
      <p:sp>
        <p:nvSpPr>
          <p:cNvPr id="7" name="Inhaltsplatzhalter 2">
            <a:extLst>
              <a:ext uri="{FF2B5EF4-FFF2-40B4-BE49-F238E27FC236}">
                <a16:creationId xmlns:a16="http://schemas.microsoft.com/office/drawing/2014/main" id="{C6BBDC23-389B-A730-D181-777133F2703A}"/>
              </a:ext>
            </a:extLst>
          </p:cNvPr>
          <p:cNvSpPr>
            <a:spLocks noGrp="1"/>
          </p:cNvSpPr>
          <p:nvPr>
            <p:ph idx="1"/>
          </p:nvPr>
        </p:nvSpPr>
        <p:spPr>
          <a:xfrm>
            <a:off x="838200" y="1825625"/>
            <a:ext cx="10515600" cy="4351338"/>
          </a:xfrm>
        </p:spPr>
        <p:txBody>
          <a:bodyPr>
            <a:normAutofit/>
          </a:bodyPr>
          <a:lstStyle/>
          <a:p>
            <a:r>
              <a:rPr lang="de-DE" dirty="0"/>
              <a:t>Das Problem kann man vermeiden, indem man einen Daten-Typen wie DATETIME verwendet</a:t>
            </a:r>
          </a:p>
          <a:p>
            <a:endParaRPr lang="de-DE" dirty="0"/>
          </a:p>
          <a:p>
            <a:endParaRPr lang="de-DE" dirty="0"/>
          </a:p>
          <a:p>
            <a:endParaRPr lang="de-DE" dirty="0"/>
          </a:p>
          <a:p>
            <a:r>
              <a:rPr lang="de-DE" dirty="0"/>
              <a:t>Wenn man vor diesem Problem steht, hat man aber nur in den seltensten Fällen die Möglichkeit die Tabelle umzubauen</a:t>
            </a:r>
          </a:p>
          <a:p>
            <a:r>
              <a:rPr lang="de-DE" dirty="0"/>
              <a:t>Die nächste Option ist, einen Funktions-basierten Index zu benutzen</a:t>
            </a:r>
          </a:p>
          <a:p>
            <a:endParaRPr lang="de-DE" dirty="0"/>
          </a:p>
          <a:p>
            <a:endParaRPr lang="de-DE" dirty="0"/>
          </a:p>
          <a:p>
            <a:endParaRPr lang="de-AT" dirty="0"/>
          </a:p>
        </p:txBody>
      </p:sp>
      <p:pic>
        <p:nvPicPr>
          <p:cNvPr id="5" name="Grafik 4">
            <a:extLst>
              <a:ext uri="{FF2B5EF4-FFF2-40B4-BE49-F238E27FC236}">
                <a16:creationId xmlns:a16="http://schemas.microsoft.com/office/drawing/2014/main" id="{CABA711F-A853-77DC-4466-162934BB6114}"/>
              </a:ext>
            </a:extLst>
          </p:cNvPr>
          <p:cNvPicPr>
            <a:picLocks noChangeAspect="1"/>
          </p:cNvPicPr>
          <p:nvPr/>
        </p:nvPicPr>
        <p:blipFill>
          <a:blip r:embed="rId3"/>
          <a:stretch>
            <a:fillRect/>
          </a:stretch>
        </p:blipFill>
        <p:spPr>
          <a:xfrm>
            <a:off x="838200" y="2662076"/>
            <a:ext cx="5494124" cy="1355119"/>
          </a:xfrm>
          <a:prstGeom prst="rect">
            <a:avLst/>
          </a:prstGeom>
        </p:spPr>
      </p:pic>
    </p:spTree>
    <p:extLst>
      <p:ext uri="{BB962C8B-B14F-4D97-AF65-F5344CB8AC3E}">
        <p14:creationId xmlns:p14="http://schemas.microsoft.com/office/powerpoint/2010/main" val="19611101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007FF-2D48-2263-442A-8E1A5E1A8426}"/>
              </a:ext>
            </a:extLst>
          </p:cNvPr>
          <p:cNvSpPr>
            <a:spLocks noGrp="1"/>
          </p:cNvSpPr>
          <p:nvPr>
            <p:ph type="title"/>
          </p:nvPr>
        </p:nvSpPr>
        <p:spPr/>
        <p:txBody>
          <a:bodyPr/>
          <a:lstStyle/>
          <a:p>
            <a:r>
              <a:rPr lang="en-US" dirty="0" err="1"/>
              <a:t>Zusammenfügen</a:t>
            </a:r>
            <a:r>
              <a:rPr lang="en-US" dirty="0"/>
              <a:t> von </a:t>
            </a:r>
            <a:r>
              <a:rPr lang="en-US" dirty="0" err="1"/>
              <a:t>Spalten</a:t>
            </a:r>
            <a:endParaRPr lang="de-AT" dirty="0"/>
          </a:p>
        </p:txBody>
      </p:sp>
      <p:sp>
        <p:nvSpPr>
          <p:cNvPr id="3" name="Inhaltsplatzhalter 2">
            <a:extLst>
              <a:ext uri="{FF2B5EF4-FFF2-40B4-BE49-F238E27FC236}">
                <a16:creationId xmlns:a16="http://schemas.microsoft.com/office/drawing/2014/main" id="{47CBD0C5-A25A-D57C-DE29-80694A1967BF}"/>
              </a:ext>
            </a:extLst>
          </p:cNvPr>
          <p:cNvSpPr>
            <a:spLocks noGrp="1"/>
          </p:cNvSpPr>
          <p:nvPr>
            <p:ph idx="1"/>
          </p:nvPr>
        </p:nvSpPr>
        <p:spPr/>
        <p:txBody>
          <a:bodyPr/>
          <a:lstStyle/>
          <a:p>
            <a:endParaRPr lang="de-DE" dirty="0"/>
          </a:p>
          <a:p>
            <a:endParaRPr lang="de-DE" dirty="0"/>
          </a:p>
          <a:p>
            <a:endParaRPr lang="de-DE" dirty="0"/>
          </a:p>
          <a:p>
            <a:endParaRPr lang="de-DE" dirty="0"/>
          </a:p>
          <a:p>
            <a:r>
              <a:rPr lang="de-DE" dirty="0"/>
              <a:t>Diese Bedingung ist, aus logischer Sicht, absolut redundant. Sie ist aber direkt auf der ersten Index-Spalte – kann also als Zugriffsprädikat genutzt werden. Diese Methode ist zwar nicht perfekt, aber als Annäherung meist gut genug.</a:t>
            </a:r>
            <a:endParaRPr lang="de-AT" dirty="0"/>
          </a:p>
        </p:txBody>
      </p:sp>
      <p:pic>
        <p:nvPicPr>
          <p:cNvPr id="4" name="Grafik 3">
            <a:extLst>
              <a:ext uri="{FF2B5EF4-FFF2-40B4-BE49-F238E27FC236}">
                <a16:creationId xmlns:a16="http://schemas.microsoft.com/office/drawing/2014/main" id="{34710090-A4E0-A25A-5CD1-3EA9D1FB7701}"/>
              </a:ext>
            </a:extLst>
          </p:cNvPr>
          <p:cNvPicPr>
            <a:picLocks noChangeAspect="1"/>
          </p:cNvPicPr>
          <p:nvPr/>
        </p:nvPicPr>
        <p:blipFill>
          <a:blip r:embed="rId2"/>
          <a:stretch>
            <a:fillRect/>
          </a:stretch>
        </p:blipFill>
        <p:spPr>
          <a:xfrm>
            <a:off x="1187522" y="2430428"/>
            <a:ext cx="5576369" cy="1157626"/>
          </a:xfrm>
          <a:prstGeom prst="rect">
            <a:avLst/>
          </a:prstGeom>
        </p:spPr>
      </p:pic>
    </p:spTree>
    <p:extLst>
      <p:ext uri="{BB962C8B-B14F-4D97-AF65-F5344CB8AC3E}">
        <p14:creationId xmlns:p14="http://schemas.microsoft.com/office/powerpoint/2010/main" val="3817848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007FF-2D48-2263-442A-8E1A5E1A8426}"/>
              </a:ext>
            </a:extLst>
          </p:cNvPr>
          <p:cNvSpPr>
            <a:spLocks noGrp="1"/>
          </p:cNvSpPr>
          <p:nvPr>
            <p:ph type="title"/>
          </p:nvPr>
        </p:nvSpPr>
        <p:spPr/>
        <p:txBody>
          <a:bodyPr/>
          <a:lstStyle/>
          <a:p>
            <a:r>
              <a:rPr lang="en-US" dirty="0" err="1"/>
              <a:t>Zusammenfügen</a:t>
            </a:r>
            <a:r>
              <a:rPr lang="en-US" dirty="0"/>
              <a:t> von </a:t>
            </a:r>
            <a:r>
              <a:rPr lang="en-US" dirty="0" err="1"/>
              <a:t>Spalten</a:t>
            </a:r>
            <a:endParaRPr lang="de-AT" dirty="0"/>
          </a:p>
        </p:txBody>
      </p:sp>
      <p:sp>
        <p:nvSpPr>
          <p:cNvPr id="3" name="Inhaltsplatzhalter 2">
            <a:extLst>
              <a:ext uri="{FF2B5EF4-FFF2-40B4-BE49-F238E27FC236}">
                <a16:creationId xmlns:a16="http://schemas.microsoft.com/office/drawing/2014/main" id="{47CBD0C5-A25A-D57C-DE29-80694A1967BF}"/>
              </a:ext>
            </a:extLst>
          </p:cNvPr>
          <p:cNvSpPr>
            <a:spLocks noGrp="1"/>
          </p:cNvSpPr>
          <p:nvPr>
            <p:ph idx="1"/>
          </p:nvPr>
        </p:nvSpPr>
        <p:spPr/>
        <p:txBody>
          <a:bodyPr>
            <a:normAutofit/>
          </a:bodyPr>
          <a:lstStyle/>
          <a:p>
            <a:r>
              <a:rPr lang="de-DE" dirty="0"/>
              <a:t>Manchmal muss man Bedingungen gezielt verschleiern, damit sie nicht als Zugriffsprädikat verwendet werden. </a:t>
            </a:r>
          </a:p>
          <a:p>
            <a:endParaRPr lang="de-DE" dirty="0"/>
          </a:p>
          <a:p>
            <a:endParaRPr lang="de-DE" dirty="0"/>
          </a:p>
          <a:p>
            <a:r>
              <a:rPr lang="de-DE" dirty="0"/>
              <a:t>Angenommen es gibt sowohl einen Index auf SUBSIDIARY_ID als auch auf LAST_NAME. Welcher ist für diese Abfrage besser?</a:t>
            </a:r>
          </a:p>
          <a:p>
            <a:r>
              <a:rPr lang="de-DE" dirty="0"/>
              <a:t>Ohne zu wissen, wo die Wildcard-Zeichen im Suchbegriff stehen, kann man keine qualifizierte Antwort geben</a:t>
            </a:r>
            <a:endParaRPr lang="de-AT" dirty="0"/>
          </a:p>
          <a:p>
            <a:endParaRPr lang="de-DE" dirty="0"/>
          </a:p>
        </p:txBody>
      </p:sp>
      <p:pic>
        <p:nvPicPr>
          <p:cNvPr id="6" name="Grafik 5">
            <a:extLst>
              <a:ext uri="{FF2B5EF4-FFF2-40B4-BE49-F238E27FC236}">
                <a16:creationId xmlns:a16="http://schemas.microsoft.com/office/drawing/2014/main" id="{4100D0E4-9488-2F0A-6613-9FA56183CA0D}"/>
              </a:ext>
            </a:extLst>
          </p:cNvPr>
          <p:cNvPicPr>
            <a:picLocks noChangeAspect="1"/>
          </p:cNvPicPr>
          <p:nvPr/>
        </p:nvPicPr>
        <p:blipFill>
          <a:blip r:embed="rId2"/>
          <a:stretch>
            <a:fillRect/>
          </a:stretch>
        </p:blipFill>
        <p:spPr>
          <a:xfrm>
            <a:off x="838200" y="2686050"/>
            <a:ext cx="4960490" cy="992098"/>
          </a:xfrm>
          <a:prstGeom prst="rect">
            <a:avLst/>
          </a:prstGeom>
        </p:spPr>
      </p:pic>
    </p:spTree>
    <p:extLst>
      <p:ext uri="{BB962C8B-B14F-4D97-AF65-F5344CB8AC3E}">
        <p14:creationId xmlns:p14="http://schemas.microsoft.com/office/powerpoint/2010/main" val="4147600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007FF-2D48-2263-442A-8E1A5E1A8426}"/>
              </a:ext>
            </a:extLst>
          </p:cNvPr>
          <p:cNvSpPr>
            <a:spLocks noGrp="1"/>
          </p:cNvSpPr>
          <p:nvPr>
            <p:ph type="title"/>
          </p:nvPr>
        </p:nvSpPr>
        <p:spPr/>
        <p:txBody>
          <a:bodyPr/>
          <a:lstStyle/>
          <a:p>
            <a:r>
              <a:rPr lang="en-US" dirty="0" err="1"/>
              <a:t>Zusammenfügen</a:t>
            </a:r>
            <a:r>
              <a:rPr lang="en-US" dirty="0"/>
              <a:t> von </a:t>
            </a:r>
            <a:r>
              <a:rPr lang="en-US" dirty="0" err="1"/>
              <a:t>Spalten</a:t>
            </a:r>
            <a:endParaRPr lang="de-AT" dirty="0"/>
          </a:p>
        </p:txBody>
      </p:sp>
      <p:sp>
        <p:nvSpPr>
          <p:cNvPr id="3" name="Inhaltsplatzhalter 2">
            <a:extLst>
              <a:ext uri="{FF2B5EF4-FFF2-40B4-BE49-F238E27FC236}">
                <a16:creationId xmlns:a16="http://schemas.microsoft.com/office/drawing/2014/main" id="{47CBD0C5-A25A-D57C-DE29-80694A1967BF}"/>
              </a:ext>
            </a:extLst>
          </p:cNvPr>
          <p:cNvSpPr>
            <a:spLocks noGrp="1"/>
          </p:cNvSpPr>
          <p:nvPr>
            <p:ph idx="1"/>
          </p:nvPr>
        </p:nvSpPr>
        <p:spPr/>
        <p:txBody>
          <a:bodyPr>
            <a:normAutofit fontScale="92500"/>
          </a:bodyPr>
          <a:lstStyle/>
          <a:p>
            <a:r>
              <a:rPr lang="de-DE" dirty="0"/>
              <a:t>Auch die Datenbank kann nur raten. Wenn man aber weiß, dass der Suchbegriff immer mit einem Wildcard Zeichen beginnt, kann man die entsprechende Bedingung absichtlich verschleiern.</a:t>
            </a:r>
          </a:p>
          <a:p>
            <a:r>
              <a:rPr lang="de-DE" dirty="0"/>
              <a:t>Dadurch kann der LIKE-Filter nicht als Zugriffsprädikat verwendet werden</a:t>
            </a:r>
          </a:p>
          <a:p>
            <a:endParaRPr lang="de-DE" dirty="0"/>
          </a:p>
          <a:p>
            <a:endParaRPr lang="de-DE" dirty="0"/>
          </a:p>
          <a:p>
            <a:endParaRPr lang="de-DE" dirty="0"/>
          </a:p>
          <a:p>
            <a:r>
              <a:rPr lang="de-DE" dirty="0"/>
              <a:t>Dafür genügt es, einen leeren String an die Spalte LAST_NAME anzuhängen. Dieses Vorgehen ist allerdings nur der letzte Ausweg, wenn es keine anderen Möglichkeiten mehr gibt</a:t>
            </a:r>
          </a:p>
        </p:txBody>
      </p:sp>
      <p:pic>
        <p:nvPicPr>
          <p:cNvPr id="5" name="Grafik 4">
            <a:extLst>
              <a:ext uri="{FF2B5EF4-FFF2-40B4-BE49-F238E27FC236}">
                <a16:creationId xmlns:a16="http://schemas.microsoft.com/office/drawing/2014/main" id="{C6352C10-5463-E6E3-D98F-62196F8D0241}"/>
              </a:ext>
            </a:extLst>
          </p:cNvPr>
          <p:cNvPicPr>
            <a:picLocks noChangeAspect="1"/>
          </p:cNvPicPr>
          <p:nvPr/>
        </p:nvPicPr>
        <p:blipFill>
          <a:blip r:embed="rId2"/>
          <a:stretch>
            <a:fillRect/>
          </a:stretch>
        </p:blipFill>
        <p:spPr>
          <a:xfrm>
            <a:off x="838200" y="3428999"/>
            <a:ext cx="7871932" cy="1369032"/>
          </a:xfrm>
          <a:prstGeom prst="rect">
            <a:avLst/>
          </a:prstGeom>
        </p:spPr>
      </p:pic>
    </p:spTree>
    <p:extLst>
      <p:ext uri="{BB962C8B-B14F-4D97-AF65-F5344CB8AC3E}">
        <p14:creationId xmlns:p14="http://schemas.microsoft.com/office/powerpoint/2010/main" val="2306074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Schlaue</a:t>
            </a:r>
            <a:r>
              <a:rPr lang="en-US" dirty="0"/>
              <a:t> </a:t>
            </a:r>
            <a:r>
              <a:rPr lang="en-US" dirty="0" err="1"/>
              <a:t>Logiken</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lstStyle/>
          <a:p>
            <a:r>
              <a:rPr lang="de-DE" dirty="0"/>
              <a:t>SQL-Datenbanken unterstützen Ad-hoc-Abfragen, die zur Laufzeit analysiert und optimiert werden.</a:t>
            </a:r>
            <a:endParaRPr lang="de-AT" dirty="0"/>
          </a:p>
          <a:p>
            <a:r>
              <a:rPr lang="de-DE" dirty="0"/>
              <a:t>Dynamische Abfragen sind also sinnvoll und können durch die Verwendung von Bind-Parametern effizient gestaltet werden.</a:t>
            </a:r>
            <a:endParaRPr lang="de-AT" dirty="0"/>
          </a:p>
          <a:p>
            <a:r>
              <a:rPr lang="de-DE" dirty="0"/>
              <a:t>Es gibt jedoch eine verbreitete Praxis, bei der dynamische Abfragen durch statische ersetzt werden, aufgrund des Mythos, dass dynamisches SQL langsam ist. </a:t>
            </a:r>
            <a:endParaRPr lang="de-AT" dirty="0"/>
          </a:p>
          <a:p>
            <a:r>
              <a:rPr lang="de-DE" dirty="0"/>
              <a:t>In Datenbanken mit zentralem Ausführungsplan-Cache kann diese Praxis jedoch mehr Probleme verursachen als sie löst</a:t>
            </a:r>
            <a:endParaRPr lang="en-US" dirty="0"/>
          </a:p>
        </p:txBody>
      </p:sp>
    </p:spTree>
    <p:extLst>
      <p:ext uri="{BB962C8B-B14F-4D97-AF65-F5344CB8AC3E}">
        <p14:creationId xmlns:p14="http://schemas.microsoft.com/office/powerpoint/2010/main" val="38739031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Schlaue</a:t>
            </a:r>
            <a:r>
              <a:rPr lang="en-US" dirty="0"/>
              <a:t> </a:t>
            </a:r>
            <a:r>
              <a:rPr lang="en-US" dirty="0" err="1"/>
              <a:t>Logiken</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a:bodyPr>
          <a:lstStyle/>
          <a:p>
            <a:r>
              <a:rPr lang="de-DE" dirty="0"/>
              <a:t>Die richtige Lösung für dynamische Abfragen ist dynamisches SQL. </a:t>
            </a:r>
          </a:p>
          <a:p>
            <a:r>
              <a:rPr lang="de-DE" dirty="0"/>
              <a:t>Frei nach dem KISS-Prinzip sollte man in jeder Abfrage nur die relevanten Bedingungen anführen – sonst nichts</a:t>
            </a:r>
          </a:p>
          <a:p>
            <a:endParaRPr lang="de-DE" dirty="0"/>
          </a:p>
          <a:p>
            <a:endParaRPr lang="de-DE" dirty="0"/>
          </a:p>
          <a:p>
            <a:r>
              <a:rPr lang="de-DE" dirty="0"/>
              <a:t>Konstruktionen wie diese „schlaue“ Logik sind weiter verbreitet als man glaubt. Daher haben alle Datenbanken, Gegenmaßnahmen ergriffen – oft werden damit neue Probleme eingeführt</a:t>
            </a:r>
            <a:endParaRPr lang="en-US" dirty="0"/>
          </a:p>
        </p:txBody>
      </p:sp>
      <p:pic>
        <p:nvPicPr>
          <p:cNvPr id="4" name="Grafik 3">
            <a:extLst>
              <a:ext uri="{FF2B5EF4-FFF2-40B4-BE49-F238E27FC236}">
                <a16:creationId xmlns:a16="http://schemas.microsoft.com/office/drawing/2014/main" id="{28EA2333-3FD7-CBA7-1364-32CE1D91D967}"/>
              </a:ext>
            </a:extLst>
          </p:cNvPr>
          <p:cNvPicPr>
            <a:picLocks noChangeAspect="1"/>
          </p:cNvPicPr>
          <p:nvPr/>
        </p:nvPicPr>
        <p:blipFill>
          <a:blip r:embed="rId3"/>
          <a:stretch>
            <a:fillRect/>
          </a:stretch>
        </p:blipFill>
        <p:spPr>
          <a:xfrm>
            <a:off x="838200" y="3197218"/>
            <a:ext cx="6723743" cy="804076"/>
          </a:xfrm>
          <a:prstGeom prst="rect">
            <a:avLst/>
          </a:prstGeom>
        </p:spPr>
      </p:pic>
    </p:spTree>
    <p:extLst>
      <p:ext uri="{BB962C8B-B14F-4D97-AF65-F5344CB8AC3E}">
        <p14:creationId xmlns:p14="http://schemas.microsoft.com/office/powerpoint/2010/main" val="18995162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Mathematik</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lnSpcReduction="10000"/>
          </a:bodyPr>
          <a:lstStyle/>
          <a:p>
            <a:r>
              <a:rPr lang="de-DE" dirty="0"/>
              <a:t>Es gibt noch eine weitere Gruppe von Verschleierungen, die zwar schlau sind, aber die Indexnutzung unterbinden können. Anstatt logischer Ausdrücke verwendet man dabei Mathematik</a:t>
            </a:r>
            <a:endParaRPr lang="de-AT" dirty="0"/>
          </a:p>
          <a:p>
            <a:endParaRPr lang="de-AT" dirty="0"/>
          </a:p>
          <a:p>
            <a:endParaRPr lang="de-AT" dirty="0"/>
          </a:p>
          <a:p>
            <a:r>
              <a:rPr lang="de-DE" dirty="0"/>
              <a:t>Mit einem Funktions-basierten Index kann man all diese Beispiele indizieren</a:t>
            </a:r>
          </a:p>
          <a:p>
            <a:endParaRPr lang="de-DE" dirty="0"/>
          </a:p>
          <a:p>
            <a:r>
              <a:rPr lang="de-DE" dirty="0"/>
              <a:t>Für den linken Teil der Gleichung kann man dann einen Funktions-basierten Index anlegen</a:t>
            </a:r>
            <a:endParaRPr lang="en-US" dirty="0"/>
          </a:p>
        </p:txBody>
      </p:sp>
      <p:pic>
        <p:nvPicPr>
          <p:cNvPr id="4" name="Grafik 3">
            <a:extLst>
              <a:ext uri="{FF2B5EF4-FFF2-40B4-BE49-F238E27FC236}">
                <a16:creationId xmlns:a16="http://schemas.microsoft.com/office/drawing/2014/main" id="{CAEA5A40-0320-AE0A-E35E-ECA562C4FFEC}"/>
              </a:ext>
            </a:extLst>
          </p:cNvPr>
          <p:cNvPicPr>
            <a:picLocks noChangeAspect="1"/>
          </p:cNvPicPr>
          <p:nvPr/>
        </p:nvPicPr>
        <p:blipFill>
          <a:blip r:embed="rId3"/>
          <a:stretch>
            <a:fillRect/>
          </a:stretch>
        </p:blipFill>
        <p:spPr>
          <a:xfrm>
            <a:off x="838200" y="2954811"/>
            <a:ext cx="4328886" cy="948378"/>
          </a:xfrm>
          <a:prstGeom prst="rect">
            <a:avLst/>
          </a:prstGeom>
        </p:spPr>
      </p:pic>
      <p:pic>
        <p:nvPicPr>
          <p:cNvPr id="7" name="Grafik 6">
            <a:extLst>
              <a:ext uri="{FF2B5EF4-FFF2-40B4-BE49-F238E27FC236}">
                <a16:creationId xmlns:a16="http://schemas.microsoft.com/office/drawing/2014/main" id="{6DC3CDE5-0A12-E53C-F41C-722675322003}"/>
              </a:ext>
            </a:extLst>
          </p:cNvPr>
          <p:cNvPicPr>
            <a:picLocks noChangeAspect="1"/>
          </p:cNvPicPr>
          <p:nvPr/>
        </p:nvPicPr>
        <p:blipFill>
          <a:blip r:embed="rId4"/>
          <a:stretch>
            <a:fillRect/>
          </a:stretch>
        </p:blipFill>
        <p:spPr>
          <a:xfrm>
            <a:off x="5167086" y="2954811"/>
            <a:ext cx="3928344" cy="967428"/>
          </a:xfrm>
          <a:prstGeom prst="rect">
            <a:avLst/>
          </a:prstGeom>
        </p:spPr>
      </p:pic>
      <p:pic>
        <p:nvPicPr>
          <p:cNvPr id="9" name="Grafik 8">
            <a:extLst>
              <a:ext uri="{FF2B5EF4-FFF2-40B4-BE49-F238E27FC236}">
                <a16:creationId xmlns:a16="http://schemas.microsoft.com/office/drawing/2014/main" id="{113EB6F6-C0B9-E7C0-6C51-9DA4B46038E6}"/>
              </a:ext>
            </a:extLst>
          </p:cNvPr>
          <p:cNvPicPr>
            <a:picLocks noChangeAspect="1"/>
          </p:cNvPicPr>
          <p:nvPr/>
        </p:nvPicPr>
        <p:blipFill>
          <a:blip r:embed="rId5"/>
          <a:stretch>
            <a:fillRect/>
          </a:stretch>
        </p:blipFill>
        <p:spPr>
          <a:xfrm>
            <a:off x="2786742" y="4294073"/>
            <a:ext cx="2883205" cy="870968"/>
          </a:xfrm>
          <a:prstGeom prst="rect">
            <a:avLst/>
          </a:prstGeom>
        </p:spPr>
      </p:pic>
      <p:pic>
        <p:nvPicPr>
          <p:cNvPr id="11" name="Grafik 10">
            <a:extLst>
              <a:ext uri="{FF2B5EF4-FFF2-40B4-BE49-F238E27FC236}">
                <a16:creationId xmlns:a16="http://schemas.microsoft.com/office/drawing/2014/main" id="{67C92777-8B6B-AD0A-B74E-D0889D0A9B18}"/>
              </a:ext>
            </a:extLst>
          </p:cNvPr>
          <p:cNvPicPr>
            <a:picLocks noChangeAspect="1"/>
          </p:cNvPicPr>
          <p:nvPr/>
        </p:nvPicPr>
        <p:blipFill>
          <a:blip r:embed="rId6"/>
          <a:stretch>
            <a:fillRect/>
          </a:stretch>
        </p:blipFill>
        <p:spPr>
          <a:xfrm>
            <a:off x="1100817" y="5958067"/>
            <a:ext cx="6528346" cy="534808"/>
          </a:xfrm>
          <a:prstGeom prst="rect">
            <a:avLst/>
          </a:prstGeom>
        </p:spPr>
      </p:pic>
    </p:spTree>
    <p:extLst>
      <p:ext uri="{BB962C8B-B14F-4D97-AF65-F5344CB8AC3E}">
        <p14:creationId xmlns:p14="http://schemas.microsoft.com/office/powerpoint/2010/main" val="17771852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A972D-933B-C180-D4AA-3ECFD5AC9CA4}"/>
              </a:ext>
            </a:extLst>
          </p:cNvPr>
          <p:cNvSpPr>
            <a:spLocks noGrp="1"/>
          </p:cNvSpPr>
          <p:nvPr>
            <p:ph type="title"/>
          </p:nvPr>
        </p:nvSpPr>
        <p:spPr/>
        <p:txBody>
          <a:bodyPr/>
          <a:lstStyle/>
          <a:p>
            <a:r>
              <a:rPr lang="en-US" sz="4400" dirty="0">
                <a:solidFill>
                  <a:srgbClr val="000000"/>
                </a:solidFill>
                <a:latin typeface="AppleSystemUIFont"/>
              </a:rPr>
              <a:t>NULL </a:t>
            </a:r>
            <a:r>
              <a:rPr lang="en-US" sz="4400" dirty="0" err="1">
                <a:solidFill>
                  <a:srgbClr val="000000"/>
                </a:solidFill>
                <a:latin typeface="AppleSystemUIFont"/>
              </a:rPr>
              <a:t>Indizieren</a:t>
            </a:r>
            <a:r>
              <a:rPr lang="en-US" sz="4400" dirty="0">
                <a:solidFill>
                  <a:srgbClr val="000000"/>
                </a:solidFill>
                <a:latin typeface="AppleSystemUIFont"/>
              </a:rPr>
              <a:t> </a:t>
            </a:r>
            <a:endParaRPr lang="en-US" dirty="0"/>
          </a:p>
        </p:txBody>
      </p:sp>
      <p:sp>
        <p:nvSpPr>
          <p:cNvPr id="3" name="Inhaltsplatzhalter 2">
            <a:extLst>
              <a:ext uri="{FF2B5EF4-FFF2-40B4-BE49-F238E27FC236}">
                <a16:creationId xmlns:a16="http://schemas.microsoft.com/office/drawing/2014/main" id="{023EB78F-BDEC-EF5B-BE79-2559C5641761}"/>
              </a:ext>
            </a:extLst>
          </p:cNvPr>
          <p:cNvSpPr>
            <a:spLocks noGrp="1"/>
          </p:cNvSpPr>
          <p:nvPr>
            <p:ph idx="1"/>
          </p:nvPr>
        </p:nvSpPr>
        <p:spPr/>
        <p:txBody>
          <a:bodyPr/>
          <a:lstStyle/>
          <a:p>
            <a:r>
              <a:rPr lang="de-AT" dirty="0"/>
              <a:t>Jeder Index ist ein partieller Index</a:t>
            </a:r>
          </a:p>
          <a:p>
            <a:endParaRPr lang="de-AT" dirty="0"/>
          </a:p>
          <a:p>
            <a:r>
              <a:rPr lang="de-AT" dirty="0"/>
              <a:t>Zeilen werden in ein mehrspaltigen Index aufgenommen, wenn zumindest eine Indexspalte nicht NULL ist</a:t>
            </a:r>
          </a:p>
          <a:p>
            <a:endParaRPr lang="de-AT" dirty="0"/>
          </a:p>
          <a:p>
            <a:r>
              <a:rPr lang="de-AT" dirty="0"/>
              <a:t>Funktionsbasierte Indexes</a:t>
            </a:r>
          </a:p>
          <a:p>
            <a:endParaRPr lang="de-AT" dirty="0"/>
          </a:p>
          <a:p>
            <a:r>
              <a:rPr lang="de-AT" dirty="0"/>
              <a:t>Mythos: Oracle Datenbank kann nicht NULL indizieren</a:t>
            </a:r>
            <a:endParaRPr lang="en-US" dirty="0"/>
          </a:p>
        </p:txBody>
      </p:sp>
    </p:spTree>
    <p:extLst>
      <p:ext uri="{BB962C8B-B14F-4D97-AF65-F5344CB8AC3E}">
        <p14:creationId xmlns:p14="http://schemas.microsoft.com/office/powerpoint/2010/main" val="18431326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78F66782-F78A-85AB-D10D-CDE0EB5E7896}"/>
              </a:ext>
            </a:extLst>
          </p:cNvPr>
          <p:cNvPicPr>
            <a:picLocks noChangeAspect="1"/>
          </p:cNvPicPr>
          <p:nvPr/>
        </p:nvPicPr>
        <p:blipFill>
          <a:blip r:embed="rId3"/>
          <a:stretch>
            <a:fillRect/>
          </a:stretch>
        </p:blipFill>
        <p:spPr>
          <a:xfrm>
            <a:off x="817326" y="415858"/>
            <a:ext cx="3501755" cy="1437340"/>
          </a:xfrm>
          <a:prstGeom prst="rect">
            <a:avLst/>
          </a:prstGeom>
        </p:spPr>
      </p:pic>
      <p:pic>
        <p:nvPicPr>
          <p:cNvPr id="7" name="Grafik 6">
            <a:extLst>
              <a:ext uri="{FF2B5EF4-FFF2-40B4-BE49-F238E27FC236}">
                <a16:creationId xmlns:a16="http://schemas.microsoft.com/office/drawing/2014/main" id="{F56C7CC3-03BD-43FF-AEFB-D09D9585839B}"/>
              </a:ext>
            </a:extLst>
          </p:cNvPr>
          <p:cNvPicPr>
            <a:picLocks noChangeAspect="1"/>
          </p:cNvPicPr>
          <p:nvPr/>
        </p:nvPicPr>
        <p:blipFill>
          <a:blip r:embed="rId4"/>
          <a:stretch>
            <a:fillRect/>
          </a:stretch>
        </p:blipFill>
        <p:spPr>
          <a:xfrm>
            <a:off x="817326" y="2470682"/>
            <a:ext cx="7034513" cy="1294170"/>
          </a:xfrm>
          <a:prstGeom prst="rect">
            <a:avLst/>
          </a:prstGeom>
        </p:spPr>
      </p:pic>
      <p:pic>
        <p:nvPicPr>
          <p:cNvPr id="9" name="Grafik 8">
            <a:extLst>
              <a:ext uri="{FF2B5EF4-FFF2-40B4-BE49-F238E27FC236}">
                <a16:creationId xmlns:a16="http://schemas.microsoft.com/office/drawing/2014/main" id="{D56A15D3-C362-8851-5345-FC299860EE93}"/>
              </a:ext>
            </a:extLst>
          </p:cNvPr>
          <p:cNvPicPr>
            <a:picLocks noChangeAspect="1"/>
          </p:cNvPicPr>
          <p:nvPr/>
        </p:nvPicPr>
        <p:blipFill>
          <a:blip r:embed="rId5"/>
          <a:stretch>
            <a:fillRect/>
          </a:stretch>
        </p:blipFill>
        <p:spPr>
          <a:xfrm>
            <a:off x="817326" y="4387318"/>
            <a:ext cx="5278674" cy="1234969"/>
          </a:xfrm>
          <a:prstGeom prst="rect">
            <a:avLst/>
          </a:prstGeom>
        </p:spPr>
      </p:pic>
    </p:spTree>
    <p:extLst>
      <p:ext uri="{BB962C8B-B14F-4D97-AF65-F5344CB8AC3E}">
        <p14:creationId xmlns:p14="http://schemas.microsoft.com/office/powerpoint/2010/main" val="13372940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40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AFCE38A-1E50-59CB-CC81-07402CA40236}"/>
              </a:ext>
            </a:extLst>
          </p:cNvPr>
          <p:cNvPicPr>
            <a:picLocks noChangeAspect="1"/>
          </p:cNvPicPr>
          <p:nvPr/>
        </p:nvPicPr>
        <p:blipFill>
          <a:blip r:embed="rId2"/>
          <a:stretch>
            <a:fillRect/>
          </a:stretch>
        </p:blipFill>
        <p:spPr>
          <a:xfrm>
            <a:off x="793492" y="151144"/>
            <a:ext cx="6595353" cy="2618563"/>
          </a:xfrm>
          <a:prstGeom prst="rect">
            <a:avLst/>
          </a:prstGeom>
        </p:spPr>
      </p:pic>
      <p:pic>
        <p:nvPicPr>
          <p:cNvPr id="6" name="Grafik 5">
            <a:extLst>
              <a:ext uri="{FF2B5EF4-FFF2-40B4-BE49-F238E27FC236}">
                <a16:creationId xmlns:a16="http://schemas.microsoft.com/office/drawing/2014/main" id="{372891B5-E019-2567-F6F0-E7123EC8413A}"/>
              </a:ext>
            </a:extLst>
          </p:cNvPr>
          <p:cNvPicPr>
            <a:picLocks noChangeAspect="1"/>
          </p:cNvPicPr>
          <p:nvPr/>
        </p:nvPicPr>
        <p:blipFill>
          <a:blip r:embed="rId3"/>
          <a:stretch>
            <a:fillRect/>
          </a:stretch>
        </p:blipFill>
        <p:spPr>
          <a:xfrm>
            <a:off x="4684977" y="2786609"/>
            <a:ext cx="7162919" cy="3920247"/>
          </a:xfrm>
          <a:prstGeom prst="rect">
            <a:avLst/>
          </a:prstGeom>
        </p:spPr>
      </p:pic>
    </p:spTree>
    <p:extLst>
      <p:ext uri="{BB962C8B-B14F-4D97-AF65-F5344CB8AC3E}">
        <p14:creationId xmlns:p14="http://schemas.microsoft.com/office/powerpoint/2010/main" val="10953929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sz="4400" dirty="0">
                <a:solidFill>
                  <a:srgbClr val="000000"/>
                </a:solidFill>
                <a:latin typeface="AppleSystemUIFont"/>
              </a:rPr>
              <a:t>NOT NULL-Constraints </a:t>
            </a:r>
            <a:endParaRPr lang="en-US" dirty="0"/>
          </a:p>
        </p:txBody>
      </p:sp>
      <p:sp>
        <p:nvSpPr>
          <p:cNvPr id="3" name="Inhaltsplatzhalter 2">
            <a:extLst>
              <a:ext uri="{FF2B5EF4-FFF2-40B4-BE49-F238E27FC236}">
                <a16:creationId xmlns:a16="http://schemas.microsoft.com/office/drawing/2014/main" id="{9B1C6626-147F-12C8-94E3-612666463ABD}"/>
              </a:ext>
            </a:extLst>
          </p:cNvPr>
          <p:cNvSpPr>
            <a:spLocks noGrp="1"/>
          </p:cNvSpPr>
          <p:nvPr>
            <p:ph idx="1"/>
          </p:nvPr>
        </p:nvSpPr>
        <p:spPr>
          <a:xfrm>
            <a:off x="838200" y="1825624"/>
            <a:ext cx="10515600" cy="5032375"/>
          </a:xfrm>
        </p:spPr>
        <p:txBody>
          <a:bodyPr/>
          <a:lstStyle/>
          <a:p>
            <a:r>
              <a:rPr lang="de-AT" dirty="0"/>
              <a:t>Wenn eine IS NULL Bedingung verwendet werden soll, muss eine Spalte einen Index beinhalten, der niemals NULL sein kann</a:t>
            </a:r>
          </a:p>
          <a:p>
            <a:endParaRPr lang="de-AT" dirty="0"/>
          </a:p>
          <a:p>
            <a:endParaRPr lang="de-AT" dirty="0"/>
          </a:p>
          <a:p>
            <a:endParaRPr lang="de-AT" dirty="0"/>
          </a:p>
          <a:p>
            <a:endParaRPr lang="de-AT" dirty="0"/>
          </a:p>
          <a:p>
            <a:r>
              <a:rPr lang="de-AT" dirty="0"/>
              <a:t>Bei der Indizierung von einer Benutzer-definierten Funktion gibt es keinen NOT-NULL </a:t>
            </a:r>
            <a:r>
              <a:rPr lang="de-AT" dirty="0" err="1"/>
              <a:t>Constraint</a:t>
            </a:r>
            <a:endParaRPr lang="de-AT" dirty="0"/>
          </a:p>
          <a:p>
            <a:endParaRPr lang="de-AT" dirty="0"/>
          </a:p>
          <a:p>
            <a:r>
              <a:rPr lang="de-AT" dirty="0"/>
              <a:t>Blackbox …</a:t>
            </a:r>
          </a:p>
          <a:p>
            <a:pPr marL="0" indent="0">
              <a:buNone/>
            </a:pPr>
            <a:endParaRPr lang="de-AT" dirty="0"/>
          </a:p>
          <a:p>
            <a:pPr marL="0" indent="0">
              <a:buNone/>
            </a:pPr>
            <a:endParaRPr lang="de-AT" dirty="0"/>
          </a:p>
        </p:txBody>
      </p:sp>
      <p:pic>
        <p:nvPicPr>
          <p:cNvPr id="5" name="Grafik 4">
            <a:extLst>
              <a:ext uri="{FF2B5EF4-FFF2-40B4-BE49-F238E27FC236}">
                <a16:creationId xmlns:a16="http://schemas.microsoft.com/office/drawing/2014/main" id="{0595ECC4-7AA9-069B-BC0C-FAA2A0BE7411}"/>
              </a:ext>
            </a:extLst>
          </p:cNvPr>
          <p:cNvPicPr>
            <a:picLocks noChangeAspect="1"/>
          </p:cNvPicPr>
          <p:nvPr/>
        </p:nvPicPr>
        <p:blipFill>
          <a:blip r:embed="rId3"/>
          <a:stretch>
            <a:fillRect/>
          </a:stretch>
        </p:blipFill>
        <p:spPr>
          <a:xfrm>
            <a:off x="838200" y="2731585"/>
            <a:ext cx="6822331" cy="2021595"/>
          </a:xfrm>
          <a:prstGeom prst="rect">
            <a:avLst/>
          </a:prstGeom>
        </p:spPr>
      </p:pic>
    </p:spTree>
    <p:extLst>
      <p:ext uri="{BB962C8B-B14F-4D97-AF65-F5344CB8AC3E}">
        <p14:creationId xmlns:p14="http://schemas.microsoft.com/office/powerpoint/2010/main" val="28393942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5D1FBF-3045-6FC1-4870-22EDDC461FDB}"/>
              </a:ext>
            </a:extLst>
          </p:cNvPr>
          <p:cNvSpPr>
            <a:spLocks noGrp="1"/>
          </p:cNvSpPr>
          <p:nvPr>
            <p:ph type="title"/>
          </p:nvPr>
        </p:nvSpPr>
        <p:spPr/>
        <p:txBody>
          <a:bodyPr/>
          <a:lstStyle/>
          <a:p>
            <a:r>
              <a:rPr lang="en-US" sz="4400" dirty="0">
                <a:solidFill>
                  <a:srgbClr val="000000"/>
                </a:solidFill>
                <a:latin typeface="AppleSystemUIFont"/>
              </a:rPr>
              <a:t>NOT NULL-Constraints </a:t>
            </a:r>
            <a:endParaRPr lang="en-US" dirty="0"/>
          </a:p>
        </p:txBody>
      </p:sp>
      <p:sp>
        <p:nvSpPr>
          <p:cNvPr id="3" name="Inhaltsplatzhalter 2">
            <a:extLst>
              <a:ext uri="{FF2B5EF4-FFF2-40B4-BE49-F238E27FC236}">
                <a16:creationId xmlns:a16="http://schemas.microsoft.com/office/drawing/2014/main" id="{01569F48-2867-CEBA-C8B5-F081243EDA39}"/>
              </a:ext>
            </a:extLst>
          </p:cNvPr>
          <p:cNvSpPr>
            <a:spLocks noGrp="1"/>
          </p:cNvSpPr>
          <p:nvPr>
            <p:ph idx="1"/>
          </p:nvPr>
        </p:nvSpPr>
        <p:spPr/>
        <p:txBody>
          <a:bodyPr/>
          <a:lstStyle/>
          <a:p>
            <a:endParaRPr lang="en-US" dirty="0"/>
          </a:p>
        </p:txBody>
      </p:sp>
      <p:pic>
        <p:nvPicPr>
          <p:cNvPr id="5" name="Grafik 4">
            <a:extLst>
              <a:ext uri="{FF2B5EF4-FFF2-40B4-BE49-F238E27FC236}">
                <a16:creationId xmlns:a16="http://schemas.microsoft.com/office/drawing/2014/main" id="{E44179DF-4EE2-1C3A-DEE0-9BB3A0097FF8}"/>
              </a:ext>
            </a:extLst>
          </p:cNvPr>
          <p:cNvPicPr>
            <a:picLocks noChangeAspect="1"/>
          </p:cNvPicPr>
          <p:nvPr/>
        </p:nvPicPr>
        <p:blipFill>
          <a:blip r:embed="rId3"/>
          <a:stretch>
            <a:fillRect/>
          </a:stretch>
        </p:blipFill>
        <p:spPr>
          <a:xfrm>
            <a:off x="838199" y="1318970"/>
            <a:ext cx="6575898" cy="2356448"/>
          </a:xfrm>
          <a:prstGeom prst="rect">
            <a:avLst/>
          </a:prstGeom>
        </p:spPr>
      </p:pic>
      <p:pic>
        <p:nvPicPr>
          <p:cNvPr id="7" name="Grafik 6">
            <a:extLst>
              <a:ext uri="{FF2B5EF4-FFF2-40B4-BE49-F238E27FC236}">
                <a16:creationId xmlns:a16="http://schemas.microsoft.com/office/drawing/2014/main" id="{1E7350B7-B582-06F3-0650-EC09C0CD186A}"/>
              </a:ext>
            </a:extLst>
          </p:cNvPr>
          <p:cNvPicPr>
            <a:picLocks noChangeAspect="1"/>
          </p:cNvPicPr>
          <p:nvPr/>
        </p:nvPicPr>
        <p:blipFill>
          <a:blip r:embed="rId4"/>
          <a:stretch>
            <a:fillRect/>
          </a:stretch>
        </p:blipFill>
        <p:spPr>
          <a:xfrm>
            <a:off x="5449110" y="3675418"/>
            <a:ext cx="6575897" cy="3077391"/>
          </a:xfrm>
          <a:prstGeom prst="rect">
            <a:avLst/>
          </a:prstGeom>
        </p:spPr>
      </p:pic>
    </p:spTree>
    <p:extLst>
      <p:ext uri="{BB962C8B-B14F-4D97-AF65-F5344CB8AC3E}">
        <p14:creationId xmlns:p14="http://schemas.microsoft.com/office/powerpoint/2010/main" val="39079228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BA55C2FB-CCF8-63DB-1CDB-915947AAC1F1}"/>
              </a:ext>
            </a:extLst>
          </p:cNvPr>
          <p:cNvSpPr>
            <a:spLocks noGrp="1"/>
          </p:cNvSpPr>
          <p:nvPr>
            <p:ph type="title"/>
          </p:nvPr>
        </p:nvSpPr>
        <p:spPr>
          <a:xfrm>
            <a:off x="838200" y="365125"/>
            <a:ext cx="10515600" cy="1325563"/>
          </a:xfrm>
        </p:spPr>
        <p:txBody>
          <a:bodyPr/>
          <a:lstStyle/>
          <a:p>
            <a:r>
              <a:rPr lang="en-US" sz="4400" dirty="0" err="1">
                <a:solidFill>
                  <a:srgbClr val="000000"/>
                </a:solidFill>
                <a:latin typeface="AppleSystemUIFont"/>
              </a:rPr>
              <a:t>Partielle</a:t>
            </a:r>
            <a:r>
              <a:rPr lang="en-US" sz="4400" dirty="0">
                <a:solidFill>
                  <a:srgbClr val="000000"/>
                </a:solidFill>
                <a:latin typeface="AppleSystemUIFont"/>
              </a:rPr>
              <a:t> </a:t>
            </a:r>
            <a:r>
              <a:rPr lang="en-US" sz="4400" dirty="0" err="1">
                <a:solidFill>
                  <a:srgbClr val="000000"/>
                </a:solidFill>
                <a:latin typeface="AppleSystemUIFont"/>
              </a:rPr>
              <a:t>Indizes</a:t>
            </a:r>
            <a:r>
              <a:rPr lang="en-US" sz="4400" dirty="0">
                <a:solidFill>
                  <a:srgbClr val="000000"/>
                </a:solidFill>
                <a:latin typeface="AppleSystemUIFont"/>
              </a:rPr>
              <a:t> </a:t>
            </a:r>
            <a:r>
              <a:rPr lang="en-US" sz="4400" dirty="0" err="1">
                <a:solidFill>
                  <a:srgbClr val="000000"/>
                </a:solidFill>
                <a:latin typeface="AppleSystemUIFont"/>
              </a:rPr>
              <a:t>emulieren</a:t>
            </a:r>
            <a:r>
              <a:rPr lang="en-US" sz="4400" dirty="0">
                <a:solidFill>
                  <a:srgbClr val="000000"/>
                </a:solidFill>
                <a:latin typeface="AppleSystemUIFont"/>
              </a:rPr>
              <a:t> </a:t>
            </a:r>
            <a:endParaRPr lang="en-US" dirty="0"/>
          </a:p>
        </p:txBody>
      </p:sp>
      <p:pic>
        <p:nvPicPr>
          <p:cNvPr id="6" name="Grafik 5">
            <a:extLst>
              <a:ext uri="{FF2B5EF4-FFF2-40B4-BE49-F238E27FC236}">
                <a16:creationId xmlns:a16="http://schemas.microsoft.com/office/drawing/2014/main" id="{A3CD59F0-3F3E-414A-03D0-5F320BAC5F19}"/>
              </a:ext>
            </a:extLst>
          </p:cNvPr>
          <p:cNvPicPr>
            <a:picLocks noChangeAspect="1"/>
          </p:cNvPicPr>
          <p:nvPr/>
        </p:nvPicPr>
        <p:blipFill>
          <a:blip r:embed="rId3"/>
          <a:stretch>
            <a:fillRect/>
          </a:stretch>
        </p:blipFill>
        <p:spPr>
          <a:xfrm>
            <a:off x="838200" y="1690688"/>
            <a:ext cx="5951706" cy="1203350"/>
          </a:xfrm>
          <a:prstGeom prst="rect">
            <a:avLst/>
          </a:prstGeom>
        </p:spPr>
      </p:pic>
      <p:pic>
        <p:nvPicPr>
          <p:cNvPr id="8" name="Grafik 7">
            <a:extLst>
              <a:ext uri="{FF2B5EF4-FFF2-40B4-BE49-F238E27FC236}">
                <a16:creationId xmlns:a16="http://schemas.microsoft.com/office/drawing/2014/main" id="{2CDEB3FF-E17F-EACE-1D77-0D8AEC08BA91}"/>
              </a:ext>
            </a:extLst>
          </p:cNvPr>
          <p:cNvPicPr>
            <a:picLocks noChangeAspect="1"/>
          </p:cNvPicPr>
          <p:nvPr/>
        </p:nvPicPr>
        <p:blipFill>
          <a:blip r:embed="rId4"/>
          <a:stretch>
            <a:fillRect/>
          </a:stretch>
        </p:blipFill>
        <p:spPr>
          <a:xfrm>
            <a:off x="838199" y="3038598"/>
            <a:ext cx="7196847" cy="3253664"/>
          </a:xfrm>
          <a:prstGeom prst="rect">
            <a:avLst/>
          </a:prstGeom>
        </p:spPr>
      </p:pic>
    </p:spTree>
    <p:extLst>
      <p:ext uri="{BB962C8B-B14F-4D97-AF65-F5344CB8AC3E}">
        <p14:creationId xmlns:p14="http://schemas.microsoft.com/office/powerpoint/2010/main" val="2442049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30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par>
                          <p:cTn id="13" fill="hold">
                            <p:stCondLst>
                              <p:cond delay="4000"/>
                            </p:stCondLst>
                            <p:childTnLst>
                              <p:par>
                                <p:cTn id="14" presetID="42" presetClass="entr" presetSubtype="0" fill="hold" nodeType="afterEffect">
                                  <p:stCondLst>
                                    <p:cond delay="10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121E3409-9B47-7364-C2B7-DD5BF07045A9}"/>
              </a:ext>
            </a:extLst>
          </p:cNvPr>
          <p:cNvSpPr>
            <a:spLocks noGrp="1"/>
          </p:cNvSpPr>
          <p:nvPr>
            <p:ph type="title"/>
          </p:nvPr>
        </p:nvSpPr>
        <p:spPr>
          <a:xfrm>
            <a:off x="838200" y="365125"/>
            <a:ext cx="10515600" cy="1325563"/>
          </a:xfrm>
        </p:spPr>
        <p:txBody>
          <a:bodyPr/>
          <a:lstStyle/>
          <a:p>
            <a:r>
              <a:rPr lang="en-US" sz="4400" dirty="0" err="1">
                <a:solidFill>
                  <a:srgbClr val="000000"/>
                </a:solidFill>
                <a:latin typeface="AppleSystemUIFont"/>
              </a:rPr>
              <a:t>Partielle</a:t>
            </a:r>
            <a:r>
              <a:rPr lang="en-US" sz="4400" dirty="0">
                <a:solidFill>
                  <a:srgbClr val="000000"/>
                </a:solidFill>
                <a:latin typeface="AppleSystemUIFont"/>
              </a:rPr>
              <a:t> </a:t>
            </a:r>
            <a:r>
              <a:rPr lang="en-US" sz="4400" dirty="0" err="1">
                <a:solidFill>
                  <a:srgbClr val="000000"/>
                </a:solidFill>
                <a:latin typeface="AppleSystemUIFont"/>
              </a:rPr>
              <a:t>Indizes</a:t>
            </a:r>
            <a:r>
              <a:rPr lang="en-US" sz="4400" dirty="0">
                <a:solidFill>
                  <a:srgbClr val="000000"/>
                </a:solidFill>
                <a:latin typeface="AppleSystemUIFont"/>
              </a:rPr>
              <a:t> </a:t>
            </a:r>
            <a:r>
              <a:rPr lang="en-US" sz="4400" dirty="0" err="1">
                <a:solidFill>
                  <a:srgbClr val="000000"/>
                </a:solidFill>
                <a:latin typeface="AppleSystemUIFont"/>
              </a:rPr>
              <a:t>emulieren</a:t>
            </a:r>
            <a:r>
              <a:rPr lang="en-US" sz="4400" dirty="0">
                <a:solidFill>
                  <a:srgbClr val="000000"/>
                </a:solidFill>
                <a:latin typeface="AppleSystemUIFont"/>
              </a:rPr>
              <a:t> </a:t>
            </a:r>
            <a:endParaRPr lang="en-US" dirty="0"/>
          </a:p>
        </p:txBody>
      </p:sp>
      <p:pic>
        <p:nvPicPr>
          <p:cNvPr id="6" name="Grafik 5">
            <a:extLst>
              <a:ext uri="{FF2B5EF4-FFF2-40B4-BE49-F238E27FC236}">
                <a16:creationId xmlns:a16="http://schemas.microsoft.com/office/drawing/2014/main" id="{C281EDF5-4DC8-3D80-97A6-1233B6BE8569}"/>
              </a:ext>
            </a:extLst>
          </p:cNvPr>
          <p:cNvPicPr>
            <a:picLocks noChangeAspect="1"/>
          </p:cNvPicPr>
          <p:nvPr/>
        </p:nvPicPr>
        <p:blipFill>
          <a:blip r:embed="rId3"/>
          <a:stretch>
            <a:fillRect/>
          </a:stretch>
        </p:blipFill>
        <p:spPr>
          <a:xfrm>
            <a:off x="838200" y="1690688"/>
            <a:ext cx="7561634" cy="706655"/>
          </a:xfrm>
          <a:prstGeom prst="rect">
            <a:avLst/>
          </a:prstGeom>
        </p:spPr>
      </p:pic>
      <p:pic>
        <p:nvPicPr>
          <p:cNvPr id="8" name="Grafik 7">
            <a:extLst>
              <a:ext uri="{FF2B5EF4-FFF2-40B4-BE49-F238E27FC236}">
                <a16:creationId xmlns:a16="http://schemas.microsoft.com/office/drawing/2014/main" id="{DAD03F8D-19B2-A4F9-7B8C-ACE0DEFB82C9}"/>
              </a:ext>
            </a:extLst>
          </p:cNvPr>
          <p:cNvPicPr>
            <a:picLocks noChangeAspect="1"/>
          </p:cNvPicPr>
          <p:nvPr/>
        </p:nvPicPr>
        <p:blipFill>
          <a:blip r:embed="rId4"/>
          <a:stretch>
            <a:fillRect/>
          </a:stretch>
        </p:blipFill>
        <p:spPr>
          <a:xfrm>
            <a:off x="838200" y="2428451"/>
            <a:ext cx="9006191" cy="4231552"/>
          </a:xfrm>
          <a:prstGeom prst="rect">
            <a:avLst/>
          </a:prstGeom>
        </p:spPr>
      </p:pic>
    </p:spTree>
    <p:extLst>
      <p:ext uri="{BB962C8B-B14F-4D97-AF65-F5344CB8AC3E}">
        <p14:creationId xmlns:p14="http://schemas.microsoft.com/office/powerpoint/2010/main" val="30553882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30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par>
                          <p:cTn id="13" fill="hold">
                            <p:stCondLst>
                              <p:cond delay="4000"/>
                            </p:stCondLst>
                            <p:childTnLst>
                              <p:par>
                                <p:cTn id="14" presetID="42" presetClass="entr" presetSubtype="0" fill="hold" nodeType="afterEffect">
                                  <p:stCondLst>
                                    <p:cond delay="30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1113</Words>
  <Application>Microsoft Office PowerPoint</Application>
  <PresentationFormat>Breitbild</PresentationFormat>
  <Paragraphs>157</Paragraphs>
  <Slides>26</Slides>
  <Notes>22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AppleSystemUIFont</vt:lpstr>
      <vt:lpstr>Arial</vt:lpstr>
      <vt:lpstr>Calibri</vt:lpstr>
      <vt:lpstr>Calibri Light</vt:lpstr>
      <vt:lpstr>FontinSans</vt:lpstr>
      <vt:lpstr>Office</vt:lpstr>
      <vt:lpstr> Gruppe 2 NULL (S. 53 – 60)</vt:lpstr>
      <vt:lpstr>NULL in der Oracle Datenbank </vt:lpstr>
      <vt:lpstr>NULL Indizieren </vt:lpstr>
      <vt:lpstr>PowerPoint-Präsentation</vt:lpstr>
      <vt:lpstr>PowerPoint-Präsentation</vt:lpstr>
      <vt:lpstr>NOT NULL-Constraints </vt:lpstr>
      <vt:lpstr>NOT NULL-Constraints </vt:lpstr>
      <vt:lpstr>Partielle Indizes emulieren </vt:lpstr>
      <vt:lpstr>Partielle Indizes emulieren </vt:lpstr>
      <vt:lpstr>Partielle Indizes emulieren </vt:lpstr>
      <vt:lpstr>Gruppe 2 Verschleierte Bedingungen (S. 62 - 77)</vt:lpstr>
      <vt:lpstr>Was sind Anti-Patterns</vt:lpstr>
      <vt:lpstr>Date-Types</vt:lpstr>
      <vt:lpstr>Generische Lösung</vt:lpstr>
      <vt:lpstr>Weitere Date-Type Verschleierungen</vt:lpstr>
      <vt:lpstr>LIKE auf Datums-Typen</vt:lpstr>
      <vt:lpstr>Numerische Strings</vt:lpstr>
      <vt:lpstr>Numerische Strings</vt:lpstr>
      <vt:lpstr>Zusammenfügen von Spalten</vt:lpstr>
      <vt:lpstr>Zusammenfügen von Spalten</vt:lpstr>
      <vt:lpstr>Zusammenfügen von Spalten</vt:lpstr>
      <vt:lpstr>Zusammenfügen von Spalten</vt:lpstr>
      <vt:lpstr>Zusammenfügen von Spalten</vt:lpstr>
      <vt:lpstr>Schlaue Logiken</vt:lpstr>
      <vt:lpstr>Schlaue Logiken</vt:lpstr>
      <vt:lpstr>Mathematik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Fortsetzung Gruppe 2</dc:title>
  <dc:creator>Bozbey Tolga</dc:creator>
  <cp:lastModifiedBy>Johannes Tunc</cp:lastModifiedBy>
  <cp:revision>35</cp:revision>
  <dcterms:created xsi:type="dcterms:W3CDTF">2023-11-03T20:57:20Z</dcterms:created>
  <dcterms:modified xsi:type="dcterms:W3CDTF">2023-11-06T17:11:13Z</dcterms:modified>
</cp:coreProperties>
</file>