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3344-9F51-3710-D211-6BFD8C193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9E602-AB80-C741-C8D5-433E9E7F0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D4BD-9857-BF17-A5FD-3D18EC4FD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E0C5-EE74-28F9-158C-48FBD4D2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5015D-8108-B33D-691B-68B4C08C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5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7708-78E9-3F6D-42CE-4F3170E28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B45A8-93F9-2CCA-796E-D8A0CBC2F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E4CD0-9B8C-BF6C-2E8A-13D09214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AC9B9-36BC-C485-99E4-B9FF3D428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41A5-22CC-5D82-C87C-0BC4CCF9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C3F9A-431B-D19D-21F9-BDF0A7A91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C1420-D23C-803C-9D6C-75FD3C231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6842D-0348-E027-4AC2-E83EDE797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AA9DF-ED94-866D-17A1-6BCFA6D4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96554-7C14-51C0-8CCA-C23B5DDF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CBA8-BA2D-D23B-81C0-6C6EBAC1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D312-C8F9-9181-698C-D7B03037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FEAF1-D16E-8A63-DD7B-2B1197C8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58401-C09A-2062-635E-321F9026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08244-591B-94F1-0575-DA01F01F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8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3E02-3718-42D9-9278-92F93B27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0167-4DC2-C532-F681-CE9502900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79B0-19AE-1F2D-C412-DD76BB2C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8D788-7D73-5222-9809-AC845324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5FAC3-D1B1-2163-E007-559EAE54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3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DC05-7D0A-4882-7ECA-1E25797F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6500F-737C-0C54-F553-B54DE09F8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DC1BB-06BE-8B24-62C0-983E6395D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02FF6-2697-19DA-4F69-C0D6C9E4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E7770-FEE1-CCA2-C56E-C5D78C556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5E482-9A35-601A-7B5E-3364912E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9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568D-93A3-8047-9D32-AE466D2D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C74D3-DB6B-0C7F-1B74-9FAC3CAF3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FA538-B92D-E652-4ABF-C36617FE0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2819B-AAE0-1EC0-DBD8-1FE93E498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1290A-14E5-941A-7B03-A46535F12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8DF11-24F8-4DD8-F0D8-8ABB97C4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A168-41CF-BD5C-6322-C943B9C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F72F2-8CE2-C230-9B91-7D7224EE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6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B724-D108-87FC-A647-FEA64772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CB8B7-62A6-1F84-F366-5AAD01F0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F7E63B-F324-C2DA-795D-5F2069BE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CB9C-5FAC-2E87-81AD-898B67C5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4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3FF54-1AF8-4250-F71E-7CECB699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875B0-71BF-DBB8-2C80-1627D1C5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C27E3-D3E7-68C8-C016-D760BC62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5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AE4B-9167-5A90-AC9C-62B116C0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AD086-C727-297F-0E64-985207E59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5D0A4-E482-D2C4-8D0C-07294F8E7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05652-A918-59CA-0A65-F1E2BF38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61B32-809A-AA13-98B6-1F7F2C13E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52071-D48B-9AAF-DFD4-3021332C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EB5-636D-31E0-9240-712A7D39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51641-FA82-8FEA-5F3C-C7E0916E1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3F695-5A9C-B8B9-81C4-4567EEDF2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85F8C-BCAE-BE99-F411-AC61142D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9C7B7-C426-1802-6B6E-A153FD01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1E90C-E770-2802-2B70-D59A9BF1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9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AF604-F543-F53F-DB10-4D500B4A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3CBCF-5AAF-68B6-2FC5-C98494105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26DC-02CF-819A-EF89-E361EF143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3E127-7268-4080-8046-D63A353ACDF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6B79-EFB6-85C1-91CE-983827998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B4A7-06D9-E081-57E5-2C9872C62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13891-0DE4-4667-A87A-21AD78A64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6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62">
            <a:extLst>
              <a:ext uri="{FF2B5EF4-FFF2-40B4-BE49-F238E27FC236}">
                <a16:creationId xmlns:a16="http://schemas.microsoft.com/office/drawing/2014/main" id="{9DC883E4-0987-B692-AF9F-A2FF1A58A3FC}"/>
              </a:ext>
            </a:extLst>
          </p:cNvPr>
          <p:cNvSpPr txBox="1"/>
          <p:nvPr/>
        </p:nvSpPr>
        <p:spPr>
          <a:xfrm>
            <a:off x="2724999" y="2677472"/>
            <a:ext cx="6749747" cy="22645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A221433-5527-9415-D349-CA639408ACAB}"/>
              </a:ext>
            </a:extLst>
          </p:cNvPr>
          <p:cNvSpPr txBox="1"/>
          <p:nvPr/>
        </p:nvSpPr>
        <p:spPr>
          <a:xfrm>
            <a:off x="2732748" y="1678151"/>
            <a:ext cx="6741999" cy="9174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CF63D-6708-494B-74F1-2AD8ADB2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02" y="284319"/>
            <a:ext cx="11065698" cy="591220"/>
          </a:xfrm>
        </p:spPr>
        <p:txBody>
          <a:bodyPr>
            <a:noAutofit/>
          </a:bodyPr>
          <a:lstStyle/>
          <a:p>
            <a:r>
              <a:rPr lang="fr-CA" sz="3600" b="1" dirty="0" err="1">
                <a:latin typeface="+mn-lt"/>
              </a:rPr>
              <a:t>Roles</a:t>
            </a:r>
            <a:r>
              <a:rPr lang="fr-CA" sz="3600" b="1" dirty="0">
                <a:latin typeface="+mn-lt"/>
              </a:rPr>
              <a:t> and issues in </a:t>
            </a:r>
            <a:r>
              <a:rPr lang="fr-CA" sz="3600" b="1" dirty="0" err="1">
                <a:latin typeface="+mn-lt"/>
              </a:rPr>
              <a:t>snow</a:t>
            </a:r>
            <a:r>
              <a:rPr lang="fr-CA" sz="3600" b="1" dirty="0">
                <a:latin typeface="+mn-lt"/>
              </a:rPr>
              <a:t> </a:t>
            </a:r>
            <a:r>
              <a:rPr lang="fr-CA" sz="3600" b="1" dirty="0" err="1">
                <a:latin typeface="+mn-lt"/>
              </a:rPr>
              <a:t>crab</a:t>
            </a:r>
            <a:r>
              <a:rPr lang="fr-CA" sz="3600" b="1" dirty="0">
                <a:latin typeface="+mn-lt"/>
              </a:rPr>
              <a:t> At-</a:t>
            </a:r>
            <a:r>
              <a:rPr lang="fr-CA" sz="3600" b="1" dirty="0" err="1">
                <a:latin typeface="+mn-lt"/>
              </a:rPr>
              <a:t>Sea</a:t>
            </a:r>
            <a:r>
              <a:rPr lang="fr-CA" sz="3600" b="1" dirty="0">
                <a:latin typeface="+mn-lt"/>
              </a:rPr>
              <a:t> Observer program:</a:t>
            </a:r>
            <a:endParaRPr lang="en-US" sz="3600" b="1" dirty="0">
              <a:latin typeface="+mn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8C93A1-D0FC-6778-5011-170ECB104904}"/>
              </a:ext>
            </a:extLst>
          </p:cNvPr>
          <p:cNvSpPr/>
          <p:nvPr/>
        </p:nvSpPr>
        <p:spPr>
          <a:xfrm>
            <a:off x="3301983" y="1730159"/>
            <a:ext cx="1375279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Catch composition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E61002-1CCC-92E2-D4F7-C806455F90C0}"/>
              </a:ext>
            </a:extLst>
          </p:cNvPr>
          <p:cNvSpPr/>
          <p:nvPr/>
        </p:nvSpPr>
        <p:spPr>
          <a:xfrm>
            <a:off x="3301982" y="3530043"/>
            <a:ext cx="1375279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 crab protocol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64CDFA-3EC2-C14D-8125-4D5291B662DC}"/>
              </a:ext>
            </a:extLst>
          </p:cNvPr>
          <p:cNvSpPr txBox="1"/>
          <p:nvPr/>
        </p:nvSpPr>
        <p:spPr>
          <a:xfrm>
            <a:off x="175471" y="2636585"/>
            <a:ext cx="2209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b="1" dirty="0" err="1"/>
              <a:t>Two</a:t>
            </a:r>
            <a:r>
              <a:rPr lang="fr-CA" sz="2400" b="1" dirty="0"/>
              <a:t> main </a:t>
            </a:r>
            <a:r>
              <a:rPr lang="fr-CA" sz="2400" b="1" dirty="0" err="1"/>
              <a:t>roles</a:t>
            </a:r>
            <a:r>
              <a:rPr lang="fr-CA" sz="2400" b="1" dirty="0"/>
              <a:t>:</a:t>
            </a:r>
            <a:endParaRPr 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08D99-7D49-A769-D628-9CCD56C15A4D}"/>
              </a:ext>
            </a:extLst>
          </p:cNvPr>
          <p:cNvSpPr txBox="1"/>
          <p:nvPr/>
        </p:nvSpPr>
        <p:spPr>
          <a:xfrm>
            <a:off x="3391956" y="2220410"/>
            <a:ext cx="1270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Informative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BEBF67-4B30-2144-DD6C-3F504789F003}"/>
              </a:ext>
            </a:extLst>
          </p:cNvPr>
          <p:cNvSpPr txBox="1"/>
          <p:nvPr/>
        </p:nvSpPr>
        <p:spPr>
          <a:xfrm>
            <a:off x="3403516" y="4021152"/>
            <a:ext cx="119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Regulatory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4BAA3E-6B87-81AF-0EC9-449DBE6A9A11}"/>
              </a:ext>
            </a:extLst>
          </p:cNvPr>
          <p:cNvSpPr/>
          <p:nvPr/>
        </p:nvSpPr>
        <p:spPr>
          <a:xfrm>
            <a:off x="5467976" y="2738733"/>
            <a:ext cx="1530305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Claw size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2CC209E-E637-DBEF-5DC0-0018D97AEE0F}"/>
              </a:ext>
            </a:extLst>
          </p:cNvPr>
          <p:cNvSpPr/>
          <p:nvPr/>
        </p:nvSpPr>
        <p:spPr>
          <a:xfrm>
            <a:off x="5467976" y="3530042"/>
            <a:ext cx="1530305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Shell condition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8AA8DA8-A585-ADF3-C36C-50938009CACD}"/>
              </a:ext>
            </a:extLst>
          </p:cNvPr>
          <p:cNvSpPr/>
          <p:nvPr/>
        </p:nvSpPr>
        <p:spPr>
          <a:xfrm>
            <a:off x="5467975" y="4321350"/>
            <a:ext cx="1530305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Durometer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0E8732-BD11-C3C0-FCE5-9E19EF2827CD}"/>
              </a:ext>
            </a:extLst>
          </p:cNvPr>
          <p:cNvCxnSpPr>
            <a:cxnSpLocks/>
            <a:stCxn id="56" idx="1"/>
            <a:endCxn id="29" idx="3"/>
          </p:cNvCxnSpPr>
          <p:nvPr/>
        </p:nvCxnSpPr>
        <p:spPr>
          <a:xfrm flipH="1">
            <a:off x="4677261" y="3002503"/>
            <a:ext cx="790715" cy="7913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6BB675-02A3-5E73-2DD0-3ABC9F06C01F}"/>
              </a:ext>
            </a:extLst>
          </p:cNvPr>
          <p:cNvCxnSpPr>
            <a:cxnSpLocks/>
            <a:stCxn id="57" idx="1"/>
            <a:endCxn id="29" idx="3"/>
          </p:cNvCxnSpPr>
          <p:nvPr/>
        </p:nvCxnSpPr>
        <p:spPr>
          <a:xfrm flipH="1">
            <a:off x="4677261" y="3793812"/>
            <a:ext cx="7907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F5A8799-F372-60CF-5001-E3DE786E5ABA}"/>
              </a:ext>
            </a:extLst>
          </p:cNvPr>
          <p:cNvSpPr/>
          <p:nvPr/>
        </p:nvSpPr>
        <p:spPr>
          <a:xfrm>
            <a:off x="5467974" y="1736930"/>
            <a:ext cx="1530305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Carapace width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CD015B-BB65-84CF-5F61-DB7B882A40A1}"/>
              </a:ext>
            </a:extLst>
          </p:cNvPr>
          <p:cNvCxnSpPr>
            <a:cxnSpLocks/>
            <a:stCxn id="66" idx="1"/>
            <a:endCxn id="28" idx="3"/>
          </p:cNvCxnSpPr>
          <p:nvPr/>
        </p:nvCxnSpPr>
        <p:spPr>
          <a:xfrm flipH="1" flipV="1">
            <a:off x="4677262" y="1993929"/>
            <a:ext cx="790712" cy="67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DD73F3-FFFA-DB79-E769-D2D1DB46B72F}"/>
              </a:ext>
            </a:extLst>
          </p:cNvPr>
          <p:cNvCxnSpPr>
            <a:cxnSpLocks/>
            <a:stCxn id="37" idx="3"/>
            <a:endCxn id="28" idx="1"/>
          </p:cNvCxnSpPr>
          <p:nvPr/>
        </p:nvCxnSpPr>
        <p:spPr>
          <a:xfrm flipV="1">
            <a:off x="2385371" y="1993929"/>
            <a:ext cx="916612" cy="8734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F095167-0741-67A4-F2C2-1480D48E991F}"/>
              </a:ext>
            </a:extLst>
          </p:cNvPr>
          <p:cNvCxnSpPr>
            <a:cxnSpLocks/>
            <a:stCxn id="58" idx="1"/>
            <a:endCxn id="29" idx="3"/>
          </p:cNvCxnSpPr>
          <p:nvPr/>
        </p:nvCxnSpPr>
        <p:spPr>
          <a:xfrm flipH="1" flipV="1">
            <a:off x="4677261" y="3793813"/>
            <a:ext cx="790714" cy="7913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961FE54-A0C0-8CA5-3AC9-D42C4E536B86}"/>
              </a:ext>
            </a:extLst>
          </p:cNvPr>
          <p:cNvCxnSpPr>
            <a:cxnSpLocks/>
            <a:stCxn id="37" idx="3"/>
            <a:endCxn id="29" idx="1"/>
          </p:cNvCxnSpPr>
          <p:nvPr/>
        </p:nvCxnSpPr>
        <p:spPr>
          <a:xfrm>
            <a:off x="2385371" y="2867418"/>
            <a:ext cx="916611" cy="9263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35B0ADC-F863-3692-468F-B11E1BEF30BF}"/>
              </a:ext>
            </a:extLst>
          </p:cNvPr>
          <p:cNvSpPr txBox="1"/>
          <p:nvPr/>
        </p:nvSpPr>
        <p:spPr>
          <a:xfrm>
            <a:off x="5413781" y="1313910"/>
            <a:ext cx="1591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/>
              <a:t>Observations</a:t>
            </a:r>
            <a:endParaRPr lang="en-US" sz="20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9C33D5F-8DD4-CB0C-6434-BAF53ED607DA}"/>
              </a:ext>
            </a:extLst>
          </p:cNvPr>
          <p:cNvSpPr txBox="1"/>
          <p:nvPr/>
        </p:nvSpPr>
        <p:spPr>
          <a:xfrm>
            <a:off x="7970078" y="1286437"/>
            <a:ext cx="65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 err="1"/>
              <a:t>Role</a:t>
            </a:r>
            <a:endParaRPr lang="en-US" sz="2000" b="1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FA74DC9-EB9C-4BB7-3AC8-A6016C9F4564}"/>
              </a:ext>
            </a:extLst>
          </p:cNvPr>
          <p:cNvSpPr/>
          <p:nvPr/>
        </p:nvSpPr>
        <p:spPr>
          <a:xfrm>
            <a:off x="7424775" y="1730131"/>
            <a:ext cx="1915243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 distribution </a:t>
            </a:r>
          </a:p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 legal size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E25A638-4B5C-0091-EDBE-4495FE0AE399}"/>
              </a:ext>
            </a:extLst>
          </p:cNvPr>
          <p:cNvSpPr/>
          <p:nvPr/>
        </p:nvSpPr>
        <p:spPr>
          <a:xfrm>
            <a:off x="7426730" y="2744948"/>
            <a:ext cx="1915243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Determines sexual maturity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50CC6A3-A4BD-3207-E164-14CF9CD4238C}"/>
              </a:ext>
            </a:extLst>
          </p:cNvPr>
          <p:cNvSpPr/>
          <p:nvPr/>
        </p:nvSpPr>
        <p:spPr>
          <a:xfrm>
            <a:off x="7424774" y="3524730"/>
            <a:ext cx="1915243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Subjective measure of shell hardness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5A664EB-8C92-9703-3E73-951182631AB9}"/>
              </a:ext>
            </a:extLst>
          </p:cNvPr>
          <p:cNvSpPr/>
          <p:nvPr/>
        </p:nvSpPr>
        <p:spPr>
          <a:xfrm>
            <a:off x="7424775" y="4324075"/>
            <a:ext cx="1915243" cy="5275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 measure of shell hardness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A06DD2D-2F4E-3BDC-19BD-8027942FC8B4}"/>
              </a:ext>
            </a:extLst>
          </p:cNvPr>
          <p:cNvSpPr txBox="1"/>
          <p:nvPr/>
        </p:nvSpPr>
        <p:spPr>
          <a:xfrm>
            <a:off x="10264919" y="1302364"/>
            <a:ext cx="829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/>
              <a:t>Issues</a:t>
            </a:r>
            <a:endParaRPr lang="en-US" sz="2000" b="1" dirty="0"/>
          </a:p>
        </p:txBody>
      </p:sp>
      <p:sp>
        <p:nvSpPr>
          <p:cNvPr id="134" name="Right Brace 133">
            <a:extLst>
              <a:ext uri="{FF2B5EF4-FFF2-40B4-BE49-F238E27FC236}">
                <a16:creationId xmlns:a16="http://schemas.microsoft.com/office/drawing/2014/main" id="{A721C6B2-9F52-3919-99D3-CC6944429366}"/>
              </a:ext>
            </a:extLst>
          </p:cNvPr>
          <p:cNvSpPr/>
          <p:nvPr/>
        </p:nvSpPr>
        <p:spPr>
          <a:xfrm>
            <a:off x="9474747" y="1701660"/>
            <a:ext cx="226349" cy="324031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361B446-F631-0316-D2D8-A171D4C7DD42}"/>
              </a:ext>
            </a:extLst>
          </p:cNvPr>
          <p:cNvSpPr txBox="1"/>
          <p:nvPr/>
        </p:nvSpPr>
        <p:spPr>
          <a:xfrm>
            <a:off x="9615777" y="3051124"/>
            <a:ext cx="22430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Mismeasurement &amp; preferential sampling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60F640C-E3D6-4F80-C48A-6E6F2ADB6D66}"/>
              </a:ext>
            </a:extLst>
          </p:cNvPr>
          <p:cNvCxnSpPr>
            <a:cxnSpLocks/>
            <a:stCxn id="66" idx="3"/>
            <a:endCxn id="125" idx="1"/>
          </p:cNvCxnSpPr>
          <p:nvPr/>
        </p:nvCxnSpPr>
        <p:spPr>
          <a:xfrm flipV="1">
            <a:off x="6998279" y="1993901"/>
            <a:ext cx="426496" cy="67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D9F493E-C040-C730-775C-56A7CE091AAA}"/>
              </a:ext>
            </a:extLst>
          </p:cNvPr>
          <p:cNvCxnSpPr>
            <a:cxnSpLocks/>
            <a:stCxn id="56" idx="3"/>
            <a:endCxn id="126" idx="1"/>
          </p:cNvCxnSpPr>
          <p:nvPr/>
        </p:nvCxnSpPr>
        <p:spPr>
          <a:xfrm>
            <a:off x="6998281" y="3002503"/>
            <a:ext cx="428449" cy="62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FFD2176-E67F-C7FF-16B7-AF76D9E079F7}"/>
              </a:ext>
            </a:extLst>
          </p:cNvPr>
          <p:cNvCxnSpPr>
            <a:cxnSpLocks/>
            <a:stCxn id="57" idx="3"/>
            <a:endCxn id="127" idx="1"/>
          </p:cNvCxnSpPr>
          <p:nvPr/>
        </p:nvCxnSpPr>
        <p:spPr>
          <a:xfrm flipV="1">
            <a:off x="6998281" y="3788500"/>
            <a:ext cx="426493" cy="53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9B5EE88-5E6E-3B52-F0A2-90A07A283D8D}"/>
              </a:ext>
            </a:extLst>
          </p:cNvPr>
          <p:cNvCxnSpPr>
            <a:cxnSpLocks/>
            <a:stCxn id="58" idx="3"/>
            <a:endCxn id="128" idx="1"/>
          </p:cNvCxnSpPr>
          <p:nvPr/>
        </p:nvCxnSpPr>
        <p:spPr>
          <a:xfrm>
            <a:off x="6998280" y="4585120"/>
            <a:ext cx="426495" cy="2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814B3BB4-13C9-5773-7E93-EC7C9749E407}"/>
              </a:ext>
            </a:extLst>
          </p:cNvPr>
          <p:cNvSpPr txBox="1"/>
          <p:nvPr/>
        </p:nvSpPr>
        <p:spPr>
          <a:xfrm>
            <a:off x="563111" y="5313385"/>
            <a:ext cx="11065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We</a:t>
            </a:r>
            <a:r>
              <a:rPr lang="fr-CA" dirty="0"/>
              <a:t> have </a:t>
            </a:r>
            <a:r>
              <a:rPr lang="fr-CA" dirty="0" err="1"/>
              <a:t>many</a:t>
            </a:r>
            <a:r>
              <a:rPr lang="fr-CA" dirty="0"/>
              <a:t> sources of </a:t>
            </a:r>
            <a:r>
              <a:rPr lang="fr-CA" b="1" dirty="0"/>
              <a:t>sampling </a:t>
            </a:r>
            <a:r>
              <a:rPr lang="fr-CA" b="1" dirty="0" err="1"/>
              <a:t>bias</a:t>
            </a:r>
            <a:r>
              <a:rPr lang="fr-CA" b="1" dirty="0"/>
              <a:t> </a:t>
            </a:r>
            <a:r>
              <a:rPr lang="fr-CA" dirty="0"/>
              <a:t>in the at-</a:t>
            </a:r>
            <a:r>
              <a:rPr lang="fr-CA" dirty="0" err="1"/>
              <a:t>sea</a:t>
            </a:r>
            <a:r>
              <a:rPr lang="fr-CA" dirty="0"/>
              <a:t> observer program, </a:t>
            </a:r>
            <a:r>
              <a:rPr lang="fr-CA" dirty="0" err="1"/>
              <a:t>most</a:t>
            </a:r>
            <a:r>
              <a:rPr lang="fr-CA" dirty="0"/>
              <a:t> of </a:t>
            </a:r>
            <a:r>
              <a:rPr lang="fr-CA" dirty="0" err="1"/>
              <a:t>which</a:t>
            </a:r>
            <a:r>
              <a:rPr lang="fr-CA" dirty="0"/>
              <a:t> arise </a:t>
            </a:r>
            <a:r>
              <a:rPr lang="fr-CA" dirty="0" err="1"/>
              <a:t>because</a:t>
            </a:r>
            <a:r>
              <a:rPr lang="fr-CA" dirty="0"/>
              <a:t> of </a:t>
            </a:r>
            <a:r>
              <a:rPr lang="fr-CA" dirty="0" err="1"/>
              <a:t>poorly</a:t>
            </a:r>
            <a:r>
              <a:rPr lang="fr-CA" dirty="0"/>
              <a:t> </a:t>
            </a:r>
            <a:r>
              <a:rPr lang="fr-CA" dirty="0" err="1"/>
              <a:t>stated</a:t>
            </a:r>
            <a:r>
              <a:rPr lang="fr-CA" dirty="0"/>
              <a:t> or </a:t>
            </a:r>
            <a:r>
              <a:rPr lang="fr-CA" dirty="0" err="1"/>
              <a:t>poorly</a:t>
            </a:r>
            <a:r>
              <a:rPr lang="fr-CA" dirty="0"/>
              <a:t> </a:t>
            </a:r>
            <a:r>
              <a:rPr lang="fr-CA" dirty="0" err="1"/>
              <a:t>implemented</a:t>
            </a:r>
            <a:r>
              <a:rPr lang="fr-CA" dirty="0"/>
              <a:t> program objectives. One of the main goals </a:t>
            </a:r>
            <a:r>
              <a:rPr lang="fr-CA" dirty="0" err="1"/>
              <a:t>should</a:t>
            </a:r>
            <a:r>
              <a:rPr lang="fr-CA" dirty="0"/>
              <a:t> </a:t>
            </a:r>
            <a:r>
              <a:rPr lang="fr-CA" dirty="0" err="1"/>
              <a:t>be</a:t>
            </a:r>
            <a:r>
              <a:rPr lang="fr-CA" dirty="0"/>
              <a:t> the </a:t>
            </a:r>
            <a:r>
              <a:rPr lang="fr-CA" dirty="0" err="1"/>
              <a:t>gathering</a:t>
            </a:r>
            <a:r>
              <a:rPr lang="fr-CA" dirty="0"/>
              <a:t> of </a:t>
            </a:r>
            <a:r>
              <a:rPr lang="fr-CA" b="1" dirty="0" err="1"/>
              <a:t>representative</a:t>
            </a:r>
            <a:r>
              <a:rPr lang="fr-CA" b="1" dirty="0"/>
              <a:t> </a:t>
            </a:r>
            <a:r>
              <a:rPr lang="fr-CA" b="1" dirty="0" err="1"/>
              <a:t>samples</a:t>
            </a:r>
            <a:r>
              <a:rPr lang="fr-CA" b="1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snow</a:t>
            </a:r>
            <a:r>
              <a:rPr lang="fr-CA" dirty="0"/>
              <a:t> </a:t>
            </a:r>
            <a:r>
              <a:rPr lang="fr-CA" dirty="0" err="1"/>
              <a:t>crab</a:t>
            </a:r>
            <a:r>
              <a:rPr lang="fr-CA" dirty="0"/>
              <a:t> catches, i.e. </a:t>
            </a:r>
            <a:r>
              <a:rPr lang="fr-CA" dirty="0" err="1"/>
              <a:t>samples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vessels</a:t>
            </a:r>
            <a:r>
              <a:rPr lang="fr-CA" dirty="0"/>
              <a:t>, traps, </a:t>
            </a:r>
            <a:r>
              <a:rPr lang="fr-CA" dirty="0" err="1"/>
              <a:t>crab</a:t>
            </a:r>
            <a:r>
              <a:rPr lang="fr-CA" dirty="0"/>
              <a:t> and </a:t>
            </a:r>
            <a:r>
              <a:rPr lang="fr-CA" dirty="0" err="1"/>
              <a:t>measures</a:t>
            </a:r>
            <a:r>
              <a:rPr lang="fr-CA" dirty="0"/>
              <a:t>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b="1" dirty="0" err="1"/>
              <a:t>accurately</a:t>
            </a:r>
            <a:r>
              <a:rPr lang="fr-CA" b="1" dirty="0"/>
              <a:t> </a:t>
            </a:r>
            <a:r>
              <a:rPr lang="fr-CA" b="1" dirty="0" err="1"/>
              <a:t>reflect</a:t>
            </a:r>
            <a:r>
              <a:rPr lang="fr-CA" b="1" dirty="0"/>
              <a:t> </a:t>
            </a:r>
            <a:r>
              <a:rPr lang="fr-CA" dirty="0"/>
              <a:t>the </a:t>
            </a:r>
            <a:r>
              <a:rPr lang="fr-CA" dirty="0" err="1"/>
              <a:t>characteristics</a:t>
            </a:r>
            <a:r>
              <a:rPr lang="fr-CA" dirty="0"/>
              <a:t>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actual</a:t>
            </a:r>
            <a:r>
              <a:rPr lang="fr-CA" dirty="0"/>
              <a:t> catches </a:t>
            </a:r>
            <a:r>
              <a:rPr lang="fr-CA" dirty="0" err="1"/>
              <a:t>from</a:t>
            </a:r>
            <a:r>
              <a:rPr lang="fr-CA" dirty="0"/>
              <a:t> the </a:t>
            </a:r>
            <a:r>
              <a:rPr lang="fr-CA" dirty="0" err="1"/>
              <a:t>fishery</a:t>
            </a:r>
            <a:r>
              <a:rPr lang="fr-CA" dirty="0"/>
              <a:t> </a:t>
            </a:r>
            <a:r>
              <a:rPr lang="fr-CA" dirty="0" err="1"/>
              <a:t>fleet</a:t>
            </a:r>
            <a:r>
              <a:rPr lang="fr-CA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8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F63D-6708-494B-74F1-2AD8ADB2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29" y="259997"/>
            <a:ext cx="10515600" cy="591220"/>
          </a:xfrm>
        </p:spPr>
        <p:txBody>
          <a:bodyPr>
            <a:noAutofit/>
          </a:bodyPr>
          <a:lstStyle/>
          <a:p>
            <a:r>
              <a:rPr lang="fr-CA" sz="3600" b="1" dirty="0">
                <a:latin typeface="+mn-lt"/>
              </a:rPr>
              <a:t>Snow </a:t>
            </a:r>
            <a:r>
              <a:rPr lang="fr-CA" sz="3600" b="1" dirty="0" err="1">
                <a:latin typeface="+mn-lt"/>
              </a:rPr>
              <a:t>crab</a:t>
            </a:r>
            <a:r>
              <a:rPr lang="fr-CA" sz="3600" b="1" dirty="0">
                <a:latin typeface="+mn-lt"/>
              </a:rPr>
              <a:t> at-</a:t>
            </a:r>
            <a:r>
              <a:rPr lang="fr-CA" sz="3600" b="1" dirty="0" err="1">
                <a:latin typeface="+mn-lt"/>
              </a:rPr>
              <a:t>sea</a:t>
            </a:r>
            <a:r>
              <a:rPr lang="fr-CA" sz="3600" b="1" dirty="0">
                <a:latin typeface="+mn-lt"/>
              </a:rPr>
              <a:t> observer sampling:</a:t>
            </a:r>
            <a:endParaRPr lang="en-US" sz="3600" b="1" dirty="0">
              <a:latin typeface="+mn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AC296-33DE-8EAC-05B2-59521055F612}"/>
              </a:ext>
            </a:extLst>
          </p:cNvPr>
          <p:cNvSpPr/>
          <p:nvPr/>
        </p:nvSpPr>
        <p:spPr>
          <a:xfrm>
            <a:off x="1921947" y="2696872"/>
            <a:ext cx="1499623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Vessel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3080ED-10A8-C273-DB75-78182A77E156}"/>
              </a:ext>
            </a:extLst>
          </p:cNvPr>
          <p:cNvSpPr/>
          <p:nvPr/>
        </p:nvSpPr>
        <p:spPr>
          <a:xfrm>
            <a:off x="1921946" y="3523510"/>
            <a:ext cx="1499623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4668F6-D3EC-5F5F-ED25-41EACA68AB63}"/>
              </a:ext>
            </a:extLst>
          </p:cNvPr>
          <p:cNvSpPr/>
          <p:nvPr/>
        </p:nvSpPr>
        <p:spPr>
          <a:xfrm>
            <a:off x="1921947" y="4350149"/>
            <a:ext cx="1499623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5CCD32-E3C8-DC33-8FB5-2415C03252CB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2671758" y="3224411"/>
            <a:ext cx="1" cy="299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AF1476-CDD1-A07F-BD43-8F4F0F8ECB6B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2671758" y="4051049"/>
            <a:ext cx="1" cy="2991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A070C4-0E99-8D4A-35B7-D0E4ECABC7AF}"/>
              </a:ext>
            </a:extLst>
          </p:cNvPr>
          <p:cNvSpPr txBox="1"/>
          <p:nvPr/>
        </p:nvSpPr>
        <p:spPr>
          <a:xfrm>
            <a:off x="1859769" y="2257093"/>
            <a:ext cx="165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b="1" dirty="0"/>
              <a:t>Sampling </a:t>
            </a:r>
            <a:r>
              <a:rPr lang="fr-CA" b="1" dirty="0" err="1"/>
              <a:t>levels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E7D6A-A508-EF71-BC1E-0F7889A53EB9}"/>
              </a:ext>
            </a:extLst>
          </p:cNvPr>
          <p:cNvSpPr txBox="1"/>
          <p:nvPr/>
        </p:nvSpPr>
        <p:spPr>
          <a:xfrm>
            <a:off x="435529" y="1153674"/>
            <a:ext cx="1106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If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want</a:t>
            </a:r>
            <a:r>
              <a:rPr lang="fr-CA" dirty="0"/>
              <a:t> to </a:t>
            </a:r>
            <a:r>
              <a:rPr lang="fr-CA" dirty="0" err="1"/>
              <a:t>obtain</a:t>
            </a:r>
            <a:r>
              <a:rPr lang="fr-CA" dirty="0"/>
              <a:t> objective </a:t>
            </a:r>
            <a:r>
              <a:rPr lang="fr-CA" dirty="0" err="1"/>
              <a:t>measures</a:t>
            </a:r>
            <a:r>
              <a:rPr lang="fr-CA" dirty="0"/>
              <a:t> in the </a:t>
            </a:r>
            <a:r>
              <a:rPr lang="fr-CA" dirty="0" err="1"/>
              <a:t>field</a:t>
            </a:r>
            <a:r>
              <a:rPr lang="fr-CA" dirty="0"/>
              <a:t>, </a:t>
            </a:r>
            <a:r>
              <a:rPr lang="fr-CA" dirty="0" err="1"/>
              <a:t>our</a:t>
            </a:r>
            <a:r>
              <a:rPr lang="fr-CA" dirty="0"/>
              <a:t> </a:t>
            </a:r>
            <a:r>
              <a:rPr lang="fr-CA" dirty="0" err="1"/>
              <a:t>samples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to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b="1" dirty="0" err="1"/>
              <a:t>representative</a:t>
            </a:r>
            <a:r>
              <a:rPr lang="fr-CA" dirty="0"/>
              <a:t>, i.e. </a:t>
            </a:r>
            <a:r>
              <a:rPr lang="fr-CA" dirty="0" err="1"/>
              <a:t>gathered</a:t>
            </a:r>
            <a:r>
              <a:rPr lang="fr-CA" dirty="0"/>
              <a:t> in </a:t>
            </a:r>
            <a:r>
              <a:rPr lang="fr-CA" dirty="0" err="1"/>
              <a:t>such</a:t>
            </a:r>
            <a:r>
              <a:rPr lang="fr-CA" dirty="0"/>
              <a:t> a </a:t>
            </a:r>
            <a:r>
              <a:rPr lang="fr-CA" dirty="0" err="1"/>
              <a:t>way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the </a:t>
            </a:r>
            <a:r>
              <a:rPr lang="fr-CA" dirty="0" err="1"/>
              <a:t>characteristics</a:t>
            </a:r>
            <a:r>
              <a:rPr lang="fr-CA" dirty="0"/>
              <a:t> of the </a:t>
            </a:r>
            <a:r>
              <a:rPr lang="fr-CA" dirty="0" err="1"/>
              <a:t>samples</a:t>
            </a:r>
            <a:r>
              <a:rPr lang="fr-CA" dirty="0"/>
              <a:t> </a:t>
            </a:r>
            <a:r>
              <a:rPr lang="fr-CA" dirty="0" err="1"/>
              <a:t>reflect</a:t>
            </a:r>
            <a:r>
              <a:rPr lang="fr-CA" dirty="0"/>
              <a:t> the </a:t>
            </a:r>
            <a:r>
              <a:rPr lang="fr-CA" dirty="0" err="1"/>
              <a:t>characteristics</a:t>
            </a:r>
            <a:r>
              <a:rPr lang="fr-CA" dirty="0"/>
              <a:t> of the population </a:t>
            </a:r>
            <a:r>
              <a:rPr lang="fr-CA" dirty="0" err="1"/>
              <a:t>being</a:t>
            </a:r>
            <a:r>
              <a:rPr lang="fr-CA" dirty="0"/>
              <a:t> </a:t>
            </a:r>
            <a:r>
              <a:rPr lang="fr-CA" dirty="0" err="1"/>
              <a:t>measured</a:t>
            </a:r>
            <a:r>
              <a:rPr lang="fr-CA" dirty="0"/>
              <a:t>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C9E097-5601-001B-BD76-A4AF20425B3B}"/>
              </a:ext>
            </a:extLst>
          </p:cNvPr>
          <p:cNvSpPr/>
          <p:nvPr/>
        </p:nvSpPr>
        <p:spPr>
          <a:xfrm>
            <a:off x="4501990" y="2696871"/>
            <a:ext cx="5773222" cy="527539"/>
          </a:xfrm>
          <a:prstGeom prst="rect">
            <a:avLst/>
          </a:prstGeom>
          <a:solidFill>
            <a:srgbClr val="FCB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Vessels are not randomly targeted – based on availability and policing objectives.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156360-7AED-F1BD-4F84-C8A1DCD8B96E}"/>
              </a:ext>
            </a:extLst>
          </p:cNvPr>
          <p:cNvSpPr/>
          <p:nvPr/>
        </p:nvSpPr>
        <p:spPr>
          <a:xfrm>
            <a:off x="4501990" y="3523509"/>
            <a:ext cx="5773223" cy="527539"/>
          </a:xfrm>
          <a:prstGeom prst="rect">
            <a:avLst/>
          </a:prstGeom>
          <a:solidFill>
            <a:srgbClr val="FCB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Observer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bias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access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traps varies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during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trip (e.g. soft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crab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traps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may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left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unsampled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09018-77C7-B05B-342D-6D005EA0EEB1}"/>
              </a:ext>
            </a:extLst>
          </p:cNvPr>
          <p:cNvSpPr/>
          <p:nvPr/>
        </p:nvSpPr>
        <p:spPr>
          <a:xfrm>
            <a:off x="4501991" y="4350148"/>
            <a:ext cx="5773224" cy="527539"/>
          </a:xfrm>
          <a:prstGeom prst="rect">
            <a:avLst/>
          </a:prstGeom>
          <a:solidFill>
            <a:srgbClr val="FCB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Crab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may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preferentially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sampled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crab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size,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claw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size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8FE4D-F65B-1DEC-32D2-8C451514750C}"/>
              </a:ext>
            </a:extLst>
          </p:cNvPr>
          <p:cNvSpPr txBox="1"/>
          <p:nvPr/>
        </p:nvSpPr>
        <p:spPr>
          <a:xfrm>
            <a:off x="5688535" y="2248436"/>
            <a:ext cx="325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they</a:t>
            </a:r>
            <a:r>
              <a:rPr lang="fr-CA" dirty="0"/>
              <a:t> are </a:t>
            </a:r>
            <a:r>
              <a:rPr lang="fr-CA" b="1" dirty="0"/>
              <a:t>not </a:t>
            </a:r>
            <a:r>
              <a:rPr lang="fr-CA" b="1" dirty="0" err="1"/>
              <a:t>representative</a:t>
            </a:r>
            <a:endParaRPr lang="en-US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81425D-1994-3914-1DFE-EFD448A75C76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 flipV="1">
            <a:off x="3421570" y="2960641"/>
            <a:ext cx="108042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EE154F-72B6-D63C-9D62-E96B8964067F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 flipV="1">
            <a:off x="3421569" y="3787279"/>
            <a:ext cx="108042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129E6E-1180-E792-4B00-ACABC036E72E}"/>
              </a:ext>
            </a:extLst>
          </p:cNvPr>
          <p:cNvCxnSpPr>
            <a:cxnSpLocks/>
            <a:stCxn id="26" idx="3"/>
            <a:endCxn id="6" idx="1"/>
          </p:cNvCxnSpPr>
          <p:nvPr/>
        </p:nvCxnSpPr>
        <p:spPr>
          <a:xfrm flipV="1">
            <a:off x="3421570" y="4613918"/>
            <a:ext cx="108042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39DCFB9-1CEC-A2A4-483C-7ECD1FD5F3F8}"/>
              </a:ext>
            </a:extLst>
          </p:cNvPr>
          <p:cNvSpPr/>
          <p:nvPr/>
        </p:nvSpPr>
        <p:spPr>
          <a:xfrm>
            <a:off x="1921944" y="5176787"/>
            <a:ext cx="1499623" cy="5275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Measurements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1B9348-9F82-41EE-C684-28352F6B1750}"/>
              </a:ext>
            </a:extLst>
          </p:cNvPr>
          <p:cNvCxnSpPr>
            <a:cxnSpLocks/>
          </p:cNvCxnSpPr>
          <p:nvPr/>
        </p:nvCxnSpPr>
        <p:spPr>
          <a:xfrm flipV="1">
            <a:off x="3481691" y="5440555"/>
            <a:ext cx="108042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1D15822-D595-27B5-3778-BA4EB36667EE}"/>
              </a:ext>
            </a:extLst>
          </p:cNvPr>
          <p:cNvSpPr/>
          <p:nvPr/>
        </p:nvSpPr>
        <p:spPr>
          <a:xfrm>
            <a:off x="4501988" y="5141456"/>
            <a:ext cx="5773224" cy="527539"/>
          </a:xfrm>
          <a:prstGeom prst="rect">
            <a:avLst/>
          </a:prstGeom>
          <a:solidFill>
            <a:srgbClr val="FCB4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Crab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may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preferentially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sampled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crab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size, </a:t>
            </a:r>
            <a:r>
              <a:rPr lang="fr-CA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claw</a:t>
            </a:r>
            <a:r>
              <a:rPr lang="fr-C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size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B22F94-7975-E183-7981-9C0647AB72F8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2671756" y="4877688"/>
            <a:ext cx="3" cy="299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72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BD06-983D-173F-7E28-C45367F0D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306" y="572245"/>
            <a:ext cx="10984334" cy="45785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A" sz="3500" b="1" dirty="0">
                <a:latin typeface="+mn-lt"/>
              </a:rPr>
              <a:t>ASO program </a:t>
            </a:r>
            <a:r>
              <a:rPr lang="fr-CA" sz="3500" b="1" dirty="0" err="1">
                <a:latin typeface="+mn-lt"/>
              </a:rPr>
              <a:t>improvement</a:t>
            </a:r>
            <a:r>
              <a:rPr lang="fr-CA" sz="3500" b="1" dirty="0">
                <a:latin typeface="+mn-lt"/>
              </a:rPr>
              <a:t> plan:</a:t>
            </a:r>
          </a:p>
          <a:p>
            <a:pPr marL="0" indent="0">
              <a:buNone/>
            </a:pPr>
            <a:endParaRPr lang="fr-CA" sz="3500" b="1" dirty="0">
              <a:latin typeface="+mn-lt"/>
            </a:endParaRPr>
          </a:p>
          <a:p>
            <a:r>
              <a:rPr lang="fr-CA" dirty="0"/>
              <a:t>Update and </a:t>
            </a:r>
            <a:r>
              <a:rPr lang="fr-CA" dirty="0" err="1"/>
              <a:t>review</a:t>
            </a:r>
            <a:r>
              <a:rPr lang="fr-CA" dirty="0"/>
              <a:t> ASO training </a:t>
            </a:r>
            <a:r>
              <a:rPr lang="fr-CA" dirty="0" err="1"/>
              <a:t>manual</a:t>
            </a:r>
            <a:r>
              <a:rPr lang="fr-CA" dirty="0"/>
              <a:t>.</a:t>
            </a:r>
          </a:p>
          <a:p>
            <a:r>
              <a:rPr lang="fr-CA" dirty="0"/>
              <a:t>Update and </a:t>
            </a:r>
            <a:r>
              <a:rPr lang="fr-CA" dirty="0" err="1"/>
              <a:t>review</a:t>
            </a:r>
            <a:r>
              <a:rPr lang="fr-CA" dirty="0"/>
              <a:t> ASO </a:t>
            </a:r>
            <a:r>
              <a:rPr lang="fr-CA" dirty="0" err="1"/>
              <a:t>presentation</a:t>
            </a:r>
            <a:r>
              <a:rPr lang="fr-CA" dirty="0"/>
              <a:t> </a:t>
            </a:r>
            <a:r>
              <a:rPr lang="fr-CA" dirty="0" err="1"/>
              <a:t>material</a:t>
            </a:r>
            <a:r>
              <a:rPr lang="fr-CA" dirty="0"/>
              <a:t>.</a:t>
            </a:r>
          </a:p>
          <a:p>
            <a:r>
              <a:rPr lang="fr-CA" dirty="0" err="1"/>
              <a:t>Gather</a:t>
            </a:r>
            <a:r>
              <a:rPr lang="fr-CA" dirty="0"/>
              <a:t> a training </a:t>
            </a:r>
            <a:r>
              <a:rPr lang="fr-CA" dirty="0" err="1"/>
              <a:t>sample</a:t>
            </a:r>
            <a:r>
              <a:rPr lang="fr-CA" dirty="0"/>
              <a:t> of </a:t>
            </a:r>
            <a:r>
              <a:rPr lang="fr-CA" dirty="0" err="1"/>
              <a:t>frozen</a:t>
            </a:r>
            <a:r>
              <a:rPr lang="fr-CA" dirty="0"/>
              <a:t>/</a:t>
            </a:r>
            <a:r>
              <a:rPr lang="fr-CA" dirty="0" err="1"/>
              <a:t>prepared</a:t>
            </a:r>
            <a:r>
              <a:rPr lang="fr-CA" dirty="0"/>
              <a:t> </a:t>
            </a:r>
            <a:r>
              <a:rPr lang="fr-CA" dirty="0" err="1"/>
              <a:t>crab</a:t>
            </a:r>
            <a:r>
              <a:rPr lang="fr-CA" dirty="0"/>
              <a:t>.</a:t>
            </a:r>
          </a:p>
          <a:p>
            <a:r>
              <a:rPr lang="en-US" dirty="0"/>
              <a:t>Inspect and calibrate caliper and durometer.</a:t>
            </a:r>
          </a:p>
          <a:p>
            <a:pPr lvl="1"/>
            <a:r>
              <a:rPr lang="en-US" dirty="0"/>
              <a:t>Check for easier-to-read calipers (1 mm precision is sufficient).</a:t>
            </a:r>
          </a:p>
          <a:p>
            <a:pPr lvl="1"/>
            <a:r>
              <a:rPr lang="en-US" dirty="0"/>
              <a:t>Check for modern version of durometer.</a:t>
            </a:r>
          </a:p>
          <a:p>
            <a:r>
              <a:rPr lang="en-US" dirty="0"/>
              <a:t>Hand-out laminated reference for shell condition.</a:t>
            </a:r>
          </a:p>
          <a:p>
            <a:r>
              <a:rPr lang="en-US" dirty="0"/>
              <a:t>Rewards (e.g. swag) for </a:t>
            </a:r>
            <a:r>
              <a:rPr lang="en-US" i="1" dirty="0"/>
              <a:t>exceptional</a:t>
            </a:r>
            <a:r>
              <a:rPr lang="en-US" dirty="0"/>
              <a:t> work.</a:t>
            </a:r>
          </a:p>
          <a:p>
            <a:r>
              <a:rPr lang="en-US" dirty="0"/>
              <a:t>Consider building an observer certification test.</a:t>
            </a:r>
          </a:p>
        </p:txBody>
      </p:sp>
    </p:spTree>
    <p:extLst>
      <p:ext uri="{BB962C8B-B14F-4D97-AF65-F5344CB8AC3E}">
        <p14:creationId xmlns:p14="http://schemas.microsoft.com/office/powerpoint/2010/main" val="339720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323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Roles and issues in snow crab At-Sea Observer program:</vt:lpstr>
      <vt:lpstr>Snow crab at-sea observer sampling:</vt:lpstr>
      <vt:lpstr>PowerPoint Presentation</vt:lpstr>
    </vt:vector>
  </TitlesOfParts>
  <Company>DFO 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Roles and issues in snow crab At-Sea Observer program:</dc:title>
  <dc:creator>Surette, Tobie</dc:creator>
  <cp:lastModifiedBy>Surette, Tobie</cp:lastModifiedBy>
  <cp:revision>4</cp:revision>
  <dcterms:created xsi:type="dcterms:W3CDTF">2023-06-12T17:18:24Z</dcterms:created>
  <dcterms:modified xsi:type="dcterms:W3CDTF">2023-06-14T17:18:44Z</dcterms:modified>
</cp:coreProperties>
</file>