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344-9F51-3710-D211-6BFD8C19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E602-AB80-C741-C8D5-433E9E7F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4BD-9857-BF17-A5FD-3D18EC4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E0C5-EE74-28F9-158C-48FBD4D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015D-8108-B33D-691B-68B4C08C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08-78E9-3F6D-42CE-4F3170E2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45A8-93F9-2CCA-796E-D8A0CBC2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4CD0-9B8C-BF6C-2E8A-13D0921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C9B9-36BC-C485-99E4-B9FF3D4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1A5-22CC-5D82-C87C-0BC4CCF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C3F9A-431B-D19D-21F9-BDF0A7A9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1420-D23C-803C-9D6C-75FD3C23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842D-0348-E027-4AC2-E83EDE79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A9DF-ED94-866D-17A1-6BCFA6D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6554-7C14-51C0-8CCA-C23B5DD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CBA8-BA2D-D23B-81C0-6C6EBAC1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D312-C8F9-9181-698C-D7B03037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EAF1-D16E-8A63-DD7B-2B1197C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8401-C09A-2062-635E-321F9026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8244-591B-94F1-0575-DA01F01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3E02-3718-42D9-9278-92F93B27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0167-4DC2-C532-F681-CE950290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79B0-19AE-1F2D-C412-DD76BB2C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D788-7D73-5222-9809-AC84532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FAC3-D1B1-2163-E007-559EAE54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DC05-7D0A-4882-7ECA-1E25797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500F-737C-0C54-F553-B54DE09F8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C1BB-06BE-8B24-62C0-983E6395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2FF6-2697-19DA-4F69-C0D6C9E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7770-FEE1-CCA2-C56E-C5D78C5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E482-9A35-601A-7B5E-3364912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68D-93A3-8047-9D32-AE466D2D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74D3-DB6B-0C7F-1B74-9FAC3CA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FA538-B92D-E652-4ABF-C36617FE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2819B-AAE0-1EC0-DBD8-1FE93E49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1290A-14E5-941A-7B03-A46535F1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8DF11-24F8-4DD8-F0D8-8ABB97C4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A168-41CF-BD5C-6322-C943B9C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F72F2-8CE2-C230-9B91-7D7224EE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B724-D108-87FC-A647-FEA64772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CB8B7-62A6-1F84-F366-5AAD01F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7E63B-F324-C2DA-795D-5F2069B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CB9C-5FAC-2E87-81AD-898B67C5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3FF54-1AF8-4250-F71E-7CECB699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75B0-71BF-DBB8-2C80-1627D1C5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C27E3-D3E7-68C8-C016-D760BC6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E4B-9167-5A90-AC9C-62B116C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086-C727-297F-0E64-985207E5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D0A4-E482-D2C4-8D0C-07294F8E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5652-A918-59CA-0A65-F1E2BF38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1B32-809A-AA13-98B6-1F7F2C13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2071-D48B-9AAF-DFD4-3021332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EB5-636D-31E0-9240-712A7D39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51641-FA82-8FEA-5F3C-C7E0916E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F695-5A9C-B8B9-81C4-4567EEDF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5F8C-BCAE-BE99-F411-AC61142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C7B7-C426-1802-6B6E-A153FD0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E90C-E770-2802-2B70-D59A9BF1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F604-F543-F53F-DB10-4D500B4A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CBCF-5AAF-68B6-2FC5-C984941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26DC-02CF-819A-EF89-E361EF14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6B79-EFB6-85C1-91CE-98382799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4A7-06D9-E081-57E5-2C9872C62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9DC883E4-0987-B692-AF9F-A2FF1A58A3FC}"/>
              </a:ext>
            </a:extLst>
          </p:cNvPr>
          <p:cNvSpPr txBox="1"/>
          <p:nvPr/>
        </p:nvSpPr>
        <p:spPr>
          <a:xfrm>
            <a:off x="2724999" y="2677472"/>
            <a:ext cx="6749747" cy="2264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221433-5527-9415-D349-CA639408ACAB}"/>
              </a:ext>
            </a:extLst>
          </p:cNvPr>
          <p:cNvSpPr txBox="1"/>
          <p:nvPr/>
        </p:nvSpPr>
        <p:spPr>
          <a:xfrm>
            <a:off x="2732748" y="1678151"/>
            <a:ext cx="6741999" cy="91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2" y="284319"/>
            <a:ext cx="11065698" cy="591220"/>
          </a:xfrm>
        </p:spPr>
        <p:txBody>
          <a:bodyPr>
            <a:noAutofit/>
          </a:bodyPr>
          <a:lstStyle/>
          <a:p>
            <a:r>
              <a:rPr lang="fr-CA" sz="3600" b="1" dirty="0" err="1">
                <a:latin typeface="+mn-lt"/>
              </a:rPr>
              <a:t>Roles</a:t>
            </a:r>
            <a:r>
              <a:rPr lang="fr-CA" sz="3600" b="1" dirty="0">
                <a:latin typeface="+mn-lt"/>
              </a:rPr>
              <a:t> and issues in </a:t>
            </a:r>
            <a:r>
              <a:rPr lang="fr-CA" sz="3600" b="1" dirty="0" err="1">
                <a:latin typeface="+mn-lt"/>
              </a:rPr>
              <a:t>snow</a:t>
            </a:r>
            <a:r>
              <a:rPr lang="fr-CA" sz="3600" b="1" dirty="0">
                <a:latin typeface="+mn-lt"/>
              </a:rPr>
              <a:t>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program:</a:t>
            </a:r>
            <a:endParaRPr lang="en-US" sz="3600" b="1" dirty="0"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8C93A1-D0FC-6778-5011-170ECB104904}"/>
              </a:ext>
            </a:extLst>
          </p:cNvPr>
          <p:cNvSpPr/>
          <p:nvPr/>
        </p:nvSpPr>
        <p:spPr>
          <a:xfrm>
            <a:off x="3301983" y="1730159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E61002-1CCC-92E2-D4F7-C806455F90C0}"/>
              </a:ext>
            </a:extLst>
          </p:cNvPr>
          <p:cNvSpPr/>
          <p:nvPr/>
        </p:nvSpPr>
        <p:spPr>
          <a:xfrm>
            <a:off x="3301982" y="3530043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crab protocol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4CDFA-3EC2-C14D-8125-4D5291B662DC}"/>
              </a:ext>
            </a:extLst>
          </p:cNvPr>
          <p:cNvSpPr txBox="1"/>
          <p:nvPr/>
        </p:nvSpPr>
        <p:spPr>
          <a:xfrm>
            <a:off x="175471" y="2636585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Two</a:t>
            </a:r>
            <a:r>
              <a:rPr lang="fr-CA" sz="2400" b="1" dirty="0"/>
              <a:t> main </a:t>
            </a:r>
            <a:r>
              <a:rPr lang="fr-CA" sz="2400" b="1" dirty="0" err="1"/>
              <a:t>roles</a:t>
            </a:r>
            <a:r>
              <a:rPr lang="fr-CA" sz="2400" b="1" dirty="0"/>
              <a:t>: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08D99-7D49-A769-D628-9CCD56C15A4D}"/>
              </a:ext>
            </a:extLst>
          </p:cNvPr>
          <p:cNvSpPr txBox="1"/>
          <p:nvPr/>
        </p:nvSpPr>
        <p:spPr>
          <a:xfrm>
            <a:off x="3391956" y="222041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Informative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EBF67-4B30-2144-DD6C-3F504789F003}"/>
              </a:ext>
            </a:extLst>
          </p:cNvPr>
          <p:cNvSpPr txBox="1"/>
          <p:nvPr/>
        </p:nvSpPr>
        <p:spPr>
          <a:xfrm>
            <a:off x="3403516" y="4021152"/>
            <a:ext cx="11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Regulatory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4BAA3E-6B87-81AF-0EC9-449DBE6A9A11}"/>
              </a:ext>
            </a:extLst>
          </p:cNvPr>
          <p:cNvSpPr/>
          <p:nvPr/>
        </p:nvSpPr>
        <p:spPr>
          <a:xfrm>
            <a:off x="5467976" y="2738733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Claw size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CC209E-E637-DBEF-5DC0-0018D97AEE0F}"/>
              </a:ext>
            </a:extLst>
          </p:cNvPr>
          <p:cNvSpPr/>
          <p:nvPr/>
        </p:nvSpPr>
        <p:spPr>
          <a:xfrm>
            <a:off x="5467976" y="3530042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condition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AA8DA8-A585-ADF3-C36C-50938009CACD}"/>
              </a:ext>
            </a:extLst>
          </p:cNvPr>
          <p:cNvSpPr/>
          <p:nvPr/>
        </p:nvSpPr>
        <p:spPr>
          <a:xfrm>
            <a:off x="5467975" y="432135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Durometer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E8732-BD11-C3C0-FCE5-9E19EF2827CD}"/>
              </a:ext>
            </a:extLst>
          </p:cNvPr>
          <p:cNvCxnSpPr>
            <a:cxnSpLocks/>
            <a:stCxn id="56" idx="1"/>
            <a:endCxn id="29" idx="3"/>
          </p:cNvCxnSpPr>
          <p:nvPr/>
        </p:nvCxnSpPr>
        <p:spPr>
          <a:xfrm flipH="1">
            <a:off x="4677261" y="3002503"/>
            <a:ext cx="790715" cy="791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6BB675-02A3-5E73-2DD0-3ABC9F06C01F}"/>
              </a:ext>
            </a:extLst>
          </p:cNvPr>
          <p:cNvCxnSpPr>
            <a:cxnSpLocks/>
            <a:stCxn id="57" idx="1"/>
            <a:endCxn id="29" idx="3"/>
          </p:cNvCxnSpPr>
          <p:nvPr/>
        </p:nvCxnSpPr>
        <p:spPr>
          <a:xfrm flipH="1">
            <a:off x="4677261" y="3793812"/>
            <a:ext cx="7907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F5A8799-F372-60CF-5001-E3DE786E5ABA}"/>
              </a:ext>
            </a:extLst>
          </p:cNvPr>
          <p:cNvSpPr/>
          <p:nvPr/>
        </p:nvSpPr>
        <p:spPr>
          <a:xfrm>
            <a:off x="5467974" y="173693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Carapace width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D015B-BB65-84CF-5F61-DB7B882A40A1}"/>
              </a:ext>
            </a:extLst>
          </p:cNvPr>
          <p:cNvCxnSpPr>
            <a:cxnSpLocks/>
            <a:stCxn id="66" idx="1"/>
            <a:endCxn id="28" idx="3"/>
          </p:cNvCxnSpPr>
          <p:nvPr/>
        </p:nvCxnSpPr>
        <p:spPr>
          <a:xfrm flipH="1" flipV="1">
            <a:off x="4677262" y="1993929"/>
            <a:ext cx="790712" cy="6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DD73F3-FFFA-DB79-E769-D2D1DB46B72F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2385371" y="1993929"/>
            <a:ext cx="916612" cy="873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F095167-0741-67A4-F2C2-1480D48E991F}"/>
              </a:ext>
            </a:extLst>
          </p:cNvPr>
          <p:cNvCxnSpPr>
            <a:cxnSpLocks/>
            <a:stCxn id="58" idx="1"/>
            <a:endCxn id="29" idx="3"/>
          </p:cNvCxnSpPr>
          <p:nvPr/>
        </p:nvCxnSpPr>
        <p:spPr>
          <a:xfrm flipH="1" flipV="1">
            <a:off x="4677261" y="3793813"/>
            <a:ext cx="790714" cy="791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61FE54-A0C0-8CA5-3AC9-D42C4E536B86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385371" y="2867418"/>
            <a:ext cx="916611" cy="926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35B0ADC-F863-3692-468F-B11E1BEF30BF}"/>
              </a:ext>
            </a:extLst>
          </p:cNvPr>
          <p:cNvSpPr txBox="1"/>
          <p:nvPr/>
        </p:nvSpPr>
        <p:spPr>
          <a:xfrm>
            <a:off x="5413781" y="1313910"/>
            <a:ext cx="15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Observations</a:t>
            </a:r>
            <a:endParaRPr lang="en-US" sz="2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C33D5F-8DD4-CB0C-6434-BAF53ED607DA}"/>
              </a:ext>
            </a:extLst>
          </p:cNvPr>
          <p:cNvSpPr txBox="1"/>
          <p:nvPr/>
        </p:nvSpPr>
        <p:spPr>
          <a:xfrm>
            <a:off x="7970078" y="1286437"/>
            <a:ext cx="65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err="1"/>
              <a:t>Role</a:t>
            </a:r>
            <a:endParaRPr lang="en-US" sz="2000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A74DC9-EB9C-4BB7-3AC8-A6016C9F4564}"/>
              </a:ext>
            </a:extLst>
          </p:cNvPr>
          <p:cNvSpPr/>
          <p:nvPr/>
        </p:nvSpPr>
        <p:spPr>
          <a:xfrm>
            <a:off x="7424775" y="1730131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distribution 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legal size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E25A638-4B5C-0091-EDBE-4495FE0AE399}"/>
              </a:ext>
            </a:extLst>
          </p:cNvPr>
          <p:cNvSpPr/>
          <p:nvPr/>
        </p:nvSpPr>
        <p:spPr>
          <a:xfrm>
            <a:off x="7426730" y="2744948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Determines sexual maturity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0CC6A3-A4BD-3207-E164-14CF9CD4238C}"/>
              </a:ext>
            </a:extLst>
          </p:cNvPr>
          <p:cNvSpPr/>
          <p:nvPr/>
        </p:nvSpPr>
        <p:spPr>
          <a:xfrm>
            <a:off x="7424774" y="3524730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Subjective measure of shell hardness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A664EB-8C92-9703-3E73-951182631AB9}"/>
              </a:ext>
            </a:extLst>
          </p:cNvPr>
          <p:cNvSpPr/>
          <p:nvPr/>
        </p:nvSpPr>
        <p:spPr>
          <a:xfrm>
            <a:off x="7424775" y="4324075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measure of shell hardness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06DD2D-2F4E-3BDC-19BD-8027942FC8B4}"/>
              </a:ext>
            </a:extLst>
          </p:cNvPr>
          <p:cNvSpPr txBox="1"/>
          <p:nvPr/>
        </p:nvSpPr>
        <p:spPr>
          <a:xfrm>
            <a:off x="10264919" y="130236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Issues</a:t>
            </a:r>
            <a:endParaRPr lang="en-US" sz="2000" b="1" dirty="0"/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A721C6B2-9F52-3919-99D3-CC6944429366}"/>
              </a:ext>
            </a:extLst>
          </p:cNvPr>
          <p:cNvSpPr/>
          <p:nvPr/>
        </p:nvSpPr>
        <p:spPr>
          <a:xfrm>
            <a:off x="9474747" y="1701660"/>
            <a:ext cx="226349" cy="32403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1B446-F631-0316-D2D8-A171D4C7DD42}"/>
              </a:ext>
            </a:extLst>
          </p:cNvPr>
          <p:cNvSpPr txBox="1"/>
          <p:nvPr/>
        </p:nvSpPr>
        <p:spPr>
          <a:xfrm>
            <a:off x="9615777" y="3051124"/>
            <a:ext cx="2243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Mismeasurement &amp; preferential sampling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0F640C-E3D6-4F80-C48A-6E6F2ADB6D66}"/>
              </a:ext>
            </a:extLst>
          </p:cNvPr>
          <p:cNvCxnSpPr>
            <a:cxnSpLocks/>
            <a:stCxn id="66" idx="3"/>
            <a:endCxn id="125" idx="1"/>
          </p:cNvCxnSpPr>
          <p:nvPr/>
        </p:nvCxnSpPr>
        <p:spPr>
          <a:xfrm flipV="1">
            <a:off x="6998279" y="1993901"/>
            <a:ext cx="426496" cy="6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F493E-C040-C730-775C-56A7CE091AAA}"/>
              </a:ext>
            </a:extLst>
          </p:cNvPr>
          <p:cNvCxnSpPr>
            <a:cxnSpLocks/>
            <a:stCxn id="56" idx="3"/>
            <a:endCxn id="126" idx="1"/>
          </p:cNvCxnSpPr>
          <p:nvPr/>
        </p:nvCxnSpPr>
        <p:spPr>
          <a:xfrm>
            <a:off x="6998281" y="3002503"/>
            <a:ext cx="428449" cy="6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FD2176-E67F-C7FF-16B7-AF76D9E079F7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 flipV="1">
            <a:off x="6998281" y="3788500"/>
            <a:ext cx="426493" cy="5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9B5EE88-5E6E-3B52-F0A2-90A07A283D8D}"/>
              </a:ext>
            </a:extLst>
          </p:cNvPr>
          <p:cNvCxnSpPr>
            <a:cxnSpLocks/>
            <a:stCxn id="58" idx="3"/>
            <a:endCxn id="128" idx="1"/>
          </p:cNvCxnSpPr>
          <p:nvPr/>
        </p:nvCxnSpPr>
        <p:spPr>
          <a:xfrm>
            <a:off x="6998280" y="4585120"/>
            <a:ext cx="426495" cy="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14B3BB4-13C9-5773-7E93-EC7C9749E407}"/>
              </a:ext>
            </a:extLst>
          </p:cNvPr>
          <p:cNvSpPr txBox="1"/>
          <p:nvPr/>
        </p:nvSpPr>
        <p:spPr>
          <a:xfrm>
            <a:off x="563111" y="5313385"/>
            <a:ext cx="1106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many</a:t>
            </a:r>
            <a:r>
              <a:rPr lang="fr-CA" dirty="0"/>
              <a:t> sources of </a:t>
            </a:r>
            <a:r>
              <a:rPr lang="fr-CA" b="1" dirty="0"/>
              <a:t>sampling </a:t>
            </a:r>
            <a:r>
              <a:rPr lang="fr-CA" b="1" dirty="0" err="1"/>
              <a:t>bias</a:t>
            </a:r>
            <a:r>
              <a:rPr lang="fr-CA" b="1" dirty="0"/>
              <a:t> </a:t>
            </a:r>
            <a:r>
              <a:rPr lang="fr-CA" dirty="0"/>
              <a:t>in the at-</a:t>
            </a:r>
            <a:r>
              <a:rPr lang="fr-CA" dirty="0" err="1"/>
              <a:t>sea</a:t>
            </a:r>
            <a:r>
              <a:rPr lang="fr-CA" dirty="0"/>
              <a:t> observer program,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which</a:t>
            </a:r>
            <a:r>
              <a:rPr lang="fr-CA" dirty="0"/>
              <a:t> arise </a:t>
            </a:r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poorly</a:t>
            </a:r>
            <a:r>
              <a:rPr lang="fr-CA" dirty="0"/>
              <a:t> </a:t>
            </a:r>
            <a:r>
              <a:rPr lang="fr-CA" dirty="0" err="1"/>
              <a:t>stated</a:t>
            </a:r>
            <a:r>
              <a:rPr lang="fr-CA" dirty="0"/>
              <a:t> or </a:t>
            </a:r>
            <a:r>
              <a:rPr lang="fr-CA" dirty="0" err="1"/>
              <a:t>poorly</a:t>
            </a:r>
            <a:r>
              <a:rPr lang="fr-CA" dirty="0"/>
              <a:t> </a:t>
            </a:r>
            <a:r>
              <a:rPr lang="fr-CA" dirty="0" err="1"/>
              <a:t>implemented</a:t>
            </a:r>
            <a:r>
              <a:rPr lang="fr-CA" dirty="0"/>
              <a:t> program objectives. One of the main goals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the </a:t>
            </a:r>
            <a:r>
              <a:rPr lang="fr-CA" dirty="0" err="1"/>
              <a:t>gathering</a:t>
            </a:r>
            <a:r>
              <a:rPr lang="fr-CA" dirty="0"/>
              <a:t> of </a:t>
            </a:r>
            <a:r>
              <a:rPr lang="fr-CA" b="1" dirty="0" err="1"/>
              <a:t>representative</a:t>
            </a:r>
            <a:r>
              <a:rPr lang="fr-CA" b="1" dirty="0"/>
              <a:t> </a:t>
            </a:r>
            <a:r>
              <a:rPr lang="fr-CA" b="1" dirty="0" err="1"/>
              <a:t>samples</a:t>
            </a:r>
            <a:r>
              <a:rPr lang="fr-CA" b="1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snow</a:t>
            </a:r>
            <a:r>
              <a:rPr lang="fr-CA" dirty="0"/>
              <a:t> </a:t>
            </a:r>
            <a:r>
              <a:rPr lang="fr-CA" dirty="0" err="1"/>
              <a:t>crab</a:t>
            </a:r>
            <a:r>
              <a:rPr lang="fr-CA" dirty="0"/>
              <a:t> catches, i.e.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vessels</a:t>
            </a:r>
            <a:r>
              <a:rPr lang="fr-CA" dirty="0"/>
              <a:t>, traps, </a:t>
            </a:r>
            <a:r>
              <a:rPr lang="fr-CA" dirty="0" err="1"/>
              <a:t>crab</a:t>
            </a:r>
            <a:r>
              <a:rPr lang="fr-CA" dirty="0"/>
              <a:t> and </a:t>
            </a:r>
            <a:r>
              <a:rPr lang="fr-CA" dirty="0" err="1"/>
              <a:t>measures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b="1" dirty="0" err="1"/>
              <a:t>accurately</a:t>
            </a:r>
            <a:r>
              <a:rPr lang="fr-CA" b="1" dirty="0"/>
              <a:t> </a:t>
            </a:r>
            <a:r>
              <a:rPr lang="fr-CA" b="1" dirty="0" err="1"/>
              <a:t>reflect</a:t>
            </a:r>
            <a:r>
              <a:rPr lang="fr-CA" b="1" dirty="0"/>
              <a:t> </a:t>
            </a:r>
            <a:r>
              <a:rPr lang="fr-CA" dirty="0"/>
              <a:t>the </a:t>
            </a:r>
            <a:r>
              <a:rPr lang="fr-CA" dirty="0" err="1"/>
              <a:t>characteristics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actual</a:t>
            </a:r>
            <a:r>
              <a:rPr lang="fr-CA" dirty="0"/>
              <a:t> catches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fishery</a:t>
            </a:r>
            <a:r>
              <a:rPr lang="fr-CA" dirty="0"/>
              <a:t> </a:t>
            </a:r>
            <a:r>
              <a:rPr lang="fr-CA" dirty="0" err="1"/>
              <a:t>fleet</a:t>
            </a:r>
            <a:r>
              <a:rPr lang="fr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259997"/>
            <a:ext cx="10515600" cy="591220"/>
          </a:xfrm>
        </p:spPr>
        <p:txBody>
          <a:bodyPr>
            <a:noAutofit/>
          </a:bodyPr>
          <a:lstStyle/>
          <a:p>
            <a:r>
              <a:rPr lang="fr-CA" sz="3600" b="1" dirty="0">
                <a:latin typeface="+mn-lt"/>
              </a:rPr>
              <a:t>Snow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sampling:</a:t>
            </a:r>
            <a:endParaRPr lang="en-US" sz="3600" b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AC296-33DE-8EAC-05B2-59521055F612}"/>
              </a:ext>
            </a:extLst>
          </p:cNvPr>
          <p:cNvSpPr/>
          <p:nvPr/>
        </p:nvSpPr>
        <p:spPr>
          <a:xfrm>
            <a:off x="1921947" y="2696872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80ED-10A8-C273-DB75-78182A77E156}"/>
              </a:ext>
            </a:extLst>
          </p:cNvPr>
          <p:cNvSpPr/>
          <p:nvPr/>
        </p:nvSpPr>
        <p:spPr>
          <a:xfrm>
            <a:off x="1921946" y="3523510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668F6-D3EC-5F5F-ED25-41EACA68AB63}"/>
              </a:ext>
            </a:extLst>
          </p:cNvPr>
          <p:cNvSpPr/>
          <p:nvPr/>
        </p:nvSpPr>
        <p:spPr>
          <a:xfrm>
            <a:off x="1921947" y="4350149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5CCD32-E3C8-DC33-8FB5-2415C03252C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671758" y="3224411"/>
            <a:ext cx="1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F1476-CDD1-A07F-BD43-8F4F0F8ECB6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671758" y="4051049"/>
            <a:ext cx="1" cy="299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A070C4-0E99-8D4A-35B7-D0E4ECABC7AF}"/>
              </a:ext>
            </a:extLst>
          </p:cNvPr>
          <p:cNvSpPr txBox="1"/>
          <p:nvPr/>
        </p:nvSpPr>
        <p:spPr>
          <a:xfrm>
            <a:off x="1859769" y="2257093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Sampling </a:t>
            </a:r>
            <a:r>
              <a:rPr lang="fr-CA" b="1" dirty="0" err="1"/>
              <a:t>levels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E7D6A-A508-EF71-BC1E-0F7889A53EB9}"/>
              </a:ext>
            </a:extLst>
          </p:cNvPr>
          <p:cNvSpPr txBox="1"/>
          <p:nvPr/>
        </p:nvSpPr>
        <p:spPr>
          <a:xfrm>
            <a:off x="435529" y="1153674"/>
            <a:ext cx="1106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If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to </a:t>
            </a:r>
            <a:r>
              <a:rPr lang="fr-CA" dirty="0" err="1"/>
              <a:t>obtain</a:t>
            </a:r>
            <a:r>
              <a:rPr lang="fr-CA" dirty="0"/>
              <a:t> objective </a:t>
            </a:r>
            <a:r>
              <a:rPr lang="fr-CA" dirty="0" err="1"/>
              <a:t>measures</a:t>
            </a:r>
            <a:r>
              <a:rPr lang="fr-CA" dirty="0"/>
              <a:t> in the </a:t>
            </a:r>
            <a:r>
              <a:rPr lang="fr-CA" dirty="0" err="1"/>
              <a:t>field</a:t>
            </a:r>
            <a:r>
              <a:rPr lang="fr-CA" dirty="0"/>
              <a:t>,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b="1" dirty="0" err="1"/>
              <a:t>representative</a:t>
            </a:r>
            <a:r>
              <a:rPr lang="fr-CA" dirty="0"/>
              <a:t>, i.e. </a:t>
            </a:r>
            <a:r>
              <a:rPr lang="fr-CA" dirty="0" err="1"/>
              <a:t>gathered</a:t>
            </a:r>
            <a:r>
              <a:rPr lang="fr-CA" dirty="0"/>
              <a:t> in </a:t>
            </a:r>
            <a:r>
              <a:rPr lang="fr-CA" dirty="0" err="1"/>
              <a:t>such</a:t>
            </a:r>
            <a:r>
              <a:rPr lang="fr-CA" dirty="0"/>
              <a:t> a </a:t>
            </a:r>
            <a:r>
              <a:rPr lang="fr-CA" dirty="0" err="1"/>
              <a:t>way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characteristics</a:t>
            </a:r>
            <a:r>
              <a:rPr lang="fr-CA" dirty="0"/>
              <a:t> of the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the </a:t>
            </a:r>
            <a:r>
              <a:rPr lang="fr-CA" dirty="0" err="1"/>
              <a:t>characteristics</a:t>
            </a:r>
            <a:r>
              <a:rPr lang="fr-CA" dirty="0"/>
              <a:t> of the population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measured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9E097-5601-001B-BD76-A4AF20425B3B}"/>
              </a:ext>
            </a:extLst>
          </p:cNvPr>
          <p:cNvSpPr/>
          <p:nvPr/>
        </p:nvSpPr>
        <p:spPr>
          <a:xfrm>
            <a:off x="4501990" y="2696871"/>
            <a:ext cx="5773222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Vessels are not randomly targeted – based on availability and policing objectives.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56360-7AED-F1BD-4F84-C8A1DCD8B96E}"/>
              </a:ext>
            </a:extLst>
          </p:cNvPr>
          <p:cNvSpPr/>
          <p:nvPr/>
        </p:nvSpPr>
        <p:spPr>
          <a:xfrm>
            <a:off x="4501990" y="3523509"/>
            <a:ext cx="5773223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bias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traps varies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during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trip (e.g. soft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traps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09018-77C7-B05B-342D-6D005EA0EEB1}"/>
              </a:ext>
            </a:extLst>
          </p:cNvPr>
          <p:cNvSpPr/>
          <p:nvPr/>
        </p:nvSpPr>
        <p:spPr>
          <a:xfrm>
            <a:off x="4501991" y="4350148"/>
            <a:ext cx="5773224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preferentially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size,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claw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8FE4D-F65B-1DEC-32D2-8C451514750C}"/>
              </a:ext>
            </a:extLst>
          </p:cNvPr>
          <p:cNvSpPr txBox="1"/>
          <p:nvPr/>
        </p:nvSpPr>
        <p:spPr>
          <a:xfrm>
            <a:off x="5688535" y="2248436"/>
            <a:ext cx="32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b="1" dirty="0"/>
              <a:t>not </a:t>
            </a:r>
            <a:r>
              <a:rPr lang="fr-CA" b="1" dirty="0" err="1"/>
              <a:t>representative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81425D-1994-3914-1DFE-EFD448A75C7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421570" y="2960641"/>
            <a:ext cx="10804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EE154F-72B6-D63C-9D62-E96B8964067F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3421569" y="3787279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9E6E-1180-E792-4B00-ACABC036E72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21570" y="4613918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DCFB9-1CEC-A2A4-483C-7ECD1FD5F3F8}"/>
              </a:ext>
            </a:extLst>
          </p:cNvPr>
          <p:cNvSpPr/>
          <p:nvPr/>
        </p:nvSpPr>
        <p:spPr>
          <a:xfrm>
            <a:off x="1921944" y="5176787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1B9348-9F82-41EE-C684-28352F6B1750}"/>
              </a:ext>
            </a:extLst>
          </p:cNvPr>
          <p:cNvCxnSpPr>
            <a:cxnSpLocks/>
          </p:cNvCxnSpPr>
          <p:nvPr/>
        </p:nvCxnSpPr>
        <p:spPr>
          <a:xfrm flipV="1">
            <a:off x="3481691" y="5440555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D15822-D595-27B5-3778-BA4EB36667EE}"/>
              </a:ext>
            </a:extLst>
          </p:cNvPr>
          <p:cNvSpPr/>
          <p:nvPr/>
        </p:nvSpPr>
        <p:spPr>
          <a:xfrm>
            <a:off x="4501988" y="5141456"/>
            <a:ext cx="5773224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preferentially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size,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claw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B22F94-7975-E183-7981-9C0647AB72F8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2671756" y="4877688"/>
            <a:ext cx="3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BD06-983D-173F-7E28-C45367F0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5" y="614190"/>
            <a:ext cx="10799778" cy="3664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3500" b="1" dirty="0">
                <a:latin typeface="+mn-lt"/>
              </a:rPr>
              <a:t>ASO program </a:t>
            </a:r>
            <a:r>
              <a:rPr lang="fr-CA" sz="3500" b="1" dirty="0" err="1">
                <a:latin typeface="+mn-lt"/>
              </a:rPr>
              <a:t>improvement</a:t>
            </a:r>
            <a:r>
              <a:rPr lang="fr-CA" sz="3500" b="1" dirty="0">
                <a:latin typeface="+mn-lt"/>
              </a:rPr>
              <a:t> plan:</a:t>
            </a:r>
          </a:p>
          <a:p>
            <a:r>
              <a:rPr lang="fr-CA" dirty="0"/>
              <a:t>Update and </a:t>
            </a:r>
            <a:r>
              <a:rPr lang="fr-CA" dirty="0" err="1"/>
              <a:t>review</a:t>
            </a:r>
            <a:r>
              <a:rPr lang="fr-CA" dirty="0"/>
              <a:t> ASO training </a:t>
            </a:r>
            <a:r>
              <a:rPr lang="fr-CA" dirty="0" err="1"/>
              <a:t>manual</a:t>
            </a:r>
            <a:r>
              <a:rPr lang="fr-CA" dirty="0"/>
              <a:t>.</a:t>
            </a:r>
          </a:p>
          <a:p>
            <a:r>
              <a:rPr lang="fr-CA" dirty="0"/>
              <a:t>Update and </a:t>
            </a:r>
            <a:r>
              <a:rPr lang="fr-CA" dirty="0" err="1"/>
              <a:t>review</a:t>
            </a:r>
            <a:r>
              <a:rPr lang="fr-CA" dirty="0"/>
              <a:t> ASO </a:t>
            </a:r>
            <a:r>
              <a:rPr lang="fr-CA" dirty="0" err="1"/>
              <a:t>presentation</a:t>
            </a:r>
            <a:r>
              <a:rPr lang="fr-CA" dirty="0"/>
              <a:t> </a:t>
            </a:r>
            <a:r>
              <a:rPr lang="fr-CA" dirty="0" err="1"/>
              <a:t>material</a:t>
            </a:r>
            <a:r>
              <a:rPr lang="fr-CA" dirty="0"/>
              <a:t>.</a:t>
            </a:r>
          </a:p>
          <a:p>
            <a:r>
              <a:rPr lang="fr-CA" dirty="0" err="1"/>
              <a:t>Gather</a:t>
            </a:r>
            <a:r>
              <a:rPr lang="fr-CA" dirty="0"/>
              <a:t> a training </a:t>
            </a:r>
            <a:r>
              <a:rPr lang="fr-CA" dirty="0" err="1"/>
              <a:t>sample</a:t>
            </a:r>
            <a:r>
              <a:rPr lang="fr-CA" dirty="0"/>
              <a:t> of </a:t>
            </a:r>
            <a:r>
              <a:rPr lang="fr-CA" dirty="0" err="1"/>
              <a:t>frozen</a:t>
            </a:r>
            <a:r>
              <a:rPr lang="fr-CA" dirty="0"/>
              <a:t>/</a:t>
            </a:r>
            <a:r>
              <a:rPr lang="fr-CA" dirty="0" err="1"/>
              <a:t>prepared</a:t>
            </a:r>
            <a:r>
              <a:rPr lang="fr-CA" dirty="0"/>
              <a:t> </a:t>
            </a:r>
            <a:r>
              <a:rPr lang="fr-CA" dirty="0" err="1"/>
              <a:t>crab</a:t>
            </a:r>
            <a:r>
              <a:rPr lang="fr-CA" dirty="0"/>
              <a:t>.</a:t>
            </a:r>
          </a:p>
          <a:p>
            <a:r>
              <a:rPr lang="en-US" dirty="0"/>
              <a:t>Inspect and calibrate caliper and durometer.</a:t>
            </a:r>
          </a:p>
          <a:p>
            <a:r>
              <a:rPr lang="en-US" dirty="0"/>
              <a:t>Hand-out laminated reference for shell condition.</a:t>
            </a:r>
          </a:p>
          <a:p>
            <a:r>
              <a:rPr lang="en-US" dirty="0"/>
              <a:t>Rewards (e.g. swag) for </a:t>
            </a:r>
            <a:r>
              <a:rPr lang="en-US" i="1" dirty="0"/>
              <a:t>exceptional</a:t>
            </a:r>
            <a:r>
              <a:rPr lang="en-US" dirty="0"/>
              <a:t> work.</a:t>
            </a:r>
          </a:p>
          <a:p>
            <a:r>
              <a:rPr lang="en-US" dirty="0"/>
              <a:t>Consider building an observer certification test.</a:t>
            </a:r>
          </a:p>
        </p:txBody>
      </p:sp>
    </p:spTree>
    <p:extLst>
      <p:ext uri="{BB962C8B-B14F-4D97-AF65-F5344CB8AC3E}">
        <p14:creationId xmlns:p14="http://schemas.microsoft.com/office/powerpoint/2010/main" val="33972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Roles and issues in snow crab At-Sea Observer program:</vt:lpstr>
      <vt:lpstr>Snow crab at-sea observer sampling: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issues in snow crab At-Sea Observer program:</dc:title>
  <dc:creator>Surette, Tobie</dc:creator>
  <cp:lastModifiedBy>Surette, Tobie</cp:lastModifiedBy>
  <cp:revision>3</cp:revision>
  <dcterms:created xsi:type="dcterms:W3CDTF">2023-06-12T17:18:24Z</dcterms:created>
  <dcterms:modified xsi:type="dcterms:W3CDTF">2023-06-12T17:54:52Z</dcterms:modified>
</cp:coreProperties>
</file>