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2" r:id="rId5"/>
    <p:sldId id="259" r:id="rId6"/>
    <p:sldId id="260" r:id="rId7"/>
    <p:sldId id="258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49" autoAdjust="0"/>
  </p:normalViewPr>
  <p:slideViewPr>
    <p:cSldViewPr snapToGrid="0" snapToObjects="1">
      <p:cViewPr varScale="1">
        <p:scale>
          <a:sx n="96" d="100"/>
          <a:sy n="96" d="100"/>
        </p:scale>
        <p:origin x="-2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AF242-1C6D-FC4D-A6FA-891EE414C37D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372D-34CC-2746-889C-4C8AE026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when we have trawl damage during the survey, the current practice is to relocate to a randomly-selected alternate station.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Even though the alternates are randomly selected, stations located in grids with rough bottoms will tend to be relocated until softer bottom is encountered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372D-34CC-2746-889C-4C8AE026F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trawlable</a:t>
            </a:r>
            <a:r>
              <a:rPr lang="en-US" baseline="0" dirty="0" smtClean="0"/>
              <a:t> bottoms are associated with different habitats, which result in different average densities, or that crab </a:t>
            </a:r>
            <a:r>
              <a:rPr lang="en-US" baseline="0" dirty="0" err="1" smtClean="0"/>
              <a:t>catchability</a:t>
            </a:r>
            <a:r>
              <a:rPr lang="en-US" baseline="0" dirty="0" smtClean="0"/>
              <a:t> varies between the two types of bottom, the observed densities may change as a result.</a:t>
            </a:r>
          </a:p>
          <a:p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372D-34CC-2746-889C-4C8AE026F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these are</a:t>
            </a:r>
            <a:r>
              <a:rPr lang="en-US" baseline="0" dirty="0" smtClean="0"/>
              <a:t> the grids which are currently used in our trawl survey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Note that these are not the same 10x10 minute grids which are used for fishery stats.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are 355 grids, each with a single station within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Grids are shaded by the number of times their stations have been relocated to alternate stations over the period from 2013 to 2019.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372D-34CC-2746-889C-4C8AE026FB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graph compares the densities among grids which have sustained station relocations, versus those whose stations have remained fixed.</a:t>
            </a:r>
          </a:p>
          <a:p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 for mature females, crab densities</a:t>
            </a:r>
            <a:r>
              <a:rPr lang="en-US" baseline="0" dirty="0" smtClean="0"/>
              <a:t> among relocated grids was about 60% that of fixed stations over the period from 2013 to 2020.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Among commercial males, the relative proportion has increased has increased over the same period from about 50% to about 80%.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Similar increases were observed among instar VIII crab, which are used as indictors of population recruitment.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Although these increases may indicate a certain </a:t>
            </a:r>
            <a:r>
              <a:rPr lang="en-US" baseline="0" dirty="0" err="1" smtClean="0"/>
              <a:t>favouring</a:t>
            </a:r>
            <a:r>
              <a:rPr lang="en-US" baseline="0" dirty="0" smtClean="0"/>
              <a:t> of commercial and recruits as more and more stations are relocated through time, the fluctuations may also be due to: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Normal population fluctuations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372D-34CC-2746-889C-4C8AE026FB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372D-34CC-2746-889C-4C8AE026FB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5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4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0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929" y="1620306"/>
            <a:ext cx="7954610" cy="12322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Historical Overview of Snow Crab Survey Station Relocations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63471"/>
            <a:ext cx="6400800" cy="642422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Tobie</a:t>
            </a:r>
            <a:r>
              <a:rPr lang="en-US" dirty="0" smtClean="0"/>
              <a:t> </a:t>
            </a:r>
            <a:r>
              <a:rPr lang="en-US" dirty="0" err="1" smtClean="0"/>
              <a:t>Surette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03547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28" y="180943"/>
            <a:ext cx="8229600" cy="69355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Summary: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149"/>
            <a:ext cx="8229600" cy="5020957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Almost half of survey grid sampling stations have been moved since 2013.</a:t>
            </a:r>
          </a:p>
          <a:p>
            <a:endParaRPr lang="en-US" sz="2800" dirty="0" smtClean="0"/>
          </a:p>
          <a:p>
            <a:r>
              <a:rPr lang="en-US" sz="2800" dirty="0" smtClean="0"/>
              <a:t>Number of rejected tows per year decreases over time.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Tows progressively relocated to more </a:t>
            </a:r>
            <a:r>
              <a:rPr lang="en-US" sz="2800" dirty="0" err="1" smtClean="0"/>
              <a:t>trawlable</a:t>
            </a:r>
            <a:r>
              <a:rPr lang="en-US" sz="2800" dirty="0" smtClean="0"/>
              <a:t> bottom in certain areas.</a:t>
            </a:r>
          </a:p>
          <a:p>
            <a:endParaRPr lang="en-US" sz="2800" dirty="0" smtClean="0"/>
          </a:p>
          <a:p>
            <a:r>
              <a:rPr lang="en-US" sz="2800" dirty="0" smtClean="0"/>
              <a:t>Increase in relative snow crab densities among commercial males and instar VIII recruits, but not among matures females.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588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6231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Background: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8148"/>
            <a:ext cx="8229600" cy="2959654"/>
          </a:xfrm>
        </p:spPr>
        <p:txBody>
          <a:bodyPr/>
          <a:lstStyle/>
          <a:p>
            <a:r>
              <a:rPr lang="en-US" dirty="0" smtClean="0"/>
              <a:t>The practice of </a:t>
            </a:r>
            <a:r>
              <a:rPr lang="en-US" b="1" dirty="0" smtClean="0"/>
              <a:t>relocating survey stations </a:t>
            </a:r>
            <a:r>
              <a:rPr lang="en-US" dirty="0" smtClean="0"/>
              <a:t>to alternate locations when trawl is damaged implies that survey stations </a:t>
            </a:r>
            <a:r>
              <a:rPr lang="en-US" b="1" dirty="0" smtClean="0"/>
              <a:t>concentrate</a:t>
            </a:r>
            <a:r>
              <a:rPr lang="en-US" dirty="0" smtClean="0"/>
              <a:t> in </a:t>
            </a:r>
            <a:r>
              <a:rPr lang="en-US" b="1" dirty="0" err="1" smtClean="0"/>
              <a:t>trawlable</a:t>
            </a:r>
            <a:r>
              <a:rPr lang="en-US" b="1" dirty="0" smtClean="0"/>
              <a:t> areas</a:t>
            </a:r>
            <a:r>
              <a:rPr lang="en-US" dirty="0" smtClean="0"/>
              <a:t> over time (Peer review process, 2019).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05652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80846"/>
            <a:ext cx="8453708" cy="38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This is an issue </a:t>
            </a:r>
            <a:r>
              <a:rPr lang="en-US" dirty="0" smtClean="0"/>
              <a:t>if:</a:t>
            </a:r>
          </a:p>
          <a:p>
            <a:r>
              <a:rPr lang="en-US" dirty="0" smtClean="0"/>
              <a:t>crab have different </a:t>
            </a:r>
            <a:r>
              <a:rPr lang="en-US" b="1" dirty="0" smtClean="0"/>
              <a:t>densities</a:t>
            </a:r>
            <a:r>
              <a:rPr lang="en-US" dirty="0" smtClean="0"/>
              <a:t> between </a:t>
            </a:r>
            <a:r>
              <a:rPr lang="en-US" dirty="0" err="1" smtClean="0"/>
              <a:t>trawlable</a:t>
            </a:r>
            <a:r>
              <a:rPr lang="en-US" dirty="0" smtClean="0"/>
              <a:t> versus less </a:t>
            </a:r>
            <a:r>
              <a:rPr lang="en-US" dirty="0" err="1" smtClean="0"/>
              <a:t>trawlable</a:t>
            </a:r>
            <a:r>
              <a:rPr lang="en-US" dirty="0" smtClean="0"/>
              <a:t> </a:t>
            </a:r>
            <a:r>
              <a:rPr lang="en-US" dirty="0" smtClean="0"/>
              <a:t>bottoms.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crab have different </a:t>
            </a:r>
            <a:r>
              <a:rPr lang="en-US" b="1" dirty="0" err="1" smtClean="0"/>
              <a:t>catchabilities</a:t>
            </a:r>
            <a:r>
              <a:rPr lang="en-US" dirty="0" smtClean="0"/>
              <a:t> </a:t>
            </a:r>
            <a:r>
              <a:rPr lang="en-US" dirty="0" smtClean="0"/>
              <a:t>between </a:t>
            </a:r>
            <a:r>
              <a:rPr lang="en-US" dirty="0" err="1" smtClean="0"/>
              <a:t>trawlable</a:t>
            </a:r>
            <a:r>
              <a:rPr lang="en-US" dirty="0" smtClean="0"/>
              <a:t> </a:t>
            </a:r>
            <a:r>
              <a:rPr lang="en-US" dirty="0" smtClean="0"/>
              <a:t>versus</a:t>
            </a:r>
            <a:r>
              <a:rPr lang="en-US" dirty="0" smtClean="0"/>
              <a:t> </a:t>
            </a:r>
            <a:r>
              <a:rPr lang="en-US" dirty="0" smtClean="0"/>
              <a:t>less </a:t>
            </a:r>
            <a:r>
              <a:rPr lang="en-US" dirty="0" err="1" smtClean="0"/>
              <a:t>trawlable</a:t>
            </a:r>
            <a:r>
              <a:rPr lang="en-US" dirty="0" smtClean="0"/>
              <a:t> bottom.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6231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Station relocations: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747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6231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52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Order and time of appearance of new survey stations over the history of the survey was determined.</a:t>
            </a:r>
          </a:p>
          <a:p>
            <a:endParaRPr lang="en-US" sz="2800" dirty="0" smtClean="0"/>
          </a:p>
          <a:p>
            <a:r>
              <a:rPr lang="en-US" sz="2800" dirty="0" smtClean="0"/>
              <a:t>Number of stations relocations by survey grid and the total by year since the last survey redesign in 2013 was calculated.</a:t>
            </a:r>
          </a:p>
          <a:p>
            <a:endParaRPr lang="en-US" sz="2800" dirty="0" smtClean="0"/>
          </a:p>
          <a:p>
            <a:r>
              <a:rPr lang="en-US" sz="2800" dirty="0" smtClean="0"/>
              <a:t>Crab density trends among relocated versus fixed stations </a:t>
            </a:r>
            <a:r>
              <a:rPr lang="en-US" sz="2800" dirty="0" smtClean="0"/>
              <a:t>was</a:t>
            </a:r>
            <a:r>
              <a:rPr lang="en-US" sz="2800" dirty="0" smtClean="0"/>
              <a:t> </a:t>
            </a:r>
            <a:r>
              <a:rPr lang="en-US" sz="2800" dirty="0" smtClean="0"/>
              <a:t>compared.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55613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lainrn\AppData\Local\Microsoft\Windows\INetCache\Content.MSO\508534E9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9" y="730537"/>
            <a:ext cx="6592995" cy="54117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91809" y="5819103"/>
            <a:ext cx="573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 of successful (black) and rejected (red) snow crab survey tows.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3534" y="3552313"/>
            <a:ext cx="2873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Rejected tows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North of PEI.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Eastern and Western edge of </a:t>
            </a:r>
            <a:r>
              <a:rPr lang="en-US" dirty="0" err="1" smtClean="0"/>
              <a:t>Shediac</a:t>
            </a:r>
            <a:r>
              <a:rPr lang="en-US" dirty="0" smtClean="0"/>
              <a:t> Valley.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Shallow edge of Laurentian Channel.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534" y="1537833"/>
            <a:ext cx="2873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Trawlable</a:t>
            </a:r>
            <a:r>
              <a:rPr lang="en-US" b="1" dirty="0" smtClean="0"/>
              <a:t> areas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Chaleur Bay.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Shediac</a:t>
            </a:r>
            <a:r>
              <a:rPr lang="en-US" dirty="0" smtClean="0"/>
              <a:t> Valley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Bradelle</a:t>
            </a:r>
            <a:r>
              <a:rPr lang="en-US" dirty="0" smtClean="0"/>
              <a:t> Banks.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Western Cape Breton.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Zone 12F.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972" y="128574"/>
            <a:ext cx="6723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Locations of rejected survey tows: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348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lainrn\AppData\Local\Microsoft\Windows\INetCache\Content.MSO\865BA854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47" y="654726"/>
            <a:ext cx="6591653" cy="56541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54270" y="6077206"/>
            <a:ext cx="556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survey station relocations per survey grid from 2013 to 2019.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972" y="128574"/>
            <a:ext cx="550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</a:t>
            </a:r>
            <a:r>
              <a:rPr lang="en-US" sz="3600" b="1" dirty="0" smtClean="0"/>
              <a:t>elocations per survey grid: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6972" y="1751712"/>
            <a:ext cx="2862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Grids in problematic trawling areas contain multiple relocations.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Fixed stations are concentrated in certain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22676"/>
              </p:ext>
            </p:extLst>
          </p:nvPr>
        </p:nvGraphicFramePr>
        <p:xfrm>
          <a:off x="1503182" y="237400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4+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03182" y="1604563"/>
            <a:ext cx="60960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 dirty="0"/>
              <a:t>N</a:t>
            </a:r>
            <a:r>
              <a:rPr lang="en-CA" sz="2200" dirty="0" smtClean="0"/>
              <a:t>umber </a:t>
            </a:r>
            <a:r>
              <a:rPr lang="en-CA" sz="2200" dirty="0"/>
              <a:t>of survey grids </a:t>
            </a:r>
            <a:r>
              <a:rPr lang="en-CA" sz="2200" dirty="0" smtClean="0"/>
              <a:t>having undergone 0, 1, 2, 3 or 4 or more survey stations relocations since 2013</a:t>
            </a:r>
            <a:r>
              <a:rPr lang="en-CA" sz="2200" dirty="0"/>
              <a:t>.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43535" y="328180"/>
            <a:ext cx="613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Station Relocations since 2013: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290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crustacean:Desktop:Stock-Assessment-2020:results:figures:english:survey:Survey Station History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 bwMode="auto">
          <a:xfrm>
            <a:off x="2904427" y="847159"/>
            <a:ext cx="6558168" cy="6083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331" y="109858"/>
            <a:ext cx="59977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Survey Station Relocation History: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5331" y="1124348"/>
            <a:ext cx="276909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~2000 station locations in total.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Almost 10000 tows in all.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1991 new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2006 new stations and retention of older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2006-2011: only fixed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2012: New design and stations.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2013: New design and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2013-2020: Almost half of original survey stations have been relocated.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9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6" y="180942"/>
            <a:ext cx="8229600" cy="69355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Relocated versus fixed density trends:</a:t>
            </a:r>
            <a:endParaRPr lang="en-US" sz="3200" b="1" dirty="0"/>
          </a:p>
        </p:txBody>
      </p:sp>
      <p:pic>
        <p:nvPicPr>
          <p:cNvPr id="4" name="Picture 3" descr="C:\Users\allainrn\AppData\Local\Microsoft\Windows\INetCache\Content.MSO\C8EF363D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33" y="1265454"/>
            <a:ext cx="3730093" cy="355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llainrn\AppData\Local\Microsoft\Windows\INetCache\Content.MSO\A672B517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04" y="1265454"/>
            <a:ext cx="3792553" cy="35556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94644" y="126545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Mature females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63461" y="1233188"/>
            <a:ext cx="202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Commercial males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94644" y="4636487"/>
            <a:ext cx="102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trend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2947" y="4636487"/>
            <a:ext cx="170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trend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92750" y="5463345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Increasing trend among instar VIII recruits (not shown)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2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728</Words>
  <Application>Microsoft Macintosh PowerPoint</Application>
  <PresentationFormat>On-screen Show (4:3)</PresentationFormat>
  <Paragraphs>139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Historical Overview of Snow Crab Survey Station Relocations</vt:lpstr>
      <vt:lpstr>Background:</vt:lpstr>
      <vt:lpstr>Station relocations:</vt:lpstr>
      <vt:lpstr>Methods:</vt:lpstr>
      <vt:lpstr>PowerPoint Presentation</vt:lpstr>
      <vt:lpstr>PowerPoint Presentation</vt:lpstr>
      <vt:lpstr>PowerPoint Presentation</vt:lpstr>
      <vt:lpstr>PowerPoint Presentation</vt:lpstr>
      <vt:lpstr>Relocated versus fixed density trends:</vt:lpstr>
      <vt:lpstr>Summary:</vt:lpstr>
    </vt:vector>
  </TitlesOfParts>
  <Company>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Overview of Snow Crab Survey Station Relocations</dc:title>
  <dc:creator>Crustacean Crusty</dc:creator>
  <cp:lastModifiedBy>Crustacean Crusty</cp:lastModifiedBy>
  <cp:revision>32</cp:revision>
  <dcterms:created xsi:type="dcterms:W3CDTF">2021-01-22T16:09:52Z</dcterms:created>
  <dcterms:modified xsi:type="dcterms:W3CDTF">2021-02-10T14:33:10Z</dcterms:modified>
</cp:coreProperties>
</file>