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34F93-1126-480C-873B-90C36E4709C2}" v="537" dt="2021-01-27T13:11:09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71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tte, Tobie" userId="S::tobie.surette@dfo-mpo.gc.ca::481aa5aa-8714-4db5-bb66-643d76828e76" providerId="AD" clId="Web-{16434F93-1126-480C-873B-90C36E4709C2}"/>
    <pc:docChg chg="modSld">
      <pc:chgData name="Surette, Tobie" userId="S::tobie.surette@dfo-mpo.gc.ca::481aa5aa-8714-4db5-bb66-643d76828e76" providerId="AD" clId="Web-{16434F93-1126-480C-873B-90C36E4709C2}" dt="2021-01-27T13:11:09.768" v="285" actId="20577"/>
      <pc:docMkLst>
        <pc:docMk/>
      </pc:docMkLst>
      <pc:sldChg chg="addSp modSp">
        <pc:chgData name="Surette, Tobie" userId="S::tobie.surette@dfo-mpo.gc.ca::481aa5aa-8714-4db5-bb66-643d76828e76" providerId="AD" clId="Web-{16434F93-1126-480C-873B-90C36E4709C2}" dt="2021-01-27T13:01:04.250" v="91"/>
        <pc:sldMkLst>
          <pc:docMk/>
          <pc:sldMk cId="3124755427" sldId="256"/>
        </pc:sldMkLst>
        <pc:spChg chg="mod">
          <ac:chgData name="Surette, Tobie" userId="S::tobie.surette@dfo-mpo.gc.ca::481aa5aa-8714-4db5-bb66-643d76828e76" providerId="AD" clId="Web-{16434F93-1126-480C-873B-90C36E4709C2}" dt="2021-01-27T12:57:59.812" v="13" actId="20577"/>
          <ac:spMkLst>
            <pc:docMk/>
            <pc:sldMk cId="3124755427" sldId="256"/>
            <ac:spMk id="2" creationId="{00000000-0000-0000-0000-000000000000}"/>
          </ac:spMkLst>
        </pc:spChg>
        <pc:spChg chg="add">
          <ac:chgData name="Surette, Tobie" userId="S::tobie.surette@dfo-mpo.gc.ca::481aa5aa-8714-4db5-bb66-643d76828e76" providerId="AD" clId="Web-{16434F93-1126-480C-873B-90C36E4709C2}" dt="2021-01-27T13:01:04.250" v="91"/>
          <ac:spMkLst>
            <pc:docMk/>
            <pc:sldMk cId="3124755427" sldId="256"/>
            <ac:spMk id="5" creationId="{21F3BAD9-9034-40E0-BAB2-D3AC311FD89C}"/>
          </ac:spMkLst>
        </pc:spChg>
      </pc:sldChg>
      <pc:sldChg chg="addSp modSp">
        <pc:chgData name="Surette, Tobie" userId="S::tobie.surette@dfo-mpo.gc.ca::481aa5aa-8714-4db5-bb66-643d76828e76" providerId="AD" clId="Web-{16434F93-1126-480C-873B-90C36E4709C2}" dt="2021-01-27T13:01:05.782" v="92"/>
        <pc:sldMkLst>
          <pc:docMk/>
          <pc:sldMk cId="3845551874" sldId="257"/>
        </pc:sldMkLst>
        <pc:spChg chg="mod">
          <ac:chgData name="Surette, Tobie" userId="S::tobie.surette@dfo-mpo.gc.ca::481aa5aa-8714-4db5-bb66-643d76828e76" providerId="AD" clId="Web-{16434F93-1126-480C-873B-90C36E4709C2}" dt="2021-01-27T12:58:48.687" v="19" actId="20577"/>
          <ac:spMkLst>
            <pc:docMk/>
            <pc:sldMk cId="3845551874" sldId="257"/>
            <ac:spMk id="2" creationId="{00000000-0000-0000-0000-000000000000}"/>
          </ac:spMkLst>
        </pc:spChg>
        <pc:spChg chg="mod">
          <ac:chgData name="Surette, Tobie" userId="S::tobie.surette@dfo-mpo.gc.ca::481aa5aa-8714-4db5-bb66-643d76828e76" providerId="AD" clId="Web-{16434F93-1126-480C-873B-90C36E4709C2}" dt="2021-01-27T12:59:34.031" v="56" actId="1076"/>
          <ac:spMkLst>
            <pc:docMk/>
            <pc:sldMk cId="3845551874" sldId="257"/>
            <ac:spMk id="3" creationId="{00000000-0000-0000-0000-000000000000}"/>
          </ac:spMkLst>
        </pc:spChg>
        <pc:spChg chg="add">
          <ac:chgData name="Surette, Tobie" userId="S::tobie.surette@dfo-mpo.gc.ca::481aa5aa-8714-4db5-bb66-643d76828e76" providerId="AD" clId="Web-{16434F93-1126-480C-873B-90C36E4709C2}" dt="2021-01-27T13:01:05.782" v="92"/>
          <ac:spMkLst>
            <pc:docMk/>
            <pc:sldMk cId="3845551874" sldId="257"/>
            <ac:spMk id="5" creationId="{F2538175-67F8-49ED-BCC4-F661B181C01D}"/>
          </ac:spMkLst>
        </pc:spChg>
      </pc:sldChg>
      <pc:sldChg chg="modSp">
        <pc:chgData name="Surette, Tobie" userId="S::tobie.surette@dfo-mpo.gc.ca::481aa5aa-8714-4db5-bb66-643d76828e76" providerId="AD" clId="Web-{16434F93-1126-480C-873B-90C36E4709C2}" dt="2021-01-27T13:00:52.938" v="90" actId="14100"/>
        <pc:sldMkLst>
          <pc:docMk/>
          <pc:sldMk cId="1012261892" sldId="258"/>
        </pc:sldMkLst>
        <pc:spChg chg="mod">
          <ac:chgData name="Surette, Tobie" userId="S::tobie.surette@dfo-mpo.gc.ca::481aa5aa-8714-4db5-bb66-643d76828e76" providerId="AD" clId="Web-{16434F93-1126-480C-873B-90C36E4709C2}" dt="2021-01-27T12:59:43.563" v="58" actId="1076"/>
          <ac:spMkLst>
            <pc:docMk/>
            <pc:sldMk cId="1012261892" sldId="258"/>
            <ac:spMk id="2" creationId="{00000000-0000-0000-0000-000000000000}"/>
          </ac:spMkLst>
        </pc:spChg>
        <pc:spChg chg="mod">
          <ac:chgData name="Surette, Tobie" userId="S::tobie.surette@dfo-mpo.gc.ca::481aa5aa-8714-4db5-bb66-643d76828e76" providerId="AD" clId="Web-{16434F93-1126-480C-873B-90C36E4709C2}" dt="2021-01-27T13:00:52.938" v="90" actId="14100"/>
          <ac:spMkLst>
            <pc:docMk/>
            <pc:sldMk cId="1012261892" sldId="258"/>
            <ac:spMk id="3" creationId="{00000000-0000-0000-0000-000000000000}"/>
          </ac:spMkLst>
        </pc:spChg>
      </pc:sldChg>
      <pc:sldChg chg="addSp modSp">
        <pc:chgData name="Surette, Tobie" userId="S::tobie.surette@dfo-mpo.gc.ca::481aa5aa-8714-4db5-bb66-643d76828e76" providerId="AD" clId="Web-{16434F93-1126-480C-873B-90C36E4709C2}" dt="2021-01-27T13:04:47.657" v="168" actId="20577"/>
        <pc:sldMkLst>
          <pc:docMk/>
          <pc:sldMk cId="431242422" sldId="259"/>
        </pc:sldMkLst>
        <pc:spChg chg="mod">
          <ac:chgData name="Surette, Tobie" userId="S::tobie.surette@dfo-mpo.gc.ca::481aa5aa-8714-4db5-bb66-643d76828e76" providerId="AD" clId="Web-{16434F93-1126-480C-873B-90C36E4709C2}" dt="2021-01-27T13:01:20.547" v="95" actId="1076"/>
          <ac:spMkLst>
            <pc:docMk/>
            <pc:sldMk cId="431242422" sldId="259"/>
            <ac:spMk id="2" creationId="{00000000-0000-0000-0000-000000000000}"/>
          </ac:spMkLst>
        </pc:spChg>
        <pc:spChg chg="mod">
          <ac:chgData name="Surette, Tobie" userId="S::tobie.surette@dfo-mpo.gc.ca::481aa5aa-8714-4db5-bb66-643d76828e76" providerId="AD" clId="Web-{16434F93-1126-480C-873B-90C36E4709C2}" dt="2021-01-27T13:04:47.657" v="168" actId="20577"/>
          <ac:spMkLst>
            <pc:docMk/>
            <pc:sldMk cId="431242422" sldId="259"/>
            <ac:spMk id="3" creationId="{00000000-0000-0000-0000-000000000000}"/>
          </ac:spMkLst>
        </pc:spChg>
        <pc:spChg chg="add">
          <ac:chgData name="Surette, Tobie" userId="S::tobie.surette@dfo-mpo.gc.ca::481aa5aa-8714-4db5-bb66-643d76828e76" providerId="AD" clId="Web-{16434F93-1126-480C-873B-90C36E4709C2}" dt="2021-01-27T13:01:08.704" v="93"/>
          <ac:spMkLst>
            <pc:docMk/>
            <pc:sldMk cId="431242422" sldId="259"/>
            <ac:spMk id="5" creationId="{7E9357A3-56FF-43AC-80C4-3183539F8FFA}"/>
          </ac:spMkLst>
        </pc:spChg>
      </pc:sldChg>
      <pc:sldChg chg="modSp">
        <pc:chgData name="Surette, Tobie" userId="S::tobie.surette@dfo-mpo.gc.ca::481aa5aa-8714-4db5-bb66-643d76828e76" providerId="AD" clId="Web-{16434F93-1126-480C-873B-90C36E4709C2}" dt="2021-01-27T13:05:34.189" v="179" actId="20577"/>
        <pc:sldMkLst>
          <pc:docMk/>
          <pc:sldMk cId="384129389" sldId="261"/>
        </pc:sldMkLst>
        <pc:spChg chg="mod">
          <ac:chgData name="Surette, Tobie" userId="S::tobie.surette@dfo-mpo.gc.ca::481aa5aa-8714-4db5-bb66-643d76828e76" providerId="AD" clId="Web-{16434F93-1126-480C-873B-90C36E4709C2}" dt="2021-01-27T13:04:52.986" v="169" actId="1076"/>
          <ac:spMkLst>
            <pc:docMk/>
            <pc:sldMk cId="384129389" sldId="261"/>
            <ac:spMk id="4" creationId="{00000000-0000-0000-0000-000000000000}"/>
          </ac:spMkLst>
        </pc:spChg>
        <pc:spChg chg="mod">
          <ac:chgData name="Surette, Tobie" userId="S::tobie.surette@dfo-mpo.gc.ca::481aa5aa-8714-4db5-bb66-643d76828e76" providerId="AD" clId="Web-{16434F93-1126-480C-873B-90C36E4709C2}" dt="2021-01-27T13:04:56.626" v="170" actId="1076"/>
          <ac:spMkLst>
            <pc:docMk/>
            <pc:sldMk cId="384129389" sldId="261"/>
            <ac:spMk id="6" creationId="{00000000-0000-0000-0000-000000000000}"/>
          </ac:spMkLst>
        </pc:spChg>
        <pc:spChg chg="mod">
          <ac:chgData name="Surette, Tobie" userId="S::tobie.surette@dfo-mpo.gc.ca::481aa5aa-8714-4db5-bb66-643d76828e76" providerId="AD" clId="Web-{16434F93-1126-480C-873B-90C36E4709C2}" dt="2021-01-27T13:05:00.595" v="171" actId="1076"/>
          <ac:spMkLst>
            <pc:docMk/>
            <pc:sldMk cId="384129389" sldId="261"/>
            <ac:spMk id="7" creationId="{00000000-0000-0000-0000-000000000000}"/>
          </ac:spMkLst>
        </pc:spChg>
        <pc:spChg chg="mod">
          <ac:chgData name="Surette, Tobie" userId="S::tobie.surette@dfo-mpo.gc.ca::481aa5aa-8714-4db5-bb66-643d76828e76" providerId="AD" clId="Web-{16434F93-1126-480C-873B-90C36E4709C2}" dt="2021-01-27T13:05:34.189" v="179" actId="20577"/>
          <ac:spMkLst>
            <pc:docMk/>
            <pc:sldMk cId="384129389" sldId="261"/>
            <ac:spMk id="8" creationId="{00000000-0000-0000-0000-000000000000}"/>
          </ac:spMkLst>
        </pc:spChg>
      </pc:sldChg>
      <pc:sldChg chg="modSp">
        <pc:chgData name="Surette, Tobie" userId="S::tobie.surette@dfo-mpo.gc.ca::481aa5aa-8714-4db5-bb66-643d76828e76" providerId="AD" clId="Web-{16434F93-1126-480C-873B-90C36E4709C2}" dt="2021-01-27T13:07:08.674" v="195" actId="1076"/>
        <pc:sldMkLst>
          <pc:docMk/>
          <pc:sldMk cId="1369794204" sldId="263"/>
        </pc:sldMkLst>
        <pc:spChg chg="mod">
          <ac:chgData name="Surette, Tobie" userId="S::tobie.surette@dfo-mpo.gc.ca::481aa5aa-8714-4db5-bb66-643d76828e76" providerId="AD" clId="Web-{16434F93-1126-480C-873B-90C36E4709C2}" dt="2021-01-27T13:07:08.674" v="195" actId="1076"/>
          <ac:spMkLst>
            <pc:docMk/>
            <pc:sldMk cId="1369794204" sldId="263"/>
            <ac:spMk id="6" creationId="{00000000-0000-0000-0000-000000000000}"/>
          </ac:spMkLst>
        </pc:spChg>
      </pc:sldChg>
      <pc:sldChg chg="modSp">
        <pc:chgData name="Surette, Tobie" userId="S::tobie.surette@dfo-mpo.gc.ca::481aa5aa-8714-4db5-bb66-643d76828e76" providerId="AD" clId="Web-{16434F93-1126-480C-873B-90C36E4709C2}" dt="2021-01-27T13:09:46.112" v="262" actId="20577"/>
        <pc:sldMkLst>
          <pc:docMk/>
          <pc:sldMk cId="1401900791" sldId="264"/>
        </pc:sldMkLst>
        <pc:spChg chg="mod">
          <ac:chgData name="Surette, Tobie" userId="S::tobie.surette@dfo-mpo.gc.ca::481aa5aa-8714-4db5-bb66-643d76828e76" providerId="AD" clId="Web-{16434F93-1126-480C-873B-90C36E4709C2}" dt="2021-01-27T13:09:46.112" v="262" actId="20577"/>
          <ac:spMkLst>
            <pc:docMk/>
            <pc:sldMk cId="1401900791" sldId="264"/>
            <ac:spMk id="6" creationId="{00000000-0000-0000-0000-000000000000}"/>
          </ac:spMkLst>
        </pc:spChg>
        <pc:picChg chg="mod">
          <ac:chgData name="Surette, Tobie" userId="S::tobie.surette@dfo-mpo.gc.ca::481aa5aa-8714-4db5-bb66-643d76828e76" providerId="AD" clId="Web-{16434F93-1126-480C-873B-90C36E4709C2}" dt="2021-01-27T13:09:02.752" v="252" actId="14100"/>
          <ac:picMkLst>
            <pc:docMk/>
            <pc:sldMk cId="1401900791" sldId="264"/>
            <ac:picMk id="4" creationId="{00000000-0000-0000-0000-000000000000}"/>
          </ac:picMkLst>
        </pc:picChg>
      </pc:sldChg>
      <pc:sldChg chg="modSp">
        <pc:chgData name="Surette, Tobie" userId="S::tobie.surette@dfo-mpo.gc.ca::481aa5aa-8714-4db5-bb66-643d76828e76" providerId="AD" clId="Web-{16434F93-1126-480C-873B-90C36E4709C2}" dt="2021-01-27T13:11:09.768" v="285" actId="20577"/>
        <pc:sldMkLst>
          <pc:docMk/>
          <pc:sldMk cId="327692271" sldId="266"/>
        </pc:sldMkLst>
        <pc:spChg chg="mod">
          <ac:chgData name="Surette, Tobie" userId="S::tobie.surette@dfo-mpo.gc.ca::481aa5aa-8714-4db5-bb66-643d76828e76" providerId="AD" clId="Web-{16434F93-1126-480C-873B-90C36E4709C2}" dt="2021-01-27T13:11:09.768" v="285" actId="20577"/>
          <ac:spMkLst>
            <pc:docMk/>
            <pc:sldMk cId="327692271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269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450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40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4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231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390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067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594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66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467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62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657E-2B7B-4A37-A791-236F6F30E942}" type="datetimeFigureOut">
              <a:rPr lang="fr-CA" smtClean="0"/>
              <a:t>2021-01-27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6477-3B43-462A-A9F2-823D71A2115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987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sz="4000" b="1" dirty="0">
                <a:latin typeface="+mn-lt"/>
              </a:rPr>
              <a:t>Historique de la relocalisation des stations du relevé du crabe des neiges au cours des années</a:t>
            </a:r>
            <a:endParaRPr lang="fr-CA" sz="4000" b="1" dirty="0">
              <a:latin typeface="+mn-lt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92219"/>
            <a:ext cx="6858000" cy="719441"/>
          </a:xfrm>
        </p:spPr>
        <p:txBody>
          <a:bodyPr>
            <a:normAutofit/>
          </a:bodyPr>
          <a:lstStyle/>
          <a:p>
            <a:r>
              <a:rPr lang="fr-CA" sz="3200" dirty="0">
                <a:solidFill>
                  <a:schemeClr val="bg1">
                    <a:lumMod val="50000"/>
                  </a:schemeClr>
                </a:solidFill>
              </a:rPr>
              <a:t>Tobie Surette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3BAD9-9034-40E0-BAB2-D3AC311FD89C}"/>
              </a:ext>
            </a:extLst>
          </p:cNvPr>
          <p:cNvSpPr txBox="1"/>
          <p:nvPr/>
        </p:nvSpPr>
        <p:spPr>
          <a:xfrm>
            <a:off x="5209443" y="6311899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noProof="0" dirty="0" err="1">
                <a:solidFill>
                  <a:prstClr val="black"/>
                </a:solidFill>
              </a:rPr>
              <a:t>Évaluation</a:t>
            </a:r>
            <a:r>
              <a:rPr lang="en-US" i="1" kern="0" noProof="0" dirty="0">
                <a:solidFill>
                  <a:prstClr val="black"/>
                </a:solidFill>
              </a:rPr>
              <a:t> par les pairs, MPO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12475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0228" y="180943"/>
            <a:ext cx="8229600" cy="69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"/>
              </a:rPr>
              <a:t>Résumé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91149"/>
            <a:ext cx="8229600" cy="5020957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Presque la </a:t>
            </a:r>
            <a:r>
              <a:rPr lang="en-US" err="1"/>
              <a:t>moitié</a:t>
            </a:r>
            <a:r>
              <a:rPr lang="en-US" dirty="0"/>
              <a:t> des stations </a:t>
            </a:r>
            <a:r>
              <a:rPr lang="en-US" err="1"/>
              <a:t>d’échantillonnage</a:t>
            </a:r>
            <a:r>
              <a:rPr lang="en-US" dirty="0"/>
              <a:t> des </a:t>
            </a:r>
            <a:r>
              <a:rPr lang="en-US" err="1"/>
              <a:t>quadrilatères</a:t>
            </a:r>
            <a:r>
              <a:rPr lang="en-US" dirty="0"/>
              <a:t> du </a:t>
            </a:r>
            <a:r>
              <a:rPr lang="en-US" err="1"/>
              <a:t>relevé</a:t>
            </a:r>
            <a:r>
              <a:rPr lang="en-US" dirty="0"/>
              <a:t> </a:t>
            </a:r>
            <a:r>
              <a:rPr lang="en-US" err="1"/>
              <a:t>ont</a:t>
            </a:r>
            <a:r>
              <a:rPr lang="en-US" dirty="0"/>
              <a:t> </a:t>
            </a:r>
            <a:r>
              <a:rPr lang="en-US" err="1"/>
              <a:t>été</a:t>
            </a:r>
            <a:r>
              <a:rPr lang="en-US" dirty="0"/>
              <a:t> </a:t>
            </a:r>
            <a:r>
              <a:rPr lang="en-US"/>
              <a:t>déplacées depuis</a:t>
            </a:r>
            <a:r>
              <a:rPr lang="en-US" dirty="0"/>
              <a:t> 2013.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de traits </a:t>
            </a:r>
            <a:r>
              <a:rPr lang="en-US" dirty="0" err="1"/>
              <a:t>rejetés</a:t>
            </a:r>
            <a:r>
              <a:rPr lang="en-US" dirty="0"/>
              <a:t> par </a:t>
            </a:r>
            <a:r>
              <a:rPr lang="en-US" dirty="0" err="1"/>
              <a:t>année</a:t>
            </a:r>
            <a:r>
              <a:rPr lang="en-US" dirty="0"/>
              <a:t> </a:t>
            </a:r>
            <a:r>
              <a:rPr lang="en-US" dirty="0" err="1"/>
              <a:t>diminue</a:t>
            </a:r>
            <a:r>
              <a:rPr lang="en-US" dirty="0"/>
              <a:t> au fil du temps.</a:t>
            </a:r>
          </a:p>
          <a:p>
            <a:endParaRPr lang="en-US" dirty="0"/>
          </a:p>
          <a:p>
            <a:r>
              <a:rPr lang="en-US" dirty="0"/>
              <a:t>Pour </a:t>
            </a:r>
            <a:r>
              <a:rPr lang="en-US" err="1"/>
              <a:t>certaines</a:t>
            </a:r>
            <a:r>
              <a:rPr lang="en-US" dirty="0"/>
              <a:t> </a:t>
            </a:r>
            <a:r>
              <a:rPr lang="en-US"/>
              <a:t>régions plus que d'autres, les traits </a:t>
            </a:r>
            <a:r>
              <a:rPr lang="en-US" err="1"/>
              <a:t>relocalisés</a:t>
            </a:r>
            <a:r>
              <a:rPr lang="en-US"/>
              <a:t> portent </a:t>
            </a:r>
            <a:r>
              <a:rPr lang="en-US" err="1"/>
              <a:t>vers</a:t>
            </a:r>
            <a:r>
              <a:rPr lang="en-US"/>
              <a:t> des fonds plus </a:t>
            </a:r>
            <a:r>
              <a:rPr lang="en-US" err="1"/>
              <a:t>chalutables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Une augmentation relative de la </a:t>
            </a:r>
            <a:r>
              <a:rPr lang="en-US" dirty="0" err="1"/>
              <a:t>densité</a:t>
            </a:r>
            <a:r>
              <a:rPr lang="en-US" dirty="0"/>
              <a:t> de </a:t>
            </a:r>
            <a:r>
              <a:rPr lang="en-US" dirty="0" err="1"/>
              <a:t>crabes</a:t>
            </a:r>
            <a:r>
              <a:rPr lang="en-US" dirty="0"/>
              <a:t>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observée</a:t>
            </a:r>
            <a:r>
              <a:rPr lang="en-US" dirty="0"/>
              <a:t> chez les </a:t>
            </a:r>
            <a:r>
              <a:rPr lang="en-US" dirty="0" err="1"/>
              <a:t>mâles</a:t>
            </a:r>
            <a:r>
              <a:rPr lang="en-US" dirty="0"/>
              <a:t> de taille </a:t>
            </a:r>
            <a:r>
              <a:rPr lang="en-US" dirty="0" err="1"/>
              <a:t>commerciale</a:t>
            </a:r>
            <a:r>
              <a:rPr lang="en-US" dirty="0"/>
              <a:t> et les </a:t>
            </a:r>
            <a:r>
              <a:rPr lang="en-US" dirty="0" err="1"/>
              <a:t>recruts</a:t>
            </a:r>
            <a:r>
              <a:rPr lang="en-US" dirty="0"/>
              <a:t> instar VIII.  Cette augmentation </a:t>
            </a:r>
            <a:r>
              <a:rPr lang="en-US" dirty="0" err="1"/>
              <a:t>n’a</a:t>
            </a:r>
            <a:r>
              <a:rPr lang="en-US" dirty="0"/>
              <a:t> </a:t>
            </a:r>
            <a:r>
              <a:rPr lang="en-US" dirty="0" err="1"/>
              <a:t>toutefois</a:t>
            </a:r>
            <a:r>
              <a:rPr lang="en-US" dirty="0"/>
              <a:t> pas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observée</a:t>
            </a:r>
            <a:r>
              <a:rPr lang="en-US" dirty="0"/>
              <a:t> chez les </a:t>
            </a:r>
            <a:r>
              <a:rPr lang="en-US" dirty="0" err="1"/>
              <a:t>femelles</a:t>
            </a:r>
            <a:r>
              <a:rPr lang="en-US"/>
              <a:t> matures.</a:t>
            </a:r>
            <a:endParaRPr lang="en-US"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1648"/>
          </a:xfrm>
        </p:spPr>
        <p:txBody>
          <a:bodyPr/>
          <a:lstStyle/>
          <a:p>
            <a:r>
              <a:rPr lang="en-US" sz="3600" b="1" dirty="0" err="1">
                <a:latin typeface="Calibri"/>
              </a:rPr>
              <a:t>Contexte</a:t>
            </a:r>
            <a:r>
              <a:rPr lang="en-US" sz="3600" b="1" dirty="0">
                <a:latin typeface="Calibri"/>
              </a:rPr>
              <a:t>:</a:t>
            </a:r>
            <a:endParaRPr lang="fr-CA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634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3200" dirty="0"/>
              <a:t>Avec le temps, la pratique de </a:t>
            </a:r>
            <a:r>
              <a:rPr lang="fr-CA" sz="3200" b="1" dirty="0"/>
              <a:t>relocaliser des stations du relevé </a:t>
            </a:r>
            <a:r>
              <a:rPr lang="fr-CA" sz="3200" dirty="0"/>
              <a:t>à des stations alternatives lorsque le chalut était endommagé </a:t>
            </a:r>
            <a:r>
              <a:rPr lang="fr-CA" sz="3200" dirty="0" err="1"/>
              <a:t>aeu</a:t>
            </a:r>
            <a:r>
              <a:rPr lang="fr-CA" sz="3200" dirty="0"/>
              <a:t> l'effet bouger</a:t>
            </a:r>
            <a:r>
              <a:rPr lang="fr-CA" sz="3200" b="1" dirty="0"/>
              <a:t> l</a:t>
            </a:r>
            <a:r>
              <a:rPr lang="fr-CA" sz="3200" dirty="0"/>
              <a:t>es stations vers des endroits </a:t>
            </a:r>
            <a:r>
              <a:rPr lang="fr-CA" sz="3200" b="1" dirty="0"/>
              <a:t>plus propices </a:t>
            </a:r>
            <a:r>
              <a:rPr lang="fr-CA" sz="3200" dirty="0"/>
              <a:t>au chalutage (Processus d’examen par les pairs, 2019).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38175-67F8-49ED-BCC4-F661B181C01D}"/>
              </a:ext>
            </a:extLst>
          </p:cNvPr>
          <p:cNvSpPr txBox="1"/>
          <p:nvPr/>
        </p:nvSpPr>
        <p:spPr>
          <a:xfrm>
            <a:off x="5209443" y="6311899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noProof="0" dirty="0" err="1">
                <a:solidFill>
                  <a:prstClr val="black"/>
                </a:solidFill>
              </a:rPr>
              <a:t>Évaluation</a:t>
            </a:r>
            <a:r>
              <a:rPr lang="en-US" i="1" kern="0" noProof="0" dirty="0">
                <a:solidFill>
                  <a:prstClr val="black"/>
                </a:solidFill>
              </a:rPr>
              <a:t> par les pairs, MPO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4555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88" y="365126"/>
            <a:ext cx="7886700" cy="736479"/>
          </a:xfrm>
        </p:spPr>
        <p:txBody>
          <a:bodyPr/>
          <a:lstStyle/>
          <a:p>
            <a:r>
              <a:rPr lang="en-US" sz="3600" b="1" dirty="0" err="1">
                <a:solidFill>
                  <a:prstClr val="black"/>
                </a:solidFill>
                <a:latin typeface="Calibri"/>
              </a:rPr>
              <a:t>Relocalisation</a:t>
            </a:r>
            <a:r>
              <a:rPr lang="en-US" sz="3600" b="1" dirty="0">
                <a:solidFill>
                  <a:prstClr val="black"/>
                </a:solidFill>
                <a:latin typeface="Calibri"/>
              </a:rPr>
              <a:t> des stations:</a:t>
            </a:r>
            <a:endParaRPr lang="fr-CA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58" y="1438763"/>
            <a:ext cx="7886700" cy="3296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sz="3200" dirty="0"/>
              <a:t>Ceci est problématique si:</a:t>
            </a:r>
          </a:p>
          <a:p>
            <a:r>
              <a:rPr lang="fr-CA" sz="3200" dirty="0"/>
              <a:t>la densité de crabe est différente entre les fonds plus versus moins chalutables.</a:t>
            </a:r>
            <a:endParaRPr lang="fr-CA" sz="3200" dirty="0">
              <a:cs typeface="Calibri"/>
            </a:endParaRPr>
          </a:p>
          <a:p>
            <a:endParaRPr lang="fr-CA" sz="3200" dirty="0"/>
          </a:p>
          <a:p>
            <a:r>
              <a:rPr lang="fr-CA" sz="3200" dirty="0"/>
              <a:t>la </a:t>
            </a:r>
            <a:r>
              <a:rPr lang="fr-CA" sz="3200" dirty="0" err="1"/>
              <a:t>capturabilité</a:t>
            </a:r>
            <a:r>
              <a:rPr lang="fr-CA" sz="3200" dirty="0"/>
              <a:t> du crabe est différente entre ces fonds.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9443" y="6311899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noProof="0" dirty="0" err="1">
                <a:solidFill>
                  <a:prstClr val="black"/>
                </a:solidFill>
              </a:rPr>
              <a:t>Évaluation</a:t>
            </a:r>
            <a:r>
              <a:rPr lang="en-US" i="1" kern="0" noProof="0" dirty="0">
                <a:solidFill>
                  <a:prstClr val="black"/>
                </a:solidFill>
              </a:rPr>
              <a:t> par les pairs, MPO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01226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88" y="268411"/>
            <a:ext cx="7886700" cy="578217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prstClr val="black"/>
                </a:solidFill>
                <a:latin typeface="Calibri"/>
              </a:rPr>
              <a:t>Méthodes</a:t>
            </a:r>
            <a:r>
              <a:rPr lang="en-US" sz="3600" b="1" dirty="0">
                <a:solidFill>
                  <a:prstClr val="black"/>
                </a:solidFill>
                <a:latin typeface="Calibri"/>
              </a:rPr>
              <a:t>:</a:t>
            </a:r>
            <a:endParaRPr lang="fr-CA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65" y="1080675"/>
            <a:ext cx="8515350" cy="500449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r>
              <a:rPr lang="fr-CA" sz="3200" dirty="0"/>
              <a:t>La chronologie d’apparition de nouvelles stations dans le relevé au fil des années a été examinée.</a:t>
            </a:r>
            <a:endParaRPr lang="fr-CA" sz="3200" dirty="0">
              <a:cs typeface="Calibri" panose="020F0502020204030204"/>
            </a:endParaRPr>
          </a:p>
          <a:p>
            <a:endParaRPr lang="fr-CA" sz="3200" dirty="0"/>
          </a:p>
          <a:p>
            <a:r>
              <a:rPr lang="fr-CA" sz="3200" dirty="0"/>
              <a:t>Le nombre de fois qu'une station a été relocalisées par quadrilatère ainsi que le nombre total de stations relocalisées par année (depuis le dernier remaniement du relevé en 2013) ont été calculés.</a:t>
            </a:r>
          </a:p>
          <a:p>
            <a:endParaRPr lang="fr-CA" sz="3200" dirty="0"/>
          </a:p>
          <a:p>
            <a:r>
              <a:rPr lang="fr-CA" sz="3200" dirty="0"/>
              <a:t>Les tendances de densité de crabe entre les quadrilatères contenant des stations relocalisées et celles qui contenaient fixes ont été comparées. </a:t>
            </a:r>
            <a:endParaRPr lang="fr-CA" sz="32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57A3-56FF-43AC-80C4-3183539F8FFA}"/>
              </a:ext>
            </a:extLst>
          </p:cNvPr>
          <p:cNvSpPr txBox="1"/>
          <p:nvPr/>
        </p:nvSpPr>
        <p:spPr>
          <a:xfrm>
            <a:off x="5209443" y="6311899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noProof="0" dirty="0" err="1">
                <a:solidFill>
                  <a:prstClr val="black"/>
                </a:solidFill>
              </a:rPr>
              <a:t>Évaluation</a:t>
            </a:r>
            <a:r>
              <a:rPr lang="en-US" i="1" kern="0" noProof="0" dirty="0">
                <a:solidFill>
                  <a:prstClr val="black"/>
                </a:solidFill>
              </a:rPr>
              <a:t> par les pairs, MPO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3124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433" y="1562578"/>
            <a:ext cx="5297068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750" y="188645"/>
            <a:ext cx="5370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</a:rPr>
              <a:t>Positions des traits </a:t>
            </a:r>
            <a:r>
              <a:rPr lang="en-US" sz="3600" b="1" kern="0" dirty="0" err="1">
                <a:solidFill>
                  <a:prstClr val="black"/>
                </a:solidFill>
              </a:rPr>
              <a:t>rejetés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534" y="1177348"/>
            <a:ext cx="2873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</a:rPr>
              <a:t>Régions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r>
              <a:rPr lang="en-US" b="1" kern="0" dirty="0" err="1">
                <a:solidFill>
                  <a:prstClr val="black"/>
                </a:solidFill>
              </a:rPr>
              <a:t>chalutables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kern="0" dirty="0" err="1">
                <a:solidFill>
                  <a:prstClr val="black"/>
                </a:solidFill>
              </a:rPr>
              <a:t>Baie</a:t>
            </a:r>
            <a:r>
              <a:rPr lang="en-US" kern="0" dirty="0">
                <a:solidFill>
                  <a:prstClr val="black"/>
                </a:solidFill>
              </a:rPr>
              <a:t> des </a:t>
            </a:r>
            <a:r>
              <a:rPr lang="en-US" kern="0" dirty="0" err="1">
                <a:solidFill>
                  <a:prstClr val="black"/>
                </a:solidFill>
              </a:rPr>
              <a:t>Chaleurs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kern="0" dirty="0" err="1">
                <a:solidFill>
                  <a:prstClr val="black"/>
                </a:solidFill>
              </a:rPr>
              <a:t>Vallée</a:t>
            </a:r>
            <a:r>
              <a:rPr lang="en-US" kern="0" dirty="0">
                <a:solidFill>
                  <a:prstClr val="black"/>
                </a:solidFill>
              </a:rPr>
              <a:t> de </a:t>
            </a:r>
            <a:r>
              <a:rPr lang="en-US" kern="0" dirty="0" err="1">
                <a:solidFill>
                  <a:prstClr val="black"/>
                </a:solidFill>
              </a:rPr>
              <a:t>Shédiac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Banc </a:t>
            </a:r>
            <a:r>
              <a:rPr lang="en-US" kern="0" dirty="0" err="1">
                <a:solidFill>
                  <a:prstClr val="black"/>
                </a:solidFill>
              </a:rPr>
              <a:t>Bradelle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kern="0" dirty="0" err="1">
                <a:solidFill>
                  <a:prstClr val="black"/>
                </a:solidFill>
              </a:rPr>
              <a:t>Ouest</a:t>
            </a:r>
            <a:r>
              <a:rPr lang="en-US" kern="0" dirty="0">
                <a:solidFill>
                  <a:prstClr val="black"/>
                </a:solidFill>
              </a:rPr>
              <a:t> du Cap Breton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Zone 12F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84" y="3235790"/>
            <a:ext cx="2873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</a:rPr>
              <a:t>Traits </a:t>
            </a:r>
            <a:r>
              <a:rPr lang="en-US" b="1" kern="0" dirty="0" err="1">
                <a:solidFill>
                  <a:prstClr val="black"/>
                </a:solidFill>
              </a:rPr>
              <a:t>rejetés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Nord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de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l’I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.-P.-É.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Les </a:t>
            </a:r>
            <a:r>
              <a:rPr lang="en-US" kern="0" dirty="0" err="1">
                <a:solidFill>
                  <a:prstClr val="black"/>
                </a:solidFill>
              </a:rPr>
              <a:t>frontières</a:t>
            </a:r>
            <a:r>
              <a:rPr lang="en-US" kern="0" dirty="0">
                <a:solidFill>
                  <a:prstClr val="black"/>
                </a:solidFill>
              </a:rPr>
              <a:t> à </a:t>
            </a:r>
            <a:r>
              <a:rPr lang="en-US" kern="0" dirty="0" err="1">
                <a:solidFill>
                  <a:prstClr val="black"/>
                </a:solidFill>
              </a:rPr>
              <a:t>l’est</a:t>
            </a:r>
            <a:r>
              <a:rPr lang="en-US" kern="0" dirty="0">
                <a:solidFill>
                  <a:prstClr val="black"/>
                </a:solidFill>
              </a:rPr>
              <a:t> et à </a:t>
            </a:r>
            <a:r>
              <a:rPr lang="en-US" kern="0" dirty="0" err="1">
                <a:solidFill>
                  <a:prstClr val="black"/>
                </a:solidFill>
              </a:rPr>
              <a:t>l’ouest</a:t>
            </a:r>
            <a:r>
              <a:rPr lang="en-US" kern="0" dirty="0">
                <a:solidFill>
                  <a:prstClr val="black"/>
                </a:solidFill>
              </a:rPr>
              <a:t> de la </a:t>
            </a:r>
            <a:r>
              <a:rPr lang="en-US" kern="0" dirty="0" err="1">
                <a:solidFill>
                  <a:prstClr val="black"/>
                </a:solidFill>
              </a:rPr>
              <a:t>vallée</a:t>
            </a:r>
            <a:r>
              <a:rPr lang="en-US" kern="0" dirty="0">
                <a:solidFill>
                  <a:prstClr val="black"/>
                </a:solidFill>
              </a:rPr>
              <a:t> de </a:t>
            </a:r>
            <a:r>
              <a:rPr lang="en-US" kern="0" dirty="0" err="1">
                <a:solidFill>
                  <a:prstClr val="black"/>
                </a:solidFill>
              </a:rPr>
              <a:t>Shédiac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Le </a:t>
            </a:r>
            <a:r>
              <a:rPr lang="en-US" kern="0" dirty="0" err="1">
                <a:solidFill>
                  <a:prstClr val="black"/>
                </a:solidFill>
              </a:rPr>
              <a:t>bord</a:t>
            </a:r>
            <a:r>
              <a:rPr lang="en-US" kern="0" dirty="0">
                <a:solidFill>
                  <a:prstClr val="black"/>
                </a:solidFill>
              </a:rPr>
              <a:t> des </a:t>
            </a:r>
            <a:r>
              <a:rPr lang="en-US" kern="0" dirty="0" err="1">
                <a:solidFill>
                  <a:prstClr val="black"/>
                </a:solidFill>
              </a:rPr>
              <a:t>eaux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moins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profondes</a:t>
            </a:r>
            <a:r>
              <a:rPr lang="en-US" kern="0" dirty="0">
                <a:solidFill>
                  <a:prstClr val="black"/>
                </a:solidFill>
              </a:rPr>
              <a:t> du </a:t>
            </a:r>
            <a:r>
              <a:rPr lang="en-US" kern="0" dirty="0" err="1">
                <a:solidFill>
                  <a:prstClr val="black"/>
                </a:solidFill>
              </a:rPr>
              <a:t>chenal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Laurentien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0668" y="5819103"/>
            <a:ext cx="49271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n-US" kern="0" dirty="0"/>
              <a:t>Position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 des traits </a:t>
            </a:r>
            <a:r>
              <a:rPr lang="en-US" kern="0" dirty="0" err="1"/>
              <a:t>valides</a:t>
            </a:r>
            <a:r>
              <a:rPr lang="en-US" kern="0" dirty="0"/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(points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noirs)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rejet</a:t>
            </a:r>
            <a:r>
              <a:rPr lang="en-US" kern="0" dirty="0" err="1"/>
              <a:t>és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(points rouges) du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relevé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du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crabe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des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neiges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2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72" y="128574"/>
            <a:ext cx="810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Relocalisation</a:t>
            </a:r>
            <a:r>
              <a:rPr lang="en-US" sz="3600" b="1" kern="0" noProof="0" dirty="0">
                <a:solidFill>
                  <a:prstClr val="black"/>
                </a:solidFill>
              </a:rPr>
              <a:t> des traits par </a:t>
            </a:r>
            <a:r>
              <a:rPr lang="en-US" sz="3600" b="1" kern="0" noProof="0" dirty="0" err="1">
                <a:solidFill>
                  <a:prstClr val="black"/>
                </a:solidFill>
              </a:rPr>
              <a:t>quadrilatère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</p:txBody>
      </p:sp>
      <p:pic>
        <p:nvPicPr>
          <p:cNvPr id="5" name="Picture 4" descr="C:\Users\allainrn\AppData\Local\Microsoft\Windows\INetCache\Content.MSO\865BA854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47" y="654726"/>
            <a:ext cx="6591653" cy="56541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54270" y="6077206"/>
            <a:ext cx="556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Total, par </a:t>
            </a:r>
            <a:r>
              <a:rPr lang="en-US" kern="0" dirty="0" err="1">
                <a:solidFill>
                  <a:prstClr val="black"/>
                </a:solidFill>
              </a:rPr>
              <a:t>quadrilatère</a:t>
            </a:r>
            <a:r>
              <a:rPr lang="en-US" kern="0" dirty="0">
                <a:solidFill>
                  <a:prstClr val="black"/>
                </a:solidFill>
              </a:rPr>
              <a:t>, des </a:t>
            </a:r>
            <a:r>
              <a:rPr lang="en-US" kern="0" noProof="0" dirty="0">
                <a:solidFill>
                  <a:prstClr val="black"/>
                </a:solidFill>
              </a:rPr>
              <a:t>stations </a:t>
            </a:r>
            <a:r>
              <a:rPr lang="en-US" kern="0" noProof="0" dirty="0" err="1">
                <a:solidFill>
                  <a:prstClr val="black"/>
                </a:solidFill>
              </a:rPr>
              <a:t>relocalisées</a:t>
            </a:r>
            <a:r>
              <a:rPr lang="en-US" kern="0" dirty="0">
                <a:solidFill>
                  <a:prstClr val="black"/>
                </a:solidFill>
              </a:rPr>
              <a:t> des </a:t>
            </a:r>
            <a:r>
              <a:rPr lang="en-US" kern="0" dirty="0" err="1">
                <a:solidFill>
                  <a:prstClr val="black"/>
                </a:solidFill>
              </a:rPr>
              <a:t>relevés</a:t>
            </a:r>
            <a:r>
              <a:rPr lang="en-US" kern="0" dirty="0">
                <a:solidFill>
                  <a:prstClr val="black"/>
                </a:solidFill>
              </a:rPr>
              <a:t> de</a:t>
            </a:r>
            <a:r>
              <a:rPr lang="en-US" kern="0" noProof="0" dirty="0">
                <a:solidFill>
                  <a:prstClr val="black"/>
                </a:solidFill>
              </a:rPr>
              <a:t> 2013 à 2019.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972" y="1751712"/>
            <a:ext cx="2862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Les </a:t>
            </a:r>
            <a:r>
              <a:rPr lang="en-US" kern="0" dirty="0" err="1">
                <a:solidFill>
                  <a:prstClr val="black"/>
                </a:solidFill>
              </a:rPr>
              <a:t>quadrilatères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dans</a:t>
            </a:r>
            <a:r>
              <a:rPr lang="en-US" kern="0" dirty="0">
                <a:solidFill>
                  <a:prstClr val="black"/>
                </a:solidFill>
              </a:rPr>
              <a:t> les </a:t>
            </a:r>
            <a:r>
              <a:rPr lang="en-US" kern="0" dirty="0" err="1">
                <a:solidFill>
                  <a:prstClr val="black"/>
                </a:solidFill>
              </a:rPr>
              <a:t>régions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problématiques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encaissent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plusieurs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relocalisations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Les stations fixes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concentrées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dans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certaines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régions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5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535" y="328180"/>
            <a:ext cx="781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err="1">
                <a:solidFill>
                  <a:prstClr val="black"/>
                </a:solidFill>
              </a:rPr>
              <a:t>Relocalisation</a:t>
            </a:r>
            <a:r>
              <a:rPr lang="en-US" sz="3600" b="1" kern="0" dirty="0">
                <a:solidFill>
                  <a:prstClr val="black"/>
                </a:solidFill>
              </a:rPr>
              <a:t> des stations </a:t>
            </a:r>
            <a:r>
              <a:rPr lang="en-US" sz="3600" b="1" kern="0" dirty="0" err="1">
                <a:solidFill>
                  <a:prstClr val="black"/>
                </a:solidFill>
              </a:rPr>
              <a:t>depuis</a:t>
            </a:r>
            <a:r>
              <a:rPr lang="en-US" sz="3600" b="1" kern="0" dirty="0">
                <a:solidFill>
                  <a:prstClr val="black"/>
                </a:solidFill>
              </a:rPr>
              <a:t> 2013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28841"/>
              </p:ext>
            </p:extLst>
          </p:nvPr>
        </p:nvGraphicFramePr>
        <p:xfrm>
          <a:off x="1503182" y="2374004"/>
          <a:ext cx="6096000" cy="3337560"/>
        </p:xfrm>
        <a:graphic>
          <a:graphicData uri="http://schemas.openxmlformats.org/drawingml/2006/table">
            <a:tbl>
              <a:tblPr firstRow="1" bandRow="1"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Année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4+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57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237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12809" y="1485927"/>
            <a:ext cx="6166339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Nombre de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quadrilatères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qui </a:t>
            </a:r>
            <a:r>
              <a:rPr kumimoji="0" lang="en-US" sz="22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ont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subit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0, 1, 2, 3 </a:t>
            </a:r>
            <a:r>
              <a:rPr kumimoji="0" lang="en-US" sz="22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ou</a:t>
            </a:r>
            <a:r>
              <a:rPr lang="en-US" sz="2200" kern="0" dirty="0"/>
              <a:t> 4+ </a:t>
            </a:r>
            <a:r>
              <a:rPr kumimoji="0" lang="en-US" sz="22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relocalisations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de </a:t>
            </a:r>
            <a:r>
              <a:rPr lang="en-US" sz="2200" kern="0" dirty="0" err="1"/>
              <a:t>ses</a:t>
            </a:r>
            <a:r>
              <a:rPr lang="en-US" sz="2200" kern="0" dirty="0"/>
              <a:t>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stations </a:t>
            </a:r>
            <a:r>
              <a:rPr kumimoji="0" lang="en-US" sz="22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depuis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2013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979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crustacean:Desktop:Stock-Assessment-2020:results:figures:english:survey:Survey Station History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 bwMode="auto">
          <a:xfrm>
            <a:off x="3127968" y="684983"/>
            <a:ext cx="6347153" cy="60705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331" y="109858"/>
            <a:ext cx="9206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err="1">
                <a:solidFill>
                  <a:prstClr val="black"/>
                </a:solidFill>
              </a:rPr>
              <a:t>Historique</a:t>
            </a:r>
            <a:r>
              <a:rPr lang="en-US" sz="3200" b="1" kern="0" dirty="0">
                <a:solidFill>
                  <a:prstClr val="black"/>
                </a:solidFill>
              </a:rPr>
              <a:t> de la </a:t>
            </a:r>
            <a:r>
              <a:rPr lang="en-US" sz="3200" b="1" kern="0" dirty="0" err="1">
                <a:solidFill>
                  <a:prstClr val="black"/>
                </a:solidFill>
              </a:rPr>
              <a:t>relocalisation</a:t>
            </a:r>
            <a:r>
              <a:rPr lang="en-US" sz="3200" b="1" kern="0" dirty="0">
                <a:solidFill>
                  <a:prstClr val="black"/>
                </a:solidFill>
              </a:rPr>
              <a:t> des stations du </a:t>
            </a:r>
            <a:r>
              <a:rPr lang="en-US" sz="3200" b="1" kern="0" dirty="0" err="1">
                <a:solidFill>
                  <a:prstClr val="black"/>
                </a:solidFill>
              </a:rPr>
              <a:t>relevé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162" y="894484"/>
            <a:ext cx="3028468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defTabSz="914400">
              <a:buFont typeface="Arial"/>
              <a:buChar char="•"/>
              <a:defRPr/>
            </a:pPr>
            <a:r>
              <a:rPr lang="en-US" kern="0" dirty="0"/>
              <a:t>Total de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~2000 </a:t>
            </a:r>
            <a:r>
              <a:rPr lang="en-US" kern="0" dirty="0"/>
              <a:t>stations </a:t>
            </a:r>
            <a:r>
              <a:rPr lang="en-US" kern="0" dirty="0" err="1"/>
              <a:t>différentes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n-US" kern="0" dirty="0"/>
              <a:t>Presque 10 000 traits de </a:t>
            </a:r>
            <a:r>
              <a:rPr lang="en-US" kern="0" dirty="0" err="1"/>
              <a:t>chaluts</a:t>
            </a:r>
            <a:r>
              <a:rPr lang="en-US" kern="0" dirty="0"/>
              <a:t> en tout.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kern="0" dirty="0"/>
              <a:t>1991: </a:t>
            </a:r>
            <a:r>
              <a:rPr lang="en-US" kern="0" dirty="0" err="1"/>
              <a:t>nouvelles</a:t>
            </a:r>
            <a:r>
              <a:rPr lang="en-US" kern="0" dirty="0"/>
              <a:t> stations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n-US" kern="0" dirty="0"/>
              <a:t>2006: </a:t>
            </a:r>
            <a:r>
              <a:rPr lang="en-US" kern="0" dirty="0" err="1"/>
              <a:t>nouvelles</a:t>
            </a:r>
            <a:r>
              <a:rPr lang="en-US" kern="0" dirty="0"/>
              <a:t> stations + </a:t>
            </a:r>
            <a:r>
              <a:rPr lang="en-US" kern="0" dirty="0" err="1"/>
              <a:t>anciennes</a:t>
            </a:r>
            <a:r>
              <a:rPr lang="en-US" kern="0" dirty="0"/>
              <a:t> stations.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2006-2011: </a:t>
            </a:r>
            <a:r>
              <a:rPr lang="en-US" kern="0" noProof="0" dirty="0"/>
              <a:t>s</a:t>
            </a:r>
            <a:r>
              <a:rPr lang="en-US" kern="0" dirty="0"/>
              <a:t>tations </a:t>
            </a:r>
            <a:r>
              <a:rPr lang="en-US" kern="0" dirty="0" err="1"/>
              <a:t>étaient</a:t>
            </a:r>
            <a:r>
              <a:rPr lang="en-US" kern="0" dirty="0"/>
              <a:t> </a:t>
            </a:r>
            <a:r>
              <a:rPr lang="en-US" kern="0" dirty="0" err="1"/>
              <a:t>tous</a:t>
            </a:r>
            <a:r>
              <a:rPr lang="en-US" kern="0" dirty="0"/>
              <a:t> fixes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2012: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kern="0" dirty="0" err="1"/>
              <a:t>r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emaniement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du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relev</a:t>
            </a:r>
            <a:r>
              <a:rPr kumimoji="0" lang="fr-CA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é 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et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nouvelles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stations.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2013: </a:t>
            </a:r>
            <a:r>
              <a:rPr lang="en-US" kern="0" dirty="0" err="1"/>
              <a:t>r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emaniement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du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relevé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nouvelles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stations.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2013-2020: Presque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la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moitié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des stations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originales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kern="0" dirty="0"/>
              <a:t>du </a:t>
            </a:r>
            <a:r>
              <a:rPr lang="en-US" kern="0" dirty="0" err="1"/>
              <a:t>relevé</a:t>
            </a:r>
            <a:r>
              <a:rPr lang="en-US" kern="0" dirty="0"/>
              <a:t> 2013 </a:t>
            </a:r>
            <a:r>
              <a:rPr lang="en-US" kern="0" dirty="0" err="1"/>
              <a:t>ont</a:t>
            </a:r>
            <a:r>
              <a:rPr lang="en-US" kern="0" dirty="0"/>
              <a:t> </a:t>
            </a:r>
            <a:r>
              <a:rPr lang="en-US" kern="0" dirty="0" err="1"/>
              <a:t>été</a:t>
            </a:r>
            <a:r>
              <a:rPr lang="en-US" kern="0" dirty="0"/>
              <a:t> </a:t>
            </a:r>
            <a:r>
              <a:rPr lang="en-US" kern="0" dirty="0" err="1"/>
              <a:t>relocalisées</a:t>
            </a:r>
            <a:r>
              <a:rPr lang="en-US" kern="0" dirty="0"/>
              <a:t>. 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90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lainrn\AppData\Local\Microsoft\Windows\INetCache\Content.MSO\A672B517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04" y="1265454"/>
            <a:ext cx="3792553" cy="355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llainrn\AppData\Local\Microsoft\Windows\INetCache\Content.MSO\C8EF363D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33" y="1265454"/>
            <a:ext cx="3730093" cy="35556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3426" y="180942"/>
            <a:ext cx="8229600" cy="69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ysClr val="windowText" lastClr="000000"/>
                </a:solidFill>
                <a:latin typeface="Calibri"/>
              </a:rPr>
              <a:t>Tendances</a:t>
            </a:r>
            <a:r>
              <a:rPr lang="en-US" sz="3200" b="1" dirty="0">
                <a:solidFill>
                  <a:sysClr val="windowText" lastClr="000000"/>
                </a:solidFill>
                <a:latin typeface="Calibri"/>
              </a:rPr>
              <a:t> des </a:t>
            </a:r>
            <a:r>
              <a:rPr lang="en-US" sz="3200" b="1" dirty="0" err="1">
                <a:solidFill>
                  <a:sysClr val="windowText" lastClr="000000"/>
                </a:solidFill>
                <a:latin typeface="Calibri"/>
              </a:rPr>
              <a:t>densités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: Stations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relocalisées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versus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fixes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4604" y="462771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prstClr val="black"/>
                </a:solidFill>
              </a:rPr>
              <a:t>Aucune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tendance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7157" y="4588251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endance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croissante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750" y="5463345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kern="0" noProof="0" dirty="0" err="1">
                <a:solidFill>
                  <a:prstClr val="black"/>
                </a:solidFill>
              </a:rPr>
              <a:t>Tendance</a:t>
            </a:r>
            <a:r>
              <a:rPr lang="en-US" kern="0" noProof="0" dirty="0">
                <a:solidFill>
                  <a:prstClr val="black"/>
                </a:solidFill>
              </a:rPr>
              <a:t> </a:t>
            </a:r>
            <a:r>
              <a:rPr lang="en-US" kern="0" noProof="0" dirty="0" err="1">
                <a:solidFill>
                  <a:prstClr val="black"/>
                </a:solidFill>
              </a:rPr>
              <a:t>croissante</a:t>
            </a:r>
            <a:r>
              <a:rPr lang="en-US" kern="0" noProof="0" dirty="0">
                <a:solidFill>
                  <a:prstClr val="black"/>
                </a:solidFill>
              </a:rPr>
              <a:t> </a:t>
            </a:r>
            <a:r>
              <a:rPr lang="en-US" kern="0" noProof="0" dirty="0" err="1">
                <a:solidFill>
                  <a:prstClr val="black"/>
                </a:solidFill>
              </a:rPr>
              <a:t>parmis</a:t>
            </a:r>
            <a:r>
              <a:rPr lang="en-US" kern="0" noProof="0" dirty="0">
                <a:solidFill>
                  <a:prstClr val="black"/>
                </a:solidFill>
              </a:rPr>
              <a:t> les </a:t>
            </a:r>
            <a:r>
              <a:rPr lang="en-US" kern="0" noProof="0" dirty="0" err="1">
                <a:solidFill>
                  <a:prstClr val="black"/>
                </a:solidFill>
              </a:rPr>
              <a:t>recruts</a:t>
            </a:r>
            <a:r>
              <a:rPr lang="en-US" kern="0" noProof="0" dirty="0">
                <a:solidFill>
                  <a:prstClr val="black"/>
                </a:solidFill>
              </a:rPr>
              <a:t> </a:t>
            </a:r>
            <a:r>
              <a:rPr lang="en-US" kern="0" noProof="0" dirty="0" err="1">
                <a:solidFill>
                  <a:prstClr val="black"/>
                </a:solidFill>
              </a:rPr>
              <a:t>d’Instar</a:t>
            </a:r>
            <a:r>
              <a:rPr lang="en-US" kern="0" noProof="0" dirty="0">
                <a:solidFill>
                  <a:prstClr val="black"/>
                </a:solidFill>
              </a:rPr>
              <a:t> VIII (pas </a:t>
            </a:r>
            <a:r>
              <a:rPr lang="en-US" kern="0" noProof="0" dirty="0" err="1">
                <a:solidFill>
                  <a:prstClr val="black"/>
                </a:solidFill>
              </a:rPr>
              <a:t>illustré</a:t>
            </a:r>
            <a:r>
              <a:rPr lang="en-US" kern="0" noProof="0" dirty="0">
                <a:solidFill>
                  <a:prstClr val="black"/>
                </a:solidFill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5750" y="1119326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</a:rPr>
              <a:t>Femelles</a:t>
            </a:r>
            <a:r>
              <a:rPr lang="en-US" b="1" kern="0" dirty="0">
                <a:solidFill>
                  <a:prstClr val="black"/>
                </a:solidFill>
              </a:rPr>
              <a:t> Matures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6248" y="1215737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</a:rPr>
              <a:t>Mâles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r>
              <a:rPr lang="en-US" b="1" kern="0" dirty="0" err="1">
                <a:solidFill>
                  <a:prstClr val="black"/>
                </a:solidFill>
              </a:rPr>
              <a:t>commerciaux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76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547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Historique de la relocalisation des stations du relevé du crabe des neiges au cours des années</vt:lpstr>
      <vt:lpstr>Contexte:</vt:lpstr>
      <vt:lpstr>Relocalisation des stations:</vt:lpstr>
      <vt:lpstr>Méthodes: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d’ensemble de l’historique de la relocalisation des stations du relevé du crabe des neiges</dc:title>
  <dc:creator>Allain, Renée</dc:creator>
  <cp:lastModifiedBy>Allain, Renée</cp:lastModifiedBy>
  <cp:revision>90</cp:revision>
  <dcterms:created xsi:type="dcterms:W3CDTF">2021-01-25T14:40:39Z</dcterms:created>
  <dcterms:modified xsi:type="dcterms:W3CDTF">2021-01-27T13:11:10Z</dcterms:modified>
</cp:coreProperties>
</file>